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4"/>
  </p:notesMasterIdLst>
  <p:sldIdLst>
    <p:sldId id="257" r:id="rId2"/>
    <p:sldId id="262" r:id="rId3"/>
    <p:sldId id="263" r:id="rId4"/>
    <p:sldId id="288" r:id="rId5"/>
    <p:sldId id="317" r:id="rId6"/>
    <p:sldId id="309" r:id="rId7"/>
    <p:sldId id="318" r:id="rId8"/>
    <p:sldId id="326" r:id="rId9"/>
    <p:sldId id="319" r:id="rId10"/>
    <p:sldId id="310" r:id="rId11"/>
    <p:sldId id="320" r:id="rId12"/>
    <p:sldId id="311" r:id="rId13"/>
    <p:sldId id="321" r:id="rId14"/>
    <p:sldId id="313" r:id="rId15"/>
    <p:sldId id="302" r:id="rId16"/>
    <p:sldId id="327" r:id="rId17"/>
    <p:sldId id="328" r:id="rId18"/>
    <p:sldId id="329" r:id="rId19"/>
    <p:sldId id="322" r:id="rId20"/>
    <p:sldId id="323" r:id="rId21"/>
    <p:sldId id="308" r:id="rId22"/>
    <p:sldId id="330" r:id="rId23"/>
    <p:sldId id="316" r:id="rId24"/>
    <p:sldId id="325" r:id="rId25"/>
    <p:sldId id="324" r:id="rId26"/>
    <p:sldId id="314" r:id="rId27"/>
    <p:sldId id="334" r:id="rId28"/>
    <p:sldId id="332" r:id="rId29"/>
    <p:sldId id="331" r:id="rId30"/>
    <p:sldId id="333" r:id="rId31"/>
    <p:sldId id="303" r:id="rId32"/>
    <p:sldId id="291" r:id="rId3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  <a:srgbClr val="92D050"/>
    <a:srgbClr val="6CF0FF"/>
    <a:srgbClr val="E0E0E0"/>
    <a:srgbClr val="E6E6E6"/>
    <a:srgbClr val="11A4AB"/>
    <a:srgbClr val="12B4BC"/>
    <a:srgbClr val="8DD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796" autoAdjust="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1402" y="53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י"א/חשון/תשפ"א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443335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6F83B4-4527-4147-AD95-DA0687FA723C}" type="slidenum">
              <a:rPr lang="he-IL" smtClean="0"/>
              <a:t>31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6431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 - מערכת שידורים לאומ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6000" y="2693989"/>
            <a:ext cx="11160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2D798A-D3EB-4AD6-BA0D-6AF5A272CB65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61D397-1081-475E-877E-2C0275DD9CD7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C9C924-5BCF-44F6-9D2C-C85E4D329EC9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B07856-A797-4811-9A80-36465708097A}"/>
              </a:ext>
            </a:extLst>
          </p:cNvPr>
          <p:cNvSpPr/>
          <p:nvPr userDrawn="1"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ראשי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FEA3643-4251-43C2-A891-4C9664978E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4360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כותרת 1">
            <a:extLst>
              <a:ext uri="{FF2B5EF4-FFF2-40B4-BE49-F238E27FC236}">
                <a16:creationId xmlns:a16="http://schemas.microsoft.com/office/drawing/2014/main" id="{C304FB8B-5E14-469F-8BA4-BF0F011B9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8">
            <a:extLst>
              <a:ext uri="{FF2B5EF4-FFF2-40B4-BE49-F238E27FC236}">
                <a16:creationId xmlns:a16="http://schemas.microsoft.com/office/drawing/2014/main" id="{B712628B-0991-4441-8324-4563256F9B32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26E72AF6-8AD0-4AAD-B906-30424D022CD1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1" name="מלבן מעוגל 8">
            <a:extLst>
              <a:ext uri="{FF2B5EF4-FFF2-40B4-BE49-F238E27FC236}">
                <a16:creationId xmlns:a16="http://schemas.microsoft.com/office/drawing/2014/main" id="{68D073A7-D8C0-45AA-A5E4-B6122A52E8F5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0">
            <a:extLst>
              <a:ext uri="{FF2B5EF4-FFF2-40B4-BE49-F238E27FC236}">
                <a16:creationId xmlns:a16="http://schemas.microsoft.com/office/drawing/2014/main" id="{DF89C8AF-9EDF-46EF-BAB7-2D35F683552B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52FC1393-B378-4A8A-8716-61E038E3D6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72315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A01DEB-EE2D-463E-B92D-20469AC2DACB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DC8B5D-6FF7-4E76-819C-95A4A6017B9C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30F30E8-13B7-4C55-A126-67529F765268}"/>
              </a:ext>
            </a:extLst>
          </p:cNvPr>
          <p:cNvSpPr/>
          <p:nvPr userDrawn="1"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E7D38CE-7F73-4533-B25A-F628D3EBA7C1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44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טי השיעור, מקצוע ו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000014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240593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872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לבן מעוגל 7">
            <a:extLst>
              <a:ext uri="{FF2B5EF4-FFF2-40B4-BE49-F238E27FC236}">
                <a16:creationId xmlns:a16="http://schemas.microsoft.com/office/drawing/2014/main" id="{F6801116-CC43-4B2A-8C30-E06B51438E5F}"/>
              </a:ext>
            </a:extLst>
          </p:cNvPr>
          <p:cNvSpPr/>
          <p:nvPr userDrawn="1"/>
        </p:nvSpPr>
        <p:spPr>
          <a:xfrm>
            <a:off x="9066088" y="593003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3851AC-7C39-4D24-80F3-E23F47BEFFD4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AEE328-D2C3-444A-8724-BDAF608C4860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96B898-2CF0-49F5-BBD6-BB8ACC47A495}"/>
              </a:ext>
            </a:extLst>
          </p:cNvPr>
          <p:cNvSpPr/>
          <p:nvPr userDrawn="1"/>
        </p:nvSpPr>
        <p:spPr>
          <a:xfrm rot="5400000">
            <a:off x="10107939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9EA7E53-F4C8-4E78-8841-55D753889071}"/>
              </a:ext>
            </a:extLst>
          </p:cNvPr>
          <p:cNvSpPr/>
          <p:nvPr userDrawn="1"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כותרת 1">
            <a:extLst>
              <a:ext uri="{FF2B5EF4-FFF2-40B4-BE49-F238E27FC236}">
                <a16:creationId xmlns:a16="http://schemas.microsoft.com/office/drawing/2014/main" id="{6AF90618-5011-488D-8577-8090B2BE54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23" name="Google Shape;11;p2">
            <a:extLst>
              <a:ext uri="{FF2B5EF4-FFF2-40B4-BE49-F238E27FC236}">
                <a16:creationId xmlns:a16="http://schemas.microsoft.com/office/drawing/2014/main" id="{60774046-55DB-47C4-8731-49E4A217CD4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24" name="מציין מיקום תוכן 2">
            <a:extLst>
              <a:ext uri="{FF2B5EF4-FFF2-40B4-BE49-F238E27FC236}">
                <a16:creationId xmlns:a16="http://schemas.microsoft.com/office/drawing/2014/main" id="{4EE53297-C04D-4B07-99F8-BCEC4E3B9EB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96000" y="3655832"/>
            <a:ext cx="10800000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20" name="מציין מיקום של מספר שקופית 22">
            <a:extLst>
              <a:ext uri="{FF2B5EF4-FFF2-40B4-BE49-F238E27FC236}">
                <a16:creationId xmlns:a16="http://schemas.microsoft.com/office/drawing/2014/main" id="{58C13A1B-004E-44B4-BBDC-E08548A96B8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129222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solidFill>
                  <a:srgbClr val="192A72"/>
                </a:solidFill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96000" y="191988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15" name="מלבן מעוגל 6">
            <a:extLst>
              <a:ext uri="{FF2B5EF4-FFF2-40B4-BE49-F238E27FC236}">
                <a16:creationId xmlns:a16="http://schemas.microsoft.com/office/drawing/2014/main" id="{B4A26894-BFC6-4CB2-9F98-6C0AB203AB11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לבן מעוגל 7">
            <a:extLst>
              <a:ext uri="{FF2B5EF4-FFF2-40B4-BE49-F238E27FC236}">
                <a16:creationId xmlns:a16="http://schemas.microsoft.com/office/drawing/2014/main" id="{93139C06-AB68-49E4-9F8F-F0E56072AD87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92F44B1F-CB02-4BE0-9593-98D37356833A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8" name="מלבן מעוגל 10">
            <a:extLst>
              <a:ext uri="{FF2B5EF4-FFF2-40B4-BE49-F238E27FC236}">
                <a16:creationId xmlns:a16="http://schemas.microsoft.com/office/drawing/2014/main" id="{F91DCBDE-92CA-433E-83D5-3B5D0DD4B449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E194D36-FE0A-4C9F-8946-7441BBD041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F65A56D-9132-4626-874B-D91437478839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D0F400-87FD-46D3-B4A3-AC189F03B752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8D9617-ADF9-485F-8AE6-FD3940CA7E4F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מציין מיקום של מספר שקופית 22">
            <a:extLst>
              <a:ext uri="{FF2B5EF4-FFF2-40B4-BE49-F238E27FC236}">
                <a16:creationId xmlns:a16="http://schemas.microsoft.com/office/drawing/2014/main" id="{1D40CDBA-CE8D-4E82-AAAC-CCBC39F3F87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101B9CB6-49B4-453D-B184-EBAC942B41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61052" y="3409122"/>
            <a:ext cx="9203635" cy="804863"/>
          </a:xfrm>
        </p:spPr>
        <p:txBody>
          <a:bodyPr/>
          <a:lstStyle>
            <a:lvl1pPr marL="0" indent="0" algn="ctr" rtl="0">
              <a:buNone/>
              <a:defRPr/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EAE132D4-D270-4859-A0A8-0EABA938935B}"/>
              </a:ext>
            </a:extLst>
          </p:cNvPr>
          <p:cNvSpPr/>
          <p:nvPr userDrawn="1"/>
        </p:nvSpPr>
        <p:spPr>
          <a:xfrm>
            <a:off x="6581228" y="6447542"/>
            <a:ext cx="5993234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8A467694-CC08-4C30-BF05-885FCBD4CAB0}"/>
              </a:ext>
            </a:extLst>
          </p:cNvPr>
          <p:cNvSpPr/>
          <p:nvPr userDrawn="1"/>
        </p:nvSpPr>
        <p:spPr>
          <a:xfrm>
            <a:off x="9704146" y="5381191"/>
            <a:ext cx="3496396" cy="442359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4062435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206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226982" y="101748"/>
            <a:ext cx="2160598" cy="21681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54055" y="390797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53219EEB-A406-4AC2-B87E-54A955D7D483}"/>
              </a:ext>
            </a:extLst>
          </p:cNvPr>
          <p:cNvSpPr/>
          <p:nvPr userDrawn="1"/>
        </p:nvSpPr>
        <p:spPr>
          <a:xfrm>
            <a:off x="7978665" y="5944772"/>
            <a:ext cx="4766811" cy="38154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5BA376-F667-4A43-9264-CB356AE2FBF1}"/>
              </a:ext>
            </a:extLst>
          </p:cNvPr>
          <p:cNvSpPr/>
          <p:nvPr userDrawn="1"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CE73A552-D52C-4EE0-9E7A-557CEB6CE479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208D21-C13C-48D3-8634-05FCD1520B3D}"/>
              </a:ext>
            </a:extLst>
          </p:cNvPr>
          <p:cNvSpPr/>
          <p:nvPr userDrawn="1"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FFA872-60FE-48B4-B509-3F90F2F53575}"/>
              </a:ext>
            </a:extLst>
          </p:cNvPr>
          <p:cNvSpPr/>
          <p:nvPr userDrawn="1"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2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3" y="1024128"/>
            <a:ext cx="11161453" cy="457200"/>
          </a:xfrm>
        </p:spPr>
        <p:txBody>
          <a:bodyPr lIns="0" tIns="0" rIns="0" bIns="0" anchor="ctr">
            <a:noAutofit/>
          </a:bodyPr>
          <a:lstStyle>
            <a:lvl1pPr marL="0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anose="00000500000000000000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567973"/>
            <a:ext cx="11161453" cy="3522187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377633" y="110284"/>
            <a:ext cx="210552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1729189" y="435139"/>
            <a:ext cx="2615798" cy="32187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8A91BCC4-EC47-43E2-9595-B89F757E1A7A}"/>
              </a:ext>
            </a:extLst>
          </p:cNvPr>
          <p:cNvSpPr/>
          <p:nvPr userDrawn="1"/>
        </p:nvSpPr>
        <p:spPr>
          <a:xfrm>
            <a:off x="9323387" y="5555326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238EE3F7-5012-4191-9ABD-A8E69370622E}"/>
              </a:ext>
            </a:extLst>
          </p:cNvPr>
          <p:cNvSpPr/>
          <p:nvPr userDrawn="1"/>
        </p:nvSpPr>
        <p:spPr>
          <a:xfrm>
            <a:off x="8679109" y="6024163"/>
            <a:ext cx="4127100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31BF6EDC-D21A-4961-802C-6C57056DED88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09765D6C-4312-45BD-AEDC-93B641915820}"/>
              </a:ext>
            </a:extLst>
          </p:cNvPr>
          <p:cNvSpPr/>
          <p:nvPr userDrawn="1"/>
        </p:nvSpPr>
        <p:spPr>
          <a:xfrm>
            <a:off x="11005702" y="5213334"/>
            <a:ext cx="2372591" cy="25130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0EF58C-1955-4299-80B8-7931E9453E0B}"/>
              </a:ext>
            </a:extLst>
          </p:cNvPr>
          <p:cNvSpPr/>
          <p:nvPr userDrawn="1"/>
        </p:nvSpPr>
        <p:spPr>
          <a:xfrm rot="5400000">
            <a:off x="10107939" y="1954539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CE651A-F01C-47F6-93CB-FED077AFFFB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 פריסה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2134"/>
            <a:ext cx="9802368" cy="720000"/>
          </a:xfrm>
        </p:spPr>
        <p:txBody>
          <a:bodyPr lIns="36000" tIns="0" rIns="36000" bIns="0">
            <a:noAutofit/>
          </a:bodyPr>
          <a:lstStyle>
            <a:lvl1pPr marL="0" indent="0">
              <a:tabLst>
                <a:tab pos="11659766" algn="l"/>
              </a:tabLst>
              <a:defRPr sz="44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24128" y="1049185"/>
            <a:ext cx="8031962" cy="461155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234936" y="5807316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11218431" y="239177"/>
            <a:ext cx="1706880" cy="4583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-388620" y="6235866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C6E834-92B3-4A32-920C-9FA2D69874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D60292-D9F7-4A35-9D0A-68A9095BDE1E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53CA14-A360-48A3-A071-94DFC2B62EDC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536A81-6863-4B7C-BB9A-6F6DBBAB87E2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6A93F88D-0694-4107-9D3A-245864065D84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 פריסה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11497481" y="487099"/>
            <a:ext cx="1576672" cy="289443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11150538" y="127099"/>
            <a:ext cx="1879662" cy="28944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מלבן מעוגל 6">
            <a:extLst>
              <a:ext uri="{FF2B5EF4-FFF2-40B4-BE49-F238E27FC236}">
                <a16:creationId xmlns:a16="http://schemas.microsoft.com/office/drawing/2014/main" id="{469E9F25-935E-4A65-8AF2-C1B8F105C612}"/>
              </a:ext>
            </a:extLst>
          </p:cNvPr>
          <p:cNvSpPr/>
          <p:nvPr userDrawn="1"/>
        </p:nvSpPr>
        <p:spPr>
          <a:xfrm>
            <a:off x="-487680" y="5923581"/>
            <a:ext cx="3133018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10">
            <a:extLst>
              <a:ext uri="{FF2B5EF4-FFF2-40B4-BE49-F238E27FC236}">
                <a16:creationId xmlns:a16="http://schemas.microsoft.com/office/drawing/2014/main" id="{DD33049F-8FB3-46DC-B84B-8E763BCBCAC1}"/>
              </a:ext>
            </a:extLst>
          </p:cNvPr>
          <p:cNvSpPr/>
          <p:nvPr userDrawn="1"/>
        </p:nvSpPr>
        <p:spPr>
          <a:xfrm>
            <a:off x="-976438" y="6359813"/>
            <a:ext cx="7301038" cy="65808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761EC8D2-662F-4FBE-BF29-06100D51DE7E}"/>
              </a:ext>
            </a:extLst>
          </p:cNvPr>
          <p:cNvSpPr/>
          <p:nvPr userDrawn="1"/>
        </p:nvSpPr>
        <p:spPr>
          <a:xfrm rot="5400000">
            <a:off x="9360283" y="2733622"/>
            <a:ext cx="6987520" cy="1297194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מציין מיקום של מספר שקופית 22">
            <a:extLst>
              <a:ext uri="{FF2B5EF4-FFF2-40B4-BE49-F238E27FC236}">
                <a16:creationId xmlns:a16="http://schemas.microsoft.com/office/drawing/2014/main" id="{23075256-456E-41D8-BDFD-8C3A8EA654D2}"/>
              </a:ext>
            </a:extLst>
          </p:cNvPr>
          <p:cNvSpPr txBox="1">
            <a:spLocks/>
          </p:cNvSpPr>
          <p:nvPr userDrawn="1"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B42163-9C8B-4AEB-9C50-F5529BD5C36B}"/>
              </a:ext>
            </a:extLst>
          </p:cNvPr>
          <p:cNvSpPr/>
          <p:nvPr userDrawn="1"/>
        </p:nvSpPr>
        <p:spPr>
          <a:xfrm rot="162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A26CB3A-BCA5-4171-BE99-1D6F46911786}"/>
              </a:ext>
            </a:extLst>
          </p:cNvPr>
          <p:cNvSpPr/>
          <p:nvPr userDrawn="1"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964ABF-EE59-4E45-BC5F-A3665732FD21}"/>
              </a:ext>
            </a:extLst>
          </p:cNvPr>
          <p:cNvSpPr/>
          <p:nvPr userDrawn="1"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96A93-68B7-48E8-8354-9EAE3F8183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51578" y="1212161"/>
            <a:ext cx="7885112" cy="40909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1043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820BD794-101C-426F-8015-9C33A0E995FA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1026926" y="1025601"/>
            <a:ext cx="9802368" cy="431447"/>
          </a:xfrm>
        </p:spPr>
        <p:txBody>
          <a:bodyPr anchor="ctr">
            <a:noAutofit/>
          </a:bodyPr>
          <a:lstStyle>
            <a:lvl1pPr marL="185757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1026927" y="1710442"/>
            <a:ext cx="8212766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84947B-AFA4-410D-A793-689C573D144E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D4F41F-EAD8-495C-A662-C4F40F404DB3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A1181A-6B49-4EE5-AE44-1B5B124FA758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13178B-7D7E-4A10-9724-453DF758F663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מציין מיקום של מספר שקופית 22">
            <a:extLst>
              <a:ext uri="{FF2B5EF4-FFF2-40B4-BE49-F238E27FC236}">
                <a16:creationId xmlns:a16="http://schemas.microsoft.com/office/drawing/2014/main" id="{7947FE0C-D7CF-4209-91A5-93564F2C3543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מעוגל 7"/>
          <p:cNvSpPr/>
          <p:nvPr userDrawn="1"/>
        </p:nvSpPr>
        <p:spPr>
          <a:xfrm>
            <a:off x="8667715" y="-161750"/>
            <a:ext cx="5300119" cy="38235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226196-3340-4F6C-9B09-34934599BAD7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91965B-48C3-4AD9-9066-E67195630BFD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8CB16E1-D93B-440E-81F5-6366FDB428B8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020DF7-29CF-4A0A-BC0A-7568981BF8AD}"/>
              </a:ext>
            </a:extLst>
          </p:cNvPr>
          <p:cNvSpPr/>
          <p:nvPr userDrawn="1"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F0C566-C47D-446F-9E8E-EC9B0F5F1BF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63A8D2-0547-47E3-84C0-5D60CFDB7CB1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C0104F3-C98B-4790-842F-F7B1B2FBDE13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7C576E-38DA-426A-9C16-921DE9A0835B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מציין מיקום של מספר שקופית 22">
            <a:extLst>
              <a:ext uri="{FF2B5EF4-FFF2-40B4-BE49-F238E27FC236}">
                <a16:creationId xmlns:a16="http://schemas.microsoft.com/office/drawing/2014/main" id="{5F1A13CD-CEB6-4958-B99A-46020ADA9375}"/>
              </a:ext>
            </a:extLst>
          </p:cNvPr>
          <p:cNvSpPr txBox="1">
            <a:spLocks/>
          </p:cNvSpPr>
          <p:nvPr userDrawn="1"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6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6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י"א/חשון/תשפ"א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1A36FD-4A58-4EC2-B769-2CB4558CD86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A89C66-91F2-409B-AE3C-970820728814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AF9B00-5AF6-47AB-81E5-2BE048851E3E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3C55C6-DFDE-44BF-BB37-E582014C2D4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74" r:id="rId4"/>
    <p:sldLayoutId id="2147483675" r:id="rId5"/>
    <p:sldLayoutId id="2147483650" r:id="rId6"/>
    <p:sldLayoutId id="2147483676" r:id="rId7"/>
    <p:sldLayoutId id="2147483653" r:id="rId8"/>
    <p:sldLayoutId id="2147483666" r:id="rId9"/>
    <p:sldLayoutId id="2147483677" r:id="rId10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N9IgGTwbF0&amp;feature=youtu.be" TargetMode="External"/><Relationship Id="rId2" Type="http://schemas.openxmlformats.org/officeDocument/2006/relationships/hyperlink" Target="https://youtu.be/NN9IgGTwbF0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rive.google.com/open?id=1825Jnh59ECpyLkwk_TBAzvosMxiEoCGv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NN9IgGTwbF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the-qrcode-generator.com/" TargetMode="External"/><Relationship Id="rId4" Type="http://schemas.openxmlformats.org/officeDocument/2006/relationships/hyperlink" Target="https://youtu.be/xODFEFLQ8PQ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096B80-AF29-435E-8795-1A387C87F6BD}"/>
              </a:ext>
            </a:extLst>
          </p:cNvPr>
          <p:cNvSpPr/>
          <p:nvPr/>
        </p:nvSpPr>
        <p:spPr>
          <a:xfrm>
            <a:off x="12279398" y="6653"/>
            <a:ext cx="2404790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94B9A1-1541-45E7-9ACE-02721554E39F}"/>
              </a:ext>
            </a:extLst>
          </p:cNvPr>
          <p:cNvSpPr/>
          <p:nvPr/>
        </p:nvSpPr>
        <p:spPr>
          <a:xfrm>
            <a:off x="12279398" y="746985"/>
            <a:ext cx="2404790" cy="423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b="1" dirty="0">
                <a:solidFill>
                  <a:srgbClr val="002060"/>
                </a:solidFill>
              </a:rPr>
              <a:t>עליכם להתקין את הפונט </a:t>
            </a:r>
            <a:r>
              <a:rPr lang="en-US" b="1" dirty="0">
                <a:solidFill>
                  <a:srgbClr val="002060"/>
                </a:solidFill>
              </a:rPr>
              <a:t>Varela</a:t>
            </a:r>
            <a:r>
              <a:rPr lang="he-IL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Round</a:t>
            </a:r>
            <a:r>
              <a:rPr lang="he-IL" b="1" dirty="0">
                <a:solidFill>
                  <a:srgbClr val="002060"/>
                </a:solidFill>
              </a:rPr>
              <a:t> לפני תחילת העבודה.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אם ברצונכם לצפות בהנחיות להתקנת פונט </a:t>
            </a:r>
            <a:r>
              <a:rPr lang="en-US" dirty="0">
                <a:solidFill>
                  <a:srgbClr val="002060"/>
                </a:solidFill>
              </a:rPr>
              <a:t>Varela Round</a:t>
            </a:r>
            <a:r>
              <a:rPr lang="he-IL" dirty="0">
                <a:solidFill>
                  <a:srgbClr val="002060"/>
                </a:solidFill>
              </a:rPr>
              <a:t>, תוכלו לעשות זאת בקלות.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צפו בסרטון הבא:</a:t>
            </a:r>
            <a:r>
              <a:rPr lang="en-US" dirty="0">
                <a:solidFill>
                  <a:srgbClr val="002060"/>
                </a:solidFill>
              </a:rPr>
              <a:t> </a:t>
            </a:r>
            <a:endParaRPr lang="he-IL" dirty="0">
              <a:solidFill>
                <a:srgbClr val="002060"/>
              </a:solidFill>
            </a:endParaRPr>
          </a:p>
          <a:p>
            <a:pPr algn="ctr"/>
            <a:br>
              <a:rPr lang="en-US" dirty="0">
                <a:solidFill>
                  <a:srgbClr val="002060"/>
                </a:solidFill>
                <a:hlinkClick r:id="rId2"/>
              </a:rPr>
            </a:br>
            <a:r>
              <a:rPr lang="en-US" dirty="0">
                <a:solidFill>
                  <a:srgbClr val="002060"/>
                </a:solidFill>
                <a:hlinkClick r:id="rId3"/>
              </a:rPr>
              <a:t>https://www.youtube.com/watch?v=NN9IgGTwbF0&amp;feature=youtu.be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7336567-3BEF-48E7-A00C-1582E175DD05}"/>
              </a:ext>
            </a:extLst>
          </p:cNvPr>
          <p:cNvSpPr/>
          <p:nvPr/>
        </p:nvSpPr>
        <p:spPr>
          <a:xfrm>
            <a:off x="12279398" y="5063135"/>
            <a:ext cx="2404790" cy="11569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  <a:hlinkClick r:id="rId4"/>
              </a:rPr>
              <a:t>קישור</a:t>
            </a:r>
            <a:r>
              <a:rPr lang="he-IL" dirty="0">
                <a:solidFill>
                  <a:srgbClr val="002060"/>
                </a:solidFill>
              </a:rPr>
              <a:t> להורדת הפונט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(אשרו את הודעת האבטחה)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זימון פונקציה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הוראת פלט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/>
              <a:t>ראשית הפונקציה שבתוך הסוגרים תזומן ותבצע חישוב</a:t>
            </a:r>
          </a:p>
          <a:p>
            <a:pPr marL="0" indent="0">
              <a:buNone/>
            </a:pPr>
            <a:r>
              <a:rPr lang="he-IL" dirty="0"/>
              <a:t>ולאחר מכן יוצג הפלט.</a:t>
            </a:r>
          </a:p>
          <a:p>
            <a:pPr marL="0" indent="0" algn="l" rtl="0">
              <a:buNone/>
            </a:pPr>
            <a:br>
              <a:rPr lang="en-US" dirty="0"/>
            </a:br>
            <a:r>
              <a:rPr lang="en-US" dirty="0" err="1"/>
              <a:t>Console.WriteLine</a:t>
            </a:r>
            <a:r>
              <a:rPr lang="en-US" dirty="0"/>
              <a:t>(</a:t>
            </a:r>
            <a:r>
              <a:rPr lang="en-US" dirty="0" err="1"/>
              <a:t>Math.Pow</a:t>
            </a:r>
            <a:r>
              <a:rPr lang="en-US" dirty="0"/>
              <a:t>(3,2));</a:t>
            </a:r>
            <a:br>
              <a:rPr lang="en-US" dirty="0"/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01562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זימון פונקציה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הוראת השמה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/>
              <a:t>קטע קוד זה, נלקח לאחר הצהרת המשתנה </a:t>
            </a:r>
            <a:r>
              <a:rPr lang="en-US" dirty="0"/>
              <a:t>.pow</a:t>
            </a:r>
            <a:br>
              <a:rPr lang="en-US" dirty="0"/>
            </a:br>
            <a:r>
              <a:rPr lang="he-IL" dirty="0"/>
              <a:t>ראשית הפונקציה שבתוך הסוגרים תזומן ולאחר מכן יתבצע תהליך ההשמה </a:t>
            </a:r>
            <a:br>
              <a:rPr lang="en-US" dirty="0"/>
            </a:br>
            <a:r>
              <a:rPr lang="he-IL" dirty="0"/>
              <a:t>למשתנה </a:t>
            </a:r>
            <a:r>
              <a:rPr lang="en-US" dirty="0"/>
              <a:t>.pow</a:t>
            </a:r>
            <a:endParaRPr lang="he-IL" dirty="0"/>
          </a:p>
          <a:p>
            <a:pPr marL="0" indent="0" algn="l" rtl="0">
              <a:buNone/>
            </a:pPr>
            <a:br>
              <a:rPr lang="en-US" dirty="0"/>
            </a:br>
            <a:r>
              <a:rPr lang="en-US" dirty="0"/>
              <a:t>pow= </a:t>
            </a:r>
            <a:r>
              <a:rPr lang="en-US" dirty="0" err="1"/>
              <a:t>Math.Pow</a:t>
            </a:r>
            <a:r>
              <a:rPr lang="en-US" dirty="0"/>
              <a:t>(3,2);</a:t>
            </a:r>
            <a:br>
              <a:rPr lang="en-US" dirty="0"/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79192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זימון פונקציה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הוראת השמה 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73" y="1567974"/>
            <a:ext cx="11161453" cy="22610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e-IL" dirty="0"/>
              <a:t>ראשית הפונקציה תזומן ותבצע את החישוב</a:t>
            </a:r>
          </a:p>
          <a:p>
            <a:pPr marL="0" indent="0">
              <a:buNone/>
            </a:pPr>
            <a:r>
              <a:rPr lang="he-IL" dirty="0"/>
              <a:t>ולאחר מכן תשים אותו בתוך המשתנה.</a:t>
            </a:r>
          </a:p>
          <a:p>
            <a:pPr marL="0" indent="0">
              <a:buNone/>
            </a:pPr>
            <a:r>
              <a:rPr lang="he-IL" dirty="0"/>
              <a:t>שימו לב, מה יקרה לדעתכם במקרה הזה?</a:t>
            </a:r>
          </a:p>
          <a:p>
            <a:pPr marL="0" indent="0" algn="l" rtl="0">
              <a:buNone/>
            </a:pPr>
            <a:br>
              <a:rPr lang="en-US" dirty="0"/>
            </a:br>
            <a:br>
              <a:rPr lang="en-US" dirty="0"/>
            </a:br>
            <a:endParaRPr lang="he-IL" dirty="0"/>
          </a:p>
        </p:txBody>
      </p:sp>
      <p:sp>
        <p:nvSpPr>
          <p:cNvPr id="5" name="מציין מיקום תוכן 3"/>
          <p:cNvSpPr txBox="1">
            <a:spLocks/>
          </p:cNvSpPr>
          <p:nvPr/>
        </p:nvSpPr>
        <p:spPr>
          <a:xfrm>
            <a:off x="-5699789" y="2960846"/>
            <a:ext cx="11161453" cy="226107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68288" indent="-268288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 marL="743024" indent="-285779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pow=</a:t>
            </a:r>
            <a:r>
              <a:rPr lang="en-US" dirty="0" err="1"/>
              <a:t>Math.Pow</a:t>
            </a:r>
            <a:r>
              <a:rPr lang="en-US" dirty="0"/>
              <a:t>(3,2);</a:t>
            </a:r>
            <a:endParaRPr lang="he-IL" dirty="0"/>
          </a:p>
        </p:txBody>
      </p:sp>
      <p:sp>
        <p:nvSpPr>
          <p:cNvPr id="6" name="כפל 5"/>
          <p:cNvSpPr/>
          <p:nvPr/>
        </p:nvSpPr>
        <p:spPr>
          <a:xfrm>
            <a:off x="1514475" y="2698512"/>
            <a:ext cx="1014412" cy="1042988"/>
          </a:xfrm>
          <a:prstGeom prst="mathMultiply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-2128837" y="4293740"/>
            <a:ext cx="77152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double pow=</a:t>
            </a:r>
            <a:r>
              <a:rPr lang="en-US" sz="2400" dirty="0" err="1"/>
              <a:t>Math.Pow</a:t>
            </a:r>
            <a:r>
              <a:rPr lang="en-US" sz="2400" dirty="0"/>
              <a:t>(3,2);</a:t>
            </a:r>
            <a:endParaRPr lang="he-IL" sz="2400" dirty="0"/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1596" y="2698512"/>
            <a:ext cx="5912154" cy="2971801"/>
          </a:xfrm>
          <a:prstGeom prst="rect">
            <a:avLst/>
          </a:prstGeom>
        </p:spPr>
      </p:pic>
      <p:pic>
        <p:nvPicPr>
          <p:cNvPr id="9" name="תמונה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2637" y="4905418"/>
            <a:ext cx="4750070" cy="1839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335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זימון פונקציה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זימון פונקציה בתנאי בוליאני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486103" y="1821697"/>
            <a:ext cx="11161453" cy="2298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dirty="0"/>
              <a:t>הפעם נשלב את פונקציית </a:t>
            </a:r>
            <a:r>
              <a:rPr lang="en-US" dirty="0" err="1"/>
              <a:t>Sqrt</a:t>
            </a:r>
            <a:r>
              <a:rPr lang="he-IL" dirty="0"/>
              <a:t> שהיא מייצגת את חישוב פעולת השורש של הפרמטר </a:t>
            </a:r>
            <a:r>
              <a:rPr lang="en-US" dirty="0"/>
              <a:t>.</a:t>
            </a:r>
            <a:r>
              <a:rPr lang="en-US" dirty="0" err="1"/>
              <a:t>num</a:t>
            </a:r>
            <a:endParaRPr lang="he-IL" dirty="0"/>
          </a:p>
          <a:p>
            <a:pPr marL="0" indent="0" algn="l" rtl="0">
              <a:buNone/>
            </a:pPr>
            <a:br>
              <a:rPr lang="en-US" dirty="0"/>
            </a:br>
            <a:br>
              <a:rPr lang="en-US" dirty="0"/>
            </a:br>
            <a:endParaRPr lang="he-IL" dirty="0"/>
          </a:p>
        </p:txBody>
      </p:sp>
      <p:sp>
        <p:nvSpPr>
          <p:cNvPr id="5" name="תיבת טקסט 11">
            <a:extLst>
              <a:ext uri="{FF2B5EF4-FFF2-40B4-BE49-F238E27FC236}">
                <a16:creationId xmlns:a16="http://schemas.microsoft.com/office/drawing/2014/main" id="{DF4DD6E7-DF76-48E9-B7C1-943A538C412B}"/>
              </a:ext>
            </a:extLst>
          </p:cNvPr>
          <p:cNvSpPr txBox="1"/>
          <p:nvPr/>
        </p:nvSpPr>
        <p:spPr>
          <a:xfrm>
            <a:off x="777240" y="3022763"/>
            <a:ext cx="573786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200" dirty="0"/>
              <a:t>If (</a:t>
            </a:r>
            <a:r>
              <a:rPr lang="en-US" sz="2200" dirty="0" err="1"/>
              <a:t>Math.Sqrt</a:t>
            </a:r>
            <a:r>
              <a:rPr lang="en-US" sz="2200" dirty="0"/>
              <a:t>(num) == 3.0)):</a:t>
            </a:r>
          </a:p>
          <a:p>
            <a:pPr algn="l"/>
            <a:r>
              <a:rPr lang="en-US" sz="2200" dirty="0"/>
              <a:t>     </a:t>
            </a:r>
            <a:r>
              <a:rPr lang="en-US" sz="2200" dirty="0" err="1"/>
              <a:t>Console.WriteLine</a:t>
            </a:r>
            <a:r>
              <a:rPr lang="en-US" sz="2200" dirty="0"/>
              <a:t> (“The root is: 3”);</a:t>
            </a:r>
            <a:endParaRPr lang="he-IL" sz="2200" dirty="0"/>
          </a:p>
        </p:txBody>
      </p:sp>
    </p:spTree>
    <p:extLst>
      <p:ext uri="{BB962C8B-B14F-4D97-AF65-F5344CB8AC3E}">
        <p14:creationId xmlns:p14="http://schemas.microsoft.com/office/powerpoint/2010/main" val="2005717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זימון פונקציה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ביטוי חשבוני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e-IL" dirty="0"/>
              <a:t>ראשית נזמן את הפונקציות המתמטיות, נבצע את החישוב ולאחר מכן את פעולות החשבון.</a:t>
            </a:r>
            <a:br>
              <a:rPr lang="en-US" dirty="0"/>
            </a:br>
            <a:br>
              <a:rPr lang="en-US" dirty="0"/>
            </a:br>
            <a:r>
              <a:rPr lang="he-IL" dirty="0"/>
              <a:t>הפעם נוסיף פונקציה נוספת: </a:t>
            </a:r>
            <a:r>
              <a:rPr lang="en-US" dirty="0"/>
              <a:t>Abs(</a:t>
            </a:r>
            <a:r>
              <a:rPr lang="en-US" dirty="0" err="1"/>
              <a:t>num</a:t>
            </a:r>
            <a:r>
              <a:rPr lang="en-US" dirty="0"/>
              <a:t>)</a:t>
            </a:r>
            <a:r>
              <a:rPr lang="he-IL" dirty="0"/>
              <a:t> מקור המילה משם </a:t>
            </a:r>
            <a:r>
              <a:rPr lang="en-US" dirty="0"/>
              <a:t>Absolute</a:t>
            </a:r>
            <a:r>
              <a:rPr lang="he-IL" dirty="0"/>
              <a:t> ערך מוחלט.</a:t>
            </a:r>
            <a:br>
              <a:rPr lang="en-US" dirty="0"/>
            </a:br>
            <a:r>
              <a:rPr lang="he-IL" dirty="0"/>
              <a:t>פונקציה זו מקבלת כל טיפוס ומחזירה את הערך המוחלט שלו.</a:t>
            </a:r>
            <a:br>
              <a:rPr lang="en-US" dirty="0"/>
            </a:br>
            <a:r>
              <a:rPr lang="he-IL" dirty="0"/>
              <a:t>לאחר מכן הביטוי יחולק ב-2 ולבסוף תתווסף לו הספרה 4. בתום החישוב הוא יושם במשתנה </a:t>
            </a:r>
            <a:r>
              <a:rPr lang="en-US" dirty="0" err="1"/>
              <a:t>num</a:t>
            </a:r>
            <a:r>
              <a:rPr lang="he-IL" dirty="0"/>
              <a:t>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double </a:t>
            </a:r>
            <a:r>
              <a:rPr lang="en-US" dirty="0" err="1"/>
              <a:t>num</a:t>
            </a:r>
            <a:r>
              <a:rPr lang="en-US" dirty="0"/>
              <a:t>=(</a:t>
            </a:r>
            <a:r>
              <a:rPr lang="en-US" dirty="0" err="1"/>
              <a:t>Math.Pow</a:t>
            </a:r>
            <a:r>
              <a:rPr lang="en-US" dirty="0"/>
              <a:t>(3,2)+</a:t>
            </a:r>
            <a:r>
              <a:rPr lang="en-US" dirty="0" err="1"/>
              <a:t>Math.Abs</a:t>
            </a:r>
            <a:r>
              <a:rPr lang="en-US" dirty="0"/>
              <a:t>(-5))/2+4                                            </a:t>
            </a:r>
            <a:br>
              <a:rPr lang="en-US" dirty="0"/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96515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זימון פונקציה</a:t>
            </a:r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הדפסת תוצאת ביטוי בוליאני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26927" y="1710443"/>
            <a:ext cx="8212766" cy="747008"/>
          </a:xfrm>
        </p:spPr>
        <p:txBody>
          <a:bodyPr>
            <a:normAutofit fontScale="92500" lnSpcReduction="10000"/>
          </a:bodyPr>
          <a:lstStyle/>
          <a:p>
            <a:pPr marL="96848" indent="0" algn="l" rtl="0">
              <a:buNone/>
            </a:pPr>
            <a:r>
              <a:rPr lang="en-US" dirty="0" err="1"/>
              <a:t>Console.WriteLine</a:t>
            </a:r>
            <a:r>
              <a:rPr lang="en-US" dirty="0"/>
              <a:t> (</a:t>
            </a:r>
            <a:r>
              <a:rPr lang="en-US" dirty="0" err="1"/>
              <a:t>Math.Pow</a:t>
            </a:r>
            <a:r>
              <a:rPr lang="en-US" dirty="0"/>
              <a:t>(2,2)==4.0);</a:t>
            </a:r>
            <a:br>
              <a:rPr lang="en-US" dirty="0"/>
            </a:br>
            <a:endParaRPr lang="he-IL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3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349" y="2457451"/>
            <a:ext cx="9908801" cy="2571750"/>
          </a:xfrm>
          <a:prstGeom prst="rect">
            <a:avLst/>
          </a:prstGeom>
        </p:spPr>
      </p:pic>
      <p:sp>
        <p:nvSpPr>
          <p:cNvPr id="9" name="אליפסה 8"/>
          <p:cNvSpPr/>
          <p:nvPr/>
        </p:nvSpPr>
        <p:spPr>
          <a:xfrm>
            <a:off x="9239693" y="2457451"/>
            <a:ext cx="2104582" cy="25717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זימון פונקציה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3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 txBox="1">
            <a:spLocks/>
          </p:cNvSpPr>
          <p:nvPr/>
        </p:nvSpPr>
        <p:spPr>
          <a:xfrm>
            <a:off x="1269814" y="968682"/>
            <a:ext cx="9802368" cy="431447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marL="185757" indent="0" algn="r" defTabSz="914491" rtl="1" eaLnBrk="1" latinLnBrk="0" hangingPunct="1">
              <a:spcBef>
                <a:spcPct val="20000"/>
              </a:spcBef>
              <a:buFont typeface="Arial" pitchFamily="34" charset="0"/>
              <a:buNone/>
              <a:defRPr sz="3000" b="1" kern="1200">
                <a:solidFill>
                  <a:srgbClr val="12B4BC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457246" indent="0" algn="r" defTabSz="914491" rtl="1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91" indent="0" algn="r" defTabSz="914491" rtl="1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737" indent="0" algn="r" defTabSz="914491" rtl="1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983" indent="0" algn="r" defTabSz="914491" rtl="1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229" indent="0" algn="r" defTabSz="914491" rtl="1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474" indent="0" algn="r" defTabSz="914491" rtl="1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720" indent="0" algn="r" defTabSz="914491" rtl="1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966" indent="0" algn="r" defTabSz="914491" rtl="1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/>
              <a:t>פונקציות נפוצות נוספות</a:t>
            </a:r>
          </a:p>
        </p:txBody>
      </p:sp>
      <p:sp>
        <p:nvSpPr>
          <p:cNvPr id="8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 txBox="1">
            <a:spLocks/>
          </p:cNvSpPr>
          <p:nvPr/>
        </p:nvSpPr>
        <p:spPr>
          <a:xfrm>
            <a:off x="1269814" y="1949204"/>
            <a:ext cx="8212766" cy="747008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439782" indent="-342934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3024" indent="-285779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6848" indent="0" algn="l" rtl="0">
              <a:buFont typeface="Arial" pitchFamily="34" charset="0"/>
              <a:buNone/>
            </a:pPr>
            <a:r>
              <a:rPr lang="en-US" sz="2200" dirty="0" err="1"/>
              <a:t>Console.WriteLine</a:t>
            </a:r>
            <a:r>
              <a:rPr lang="en-US" sz="2200" dirty="0"/>
              <a:t> (</a:t>
            </a:r>
            <a:r>
              <a:rPr lang="en-US" sz="2200" dirty="0" err="1"/>
              <a:t>Math.Round</a:t>
            </a:r>
            <a:r>
              <a:rPr lang="en-US" sz="2200" dirty="0"/>
              <a:t>(8.4));</a:t>
            </a:r>
            <a:br>
              <a:rPr lang="en-US" sz="2200" dirty="0"/>
            </a:br>
            <a:br>
              <a:rPr lang="en-US" sz="2200" dirty="0"/>
            </a:br>
            <a:endParaRPr lang="en-US" sz="2200" dirty="0"/>
          </a:p>
        </p:txBody>
      </p:sp>
      <p:sp>
        <p:nvSpPr>
          <p:cNvPr id="12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 txBox="1">
            <a:spLocks/>
          </p:cNvSpPr>
          <p:nvPr/>
        </p:nvSpPr>
        <p:spPr>
          <a:xfrm>
            <a:off x="728120" y="3609499"/>
            <a:ext cx="8158705" cy="1391252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439782" indent="-342934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3024" indent="-285779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6848" indent="0">
              <a:buNone/>
            </a:pPr>
            <a:r>
              <a:rPr lang="he-IL" sz="2200" dirty="0"/>
              <a:t>עבור כל שבר מעל 0.5 ומעלה מעגלת לשלם הבא</a:t>
            </a:r>
          </a:p>
          <a:p>
            <a:pPr marL="96848" indent="0">
              <a:buNone/>
            </a:pPr>
            <a:r>
              <a:rPr lang="he-IL" sz="2200" dirty="0"/>
              <a:t>טיפוס מקבל: מספר עשרוני.</a:t>
            </a:r>
          </a:p>
          <a:p>
            <a:pPr marL="96848" indent="0">
              <a:buNone/>
            </a:pPr>
            <a:r>
              <a:rPr lang="he-IL" sz="2200" dirty="0"/>
              <a:t>טיפוס מחזיר: מספר שלם מעוגל כלפי מעלה במידה והחלק העשרוני של המספר שקיבלנו </a:t>
            </a:r>
            <a:r>
              <a:rPr lang="he-IL" sz="2200" u="sng" dirty="0"/>
              <a:t>מעל</a:t>
            </a:r>
            <a:r>
              <a:rPr lang="he-IL" sz="2200" dirty="0"/>
              <a:t> 0.5. 	 </a:t>
            </a:r>
            <a:endParaRPr lang="en-US" sz="2200" dirty="0"/>
          </a:p>
        </p:txBody>
      </p:sp>
      <p:sp>
        <p:nvSpPr>
          <p:cNvPr id="14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 txBox="1">
            <a:spLocks/>
          </p:cNvSpPr>
          <p:nvPr/>
        </p:nvSpPr>
        <p:spPr>
          <a:xfrm>
            <a:off x="1269814" y="3004986"/>
            <a:ext cx="8212766" cy="747008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439782" indent="-342934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3024" indent="-285779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6848" indent="0" algn="l" rtl="0">
              <a:buFont typeface="Arial" pitchFamily="34" charset="0"/>
              <a:buNone/>
            </a:pPr>
            <a:r>
              <a:rPr lang="en-US" sz="2200" dirty="0" err="1"/>
              <a:t>Console.WriteLine</a:t>
            </a:r>
            <a:r>
              <a:rPr lang="en-US" sz="2200" dirty="0"/>
              <a:t> (</a:t>
            </a:r>
            <a:r>
              <a:rPr lang="en-US" sz="2200" dirty="0" err="1"/>
              <a:t>Math.Round</a:t>
            </a:r>
            <a:r>
              <a:rPr lang="en-US" sz="2200" dirty="0"/>
              <a:t>(-8.6));</a:t>
            </a:r>
            <a:br>
              <a:rPr lang="en-US" sz="2200" dirty="0"/>
            </a:br>
            <a:br>
              <a:rPr lang="en-US" sz="2200" dirty="0"/>
            </a:br>
            <a:endParaRPr lang="en-US" sz="2200" dirty="0"/>
          </a:p>
        </p:txBody>
      </p:sp>
      <p:sp>
        <p:nvSpPr>
          <p:cNvPr id="2" name="TextBox 1"/>
          <p:cNvSpPr txBox="1"/>
          <p:nvPr/>
        </p:nvSpPr>
        <p:spPr>
          <a:xfrm>
            <a:off x="7216162" y="1960804"/>
            <a:ext cx="72866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8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7231423" y="3027244"/>
            <a:ext cx="72866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-9</a:t>
            </a:r>
            <a:endParaRPr lang="he-IL" dirty="0"/>
          </a:p>
        </p:txBody>
      </p:sp>
      <p:cxnSp>
        <p:nvCxnSpPr>
          <p:cNvPr id="17" name="מחבר חץ ישר 16">
            <a:extLst>
              <a:ext uri="{FF2B5EF4-FFF2-40B4-BE49-F238E27FC236}">
                <a16:creationId xmlns:a16="http://schemas.microsoft.com/office/drawing/2014/main" id="{349108C0-2FCA-4CCE-A2B8-0BE8CA038EB4}"/>
              </a:ext>
            </a:extLst>
          </p:cNvPr>
          <p:cNvCxnSpPr/>
          <p:nvPr/>
        </p:nvCxnSpPr>
        <p:spPr>
          <a:xfrm>
            <a:off x="6918563" y="2146531"/>
            <a:ext cx="43092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מחבר חץ ישר 18">
            <a:extLst>
              <a:ext uri="{FF2B5EF4-FFF2-40B4-BE49-F238E27FC236}">
                <a16:creationId xmlns:a16="http://schemas.microsoft.com/office/drawing/2014/main" id="{349108C0-2FCA-4CCE-A2B8-0BE8CA038EB4}"/>
              </a:ext>
            </a:extLst>
          </p:cNvPr>
          <p:cNvCxnSpPr/>
          <p:nvPr/>
        </p:nvCxnSpPr>
        <p:spPr>
          <a:xfrm>
            <a:off x="6912847" y="3183652"/>
            <a:ext cx="43092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0492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מציין מיקום תוכן 5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1742261" y="4157385"/>
            <a:ext cx="4785924" cy="2572027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046" y="1457048"/>
            <a:ext cx="7130291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11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509" y="1607201"/>
            <a:ext cx="8105619" cy="3393424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4013" y="3652837"/>
            <a:ext cx="5391150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50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פונקציות נפוצות נוספות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 txBox="1">
            <a:spLocks/>
          </p:cNvSpPr>
          <p:nvPr/>
        </p:nvSpPr>
        <p:spPr>
          <a:xfrm>
            <a:off x="1024128" y="1065331"/>
            <a:ext cx="8212766" cy="747008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439782" indent="-342934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3024" indent="-285779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6848" indent="0" algn="l" rtl="0">
              <a:buFont typeface="Arial" pitchFamily="34" charset="0"/>
              <a:buNone/>
            </a:pPr>
            <a:r>
              <a:rPr lang="en-US" sz="2200" dirty="0" err="1"/>
              <a:t>Console.WriteLine</a:t>
            </a:r>
            <a:r>
              <a:rPr lang="en-US" sz="2200" dirty="0"/>
              <a:t> (</a:t>
            </a:r>
            <a:r>
              <a:rPr lang="en-US" sz="2200" dirty="0" err="1"/>
              <a:t>Math.Floor</a:t>
            </a:r>
            <a:r>
              <a:rPr lang="en-US" sz="2200" dirty="0"/>
              <a:t>(8.1));</a:t>
            </a:r>
            <a:br>
              <a:rPr lang="en-US" sz="2200" dirty="0"/>
            </a:br>
            <a:br>
              <a:rPr lang="en-US" sz="2200" dirty="0"/>
            </a:br>
            <a:endParaRPr lang="en-US" sz="2200" dirty="0"/>
          </a:p>
        </p:txBody>
      </p:sp>
      <p:sp>
        <p:nvSpPr>
          <p:cNvPr id="2" name="מלבן 1"/>
          <p:cNvSpPr/>
          <p:nvPr/>
        </p:nvSpPr>
        <p:spPr>
          <a:xfrm>
            <a:off x="1241959" y="2407894"/>
            <a:ext cx="85296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6848" indent="0">
              <a:buNone/>
            </a:pPr>
            <a:r>
              <a:rPr lang="he-IL" dirty="0"/>
              <a:t>טיפוס מקבל: מספר עשרוני או שלם.</a:t>
            </a:r>
          </a:p>
          <a:p>
            <a:pPr marL="96848" indent="0">
              <a:buNone/>
            </a:pPr>
            <a:r>
              <a:rPr lang="he-IL" dirty="0"/>
              <a:t>חישוב: מעגל תמיד לשלם הנמוך ביותר. </a:t>
            </a:r>
            <a:endParaRPr lang="en-US" dirty="0"/>
          </a:p>
        </p:txBody>
      </p:sp>
      <p:sp>
        <p:nvSpPr>
          <p:cNvPr id="12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 txBox="1">
            <a:spLocks/>
          </p:cNvSpPr>
          <p:nvPr/>
        </p:nvSpPr>
        <p:spPr>
          <a:xfrm>
            <a:off x="1024128" y="1619746"/>
            <a:ext cx="8212766" cy="747008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439782" indent="-342934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3024" indent="-285779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6848" indent="0" algn="l" rtl="0">
              <a:buFont typeface="Arial" pitchFamily="34" charset="0"/>
              <a:buNone/>
            </a:pPr>
            <a:r>
              <a:rPr lang="en-US" sz="2200" dirty="0" err="1"/>
              <a:t>Console.WriteLine</a:t>
            </a:r>
            <a:r>
              <a:rPr lang="en-US" sz="2200" dirty="0"/>
              <a:t> (</a:t>
            </a:r>
            <a:r>
              <a:rPr lang="en-US" sz="2200" dirty="0" err="1"/>
              <a:t>Math.Floor</a:t>
            </a:r>
            <a:r>
              <a:rPr lang="en-US" sz="2200" dirty="0"/>
              <a:t>(-8.9));</a:t>
            </a:r>
            <a:br>
              <a:rPr lang="en-US" sz="2200" dirty="0"/>
            </a:br>
            <a:br>
              <a:rPr lang="en-US" sz="2200" dirty="0"/>
            </a:br>
            <a:endParaRPr lang="en-US" sz="2200" dirty="0"/>
          </a:p>
        </p:txBody>
      </p:sp>
      <p:sp>
        <p:nvSpPr>
          <p:cNvPr id="3" name="TextBox 2"/>
          <p:cNvSpPr txBox="1"/>
          <p:nvPr/>
        </p:nvSpPr>
        <p:spPr>
          <a:xfrm>
            <a:off x="6515100" y="1065331"/>
            <a:ext cx="528638" cy="3735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8</a:t>
            </a:r>
            <a:endParaRPr lang="he-IL" dirty="0"/>
          </a:p>
        </p:txBody>
      </p:sp>
      <p:sp>
        <p:nvSpPr>
          <p:cNvPr id="13" name="TextBox 12"/>
          <p:cNvSpPr txBox="1"/>
          <p:nvPr/>
        </p:nvSpPr>
        <p:spPr>
          <a:xfrm>
            <a:off x="6522244" y="1653365"/>
            <a:ext cx="528638" cy="3735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-9</a:t>
            </a:r>
            <a:endParaRPr lang="he-IL" dirty="0"/>
          </a:p>
        </p:txBody>
      </p:sp>
      <p:cxnSp>
        <p:nvCxnSpPr>
          <p:cNvPr id="14" name="מחבר חץ ישר 13">
            <a:extLst>
              <a:ext uri="{FF2B5EF4-FFF2-40B4-BE49-F238E27FC236}">
                <a16:creationId xmlns:a16="http://schemas.microsoft.com/office/drawing/2014/main" id="{349108C0-2FCA-4CCE-A2B8-0BE8CA038EB4}"/>
              </a:ext>
            </a:extLst>
          </p:cNvPr>
          <p:cNvCxnSpPr/>
          <p:nvPr/>
        </p:nvCxnSpPr>
        <p:spPr>
          <a:xfrm>
            <a:off x="6242487" y="1259004"/>
            <a:ext cx="43092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מחבר חץ ישר 14">
            <a:extLst>
              <a:ext uri="{FF2B5EF4-FFF2-40B4-BE49-F238E27FC236}">
                <a16:creationId xmlns:a16="http://schemas.microsoft.com/office/drawing/2014/main" id="{349108C0-2FCA-4CCE-A2B8-0BE8CA038EB4}"/>
              </a:ext>
            </a:extLst>
          </p:cNvPr>
          <p:cNvCxnSpPr/>
          <p:nvPr/>
        </p:nvCxnSpPr>
        <p:spPr>
          <a:xfrm>
            <a:off x="6242487" y="1814039"/>
            <a:ext cx="43092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מלבן 8"/>
          <p:cNvSpPr/>
          <p:nvPr/>
        </p:nvSpPr>
        <p:spPr>
          <a:xfrm>
            <a:off x="1024128" y="3608640"/>
            <a:ext cx="42915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he-IL" dirty="0" err="1"/>
              <a:t>public</a:t>
            </a:r>
            <a:r>
              <a:rPr lang="he-IL" dirty="0"/>
              <a:t> </a:t>
            </a:r>
            <a:r>
              <a:rPr lang="he-IL" dirty="0" err="1"/>
              <a:t>static</a:t>
            </a:r>
            <a:r>
              <a:rPr lang="he-IL" dirty="0"/>
              <a:t> </a:t>
            </a:r>
            <a:r>
              <a:rPr lang="he-IL" dirty="0" err="1"/>
              <a:t>double</a:t>
            </a:r>
            <a:r>
              <a:rPr lang="he-IL" dirty="0"/>
              <a:t> </a:t>
            </a:r>
            <a:r>
              <a:rPr lang="he-IL" dirty="0" err="1"/>
              <a:t>Floor</a:t>
            </a:r>
            <a:r>
              <a:rPr lang="he-IL" dirty="0"/>
              <a:t> (</a:t>
            </a:r>
            <a:r>
              <a:rPr lang="he-IL" dirty="0" err="1"/>
              <a:t>double</a:t>
            </a:r>
            <a:r>
              <a:rPr lang="he-IL" dirty="0"/>
              <a:t> d)</a:t>
            </a:r>
            <a:r>
              <a:rPr lang="en-US" dirty="0"/>
              <a:t>;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7039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פקודות </a:t>
            </a:r>
            <a:r>
              <a:rPr lang="en-US" dirty="0"/>
              <a:t>Math</a:t>
            </a:r>
            <a:endParaRPr lang="he-IL" dirty="0"/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מדעי המחשב – יסודות- חטיבה עליונה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696000" y="3655832"/>
            <a:ext cx="10800000" cy="720000"/>
          </a:xfrm>
        </p:spPr>
        <p:txBody>
          <a:bodyPr/>
          <a:lstStyle/>
          <a:p>
            <a:r>
              <a:rPr lang="he-IL" dirty="0">
                <a:sym typeface="Varela Round"/>
              </a:rPr>
              <a:t>שם המורה: מורן כהן</a:t>
            </a:r>
          </a:p>
          <a:p>
            <a:r>
              <a:rPr lang="he-IL" dirty="0">
                <a:sym typeface="Varela Round"/>
              </a:rPr>
              <a:t>מורה בודק: </a:t>
            </a:r>
            <a:r>
              <a:rPr lang="he-IL" dirty="0"/>
              <a:t>ברכה בדלוב</a:t>
            </a:r>
            <a:endParaRPr lang="he-IL" dirty="0">
              <a:sym typeface="Varela Round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280C11-EEDB-487A-98F6-634F6A554FCC}"/>
              </a:ext>
            </a:extLst>
          </p:cNvPr>
          <p:cNvSpPr/>
          <p:nvPr/>
        </p:nvSpPr>
        <p:spPr>
          <a:xfrm>
            <a:off x="12279398" y="634420"/>
            <a:ext cx="2277745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6F7BCA-4B13-4E9D-B292-F022F48139C2}"/>
              </a:ext>
            </a:extLst>
          </p:cNvPr>
          <p:cNvSpPr/>
          <p:nvPr/>
        </p:nvSpPr>
        <p:spPr>
          <a:xfrm>
            <a:off x="12279397" y="1400768"/>
            <a:ext cx="2277745" cy="2975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מלאו את פרטי השיעור, המקצוע והמורה 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(אין צורך להשאיר את הכיתובים "שם השיעור" , "המקצוע", מחקו אותם וכתבו רק את הפרטים עצמם). 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537" y="1563162"/>
            <a:ext cx="8213571" cy="359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6212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פונקציות נפוצות נוספות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 txBox="1">
            <a:spLocks/>
          </p:cNvSpPr>
          <p:nvPr/>
        </p:nvSpPr>
        <p:spPr>
          <a:xfrm>
            <a:off x="1024127" y="1898951"/>
            <a:ext cx="8212766" cy="747008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439782" indent="-342934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3024" indent="-285779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6848" indent="0" algn="l" rtl="0">
              <a:buFont typeface="Arial" pitchFamily="34" charset="0"/>
              <a:buNone/>
            </a:pPr>
            <a:r>
              <a:rPr lang="en-US" sz="2200" dirty="0" err="1"/>
              <a:t>Console.WriteLine</a:t>
            </a:r>
            <a:r>
              <a:rPr lang="en-US" sz="2200" dirty="0"/>
              <a:t> (</a:t>
            </a:r>
            <a:r>
              <a:rPr lang="en-US" sz="2200" dirty="0" err="1"/>
              <a:t>Math.Sqrt</a:t>
            </a:r>
            <a:r>
              <a:rPr lang="en-US" sz="2200" dirty="0"/>
              <a:t>(16));</a:t>
            </a:r>
            <a:br>
              <a:rPr lang="en-US" sz="2200" dirty="0"/>
            </a:br>
            <a:br>
              <a:rPr lang="en-US" sz="2200" dirty="0"/>
            </a:br>
            <a:endParaRPr lang="en-US" sz="2200" dirty="0"/>
          </a:p>
        </p:txBody>
      </p:sp>
      <p:sp>
        <p:nvSpPr>
          <p:cNvPr id="8" name="מלבן 7"/>
          <p:cNvSpPr/>
          <p:nvPr/>
        </p:nvSpPr>
        <p:spPr>
          <a:xfrm>
            <a:off x="1024127" y="2497888"/>
            <a:ext cx="85296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6848" indent="0">
              <a:buNone/>
            </a:pPr>
            <a:r>
              <a:rPr lang="he-IL" dirty="0"/>
              <a:t>טיפוס מקבל: מספר עשרוני או שלם.</a:t>
            </a:r>
          </a:p>
          <a:p>
            <a:pPr marL="96848" indent="0">
              <a:buNone/>
            </a:pPr>
            <a:r>
              <a:rPr lang="he-IL" dirty="0"/>
              <a:t>חישוב: חישוב השורש הריבועי של המספר הנתון כמספר שלם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79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8298" y="3710093"/>
            <a:ext cx="6309751" cy="3186112"/>
          </a:xfrm>
          <a:prstGeom prst="rect">
            <a:avLst/>
          </a:prstGeom>
        </p:spPr>
      </p:pic>
      <p:pic>
        <p:nvPicPr>
          <p:cNvPr id="4" name="תמונה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774" y="875448"/>
            <a:ext cx="7372801" cy="307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33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פונקציות נפוצות נוספות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 txBox="1">
            <a:spLocks/>
          </p:cNvSpPr>
          <p:nvPr/>
        </p:nvSpPr>
        <p:spPr>
          <a:xfrm>
            <a:off x="1024128" y="1065331"/>
            <a:ext cx="8212766" cy="747008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439782" indent="-342934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3024" indent="-285779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6848" indent="0" algn="l" rtl="0">
              <a:buFont typeface="Arial" pitchFamily="34" charset="0"/>
              <a:buNone/>
            </a:pPr>
            <a:r>
              <a:rPr lang="en-US" sz="2200" dirty="0" err="1"/>
              <a:t>Console.WriteLine</a:t>
            </a:r>
            <a:r>
              <a:rPr lang="en-US" sz="2200" dirty="0"/>
              <a:t> (</a:t>
            </a:r>
            <a:r>
              <a:rPr lang="en-US" sz="2200" dirty="0" err="1"/>
              <a:t>Math.Min</a:t>
            </a:r>
            <a:r>
              <a:rPr lang="en-US" sz="2200" dirty="0"/>
              <a:t>(-8,-1));</a:t>
            </a:r>
            <a:br>
              <a:rPr lang="en-US" sz="2200" dirty="0"/>
            </a:br>
            <a:br>
              <a:rPr lang="en-US" sz="2200" dirty="0"/>
            </a:br>
            <a:endParaRPr lang="en-US" sz="2200" dirty="0"/>
          </a:p>
        </p:txBody>
      </p:sp>
      <p:sp>
        <p:nvSpPr>
          <p:cNvPr id="2" name="מלבן 1"/>
          <p:cNvSpPr/>
          <p:nvPr/>
        </p:nvSpPr>
        <p:spPr>
          <a:xfrm>
            <a:off x="1871663" y="2060488"/>
            <a:ext cx="85296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6848" indent="0">
              <a:buNone/>
            </a:pPr>
            <a:r>
              <a:rPr lang="he-IL" dirty="0"/>
              <a:t>טיפוס מקבל: מספר עשרוני או שלם.</a:t>
            </a:r>
          </a:p>
          <a:p>
            <a:pPr marL="96848" indent="0">
              <a:buNone/>
            </a:pPr>
            <a:r>
              <a:rPr lang="he-IL" dirty="0"/>
              <a:t>מחזיר: עבור </a:t>
            </a:r>
            <a:r>
              <a:rPr lang="en-US" dirty="0"/>
              <a:t>Min</a:t>
            </a:r>
            <a:r>
              <a:rPr lang="he-IL" dirty="0"/>
              <a:t> המספר הנמוך מבין השניים. </a:t>
            </a:r>
          </a:p>
          <a:p>
            <a:pPr marL="96848" indent="0">
              <a:buNone/>
            </a:pPr>
            <a:r>
              <a:rPr lang="he-IL" dirty="0"/>
              <a:t>            עבור </a:t>
            </a:r>
            <a:r>
              <a:rPr lang="en-US" dirty="0"/>
              <a:t>Max</a:t>
            </a:r>
            <a:r>
              <a:rPr lang="he-IL" dirty="0"/>
              <a:t> המספר הגבוה מבין השניים</a:t>
            </a:r>
            <a:endParaRPr lang="en-US" dirty="0"/>
          </a:p>
        </p:txBody>
      </p:sp>
      <p:sp>
        <p:nvSpPr>
          <p:cNvPr id="7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 txBox="1">
            <a:spLocks/>
          </p:cNvSpPr>
          <p:nvPr/>
        </p:nvSpPr>
        <p:spPr>
          <a:xfrm>
            <a:off x="1024128" y="3068641"/>
            <a:ext cx="8212766" cy="747008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439782" indent="-342934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3024" indent="-285779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6848" indent="0" algn="l" rtl="0">
              <a:buFont typeface="Arial" pitchFamily="34" charset="0"/>
              <a:buNone/>
            </a:pPr>
            <a:r>
              <a:rPr lang="en-US" sz="2200" dirty="0" err="1"/>
              <a:t>Console.WriteLine</a:t>
            </a:r>
            <a:r>
              <a:rPr lang="en-US" sz="2200" dirty="0"/>
              <a:t> (</a:t>
            </a:r>
            <a:r>
              <a:rPr lang="en-US" sz="2200" dirty="0" err="1"/>
              <a:t>Math.Max</a:t>
            </a:r>
            <a:r>
              <a:rPr lang="en-US" sz="2200" dirty="0"/>
              <a:t>(1,6));</a:t>
            </a:r>
            <a:br>
              <a:rPr lang="en-US" sz="2200" dirty="0"/>
            </a:br>
            <a:br>
              <a:rPr lang="en-US" sz="2200" dirty="0"/>
            </a:br>
            <a:endParaRPr lang="en-US" sz="2200" dirty="0"/>
          </a:p>
        </p:txBody>
      </p:sp>
      <p:sp>
        <p:nvSpPr>
          <p:cNvPr id="12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 txBox="1">
            <a:spLocks/>
          </p:cNvSpPr>
          <p:nvPr/>
        </p:nvSpPr>
        <p:spPr>
          <a:xfrm>
            <a:off x="1024128" y="1619746"/>
            <a:ext cx="8212766" cy="747008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439782" indent="-342934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3024" indent="-285779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6848" indent="0" algn="l" rtl="0">
              <a:buFont typeface="Arial" pitchFamily="34" charset="0"/>
              <a:buNone/>
            </a:pPr>
            <a:r>
              <a:rPr lang="en-US" sz="2200" dirty="0" err="1"/>
              <a:t>Console.WriteLine</a:t>
            </a:r>
            <a:r>
              <a:rPr lang="en-US" sz="2200" dirty="0"/>
              <a:t> (</a:t>
            </a:r>
            <a:r>
              <a:rPr lang="en-US" sz="2200" dirty="0" err="1"/>
              <a:t>Math.Max</a:t>
            </a:r>
            <a:r>
              <a:rPr lang="en-US" sz="2200" dirty="0"/>
              <a:t>(-8,-9));</a:t>
            </a:r>
            <a:br>
              <a:rPr lang="en-US" sz="2200" dirty="0"/>
            </a:br>
            <a:br>
              <a:rPr lang="en-US" sz="2200" dirty="0"/>
            </a:br>
            <a:endParaRPr lang="en-US" sz="2200" dirty="0"/>
          </a:p>
        </p:txBody>
      </p:sp>
      <p:sp>
        <p:nvSpPr>
          <p:cNvPr id="3" name="TextBox 2"/>
          <p:cNvSpPr txBox="1"/>
          <p:nvPr/>
        </p:nvSpPr>
        <p:spPr>
          <a:xfrm>
            <a:off x="6515100" y="1065331"/>
            <a:ext cx="528638" cy="3735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-8</a:t>
            </a:r>
            <a:endParaRPr lang="he-IL" dirty="0"/>
          </a:p>
        </p:txBody>
      </p:sp>
      <p:sp>
        <p:nvSpPr>
          <p:cNvPr id="13" name="TextBox 12"/>
          <p:cNvSpPr txBox="1"/>
          <p:nvPr/>
        </p:nvSpPr>
        <p:spPr>
          <a:xfrm>
            <a:off x="6522244" y="1653365"/>
            <a:ext cx="528638" cy="3735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-8</a:t>
            </a:r>
            <a:endParaRPr lang="he-IL" dirty="0"/>
          </a:p>
        </p:txBody>
      </p:sp>
      <p:sp>
        <p:nvSpPr>
          <p:cNvPr id="14" name="TextBox 13"/>
          <p:cNvSpPr txBox="1"/>
          <p:nvPr/>
        </p:nvSpPr>
        <p:spPr>
          <a:xfrm>
            <a:off x="6515100" y="3080579"/>
            <a:ext cx="528638" cy="3735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6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9360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13" grpId="0"/>
      <p:bldP spid="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תמונה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387" y="4406375"/>
            <a:ext cx="4291013" cy="1436036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883" y="1212161"/>
            <a:ext cx="8790217" cy="325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166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799" y="1212161"/>
            <a:ext cx="8116855" cy="3174101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4037" y="3707711"/>
            <a:ext cx="5189979" cy="1595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32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 txBox="1">
            <a:spLocks/>
          </p:cNvSpPr>
          <p:nvPr/>
        </p:nvSpPr>
        <p:spPr>
          <a:xfrm>
            <a:off x="998696" y="1922581"/>
            <a:ext cx="8212766" cy="747008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439782" indent="-342934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3024" indent="-285779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6848" indent="0" algn="l" rtl="0">
              <a:buFont typeface="Arial" pitchFamily="34" charset="0"/>
              <a:buNone/>
            </a:pPr>
            <a:r>
              <a:rPr lang="en-US" sz="2200" dirty="0" err="1"/>
              <a:t>Console.WriteLine</a:t>
            </a:r>
            <a:r>
              <a:rPr lang="en-US" sz="2200" dirty="0"/>
              <a:t> (</a:t>
            </a:r>
            <a:r>
              <a:rPr lang="en-US" sz="2200" dirty="0" err="1"/>
              <a:t>Math.PI</a:t>
            </a:r>
            <a:r>
              <a:rPr lang="en-US" sz="2200" dirty="0"/>
              <a:t>);</a:t>
            </a:r>
            <a:br>
              <a:rPr lang="en-US" sz="2200" dirty="0"/>
            </a:br>
            <a:br>
              <a:rPr lang="en-US" sz="2200" dirty="0"/>
            </a:br>
            <a:endParaRPr lang="en-US" sz="2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003518" y="1777532"/>
                <a:ext cx="6386513" cy="76944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2200" dirty="0"/>
                  <a:t>כך מציגים את הקבוע </a:t>
                </a:r>
                <a14:m>
                  <m:oMath xmlns:m="http://schemas.openxmlformats.org/officeDocument/2006/math">
                    <m:r>
                      <a:rPr lang="he-IL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he-IL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he-IL" sz="2200" dirty="0">
                  <a:ea typeface="Cambria Math" panose="02040503050406030204" pitchFamily="18" charset="0"/>
                </a:endParaRPr>
              </a:p>
              <a:p>
                <a:r>
                  <a:rPr lang="he-IL" sz="2200" dirty="0"/>
                  <a:t>עם 15 ספרות אחרי הנקודה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3518" y="1777532"/>
                <a:ext cx="6386513" cy="769441"/>
              </a:xfrm>
              <a:prstGeom prst="rect">
                <a:avLst/>
              </a:prstGeom>
              <a:blipFill>
                <a:blip r:embed="rId2"/>
                <a:stretch>
                  <a:fillRect t="-5556" r="-1242" b="-15079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832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 txBox="1">
            <a:spLocks/>
          </p:cNvSpPr>
          <p:nvPr/>
        </p:nvSpPr>
        <p:spPr>
          <a:xfrm>
            <a:off x="1024128" y="2637571"/>
            <a:ext cx="8595386" cy="231147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439782" indent="-342934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3024" indent="-285779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6848" indent="0" algn="l" rtl="0">
              <a:buFont typeface="Arial" pitchFamily="34" charset="0"/>
              <a:buNone/>
            </a:pPr>
            <a:r>
              <a:rPr lang="en-US" sz="2200" dirty="0"/>
              <a:t>Random </a:t>
            </a:r>
            <a:r>
              <a:rPr lang="en-US" sz="2200" dirty="0" err="1"/>
              <a:t>rndNum</a:t>
            </a:r>
            <a:r>
              <a:rPr lang="en-US" sz="2200" dirty="0"/>
              <a:t>=new Random();</a:t>
            </a:r>
          </a:p>
          <a:p>
            <a:pPr marL="96848" indent="0" algn="l" rtl="0">
              <a:buFont typeface="Arial" pitchFamily="34" charset="0"/>
              <a:buNone/>
            </a:pPr>
            <a:r>
              <a:rPr lang="en-US" sz="2200" dirty="0" err="1"/>
              <a:t>int</a:t>
            </a:r>
            <a:r>
              <a:rPr lang="en-US" sz="2200" dirty="0"/>
              <a:t> </a:t>
            </a:r>
            <a:r>
              <a:rPr lang="en-US" sz="2200" dirty="0" err="1"/>
              <a:t>newNum</a:t>
            </a:r>
            <a:r>
              <a:rPr lang="en-US" sz="2200" dirty="0"/>
              <a:t>=</a:t>
            </a:r>
            <a:r>
              <a:rPr lang="en-US" sz="2200" dirty="0" err="1"/>
              <a:t>rndNum.Next</a:t>
            </a:r>
            <a:r>
              <a:rPr lang="en-US" sz="2200" dirty="0"/>
              <a:t>(0,7)   -&gt; </a:t>
            </a:r>
            <a:r>
              <a:rPr lang="he-IL" sz="2200" dirty="0"/>
              <a:t> מחזיר מספר שלם </a:t>
            </a:r>
          </a:p>
          <a:p>
            <a:pPr marL="96848" indent="0" algn="l" rtl="0">
              <a:buFont typeface="Arial" pitchFamily="34" charset="0"/>
              <a:buNone/>
            </a:pPr>
            <a:r>
              <a:rPr lang="he-IL" sz="2200" dirty="0"/>
              <a:t>למעשה:                                                              </a:t>
            </a:r>
          </a:p>
          <a:p>
            <a:pPr marL="96848" indent="0" algn="l" rtl="0">
              <a:buFont typeface="Arial" pitchFamily="34" charset="0"/>
              <a:buNone/>
            </a:pPr>
            <a:r>
              <a:rPr lang="en-US" sz="2200" dirty="0"/>
              <a:t>0&lt;=</a:t>
            </a:r>
            <a:r>
              <a:rPr lang="en-US" sz="2200" dirty="0" err="1"/>
              <a:t>newNum</a:t>
            </a:r>
            <a:r>
              <a:rPr lang="en-US" sz="2200" dirty="0"/>
              <a:t>&lt;6</a:t>
            </a:r>
          </a:p>
          <a:p>
            <a:pPr marL="96848" indent="0" algn="l" rtl="0">
              <a:buFont typeface="Arial" pitchFamily="34" charset="0"/>
              <a:buNone/>
            </a:pPr>
            <a:br>
              <a:rPr lang="en-US" sz="2200" dirty="0"/>
            </a:br>
            <a:endParaRPr lang="en-US" sz="2200" dirty="0"/>
          </a:p>
        </p:txBody>
      </p:sp>
      <p:sp>
        <p:nvSpPr>
          <p:cNvPr id="14" name="TextBox 13"/>
          <p:cNvSpPr txBox="1"/>
          <p:nvPr/>
        </p:nvSpPr>
        <p:spPr>
          <a:xfrm>
            <a:off x="905802" y="1106852"/>
            <a:ext cx="9372599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200" dirty="0"/>
              <a:t>מספרים אקראיים – לעיתים יש צורך בבחירת מספרים אקראיים. כדי לקבל מספר אקראי ב-</a:t>
            </a:r>
            <a:r>
              <a:rPr lang="en-US" sz="2200" dirty="0"/>
              <a:t>C</a:t>
            </a:r>
            <a:r>
              <a:rPr lang="he-IL" sz="2200" dirty="0"/>
              <a:t># נצטרך ליצור עצם מהמחלקה </a:t>
            </a:r>
            <a:r>
              <a:rPr lang="en-US" sz="2200" dirty="0"/>
              <a:t>RANDOM</a:t>
            </a:r>
            <a:r>
              <a:rPr lang="he-IL" sz="2200" dirty="0"/>
              <a:t> ובעזרתו ובעזרת הפונקציה </a:t>
            </a:r>
            <a:r>
              <a:rPr lang="en-US" sz="2200" dirty="0"/>
              <a:t>next</a:t>
            </a:r>
            <a:r>
              <a:rPr lang="he-IL" sz="2200" dirty="0"/>
              <a:t> נקבל מספר אקראי.</a:t>
            </a:r>
          </a:p>
        </p:txBody>
      </p:sp>
    </p:spTree>
    <p:extLst>
      <p:ext uri="{BB962C8B-B14F-4D97-AF65-F5344CB8AC3E}">
        <p14:creationId xmlns:p14="http://schemas.microsoft.com/office/powerpoint/2010/main" val="210368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733424"/>
            <a:ext cx="6681787" cy="3646111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7387" y="2966922"/>
            <a:ext cx="6241776" cy="28252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88992" y="3257655"/>
            <a:ext cx="2505922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200" dirty="0"/>
              <a:t>9&lt;=</a:t>
            </a:r>
            <a:r>
              <a:rPr lang="en-US" sz="2200" dirty="0" err="1"/>
              <a:t>newNum</a:t>
            </a:r>
            <a:r>
              <a:rPr lang="en-US" sz="2200" dirty="0"/>
              <a:t>&lt;10</a:t>
            </a:r>
            <a:endParaRPr lang="he-IL" sz="2200" dirty="0"/>
          </a:p>
        </p:txBody>
      </p:sp>
    </p:spTree>
    <p:extLst>
      <p:ext uri="{BB962C8B-B14F-4D97-AF65-F5344CB8AC3E}">
        <p14:creationId xmlns:p14="http://schemas.microsoft.com/office/powerpoint/2010/main" val="166664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יקרה במקרה הזה?</a:t>
            </a: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297" y="875448"/>
            <a:ext cx="6700837" cy="3200400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973116"/>
            <a:ext cx="12430322" cy="1741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132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נלמד היום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שימוש בפונקציות</a:t>
            </a:r>
          </a:p>
          <a:p>
            <a:r>
              <a:rPr lang="he-IL" dirty="0">
                <a:sym typeface="Varela Round"/>
              </a:rPr>
              <a:t>סוגי פונקציות </a:t>
            </a:r>
            <a:r>
              <a:rPr lang="en-US" dirty="0">
                <a:sym typeface="Varela Round"/>
              </a:rPr>
              <a:t>Math</a:t>
            </a:r>
            <a:r>
              <a:rPr lang="he-IL" dirty="0">
                <a:sym typeface="Varela Round"/>
              </a:rPr>
              <a:t> נפוצות</a:t>
            </a:r>
          </a:p>
          <a:p>
            <a:r>
              <a:rPr lang="he-IL" dirty="0">
                <a:sym typeface="Varela Round"/>
              </a:rPr>
              <a:t>מושגים: זימון פונקציה, פרמטרים</a:t>
            </a:r>
          </a:p>
          <a:p>
            <a:r>
              <a:rPr lang="he-IL" dirty="0">
                <a:sym typeface="Varela Round"/>
              </a:rPr>
              <a:t>תרגול כתיבת פונקציה</a:t>
            </a:r>
            <a:endParaRPr lang="he-IL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58C303-E198-483E-A262-922AC5C18CB4}"/>
              </a:ext>
            </a:extLst>
          </p:cNvPr>
          <p:cNvSpPr/>
          <p:nvPr/>
        </p:nvSpPr>
        <p:spPr>
          <a:xfrm>
            <a:off x="12281852" y="0"/>
            <a:ext cx="2150428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פרטו בשקופית זו את נושאי הלימוד של השיעור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תמונה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7387" y="2966922"/>
            <a:ext cx="6241776" cy="2825225"/>
          </a:xfrm>
          <a:prstGeom prst="rect">
            <a:avLst/>
          </a:prstGeom>
        </p:spPr>
      </p:pic>
      <p:pic>
        <p:nvPicPr>
          <p:cNvPr id="4" name="תמונה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667" y="0"/>
            <a:ext cx="6080092" cy="334712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98617" y="2536035"/>
            <a:ext cx="2505922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200" dirty="0"/>
              <a:t>0&lt;=</a:t>
            </a:r>
            <a:r>
              <a:rPr lang="en-US" sz="2200" dirty="0" err="1"/>
              <a:t>newNum</a:t>
            </a:r>
            <a:r>
              <a:rPr lang="en-US" sz="2200" dirty="0"/>
              <a:t>&lt;9</a:t>
            </a:r>
            <a:endParaRPr lang="he-IL" sz="2200" dirty="0"/>
          </a:p>
        </p:txBody>
      </p:sp>
    </p:spTree>
    <p:extLst>
      <p:ext uri="{BB962C8B-B14F-4D97-AF65-F5344CB8AC3E}">
        <p14:creationId xmlns:p14="http://schemas.microsoft.com/office/powerpoint/2010/main" val="1374958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F6469D9-7AB5-4B51-A971-96A91FB99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משימות</a:t>
            </a:r>
            <a:endParaRPr lang="en-US" dirty="0"/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AB8BD618-A489-477B-BCFF-DD00331D5EA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908714" y="1240737"/>
            <a:ext cx="7885112" cy="409098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he-IL" dirty="0"/>
              <a:t>קלטו 3 ציונים שלמים, חשבו את הממוצע שלהם ועגלו אותם (מ0.6 כולל ומעלה) כלפי מעלה.</a:t>
            </a:r>
          </a:p>
          <a:p>
            <a:pPr marL="514350" indent="-514350">
              <a:buAutoNum type="arabicPeriod"/>
            </a:pPr>
            <a:r>
              <a:rPr lang="he-IL" dirty="0"/>
              <a:t>קלטו 2 ניצבים במשולש ישר זווית. על התכנית להדפיס את היתר.</a:t>
            </a:r>
          </a:p>
          <a:p>
            <a:pPr marL="514350" indent="-514350">
              <a:buAutoNum type="arabicPeriod"/>
            </a:pPr>
            <a:r>
              <a:rPr lang="he-IL" dirty="0"/>
              <a:t>קלטו רדיוס של מעגל, התכנית תדפיס את היקפו. הדפיסו זאת על המסך.</a:t>
            </a:r>
          </a:p>
          <a:p>
            <a:pPr marL="514350" indent="-514350">
              <a:buAutoNum type="arabicPeriod"/>
            </a:pPr>
            <a:r>
              <a:rPr lang="he-IL" dirty="0"/>
              <a:t>פתחו וישמו אלגוריתם הקולט שלוש ספרות </a:t>
            </a:r>
            <a:r>
              <a:rPr lang="he-IL" dirty="0" err="1"/>
              <a:t>המצייגות</a:t>
            </a:r>
            <a:r>
              <a:rPr lang="he-IL" dirty="0"/>
              <a:t> מספר תלת ספרתי. התכנית תדפיס האם המספר הוא מספר משולש.</a:t>
            </a:r>
            <a:br>
              <a:rPr lang="en-US" dirty="0"/>
            </a:br>
            <a:r>
              <a:rPr lang="he-IL" dirty="0"/>
              <a:t>מספר משולש הוא מספר שאם </a:t>
            </a:r>
            <a:r>
              <a:rPr lang="he-IL" dirty="0" err="1"/>
              <a:t>סוכמים</a:t>
            </a:r>
            <a:r>
              <a:rPr lang="he-IL" dirty="0"/>
              <a:t> את סכום ספרותיו במעלה שלישית מקבלים את המספר.</a:t>
            </a:r>
            <a:br>
              <a:rPr lang="en-US" dirty="0"/>
            </a:br>
            <a:r>
              <a:rPr lang="he-IL" dirty="0"/>
              <a:t>דוג': 153.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13835F1C-B5CB-4AC9-A596-95F0074BA572}"/>
              </a:ext>
            </a:extLst>
          </p:cNvPr>
          <p:cNvSpPr/>
          <p:nvPr/>
        </p:nvSpPr>
        <p:spPr>
          <a:xfrm>
            <a:off x="12279398" y="375222"/>
            <a:ext cx="3006322" cy="51863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אם ברצונכם לשלב במצגות  קישור לפעילות או לדפי מידע, תוכלו לעשות זאת בקלות.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צפו בסרטון הבא:</a:t>
            </a:r>
            <a:r>
              <a:rPr lang="en-US" dirty="0">
                <a:solidFill>
                  <a:srgbClr val="002060"/>
                </a:solidFill>
              </a:rPr>
              <a:t> </a:t>
            </a:r>
            <a:endParaRPr lang="he-IL" dirty="0">
              <a:solidFill>
                <a:srgbClr val="002060"/>
              </a:solidFill>
            </a:endParaRPr>
          </a:p>
          <a:p>
            <a:pPr algn="ctr"/>
            <a:br>
              <a:rPr lang="en-US" dirty="0">
                <a:solidFill>
                  <a:srgbClr val="002060"/>
                </a:solidFill>
                <a:hlinkClick r:id="rId3"/>
              </a:rPr>
            </a:br>
            <a:r>
              <a:rPr lang="en-US" dirty="0">
                <a:solidFill>
                  <a:srgbClr val="002060"/>
                </a:solidFill>
                <a:hlinkClick r:id="rId4"/>
              </a:rPr>
              <a:t>https://youtu.be/xODFEFLQ8PQ</a:t>
            </a:r>
            <a:endParaRPr lang="en-US" dirty="0">
              <a:solidFill>
                <a:srgbClr val="002060"/>
              </a:solidFill>
            </a:endParaRPr>
          </a:p>
          <a:p>
            <a:pPr algn="ctr"/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אתר מומלץ ליצירת </a:t>
            </a:r>
            <a:r>
              <a:rPr lang="en-US" dirty="0">
                <a:solidFill>
                  <a:srgbClr val="002060"/>
                </a:solidFill>
              </a:rPr>
              <a:t>QR</a:t>
            </a:r>
            <a:r>
              <a:rPr lang="he-IL" dirty="0">
                <a:solidFill>
                  <a:srgbClr val="002060"/>
                </a:solidFill>
              </a:rPr>
              <a:t>:</a:t>
            </a:r>
          </a:p>
          <a:p>
            <a:pPr algn="ctr"/>
            <a:r>
              <a:rPr lang="en-US" dirty="0">
                <a:hlinkClick r:id="rId5"/>
              </a:rPr>
              <a:t>https://www.the-qrcode-generator.com/</a:t>
            </a:r>
            <a:endParaRPr lang="he-IL" dirty="0"/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  <a:highlight>
                  <a:srgbClr val="FFFF00"/>
                </a:highlight>
              </a:rPr>
              <a:t>החליפו את הקוד בשקופית לקוד החדש שקיבלתם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sz="1600" dirty="0">
                <a:solidFill>
                  <a:srgbClr val="002060"/>
                </a:solidFill>
              </a:rPr>
              <a:t>(אם אין לכם צורך בשקופית זו, מחקו אותה)</a:t>
            </a:r>
            <a:endParaRPr lang="en-US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0975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85454" y="3016112"/>
            <a:ext cx="10436297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5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5ECEB5F-1AF1-455B-9707-912205C838FF}"/>
              </a:ext>
            </a:extLst>
          </p:cNvPr>
          <p:cNvSpPr/>
          <p:nvPr/>
        </p:nvSpPr>
        <p:spPr>
          <a:xfrm>
            <a:off x="12279398" y="302487"/>
            <a:ext cx="2277745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שימוש בפונקציות מתמטיות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7C9259-BD27-44CF-89D5-877243D9C8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0C8EF4-F222-4B31-8130-4875F8E3C95C}"/>
              </a:ext>
            </a:extLst>
          </p:cNvPr>
          <p:cNvSpPr/>
          <p:nvPr/>
        </p:nvSpPr>
        <p:spPr>
          <a:xfrm>
            <a:off x="12279397" y="1400768"/>
            <a:ext cx="2277745" cy="2975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(אין צורך להשאיר את הכיתובים "שם הפרק" , "כותרת משנה", מחקו אותם וכתבו רק את הפרטים עצמם). 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פונקציות</a:t>
            </a:r>
          </a:p>
        </p:txBody>
      </p:sp>
      <p:sp>
        <p:nvSpPr>
          <p:cNvPr id="8" name="מציין מיקום טקסט 13">
            <a:extLst>
              <a:ext uri="{FF2B5EF4-FFF2-40B4-BE49-F238E27FC236}">
                <a16:creationId xmlns:a16="http://schemas.microsoft.com/office/drawing/2014/main" id="{5F073F6F-B06E-4677-A445-F6E702C2E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כותרת משנית במידת הצורך </a:t>
            </a:r>
          </a:p>
        </p:txBody>
      </p:sp>
      <p:sp>
        <p:nvSpPr>
          <p:cNvPr id="9" name="מציין מיקום תוכן 8">
            <a:extLst>
              <a:ext uri="{FF2B5EF4-FFF2-40B4-BE49-F238E27FC236}">
                <a16:creationId xmlns:a16="http://schemas.microsoft.com/office/drawing/2014/main" id="{976EFD1C-2C83-406B-A4FA-8AEE22957B5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e-IL" dirty="0"/>
              <a:t>ב-</a:t>
            </a:r>
            <a:r>
              <a:rPr lang="en-US" dirty="0"/>
              <a:t>C#</a:t>
            </a:r>
            <a:r>
              <a:rPr lang="he-IL" dirty="0"/>
              <a:t> קיימות ספריות המכילות בתוכן קוד מוכן המייצג פעולה </a:t>
            </a:r>
            <a:r>
              <a:rPr lang="he-IL" dirty="0" err="1"/>
              <a:t>מסויימת</a:t>
            </a:r>
            <a:r>
              <a:rPr lang="he-IL" dirty="0"/>
              <a:t>.</a:t>
            </a:r>
          </a:p>
          <a:p>
            <a:r>
              <a:rPr lang="he-IL" dirty="0"/>
              <a:t>ניתן להשתמש בקוד המוכן באמצעות הכותרת של הפונקציה ובכך לזמן את הפונקציה ולהריץ את הקוד מאחורי הקלעים.</a:t>
            </a:r>
          </a:p>
          <a:p>
            <a:r>
              <a:rPr lang="he-IL" dirty="0"/>
              <a:t>אנחנו כמשתמשים צריכים לדעת כיצד לזמן את הפונקציה, ניתן לבצע את הפונקציה גם בלי לדעת כיצד הקוד מיוצג לביצוע המשימה מאחורי הקלעים.</a:t>
            </a:r>
          </a:p>
          <a:p>
            <a:r>
              <a:rPr lang="he-IL" dirty="0"/>
              <a:t>פונקציה מקבלת פרמטרים –משתנים המופיעים בכותרת הפונקציה בתוך הסוגרים.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1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070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פונקציות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זימון הפונקציה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344585" y="1567973"/>
            <a:ext cx="11161453" cy="3522187"/>
          </a:xfrm>
        </p:spPr>
        <p:txBody>
          <a:bodyPr>
            <a:normAutofit/>
          </a:bodyPr>
          <a:lstStyle/>
          <a:p>
            <a:br>
              <a:rPr lang="en-US" dirty="0"/>
            </a:br>
            <a:r>
              <a:rPr lang="he-IL" dirty="0"/>
              <a:t>כאשר אנו מזמנים פונקציה, אנו בעצם מבצעים פונקציה מתוך מחלקה, ע"פ ההנחיות הברורות והפרמטרים שנתבקשנו להזין בפונקציה המוכנה שבנו לנו.</a:t>
            </a:r>
          </a:p>
          <a:p>
            <a:r>
              <a:rPr lang="he-IL" dirty="0"/>
              <a:t>שם הפונקציה הוא בעל משמעות ונגזרת מהפעולה המתמטית שהיא מבצעת.</a:t>
            </a:r>
            <a:endParaRPr lang="en-US" dirty="0"/>
          </a:p>
          <a:p>
            <a:r>
              <a:rPr lang="he-IL" dirty="0"/>
              <a:t>שם הפונקציה יתחיל באות גדולה.</a:t>
            </a:r>
            <a:br>
              <a:rPr lang="en-US" dirty="0"/>
            </a:br>
            <a:r>
              <a:rPr lang="he-IL" dirty="0"/>
              <a:t>נכיר כמה דרכים לזימון פונקציה.</a:t>
            </a:r>
            <a:br>
              <a:rPr lang="en-US" dirty="0"/>
            </a:br>
            <a:r>
              <a:rPr lang="he-IL" dirty="0"/>
              <a:t>בדוגמאות הבאות אציג את הדברים באמצעות פונקציית </a:t>
            </a:r>
            <a:r>
              <a:rPr lang="en-US" dirty="0"/>
              <a:t>.Pow</a:t>
            </a:r>
            <a:br>
              <a:rPr lang="en-US" dirty="0"/>
            </a:br>
            <a:r>
              <a:rPr lang="he-IL" dirty="0"/>
              <a:t>שמה נגזר מהשם </a:t>
            </a:r>
            <a:r>
              <a:rPr lang="en-US" dirty="0"/>
              <a:t>power</a:t>
            </a:r>
            <a:r>
              <a:rPr lang="he-IL" dirty="0"/>
              <a:t> (חזקה).</a:t>
            </a:r>
          </a:p>
        </p:txBody>
      </p:sp>
      <p:sp>
        <p:nvSpPr>
          <p:cNvPr id="5" name="מציין מיקום תוכן 3"/>
          <p:cNvSpPr txBox="1">
            <a:spLocks/>
          </p:cNvSpPr>
          <p:nvPr/>
        </p:nvSpPr>
        <p:spPr>
          <a:xfrm>
            <a:off x="667673" y="1720373"/>
            <a:ext cx="11161453" cy="352218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68288" indent="-268288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 marL="743024" indent="-285779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AE" dirty="0"/>
          </a:p>
        </p:txBody>
      </p:sp>
      <p:sp>
        <p:nvSpPr>
          <p:cNvPr id="6" name="מציין מיקום תוכן 3"/>
          <p:cNvSpPr txBox="1">
            <a:spLocks/>
          </p:cNvSpPr>
          <p:nvPr/>
        </p:nvSpPr>
        <p:spPr>
          <a:xfrm>
            <a:off x="667673" y="4476750"/>
            <a:ext cx="8479376" cy="122682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68288" indent="-268288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 marL="743024" indent="-285779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008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פונקציות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זימון הפונקציה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/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344585" y="1567973"/>
                <a:ext cx="11161453" cy="1632427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Math.Pow(3,2)→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he-IL" dirty="0"/>
              </a:p>
            </p:txBody>
          </p:sp>
        </mc:Choice>
        <mc:Fallback xmlns="">
          <p:sp>
            <p:nvSpPr>
              <p:cNvPr id="4" name="מציין מיקום תוכן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344585" y="1567973"/>
                <a:ext cx="11161453" cy="1632427"/>
              </a:xfrm>
              <a:blipFill>
                <a:blip r:embed="rId2"/>
                <a:stretch>
                  <a:fillRect t="-3731" r="-82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מציין מיקום תוכן 3"/>
          <p:cNvSpPr txBox="1">
            <a:spLocks/>
          </p:cNvSpPr>
          <p:nvPr/>
        </p:nvSpPr>
        <p:spPr>
          <a:xfrm>
            <a:off x="667673" y="1720373"/>
            <a:ext cx="11161453" cy="352218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68288" indent="-268288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 marL="743024" indent="-285779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AE" dirty="0"/>
          </a:p>
        </p:txBody>
      </p:sp>
      <p:sp>
        <p:nvSpPr>
          <p:cNvPr id="6" name="מציין מיקום תוכן 3"/>
          <p:cNvSpPr txBox="1">
            <a:spLocks/>
          </p:cNvSpPr>
          <p:nvPr/>
        </p:nvSpPr>
        <p:spPr>
          <a:xfrm>
            <a:off x="1422052" y="1717547"/>
            <a:ext cx="8479377" cy="1635253"/>
          </a:xfrm>
          <a:prstGeom prst="rect">
            <a:avLst/>
          </a:prstGeom>
        </p:spPr>
        <p:txBody>
          <a:bodyPr vert="horz" lIns="91440" tIns="45720" rIns="91440" bIns="45720" rtlCol="1">
            <a:normAutofit fontScale="77500" lnSpcReduction="20000"/>
          </a:bodyPr>
          <a:lstStyle>
            <a:lvl1pPr marL="268288" indent="-268288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 marL="743024" indent="-285779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he-IL" sz="3100" b="1" dirty="0"/>
          </a:p>
          <a:p>
            <a:r>
              <a:rPr lang="he-IL" sz="3100" dirty="0"/>
              <a:t>שם המחלקה </a:t>
            </a:r>
            <a:r>
              <a:rPr lang="en-US" sz="3100" dirty="0"/>
              <a:t>    Math -  </a:t>
            </a:r>
            <a:r>
              <a:rPr lang="en-US" sz="3100" dirty="0" err="1"/>
              <a:t>ClassName</a:t>
            </a:r>
            <a:r>
              <a:rPr lang="en-US" sz="3100" dirty="0"/>
              <a:t>: </a:t>
            </a:r>
          </a:p>
          <a:p>
            <a:r>
              <a:rPr lang="he-IL" sz="3100" dirty="0"/>
              <a:t>משמעות ה"נקודה" היא </a:t>
            </a:r>
            <a:r>
              <a:rPr lang="he-IL" sz="3100" b="1" dirty="0"/>
              <a:t>הפעל את הפעולה</a:t>
            </a:r>
            <a:r>
              <a:rPr lang="he-IL" sz="3100" dirty="0"/>
              <a:t>.</a:t>
            </a:r>
          </a:p>
          <a:p>
            <a:r>
              <a:rPr lang="he-IL" sz="3100" dirty="0"/>
              <a:t>מתוך המחלקה </a:t>
            </a:r>
            <a:r>
              <a:rPr lang="en-US" sz="3100" dirty="0"/>
              <a:t>Math</a:t>
            </a:r>
            <a:r>
              <a:rPr lang="he-IL" sz="3100" dirty="0"/>
              <a:t> הפעל את הפעולה  ( 3,2</a:t>
            </a:r>
            <a:r>
              <a:rPr lang="en-US" sz="3100" dirty="0"/>
              <a:t>Pow(</a:t>
            </a:r>
            <a:endParaRPr lang="he-IL" sz="3100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46037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פונקציות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זימון הפונקציה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/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344585" y="1567973"/>
                <a:ext cx="11161453" cy="1632427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Math.Pow(3,2)→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he-IL" dirty="0"/>
              </a:p>
            </p:txBody>
          </p:sp>
        </mc:Choice>
        <mc:Fallback xmlns="">
          <p:sp>
            <p:nvSpPr>
              <p:cNvPr id="4" name="מציין מיקום תוכן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344585" y="1567973"/>
                <a:ext cx="11161453" cy="1632427"/>
              </a:xfrm>
              <a:blipFill>
                <a:blip r:embed="rId2"/>
                <a:stretch>
                  <a:fillRect t="-3731" r="-82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מציין מיקום תוכן 3"/>
          <p:cNvSpPr txBox="1">
            <a:spLocks/>
          </p:cNvSpPr>
          <p:nvPr/>
        </p:nvSpPr>
        <p:spPr>
          <a:xfrm>
            <a:off x="667673" y="1720373"/>
            <a:ext cx="11161453" cy="352218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68288" indent="-268288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 marL="743024" indent="-285779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AE" dirty="0"/>
          </a:p>
        </p:txBody>
      </p:sp>
      <p:sp>
        <p:nvSpPr>
          <p:cNvPr id="7" name="מלבן 6"/>
          <p:cNvSpPr/>
          <p:nvPr/>
        </p:nvSpPr>
        <p:spPr>
          <a:xfrm>
            <a:off x="1262713" y="2151887"/>
            <a:ext cx="9325195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200" dirty="0">
                <a:solidFill>
                  <a:srgbClr val="002060"/>
                </a:solidFill>
                <a:latin typeface="+mj-lt"/>
                <a:cs typeface="Varela Round" panose="00000500000000000000" pitchFamily="2" charset="-79"/>
              </a:rPr>
              <a:t>פרמטרים</a:t>
            </a:r>
            <a:r>
              <a:rPr lang="en-US" sz="2200" b="1" dirty="0">
                <a:latin typeface="+mj-lt"/>
              </a:rPr>
              <a:t> </a:t>
            </a:r>
            <a:r>
              <a:rPr lang="he-IL" sz="2200" b="1" dirty="0">
                <a:latin typeface="+mj-lt"/>
              </a:rPr>
              <a:t> - </a:t>
            </a:r>
            <a:r>
              <a:rPr lang="he-IL" sz="2200" dirty="0">
                <a:latin typeface="+mj-lt"/>
              </a:rPr>
              <a:t>ערכים שהם הקלט לפונקציה שעליהם היא פועלת.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200" dirty="0">
                <a:latin typeface="+mj-lt"/>
              </a:rPr>
              <a:t>ערך הפרמטר יכול להיות מועבר </a:t>
            </a:r>
            <a:r>
              <a:rPr lang="he-IL" sz="2200" dirty="0">
                <a:solidFill>
                  <a:srgbClr val="002060"/>
                </a:solidFill>
                <a:latin typeface="+mj-lt"/>
                <a:cs typeface="Varela Round" panose="00000500000000000000" pitchFamily="2" charset="-79"/>
              </a:rPr>
              <a:t>לפונקציה מתוך קבוע, משתנה או ביטוי חשבוני.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200" dirty="0">
                <a:solidFill>
                  <a:srgbClr val="002060"/>
                </a:solidFill>
                <a:latin typeface="+mj-lt"/>
                <a:cs typeface="Varela Round" panose="00000500000000000000" pitchFamily="2" charset="-79"/>
              </a:rPr>
              <a:t>ערכי פרמטרים - </a:t>
            </a:r>
            <a:r>
              <a:rPr lang="he-IL" sz="2200" dirty="0">
                <a:latin typeface="+mj-lt"/>
              </a:rPr>
              <a:t>הערכים שמופיעים </a:t>
            </a:r>
            <a:r>
              <a:rPr lang="he-IL" sz="2200" b="1" dirty="0">
                <a:latin typeface="+mj-lt"/>
              </a:rPr>
              <a:t>בזימון הפעולה </a:t>
            </a:r>
            <a:r>
              <a:rPr lang="he-IL" sz="2200" dirty="0">
                <a:latin typeface="+mj-lt"/>
              </a:rPr>
              <a:t>ועבורם הפעולה מתבצעת.</a:t>
            </a:r>
            <a:endParaRPr lang="he-IL" sz="2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25007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מהי פונקציה?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-334957" y="1567973"/>
            <a:ext cx="11161453" cy="3522187"/>
          </a:xfrm>
        </p:spPr>
        <p:txBody>
          <a:bodyPr>
            <a:normAutofit/>
          </a:bodyPr>
          <a:lstStyle/>
          <a:p>
            <a:r>
              <a:rPr lang="he-IL" dirty="0"/>
              <a:t>הפונקציה מקבלת ערכים.</a:t>
            </a:r>
          </a:p>
          <a:p>
            <a:r>
              <a:rPr lang="he-IL" dirty="0"/>
              <a:t>מבצעת תהליך של חישוב מאחורי הקלעים.</a:t>
            </a:r>
          </a:p>
          <a:p>
            <a:r>
              <a:rPr lang="he-IL" dirty="0"/>
              <a:t>מחזירה חישוב, ערך כלשהו, לפעולה שזומנה.</a:t>
            </a:r>
          </a:p>
          <a:p>
            <a:pPr marL="0" indent="0">
              <a:buNone/>
            </a:pPr>
            <a:br>
              <a:rPr lang="en-US" dirty="0"/>
            </a:br>
            <a:r>
              <a:rPr lang="he-IL" dirty="0"/>
              <a:t>הפונקציה רק מחזירה ערך, </a:t>
            </a:r>
            <a:r>
              <a:rPr lang="he-IL" b="1" dirty="0"/>
              <a:t>אתם</a:t>
            </a:r>
            <a:r>
              <a:rPr lang="he-IL" dirty="0"/>
              <a:t> תצטרכו להחליט איך להשתמש בחישוב.</a:t>
            </a:r>
            <a:br>
              <a:rPr lang="en-US" dirty="0"/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4620261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התאמה אישית 3">
      <a:majorFont>
        <a:latin typeface="Varela Round"/>
        <a:ea typeface=""/>
        <a:cs typeface="Varela Round"/>
      </a:majorFont>
      <a:minorFont>
        <a:latin typeface="Varela Round"/>
        <a:ea typeface=""/>
        <a:cs typeface="Varela Roun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9753</TotalTime>
  <Words>1754</Words>
  <Application>Microsoft Office PowerPoint</Application>
  <PresentationFormat>Widescreen</PresentationFormat>
  <Paragraphs>183</Paragraphs>
  <Slides>32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Cambria Math</vt:lpstr>
      <vt:lpstr>Varela Round</vt:lpstr>
      <vt:lpstr>ערכת נושא Office</vt:lpstr>
      <vt:lpstr>מערכת שידורים לאומית</vt:lpstr>
      <vt:lpstr>פקודות Math</vt:lpstr>
      <vt:lpstr>מה נלמד היום </vt:lpstr>
      <vt:lpstr>שימוש בפונקציות מתמטיות</vt:lpstr>
      <vt:lpstr>פונקציות</vt:lpstr>
      <vt:lpstr>פונקציות</vt:lpstr>
      <vt:lpstr>פונקציות</vt:lpstr>
      <vt:lpstr>פונקציות</vt:lpstr>
      <vt:lpstr>מהי פונקציה?</vt:lpstr>
      <vt:lpstr>זימון פונקציה</vt:lpstr>
      <vt:lpstr>זימון פונקציה </vt:lpstr>
      <vt:lpstr>זימון פונקציה</vt:lpstr>
      <vt:lpstr>זימון פונקציה </vt:lpstr>
      <vt:lpstr>זימון פונקציה</vt:lpstr>
      <vt:lpstr>זימון פונקציה</vt:lpstr>
      <vt:lpstr>זימון פונקציה</vt:lpstr>
      <vt:lpstr>PowerPoint Presentation</vt:lpstr>
      <vt:lpstr>PowerPoint Presentation</vt:lpstr>
      <vt:lpstr>פונקציות נפוצות נוספות</vt:lpstr>
      <vt:lpstr>PowerPoint Presentation</vt:lpstr>
      <vt:lpstr>פונקציות נפוצות נוספות</vt:lpstr>
      <vt:lpstr>PowerPoint Presentation</vt:lpstr>
      <vt:lpstr>פונקציות נפוצות נוספות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מה יקרה במקרה הזה?</vt:lpstr>
      <vt:lpstr>PowerPoint Presentation</vt:lpstr>
      <vt:lpstr>משימות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Anat Kaldaron</cp:lastModifiedBy>
  <cp:revision>182</cp:revision>
  <dcterms:created xsi:type="dcterms:W3CDTF">2020-03-15T19:13:03Z</dcterms:created>
  <dcterms:modified xsi:type="dcterms:W3CDTF">2020-10-29T05:30:55Z</dcterms:modified>
</cp:coreProperties>
</file>