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sldIdLst>
    <p:sldId id="257" r:id="rId2"/>
    <p:sldId id="262" r:id="rId3"/>
    <p:sldId id="263" r:id="rId4"/>
    <p:sldId id="288" r:id="rId5"/>
    <p:sldId id="317" r:id="rId6"/>
    <p:sldId id="309" r:id="rId7"/>
    <p:sldId id="318" r:id="rId8"/>
    <p:sldId id="326" r:id="rId9"/>
    <p:sldId id="319" r:id="rId10"/>
    <p:sldId id="310" r:id="rId11"/>
    <p:sldId id="320" r:id="rId12"/>
    <p:sldId id="311" r:id="rId13"/>
    <p:sldId id="321" r:id="rId14"/>
    <p:sldId id="313" r:id="rId15"/>
    <p:sldId id="302" r:id="rId16"/>
    <p:sldId id="327" r:id="rId17"/>
    <p:sldId id="328" r:id="rId18"/>
    <p:sldId id="329" r:id="rId19"/>
    <p:sldId id="322" r:id="rId20"/>
    <p:sldId id="323" r:id="rId21"/>
    <p:sldId id="308" r:id="rId22"/>
    <p:sldId id="330" r:id="rId23"/>
    <p:sldId id="316" r:id="rId24"/>
    <p:sldId id="325" r:id="rId25"/>
    <p:sldId id="324" r:id="rId26"/>
    <p:sldId id="314" r:id="rId27"/>
    <p:sldId id="334" r:id="rId28"/>
    <p:sldId id="332" r:id="rId29"/>
    <p:sldId id="331" r:id="rId30"/>
    <p:sldId id="333" r:id="rId31"/>
    <p:sldId id="303" r:id="rId32"/>
    <p:sldId id="291" r:id="rId3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96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402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י"א/חשון/תשפ"א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4333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t>31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י"א/חשון/תשפ"א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N9IgGTwbF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the-qrcode-generator.com/" TargetMode="External"/><Relationship Id="rId4" Type="http://schemas.openxmlformats.org/officeDocument/2006/relationships/hyperlink" Target="https://youtu.be/xODFEFLQ8PQ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זימון פונקציה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הוראת פלט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ראשית הפונקציה שבתוך הסוגרים תזומן ותבצע חישוב</a:t>
            </a:r>
          </a:p>
          <a:p>
            <a:pPr marL="0" indent="0">
              <a:buNone/>
            </a:pPr>
            <a:r>
              <a:rPr lang="he-IL" dirty="0"/>
              <a:t>ולאחר מכן יוצג הפלט.</a:t>
            </a:r>
          </a:p>
          <a:p>
            <a:pPr marL="0" indent="0" algn="l" rtl="0">
              <a:buNone/>
            </a:pPr>
            <a:br>
              <a:rPr lang="en-US" dirty="0"/>
            </a:br>
            <a:r>
              <a:rPr lang="en-US" dirty="0" err="1"/>
              <a:t>Console.WriteLine</a:t>
            </a:r>
            <a:r>
              <a:rPr lang="en-US" dirty="0"/>
              <a:t>(</a:t>
            </a:r>
            <a:r>
              <a:rPr lang="en-US" dirty="0" err="1"/>
              <a:t>Math.Pow</a:t>
            </a:r>
            <a:r>
              <a:rPr lang="en-US" dirty="0"/>
              <a:t>(3,2));</a:t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1562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זימון פונקציה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הוראת השמה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קטע קוד זה, נלקח לאחר הצהרת המשתנה </a:t>
            </a:r>
            <a:r>
              <a:rPr lang="en-US" dirty="0"/>
              <a:t>.pow</a:t>
            </a:r>
            <a:br>
              <a:rPr lang="en-US" dirty="0"/>
            </a:br>
            <a:r>
              <a:rPr lang="he-IL" dirty="0"/>
              <a:t>ראשית הפונקציה שבתוך הסוגרים תזומן ולאחר מכן יתבצע תהליך ההשמה </a:t>
            </a:r>
            <a:br>
              <a:rPr lang="en-US" dirty="0"/>
            </a:br>
            <a:r>
              <a:rPr lang="he-IL" dirty="0"/>
              <a:t>למשתנה </a:t>
            </a:r>
            <a:r>
              <a:rPr lang="en-US" dirty="0"/>
              <a:t>.pow</a:t>
            </a:r>
            <a:endParaRPr lang="he-IL" dirty="0"/>
          </a:p>
          <a:p>
            <a:pPr marL="0" indent="0" algn="l" rtl="0">
              <a:buNone/>
            </a:pPr>
            <a:br>
              <a:rPr lang="en-US" dirty="0"/>
            </a:br>
            <a:r>
              <a:rPr lang="en-US" dirty="0"/>
              <a:t>pow= </a:t>
            </a:r>
            <a:r>
              <a:rPr lang="en-US" dirty="0" err="1"/>
              <a:t>Math.Pow</a:t>
            </a:r>
            <a:r>
              <a:rPr lang="en-US" dirty="0"/>
              <a:t>(3,2);</a:t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9192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זימון פונקציה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הוראת השמה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73" y="1567974"/>
            <a:ext cx="11161453" cy="22610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dirty="0"/>
              <a:t>ראשית הפונקציה תזומן ותבצע את החישוב</a:t>
            </a:r>
          </a:p>
          <a:p>
            <a:pPr marL="0" indent="0">
              <a:buNone/>
            </a:pPr>
            <a:r>
              <a:rPr lang="he-IL" dirty="0"/>
              <a:t>ולאחר מכן תשים אותו בתוך המשתנה.</a:t>
            </a:r>
          </a:p>
          <a:p>
            <a:pPr marL="0" indent="0">
              <a:buNone/>
            </a:pPr>
            <a:r>
              <a:rPr lang="he-IL" dirty="0"/>
              <a:t>שימו לב, מה יקרה לדעתכם במקרה הזה?</a:t>
            </a:r>
          </a:p>
          <a:p>
            <a:pPr marL="0" indent="0" algn="l" rtl="0">
              <a:buNone/>
            </a:pPr>
            <a:br>
              <a:rPr lang="en-US" dirty="0"/>
            </a:br>
            <a:br>
              <a:rPr lang="en-US" dirty="0"/>
            </a:br>
            <a:endParaRPr lang="he-IL" dirty="0"/>
          </a:p>
        </p:txBody>
      </p:sp>
      <p:sp>
        <p:nvSpPr>
          <p:cNvPr id="5" name="מציין מיקום תוכן 3"/>
          <p:cNvSpPr txBox="1">
            <a:spLocks/>
          </p:cNvSpPr>
          <p:nvPr/>
        </p:nvSpPr>
        <p:spPr>
          <a:xfrm>
            <a:off x="-5699789" y="2960846"/>
            <a:ext cx="11161453" cy="226107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68288" indent="-268288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pow=</a:t>
            </a:r>
            <a:r>
              <a:rPr lang="en-US" dirty="0" err="1"/>
              <a:t>Math.Pow</a:t>
            </a:r>
            <a:r>
              <a:rPr lang="en-US" dirty="0"/>
              <a:t>(3,2);</a:t>
            </a:r>
            <a:endParaRPr lang="he-IL" dirty="0"/>
          </a:p>
        </p:txBody>
      </p:sp>
      <p:sp>
        <p:nvSpPr>
          <p:cNvPr id="6" name="כפל 5"/>
          <p:cNvSpPr/>
          <p:nvPr/>
        </p:nvSpPr>
        <p:spPr>
          <a:xfrm>
            <a:off x="1514475" y="2698512"/>
            <a:ext cx="1014412" cy="104298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-2128837" y="4293740"/>
            <a:ext cx="7715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double pow=</a:t>
            </a:r>
            <a:r>
              <a:rPr lang="en-US" sz="2400" dirty="0" err="1"/>
              <a:t>Math.Pow</a:t>
            </a:r>
            <a:r>
              <a:rPr lang="en-US" sz="2400" dirty="0"/>
              <a:t>(3,2);</a:t>
            </a:r>
            <a:endParaRPr lang="he-IL" sz="2400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596" y="2698512"/>
            <a:ext cx="5912154" cy="2971801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637" y="4905418"/>
            <a:ext cx="4750070" cy="183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3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זימון פונקציה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זימון פונקציה בתנאי בוליאני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486103" y="1821697"/>
            <a:ext cx="11161453" cy="2298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הפעם נשלב את פונקציית </a:t>
            </a:r>
            <a:r>
              <a:rPr lang="en-US" dirty="0" err="1"/>
              <a:t>Sqrt</a:t>
            </a:r>
            <a:r>
              <a:rPr lang="he-IL" dirty="0"/>
              <a:t> שהיא מייצגת את חישוב פעולת השורש של הפרמטר </a:t>
            </a:r>
            <a:r>
              <a:rPr lang="en-US" dirty="0"/>
              <a:t>.</a:t>
            </a:r>
            <a:r>
              <a:rPr lang="en-US" dirty="0" err="1"/>
              <a:t>num</a:t>
            </a:r>
            <a:endParaRPr lang="he-IL" dirty="0"/>
          </a:p>
          <a:p>
            <a:pPr marL="0" indent="0" algn="l" rtl="0">
              <a:buNone/>
            </a:pPr>
            <a:br>
              <a:rPr lang="en-US" dirty="0"/>
            </a:br>
            <a:br>
              <a:rPr lang="en-US" dirty="0"/>
            </a:br>
            <a:endParaRPr lang="he-IL" dirty="0"/>
          </a:p>
        </p:txBody>
      </p:sp>
      <p:sp>
        <p:nvSpPr>
          <p:cNvPr id="5" name="תיבת טקסט 11">
            <a:extLst>
              <a:ext uri="{FF2B5EF4-FFF2-40B4-BE49-F238E27FC236}">
                <a16:creationId xmlns:a16="http://schemas.microsoft.com/office/drawing/2014/main" id="{DF4DD6E7-DF76-48E9-B7C1-943A538C412B}"/>
              </a:ext>
            </a:extLst>
          </p:cNvPr>
          <p:cNvSpPr txBox="1"/>
          <p:nvPr/>
        </p:nvSpPr>
        <p:spPr>
          <a:xfrm>
            <a:off x="777240" y="3022763"/>
            <a:ext cx="573786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200" dirty="0"/>
              <a:t>If (</a:t>
            </a:r>
            <a:r>
              <a:rPr lang="en-US" sz="2200" dirty="0" err="1"/>
              <a:t>Math.Sqrt</a:t>
            </a:r>
            <a:r>
              <a:rPr lang="en-US" sz="2200" dirty="0"/>
              <a:t>(num) == 3.0)):</a:t>
            </a:r>
          </a:p>
          <a:p>
            <a:pPr algn="l"/>
            <a:r>
              <a:rPr lang="en-US" sz="2200" dirty="0"/>
              <a:t>     </a:t>
            </a:r>
            <a:r>
              <a:rPr lang="en-US" sz="2200" dirty="0" err="1"/>
              <a:t>Console.WriteLine</a:t>
            </a:r>
            <a:r>
              <a:rPr lang="en-US" sz="2200" dirty="0"/>
              <a:t> (“The root is: 3”);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005717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זימון פונקציה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ביטוי חשבוני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dirty="0"/>
              <a:t>ראשית נזמן את הפונקציות המתמטיות, נבצע את החישוב ולאחר מכן את פעולות החשבון.</a:t>
            </a:r>
            <a:br>
              <a:rPr lang="en-US" dirty="0"/>
            </a:br>
            <a:br>
              <a:rPr lang="en-US" dirty="0"/>
            </a:br>
            <a:r>
              <a:rPr lang="he-IL" dirty="0"/>
              <a:t>הפעם נוסיף פונקציה נוספת: </a:t>
            </a:r>
            <a:r>
              <a:rPr lang="en-US" dirty="0"/>
              <a:t>Abs(</a:t>
            </a:r>
            <a:r>
              <a:rPr lang="en-US" dirty="0" err="1"/>
              <a:t>num</a:t>
            </a:r>
            <a:r>
              <a:rPr lang="en-US" dirty="0"/>
              <a:t>)</a:t>
            </a:r>
            <a:r>
              <a:rPr lang="he-IL" dirty="0"/>
              <a:t> מקור המילה משם </a:t>
            </a:r>
            <a:r>
              <a:rPr lang="en-US" dirty="0"/>
              <a:t>Absolute</a:t>
            </a:r>
            <a:r>
              <a:rPr lang="he-IL" dirty="0"/>
              <a:t> ערך מוחלט.</a:t>
            </a:r>
            <a:br>
              <a:rPr lang="en-US" dirty="0"/>
            </a:br>
            <a:r>
              <a:rPr lang="he-IL" dirty="0"/>
              <a:t>פונקציה זו מקבלת כל טיפוס ומחזירה את הערך המוחלט שלו.</a:t>
            </a:r>
            <a:br>
              <a:rPr lang="en-US" dirty="0"/>
            </a:br>
            <a:r>
              <a:rPr lang="he-IL" dirty="0"/>
              <a:t>לאחר מכן הביטוי יחולק ב-2 ולבסוף תתווסף לו הספרה 4. בתום החישוב הוא יושם במשתנה </a:t>
            </a:r>
            <a:r>
              <a:rPr lang="en-US" dirty="0" err="1"/>
              <a:t>num</a:t>
            </a:r>
            <a:r>
              <a:rPr lang="he-IL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double </a:t>
            </a:r>
            <a:r>
              <a:rPr lang="en-US" dirty="0" err="1"/>
              <a:t>num</a:t>
            </a:r>
            <a:r>
              <a:rPr lang="en-US" dirty="0"/>
              <a:t>=(</a:t>
            </a:r>
            <a:r>
              <a:rPr lang="en-US" dirty="0" err="1"/>
              <a:t>Math.Pow</a:t>
            </a:r>
            <a:r>
              <a:rPr lang="en-US" dirty="0"/>
              <a:t>(3,2)+</a:t>
            </a:r>
            <a:r>
              <a:rPr lang="en-US" dirty="0" err="1"/>
              <a:t>Math.Abs</a:t>
            </a:r>
            <a:r>
              <a:rPr lang="en-US" dirty="0"/>
              <a:t>(-5))/2+4                                            </a:t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96515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זימון פונקציה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הדפסת תוצאת ביטוי בוליאני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6927" y="1710443"/>
            <a:ext cx="8212766" cy="747008"/>
          </a:xfrm>
        </p:spPr>
        <p:txBody>
          <a:bodyPr>
            <a:normAutofit fontScale="92500" lnSpcReduction="10000"/>
          </a:bodyPr>
          <a:lstStyle/>
          <a:p>
            <a:pPr marL="96848" indent="0" algn="l" rtl="0">
              <a:buNone/>
            </a:pPr>
            <a:r>
              <a:rPr lang="en-US" dirty="0" err="1"/>
              <a:t>Console.WriteLine</a:t>
            </a:r>
            <a:r>
              <a:rPr lang="en-US" dirty="0"/>
              <a:t> (</a:t>
            </a:r>
            <a:r>
              <a:rPr lang="en-US" dirty="0" err="1"/>
              <a:t>Math.Pow</a:t>
            </a:r>
            <a:r>
              <a:rPr lang="en-US" dirty="0"/>
              <a:t>(2,2)==4.0);</a:t>
            </a:r>
            <a:br>
              <a:rPr lang="en-US" dirty="0"/>
            </a:b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349" y="2457451"/>
            <a:ext cx="9908801" cy="2571750"/>
          </a:xfrm>
          <a:prstGeom prst="rect">
            <a:avLst/>
          </a:prstGeom>
        </p:spPr>
      </p:pic>
      <p:sp>
        <p:nvSpPr>
          <p:cNvPr id="9" name="אליפסה 8"/>
          <p:cNvSpPr/>
          <p:nvPr/>
        </p:nvSpPr>
        <p:spPr>
          <a:xfrm>
            <a:off x="9239693" y="2457451"/>
            <a:ext cx="2104582" cy="2571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זימון פונקציה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 txBox="1">
            <a:spLocks/>
          </p:cNvSpPr>
          <p:nvPr/>
        </p:nvSpPr>
        <p:spPr>
          <a:xfrm>
            <a:off x="1269814" y="968682"/>
            <a:ext cx="9802368" cy="431447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185757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3000" b="1" kern="1200">
                <a:solidFill>
                  <a:srgbClr val="12B4BC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457246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91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737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83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229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474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720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966" indent="0" algn="r" defTabSz="914491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פונקציות נפוצות נוספות</a:t>
            </a:r>
          </a:p>
        </p:txBody>
      </p:sp>
      <p:sp>
        <p:nvSpPr>
          <p:cNvPr id="8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1269814" y="1949204"/>
            <a:ext cx="8212766" cy="7470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Console.WriteLine</a:t>
            </a:r>
            <a:r>
              <a:rPr lang="en-US" sz="2200" dirty="0"/>
              <a:t> (</a:t>
            </a:r>
            <a:r>
              <a:rPr lang="en-US" sz="2200" dirty="0" err="1"/>
              <a:t>Math.Round</a:t>
            </a:r>
            <a:r>
              <a:rPr lang="en-US" sz="2200" dirty="0"/>
              <a:t>(8.4));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12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728120" y="3609499"/>
            <a:ext cx="8158705" cy="139125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>
              <a:buNone/>
            </a:pPr>
            <a:r>
              <a:rPr lang="he-IL" sz="2200" dirty="0"/>
              <a:t>עבור כל שבר מעל 0.5 ומעלה מעגלת לשלם הבא</a:t>
            </a:r>
          </a:p>
          <a:p>
            <a:pPr marL="96848" indent="0">
              <a:buNone/>
            </a:pPr>
            <a:r>
              <a:rPr lang="he-IL" sz="2200" dirty="0"/>
              <a:t>טיפוס מקבל: מספר עשרוני.</a:t>
            </a:r>
          </a:p>
          <a:p>
            <a:pPr marL="96848" indent="0">
              <a:buNone/>
            </a:pPr>
            <a:r>
              <a:rPr lang="he-IL" sz="2200" dirty="0"/>
              <a:t>טיפוס מחזיר: מספר שלם מעוגל כלפי מעלה במידה והחלק העשרוני של המספר שקיבלנו </a:t>
            </a:r>
            <a:r>
              <a:rPr lang="he-IL" sz="2200" u="sng" dirty="0"/>
              <a:t>מעל</a:t>
            </a:r>
            <a:r>
              <a:rPr lang="he-IL" sz="2200" dirty="0"/>
              <a:t> 0.5. 	 </a:t>
            </a:r>
            <a:endParaRPr lang="en-US" sz="2200" dirty="0"/>
          </a:p>
        </p:txBody>
      </p:sp>
      <p:sp>
        <p:nvSpPr>
          <p:cNvPr id="1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1269814" y="3004986"/>
            <a:ext cx="8212766" cy="7470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Console.WriteLine</a:t>
            </a:r>
            <a:r>
              <a:rPr lang="en-US" sz="2200" dirty="0"/>
              <a:t> (</a:t>
            </a:r>
            <a:r>
              <a:rPr lang="en-US" sz="2200" dirty="0" err="1"/>
              <a:t>Math.Round</a:t>
            </a:r>
            <a:r>
              <a:rPr lang="en-US" sz="2200" dirty="0"/>
              <a:t>(-8.6));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7216162" y="1960804"/>
            <a:ext cx="72866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8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7231423" y="3027244"/>
            <a:ext cx="72866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-9</a:t>
            </a:r>
            <a:endParaRPr lang="he-IL" dirty="0"/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349108C0-2FCA-4CCE-A2B8-0BE8CA038EB4}"/>
              </a:ext>
            </a:extLst>
          </p:cNvPr>
          <p:cNvCxnSpPr/>
          <p:nvPr/>
        </p:nvCxnSpPr>
        <p:spPr>
          <a:xfrm>
            <a:off x="6918563" y="2146531"/>
            <a:ext cx="4309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349108C0-2FCA-4CCE-A2B8-0BE8CA038EB4}"/>
              </a:ext>
            </a:extLst>
          </p:cNvPr>
          <p:cNvCxnSpPr/>
          <p:nvPr/>
        </p:nvCxnSpPr>
        <p:spPr>
          <a:xfrm>
            <a:off x="6912847" y="3183652"/>
            <a:ext cx="4309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49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מציין מיקום תוכן 5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742261" y="4157385"/>
            <a:ext cx="4785924" cy="257202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046" y="1457048"/>
            <a:ext cx="7130291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509" y="1607201"/>
            <a:ext cx="8105619" cy="3393424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013" y="3652837"/>
            <a:ext cx="53911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0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פונקציות נפוצות נוספות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1024128" y="1065331"/>
            <a:ext cx="8212766" cy="7470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Console.WriteLine</a:t>
            </a:r>
            <a:r>
              <a:rPr lang="en-US" sz="2200" dirty="0"/>
              <a:t> (</a:t>
            </a:r>
            <a:r>
              <a:rPr lang="en-US" sz="2200" dirty="0" err="1"/>
              <a:t>Math.Floor</a:t>
            </a:r>
            <a:r>
              <a:rPr lang="en-US" sz="2200" dirty="0"/>
              <a:t>(8.1));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2" name="מלבן 1"/>
          <p:cNvSpPr/>
          <p:nvPr/>
        </p:nvSpPr>
        <p:spPr>
          <a:xfrm>
            <a:off x="1241959" y="2407894"/>
            <a:ext cx="8529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48" indent="0">
              <a:buNone/>
            </a:pPr>
            <a:r>
              <a:rPr lang="he-IL" dirty="0"/>
              <a:t>טיפוס מקבל: מספר עשרוני או שלם.</a:t>
            </a:r>
          </a:p>
          <a:p>
            <a:pPr marL="96848" indent="0">
              <a:buNone/>
            </a:pPr>
            <a:r>
              <a:rPr lang="he-IL" dirty="0"/>
              <a:t>חישוב: מעגל תמיד לשלם הנמוך ביותר. </a:t>
            </a:r>
            <a:endParaRPr lang="en-US" dirty="0"/>
          </a:p>
        </p:txBody>
      </p:sp>
      <p:sp>
        <p:nvSpPr>
          <p:cNvPr id="12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1024128" y="1619746"/>
            <a:ext cx="8212766" cy="7470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Console.WriteLine</a:t>
            </a:r>
            <a:r>
              <a:rPr lang="en-US" sz="2200" dirty="0"/>
              <a:t> (</a:t>
            </a:r>
            <a:r>
              <a:rPr lang="en-US" sz="2200" dirty="0" err="1"/>
              <a:t>Math.Floor</a:t>
            </a:r>
            <a:r>
              <a:rPr lang="en-US" sz="2200" dirty="0"/>
              <a:t>(-8.9));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515100" y="1065331"/>
            <a:ext cx="528638" cy="3735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8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6522244" y="1653365"/>
            <a:ext cx="528638" cy="3735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-9</a:t>
            </a:r>
            <a:endParaRPr lang="he-IL" dirty="0"/>
          </a:p>
        </p:txBody>
      </p:sp>
      <p:cxnSp>
        <p:nvCxnSpPr>
          <p:cNvPr id="14" name="מחבר חץ ישר 13">
            <a:extLst>
              <a:ext uri="{FF2B5EF4-FFF2-40B4-BE49-F238E27FC236}">
                <a16:creationId xmlns:a16="http://schemas.microsoft.com/office/drawing/2014/main" id="{349108C0-2FCA-4CCE-A2B8-0BE8CA038EB4}"/>
              </a:ext>
            </a:extLst>
          </p:cNvPr>
          <p:cNvCxnSpPr/>
          <p:nvPr/>
        </p:nvCxnSpPr>
        <p:spPr>
          <a:xfrm>
            <a:off x="6242487" y="1259004"/>
            <a:ext cx="4309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>
            <a:extLst>
              <a:ext uri="{FF2B5EF4-FFF2-40B4-BE49-F238E27FC236}">
                <a16:creationId xmlns:a16="http://schemas.microsoft.com/office/drawing/2014/main" id="{349108C0-2FCA-4CCE-A2B8-0BE8CA038EB4}"/>
              </a:ext>
            </a:extLst>
          </p:cNvPr>
          <p:cNvCxnSpPr/>
          <p:nvPr/>
        </p:nvCxnSpPr>
        <p:spPr>
          <a:xfrm>
            <a:off x="6242487" y="1814039"/>
            <a:ext cx="4309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לבן 8"/>
          <p:cNvSpPr/>
          <p:nvPr/>
        </p:nvSpPr>
        <p:spPr>
          <a:xfrm>
            <a:off x="1024128" y="3608640"/>
            <a:ext cx="4291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he-IL" dirty="0" err="1"/>
              <a:t>public</a:t>
            </a:r>
            <a:r>
              <a:rPr lang="he-IL" dirty="0"/>
              <a:t> </a:t>
            </a:r>
            <a:r>
              <a:rPr lang="he-IL" dirty="0" err="1"/>
              <a:t>static</a:t>
            </a:r>
            <a:r>
              <a:rPr lang="he-IL" dirty="0"/>
              <a:t> </a:t>
            </a:r>
            <a:r>
              <a:rPr lang="he-IL" dirty="0" err="1"/>
              <a:t>double</a:t>
            </a:r>
            <a:r>
              <a:rPr lang="he-IL" dirty="0"/>
              <a:t> </a:t>
            </a:r>
            <a:r>
              <a:rPr lang="he-IL" dirty="0" err="1"/>
              <a:t>Floor</a:t>
            </a:r>
            <a:r>
              <a:rPr lang="he-IL" dirty="0"/>
              <a:t> (</a:t>
            </a:r>
            <a:r>
              <a:rPr lang="he-IL" dirty="0" err="1"/>
              <a:t>double</a:t>
            </a:r>
            <a:r>
              <a:rPr lang="he-IL" dirty="0"/>
              <a:t> d)</a:t>
            </a:r>
            <a:r>
              <a:rPr lang="en-US" dirty="0"/>
              <a:t>;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039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פקודות </a:t>
            </a:r>
            <a:r>
              <a:rPr lang="en-US" dirty="0"/>
              <a:t>Math</a:t>
            </a:r>
            <a:endParaRPr lang="he-IL"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מדעי המחשב – יסודות- חטיבה עליונה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שם המורה: מורן כהן</a:t>
            </a:r>
          </a:p>
          <a:p>
            <a:r>
              <a:rPr lang="he-IL" dirty="0">
                <a:sym typeface="Varela Round"/>
              </a:rPr>
              <a:t>מורה בודק: </a:t>
            </a:r>
            <a:r>
              <a:rPr lang="he-IL" dirty="0"/>
              <a:t>ברכה בדלוב</a:t>
            </a:r>
            <a:endParaRPr lang="he-IL" dirty="0">
              <a:sym typeface="Varela Round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1563162"/>
            <a:ext cx="8213571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21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פונקציות נפוצות נוספות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1024127" y="1898951"/>
            <a:ext cx="8212766" cy="7470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Console.WriteLine</a:t>
            </a:r>
            <a:r>
              <a:rPr lang="en-US" sz="2200" dirty="0"/>
              <a:t> (</a:t>
            </a:r>
            <a:r>
              <a:rPr lang="en-US" sz="2200" dirty="0" err="1"/>
              <a:t>Math.Sqrt</a:t>
            </a:r>
            <a:r>
              <a:rPr lang="en-US" sz="2200" dirty="0"/>
              <a:t>(16));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8" name="מלבן 7"/>
          <p:cNvSpPr/>
          <p:nvPr/>
        </p:nvSpPr>
        <p:spPr>
          <a:xfrm>
            <a:off x="1024127" y="2497888"/>
            <a:ext cx="8529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48" indent="0">
              <a:buNone/>
            </a:pPr>
            <a:r>
              <a:rPr lang="he-IL" dirty="0"/>
              <a:t>טיפוס מקבל: מספר עשרוני או שלם.</a:t>
            </a:r>
          </a:p>
          <a:p>
            <a:pPr marL="96848" indent="0">
              <a:buNone/>
            </a:pPr>
            <a:r>
              <a:rPr lang="he-IL" dirty="0"/>
              <a:t>חישוב: חישוב השורש הריבועי של המספר הנתון כמספר שלם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298" y="3710093"/>
            <a:ext cx="6309751" cy="3186112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74" y="875448"/>
            <a:ext cx="7372801" cy="307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3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פונקציות נפוצות נוספות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1024128" y="1065331"/>
            <a:ext cx="8212766" cy="7470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Console.WriteLine</a:t>
            </a:r>
            <a:r>
              <a:rPr lang="en-US" sz="2200" dirty="0"/>
              <a:t> (</a:t>
            </a:r>
            <a:r>
              <a:rPr lang="en-US" sz="2200" dirty="0" err="1"/>
              <a:t>Math.Min</a:t>
            </a:r>
            <a:r>
              <a:rPr lang="en-US" sz="2200" dirty="0"/>
              <a:t>(-8,-1));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2" name="מלבן 1"/>
          <p:cNvSpPr/>
          <p:nvPr/>
        </p:nvSpPr>
        <p:spPr>
          <a:xfrm>
            <a:off x="1871663" y="2060488"/>
            <a:ext cx="8529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48" indent="0">
              <a:buNone/>
            </a:pPr>
            <a:r>
              <a:rPr lang="he-IL" dirty="0"/>
              <a:t>טיפוס מקבל: מספר עשרוני או שלם.</a:t>
            </a:r>
          </a:p>
          <a:p>
            <a:pPr marL="96848" indent="0">
              <a:buNone/>
            </a:pPr>
            <a:r>
              <a:rPr lang="he-IL" dirty="0"/>
              <a:t>מחזיר: עבור </a:t>
            </a:r>
            <a:r>
              <a:rPr lang="en-US" dirty="0"/>
              <a:t>Min</a:t>
            </a:r>
            <a:r>
              <a:rPr lang="he-IL" dirty="0"/>
              <a:t> המספר הנמוך מבין השניים. </a:t>
            </a:r>
          </a:p>
          <a:p>
            <a:pPr marL="96848" indent="0">
              <a:buNone/>
            </a:pPr>
            <a:r>
              <a:rPr lang="he-IL" dirty="0"/>
              <a:t>            עבור </a:t>
            </a:r>
            <a:r>
              <a:rPr lang="en-US" dirty="0"/>
              <a:t>Max</a:t>
            </a:r>
            <a:r>
              <a:rPr lang="he-IL" dirty="0"/>
              <a:t> המספר הגבוה מבין השניים</a:t>
            </a:r>
            <a:endParaRPr lang="en-US" dirty="0"/>
          </a:p>
        </p:txBody>
      </p:sp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1024128" y="3068641"/>
            <a:ext cx="8212766" cy="7470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Console.WriteLine</a:t>
            </a:r>
            <a:r>
              <a:rPr lang="en-US" sz="2200" dirty="0"/>
              <a:t> (</a:t>
            </a:r>
            <a:r>
              <a:rPr lang="en-US" sz="2200" dirty="0" err="1"/>
              <a:t>Math.Max</a:t>
            </a:r>
            <a:r>
              <a:rPr lang="en-US" sz="2200" dirty="0"/>
              <a:t>(1,6));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12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1024128" y="1619746"/>
            <a:ext cx="8212766" cy="7470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Console.WriteLine</a:t>
            </a:r>
            <a:r>
              <a:rPr lang="en-US" sz="2200" dirty="0"/>
              <a:t> (</a:t>
            </a:r>
            <a:r>
              <a:rPr lang="en-US" sz="2200" dirty="0" err="1"/>
              <a:t>Math.Max</a:t>
            </a:r>
            <a:r>
              <a:rPr lang="en-US" sz="2200" dirty="0"/>
              <a:t>(-8,-9));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515100" y="1065331"/>
            <a:ext cx="528638" cy="3735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-8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6522244" y="1653365"/>
            <a:ext cx="528638" cy="3735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-8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6515100" y="3080579"/>
            <a:ext cx="528638" cy="3735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6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360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387" y="4406375"/>
            <a:ext cx="4291013" cy="1436036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83" y="1212161"/>
            <a:ext cx="8790217" cy="325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6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799" y="1212161"/>
            <a:ext cx="8116855" cy="3174101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037" y="3707711"/>
            <a:ext cx="5189979" cy="159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2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998696" y="1922581"/>
            <a:ext cx="8212766" cy="7470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Console.WriteLine</a:t>
            </a:r>
            <a:r>
              <a:rPr lang="en-US" sz="2200" dirty="0"/>
              <a:t> (</a:t>
            </a:r>
            <a:r>
              <a:rPr lang="en-US" sz="2200" dirty="0" err="1"/>
              <a:t>Math.PI</a:t>
            </a:r>
            <a:r>
              <a:rPr lang="en-US" sz="2200" dirty="0"/>
              <a:t>);</a:t>
            </a:r>
            <a:br>
              <a:rPr lang="en-US" sz="2200" dirty="0"/>
            </a:br>
            <a:br>
              <a:rPr lang="en-US" sz="2200" dirty="0"/>
            </a:b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03518" y="1777532"/>
                <a:ext cx="6386513" cy="76944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2200" dirty="0"/>
                  <a:t>כך מציגים את הקבוע </a:t>
                </a:r>
                <a14:m>
                  <m:oMath xmlns:m="http://schemas.openxmlformats.org/officeDocument/2006/math">
                    <m:r>
                      <a:rPr lang="he-IL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he-IL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he-IL" sz="2200" dirty="0">
                  <a:ea typeface="Cambria Math" panose="02040503050406030204" pitchFamily="18" charset="0"/>
                </a:endParaRPr>
              </a:p>
              <a:p>
                <a:r>
                  <a:rPr lang="he-IL" sz="2200" dirty="0"/>
                  <a:t>עם 15 ספרות אחרי הנקודה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18" y="1777532"/>
                <a:ext cx="6386513" cy="769441"/>
              </a:xfrm>
              <a:prstGeom prst="rect">
                <a:avLst/>
              </a:prstGeom>
              <a:blipFill>
                <a:blip r:embed="rId2"/>
                <a:stretch>
                  <a:fillRect t="-5556" r="-1242" b="-1507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32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 txBox="1">
            <a:spLocks/>
          </p:cNvSpPr>
          <p:nvPr/>
        </p:nvSpPr>
        <p:spPr>
          <a:xfrm>
            <a:off x="1024128" y="2637571"/>
            <a:ext cx="8595386" cy="231147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48" indent="0" algn="l" rtl="0">
              <a:buFont typeface="Arial" pitchFamily="34" charset="0"/>
              <a:buNone/>
            </a:pPr>
            <a:r>
              <a:rPr lang="en-US" sz="2200" dirty="0"/>
              <a:t>Random </a:t>
            </a:r>
            <a:r>
              <a:rPr lang="en-US" sz="2200" dirty="0" err="1"/>
              <a:t>rndNum</a:t>
            </a:r>
            <a:r>
              <a:rPr lang="en-US" sz="2200" dirty="0"/>
              <a:t>=new Random();</a:t>
            </a:r>
          </a:p>
          <a:p>
            <a:pPr marL="96848" indent="0" algn="l" rtl="0">
              <a:buFont typeface="Arial" pitchFamily="34" charset="0"/>
              <a:buNone/>
            </a:pPr>
            <a:r>
              <a:rPr lang="en-US" sz="2200" dirty="0" err="1"/>
              <a:t>int</a:t>
            </a:r>
            <a:r>
              <a:rPr lang="en-US" sz="2200" dirty="0"/>
              <a:t> </a:t>
            </a:r>
            <a:r>
              <a:rPr lang="en-US" sz="2200" dirty="0" err="1"/>
              <a:t>newNum</a:t>
            </a:r>
            <a:r>
              <a:rPr lang="en-US" sz="2200" dirty="0"/>
              <a:t>=</a:t>
            </a:r>
            <a:r>
              <a:rPr lang="en-US" sz="2200" dirty="0" err="1"/>
              <a:t>rndNum.Next</a:t>
            </a:r>
            <a:r>
              <a:rPr lang="en-US" sz="2200" dirty="0"/>
              <a:t>(0,7)   -&gt; </a:t>
            </a:r>
            <a:r>
              <a:rPr lang="he-IL" sz="2200" dirty="0"/>
              <a:t> מחזיר מספר שלם </a:t>
            </a:r>
          </a:p>
          <a:p>
            <a:pPr marL="96848" indent="0" algn="l" rtl="0">
              <a:buFont typeface="Arial" pitchFamily="34" charset="0"/>
              <a:buNone/>
            </a:pPr>
            <a:r>
              <a:rPr lang="he-IL" sz="2200" dirty="0"/>
              <a:t>למעשה:                                                              </a:t>
            </a:r>
          </a:p>
          <a:p>
            <a:pPr marL="96848" indent="0" algn="l" rtl="0">
              <a:buFont typeface="Arial" pitchFamily="34" charset="0"/>
              <a:buNone/>
            </a:pPr>
            <a:r>
              <a:rPr lang="en-US" sz="2200" dirty="0"/>
              <a:t>0&lt;=</a:t>
            </a:r>
            <a:r>
              <a:rPr lang="en-US" sz="2200" dirty="0" err="1"/>
              <a:t>newNum</a:t>
            </a:r>
            <a:r>
              <a:rPr lang="en-US" sz="2200" dirty="0"/>
              <a:t>&lt;6</a:t>
            </a:r>
          </a:p>
          <a:p>
            <a:pPr marL="96848" indent="0" algn="l" rtl="0">
              <a:buFont typeface="Arial" pitchFamily="34" charset="0"/>
              <a:buNone/>
            </a:pPr>
            <a:br>
              <a:rPr lang="en-US" sz="2200" dirty="0"/>
            </a:b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905802" y="1106852"/>
            <a:ext cx="9372599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200" dirty="0"/>
              <a:t>מספרים אקראיים – לעיתים יש צורך בבחירת מספרים אקראיים. כדי לקבל מספר אקראי ב-</a:t>
            </a:r>
            <a:r>
              <a:rPr lang="en-US" sz="2200" dirty="0"/>
              <a:t>C</a:t>
            </a:r>
            <a:r>
              <a:rPr lang="he-IL" sz="2200" dirty="0"/>
              <a:t># נצטרך ליצור עצם מהמחלקה </a:t>
            </a:r>
            <a:r>
              <a:rPr lang="en-US" sz="2200" dirty="0"/>
              <a:t>RANDOM</a:t>
            </a:r>
            <a:r>
              <a:rPr lang="he-IL" sz="2200" dirty="0"/>
              <a:t> ובעזרתו ובעזרת הפונקציה </a:t>
            </a:r>
            <a:r>
              <a:rPr lang="en-US" sz="2200" dirty="0"/>
              <a:t>next</a:t>
            </a:r>
            <a:r>
              <a:rPr lang="he-IL" sz="2200" dirty="0"/>
              <a:t> נקבל מספר אקראי.</a:t>
            </a:r>
          </a:p>
        </p:txBody>
      </p:sp>
    </p:spTree>
    <p:extLst>
      <p:ext uri="{BB962C8B-B14F-4D97-AF65-F5344CB8AC3E}">
        <p14:creationId xmlns:p14="http://schemas.microsoft.com/office/powerpoint/2010/main" val="210368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33424"/>
            <a:ext cx="6681787" cy="364611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7387" y="2966922"/>
            <a:ext cx="6241776" cy="2825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88992" y="3257655"/>
            <a:ext cx="250592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200" dirty="0"/>
              <a:t>9&lt;=</a:t>
            </a:r>
            <a:r>
              <a:rPr lang="en-US" sz="2200" dirty="0" err="1"/>
              <a:t>newNum</a:t>
            </a:r>
            <a:r>
              <a:rPr lang="en-US" sz="2200" dirty="0"/>
              <a:t>&lt;10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6666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יקרה במקרה הזה?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97" y="875448"/>
            <a:ext cx="6700837" cy="320040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73116"/>
            <a:ext cx="12430322" cy="174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3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שימוש בפונקציות</a:t>
            </a:r>
          </a:p>
          <a:p>
            <a:r>
              <a:rPr lang="he-IL" dirty="0">
                <a:sym typeface="Varela Round"/>
              </a:rPr>
              <a:t>סוגי פונקציות </a:t>
            </a:r>
            <a:r>
              <a:rPr lang="en-US" dirty="0">
                <a:sym typeface="Varela Round"/>
              </a:rPr>
              <a:t>Math</a:t>
            </a:r>
            <a:r>
              <a:rPr lang="he-IL" dirty="0">
                <a:sym typeface="Varela Round"/>
              </a:rPr>
              <a:t> נפוצות</a:t>
            </a:r>
          </a:p>
          <a:p>
            <a:r>
              <a:rPr lang="he-IL" dirty="0">
                <a:sym typeface="Varela Round"/>
              </a:rPr>
              <a:t>מושגים: זימון פונקציה, פרמטרים</a:t>
            </a:r>
          </a:p>
          <a:p>
            <a:r>
              <a:rPr lang="he-IL" dirty="0">
                <a:sym typeface="Varela Round"/>
              </a:rPr>
              <a:t>תרגול כתיבת פונקציה</a:t>
            </a: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387" y="2966922"/>
            <a:ext cx="6241776" cy="2825225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67" y="0"/>
            <a:ext cx="6080092" cy="33471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8617" y="2536035"/>
            <a:ext cx="250592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200" dirty="0"/>
              <a:t>0&lt;=</a:t>
            </a:r>
            <a:r>
              <a:rPr lang="en-US" sz="2200" dirty="0" err="1"/>
              <a:t>newNum</a:t>
            </a:r>
            <a:r>
              <a:rPr lang="en-US" sz="2200" dirty="0"/>
              <a:t>&lt;9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3749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משימות</a:t>
            </a:r>
            <a:endParaRPr lang="en-US" dirty="0"/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AB8BD618-A489-477B-BCFF-DD00331D5EA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908714" y="1240737"/>
            <a:ext cx="7885112" cy="409098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he-IL" dirty="0"/>
              <a:t>קלטו 3 ציונים שלמים, חשבו את הממוצע שלהם ועגלו אותם (מ0.6 כולל ומעלה) כלפי מעלה.</a:t>
            </a:r>
          </a:p>
          <a:p>
            <a:pPr marL="514350" indent="-514350">
              <a:buAutoNum type="arabicPeriod"/>
            </a:pPr>
            <a:r>
              <a:rPr lang="he-IL" dirty="0"/>
              <a:t>קלטו 2 ניצבים במשולש ישר זווית. על התכנית להדפיס את היתר.</a:t>
            </a:r>
          </a:p>
          <a:p>
            <a:pPr marL="514350" indent="-514350">
              <a:buAutoNum type="arabicPeriod"/>
            </a:pPr>
            <a:r>
              <a:rPr lang="he-IL" dirty="0"/>
              <a:t>קלטו רדיוס של מעגל, התכנית תדפיס את היקפו. הדפיסו זאת על המסך.</a:t>
            </a:r>
          </a:p>
          <a:p>
            <a:pPr marL="514350" indent="-514350">
              <a:buAutoNum type="arabicPeriod"/>
            </a:pPr>
            <a:r>
              <a:rPr lang="he-IL" dirty="0"/>
              <a:t>פתחו וישמו אלגוריתם הקולט שלוש ספרות </a:t>
            </a:r>
            <a:r>
              <a:rPr lang="he-IL" dirty="0" err="1"/>
              <a:t>המצייגות</a:t>
            </a:r>
            <a:r>
              <a:rPr lang="he-IL" dirty="0"/>
              <a:t> מספר תלת ספרתי. התכנית תדפיס האם המספר הוא מספר משולש.</a:t>
            </a:r>
            <a:br>
              <a:rPr lang="en-US" dirty="0"/>
            </a:br>
            <a:r>
              <a:rPr lang="he-IL" dirty="0"/>
              <a:t>מספר משולש הוא מספר שאם </a:t>
            </a:r>
            <a:r>
              <a:rPr lang="he-IL" dirty="0" err="1"/>
              <a:t>סוכמים</a:t>
            </a:r>
            <a:r>
              <a:rPr lang="he-IL" dirty="0"/>
              <a:t> את סכום ספרותיו במעלה שלישית מקבלים את המספר.</a:t>
            </a:r>
            <a:br>
              <a:rPr lang="en-US" dirty="0"/>
            </a:br>
            <a:r>
              <a:rPr lang="he-IL" dirty="0"/>
              <a:t>דוג': 153.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835F1C-B5CB-4AC9-A596-95F0074BA572}"/>
              </a:ext>
            </a:extLst>
          </p:cNvPr>
          <p:cNvSpPr/>
          <p:nvPr/>
        </p:nvSpPr>
        <p:spPr>
          <a:xfrm>
            <a:off x="12279398" y="375222"/>
            <a:ext cx="3006322" cy="5186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לשלב במצגות  קישור לפעילות או לדפי מידע,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3"/>
              </a:rPr>
            </a:br>
            <a:r>
              <a:rPr lang="en-US" dirty="0">
                <a:solidFill>
                  <a:srgbClr val="002060"/>
                </a:solidFill>
                <a:hlinkClick r:id="rId4"/>
              </a:rPr>
              <a:t>https://youtu.be/xODFEFLQ8PQ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אתר מומלץ ליצירת </a:t>
            </a:r>
            <a:r>
              <a:rPr lang="en-US" dirty="0">
                <a:solidFill>
                  <a:srgbClr val="002060"/>
                </a:solidFill>
              </a:rPr>
              <a:t>QR</a:t>
            </a:r>
            <a:r>
              <a:rPr lang="he-IL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dirty="0">
                <a:hlinkClick r:id="rId5"/>
              </a:rPr>
              <a:t>https://www.the-qrcode-generator.com/</a:t>
            </a:r>
            <a:endParaRPr lang="he-IL" dirty="0"/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  <a:highlight>
                  <a:srgbClr val="FFFF00"/>
                </a:highlight>
              </a:rPr>
              <a:t>החליפו את הקוד בשקופית לקוד החדש שקיבלתם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sz="1600" dirty="0">
                <a:solidFill>
                  <a:srgbClr val="002060"/>
                </a:solidFill>
              </a:rPr>
              <a:t>(אם אין לכם צורך בשקופית זו, מחקו אותה)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שימוש בפונקציות מתמטיות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פונקציות</a:t>
            </a:r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כותרת משנית במידת הצורך 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ב-</a:t>
            </a:r>
            <a:r>
              <a:rPr lang="en-US" dirty="0"/>
              <a:t>C#</a:t>
            </a:r>
            <a:r>
              <a:rPr lang="he-IL" dirty="0"/>
              <a:t> קיימות ספריות המכילות בתוכן קוד מוכן המייצג פעולה </a:t>
            </a:r>
            <a:r>
              <a:rPr lang="he-IL" dirty="0" err="1"/>
              <a:t>מסויימת</a:t>
            </a:r>
            <a:r>
              <a:rPr lang="he-IL" dirty="0"/>
              <a:t>.</a:t>
            </a:r>
          </a:p>
          <a:p>
            <a:r>
              <a:rPr lang="he-IL" dirty="0"/>
              <a:t>ניתן להשתמש בקוד המוכן באמצעות הכותרת של הפונקציה ובכך לזמן את הפונקציה ולהריץ את הקוד מאחורי הקלעים.</a:t>
            </a:r>
          </a:p>
          <a:p>
            <a:r>
              <a:rPr lang="he-IL" dirty="0"/>
              <a:t>אנחנו כמשתמשים צריכים לדעת כיצד לזמן את הפונקציה, ניתן לבצע את הפונקציה גם בלי לדעת כיצד הקוד מיוצג לביצוע המשימה מאחורי הקלעים.</a:t>
            </a:r>
          </a:p>
          <a:p>
            <a:r>
              <a:rPr lang="he-IL" dirty="0"/>
              <a:t>פונקציה מקבלת פרמטרים –משתנים המופיעים בכותרת הפונקציה בתוך הסוגרים.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7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פונקציות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זימון הפונקציה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344585" y="1567973"/>
            <a:ext cx="11161453" cy="352218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he-IL" dirty="0"/>
              <a:t>כאשר אנו מזמנים פונקציה, אנו בעצם מבצעים פונקציה מתוך מחלקה, ע"פ ההנחיות הברורות והפרמטרים שנתבקשנו להזין בפונקציה המוכנה שבנו לנו.</a:t>
            </a:r>
          </a:p>
          <a:p>
            <a:r>
              <a:rPr lang="he-IL" dirty="0"/>
              <a:t>שם הפונקציה הוא בעל משמעות ונגזרת מהפעולה המתמטית שהיא מבצעת.</a:t>
            </a:r>
            <a:endParaRPr lang="en-US" dirty="0"/>
          </a:p>
          <a:p>
            <a:r>
              <a:rPr lang="he-IL" dirty="0"/>
              <a:t>שם הפונקציה יתחיל באות גדולה.</a:t>
            </a:r>
            <a:br>
              <a:rPr lang="en-US" dirty="0"/>
            </a:br>
            <a:r>
              <a:rPr lang="he-IL" dirty="0"/>
              <a:t>נכיר כמה דרכים לזימון פונקציה.</a:t>
            </a:r>
            <a:br>
              <a:rPr lang="en-US" dirty="0"/>
            </a:br>
            <a:r>
              <a:rPr lang="he-IL" dirty="0"/>
              <a:t>בדוגמאות הבאות אציג את הדברים באמצעות פונקציית </a:t>
            </a:r>
            <a:r>
              <a:rPr lang="en-US" dirty="0"/>
              <a:t>.Pow</a:t>
            </a:r>
            <a:br>
              <a:rPr lang="en-US" dirty="0"/>
            </a:br>
            <a:r>
              <a:rPr lang="he-IL" dirty="0"/>
              <a:t>שמה נגזר מהשם </a:t>
            </a:r>
            <a:r>
              <a:rPr lang="en-US" dirty="0"/>
              <a:t>power</a:t>
            </a:r>
            <a:r>
              <a:rPr lang="he-IL" dirty="0"/>
              <a:t> (חזקה).</a:t>
            </a:r>
          </a:p>
        </p:txBody>
      </p:sp>
      <p:sp>
        <p:nvSpPr>
          <p:cNvPr id="5" name="מציין מיקום תוכן 3"/>
          <p:cNvSpPr txBox="1">
            <a:spLocks/>
          </p:cNvSpPr>
          <p:nvPr/>
        </p:nvSpPr>
        <p:spPr>
          <a:xfrm>
            <a:off x="667673" y="1720373"/>
            <a:ext cx="11161453" cy="35221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68288" indent="-268288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AE" dirty="0"/>
          </a:p>
        </p:txBody>
      </p:sp>
      <p:sp>
        <p:nvSpPr>
          <p:cNvPr id="6" name="מציין מיקום תוכן 3"/>
          <p:cNvSpPr txBox="1">
            <a:spLocks/>
          </p:cNvSpPr>
          <p:nvPr/>
        </p:nvSpPr>
        <p:spPr>
          <a:xfrm>
            <a:off x="667673" y="4476750"/>
            <a:ext cx="8479376" cy="12268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68288" indent="-268288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08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פונקציות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זימון הפונקציה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44585" y="1567973"/>
                <a:ext cx="11161453" cy="163242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Math.Pow(3,2)→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44585" y="1567973"/>
                <a:ext cx="11161453" cy="1632427"/>
              </a:xfrm>
              <a:blipFill>
                <a:blip r:embed="rId2"/>
                <a:stretch>
                  <a:fillRect t="-3731" r="-82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מציין מיקום תוכן 3"/>
          <p:cNvSpPr txBox="1">
            <a:spLocks/>
          </p:cNvSpPr>
          <p:nvPr/>
        </p:nvSpPr>
        <p:spPr>
          <a:xfrm>
            <a:off x="667673" y="1720373"/>
            <a:ext cx="11161453" cy="35221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68288" indent="-268288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AE" dirty="0"/>
          </a:p>
        </p:txBody>
      </p:sp>
      <p:sp>
        <p:nvSpPr>
          <p:cNvPr id="6" name="מציין מיקום תוכן 3"/>
          <p:cNvSpPr txBox="1">
            <a:spLocks/>
          </p:cNvSpPr>
          <p:nvPr/>
        </p:nvSpPr>
        <p:spPr>
          <a:xfrm>
            <a:off x="1422052" y="1717547"/>
            <a:ext cx="8479377" cy="1635253"/>
          </a:xfrm>
          <a:prstGeom prst="rect">
            <a:avLst/>
          </a:prstGeom>
        </p:spPr>
        <p:txBody>
          <a:bodyPr vert="horz" lIns="91440" tIns="45720" rIns="91440" bIns="45720" rtlCol="1">
            <a:normAutofit fontScale="77500" lnSpcReduction="20000"/>
          </a:bodyPr>
          <a:lstStyle>
            <a:lvl1pPr marL="268288" indent="-268288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100" b="1" dirty="0"/>
          </a:p>
          <a:p>
            <a:r>
              <a:rPr lang="he-IL" sz="3100" dirty="0"/>
              <a:t>שם המחלקה </a:t>
            </a:r>
            <a:r>
              <a:rPr lang="en-US" sz="3100" dirty="0"/>
              <a:t>    Math -  </a:t>
            </a:r>
            <a:r>
              <a:rPr lang="en-US" sz="3100" dirty="0" err="1"/>
              <a:t>ClassName</a:t>
            </a:r>
            <a:r>
              <a:rPr lang="en-US" sz="3100" dirty="0"/>
              <a:t>: </a:t>
            </a:r>
          </a:p>
          <a:p>
            <a:r>
              <a:rPr lang="he-IL" sz="3100" dirty="0"/>
              <a:t>משמעות ה"נקודה" היא </a:t>
            </a:r>
            <a:r>
              <a:rPr lang="he-IL" sz="3100" b="1" dirty="0"/>
              <a:t>הפעל את הפעולה</a:t>
            </a:r>
            <a:r>
              <a:rPr lang="he-IL" sz="3100" dirty="0"/>
              <a:t>.</a:t>
            </a:r>
          </a:p>
          <a:p>
            <a:r>
              <a:rPr lang="he-IL" sz="3100" dirty="0"/>
              <a:t>מתוך המחלקה </a:t>
            </a:r>
            <a:r>
              <a:rPr lang="en-US" sz="3100" dirty="0"/>
              <a:t>Math</a:t>
            </a:r>
            <a:r>
              <a:rPr lang="he-IL" sz="3100" dirty="0"/>
              <a:t> הפעל את הפעולה  ( 3,2</a:t>
            </a:r>
            <a:r>
              <a:rPr lang="en-US" sz="3100" dirty="0"/>
              <a:t>Pow(</a:t>
            </a:r>
            <a:endParaRPr lang="he-IL" sz="31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4603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פונקציות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זימון הפונקציה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344585" y="1567973"/>
                <a:ext cx="11161453" cy="163242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Math.Pow(3,2)→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344585" y="1567973"/>
                <a:ext cx="11161453" cy="1632427"/>
              </a:xfrm>
              <a:blipFill>
                <a:blip r:embed="rId2"/>
                <a:stretch>
                  <a:fillRect t="-3731" r="-82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מציין מיקום תוכן 3"/>
          <p:cNvSpPr txBox="1">
            <a:spLocks/>
          </p:cNvSpPr>
          <p:nvPr/>
        </p:nvSpPr>
        <p:spPr>
          <a:xfrm>
            <a:off x="667673" y="1720373"/>
            <a:ext cx="11161453" cy="35221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68288" indent="-268288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AE" dirty="0"/>
          </a:p>
        </p:txBody>
      </p:sp>
      <p:sp>
        <p:nvSpPr>
          <p:cNvPr id="7" name="מלבן 6"/>
          <p:cNvSpPr/>
          <p:nvPr/>
        </p:nvSpPr>
        <p:spPr>
          <a:xfrm>
            <a:off x="1262713" y="2151887"/>
            <a:ext cx="932519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solidFill>
                  <a:srgbClr val="002060"/>
                </a:solidFill>
                <a:latin typeface="+mj-lt"/>
                <a:cs typeface="Varela Round" panose="00000500000000000000" pitchFamily="2" charset="-79"/>
              </a:rPr>
              <a:t>פרמטרים</a:t>
            </a:r>
            <a:r>
              <a:rPr lang="en-US" sz="2200" b="1" dirty="0">
                <a:latin typeface="+mj-lt"/>
              </a:rPr>
              <a:t> </a:t>
            </a:r>
            <a:r>
              <a:rPr lang="he-IL" sz="2200" b="1" dirty="0">
                <a:latin typeface="+mj-lt"/>
              </a:rPr>
              <a:t> - </a:t>
            </a:r>
            <a:r>
              <a:rPr lang="he-IL" sz="2200" dirty="0">
                <a:latin typeface="+mj-lt"/>
              </a:rPr>
              <a:t>ערכים שהם הקלט לפונקציה שעליהם היא פועלת.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+mj-lt"/>
              </a:rPr>
              <a:t>ערך הפרמטר יכול להיות מועבר </a:t>
            </a:r>
            <a:r>
              <a:rPr lang="he-IL" sz="2200" dirty="0">
                <a:solidFill>
                  <a:srgbClr val="002060"/>
                </a:solidFill>
                <a:latin typeface="+mj-lt"/>
                <a:cs typeface="Varela Round" panose="00000500000000000000" pitchFamily="2" charset="-79"/>
              </a:rPr>
              <a:t>לפונקציה מתוך קבוע, משתנה או ביטוי חשבוני.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solidFill>
                  <a:srgbClr val="002060"/>
                </a:solidFill>
                <a:latin typeface="+mj-lt"/>
                <a:cs typeface="Varela Round" panose="00000500000000000000" pitchFamily="2" charset="-79"/>
              </a:rPr>
              <a:t>ערכי פרמטרים - </a:t>
            </a:r>
            <a:r>
              <a:rPr lang="he-IL" sz="2200" dirty="0">
                <a:latin typeface="+mj-lt"/>
              </a:rPr>
              <a:t>הערכים שמופיעים </a:t>
            </a:r>
            <a:r>
              <a:rPr lang="he-IL" sz="2200" b="1" dirty="0">
                <a:latin typeface="+mj-lt"/>
              </a:rPr>
              <a:t>בזימון הפעולה </a:t>
            </a:r>
            <a:r>
              <a:rPr lang="he-IL" sz="2200" dirty="0">
                <a:latin typeface="+mj-lt"/>
              </a:rPr>
              <a:t>ועבורם הפעולה מתבצעת.</a:t>
            </a:r>
            <a:endParaRPr lang="he-IL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500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פונקציה?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-334957" y="1567973"/>
            <a:ext cx="11161453" cy="3522187"/>
          </a:xfrm>
        </p:spPr>
        <p:txBody>
          <a:bodyPr>
            <a:normAutofit/>
          </a:bodyPr>
          <a:lstStyle/>
          <a:p>
            <a:r>
              <a:rPr lang="he-IL" dirty="0"/>
              <a:t>הפונקציה מקבלת ערכים.</a:t>
            </a:r>
          </a:p>
          <a:p>
            <a:r>
              <a:rPr lang="he-IL" dirty="0"/>
              <a:t>מבצעת תהליך של חישוב מאחורי הקלעים.</a:t>
            </a:r>
          </a:p>
          <a:p>
            <a:r>
              <a:rPr lang="he-IL" dirty="0"/>
              <a:t>מחזירה חישוב, ערך כלשהו, לפעולה שזומנה.</a:t>
            </a:r>
          </a:p>
          <a:p>
            <a:pPr marL="0" indent="0">
              <a:buNone/>
            </a:pPr>
            <a:br>
              <a:rPr lang="en-US" dirty="0"/>
            </a:br>
            <a:r>
              <a:rPr lang="he-IL" dirty="0"/>
              <a:t>הפונקציה רק מחזירה ערך, </a:t>
            </a:r>
            <a:r>
              <a:rPr lang="he-IL" b="1" dirty="0"/>
              <a:t>אתם</a:t>
            </a:r>
            <a:r>
              <a:rPr lang="he-IL" dirty="0"/>
              <a:t> תצטרכו להחליט איך להשתמש בחישוב.</a:t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4620261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9753</TotalTime>
  <Words>1754</Words>
  <Application>Microsoft Office PowerPoint</Application>
  <PresentationFormat>Widescreen</PresentationFormat>
  <Paragraphs>183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 Math</vt:lpstr>
      <vt:lpstr>Varela Round</vt:lpstr>
      <vt:lpstr>ערכת נושא Office</vt:lpstr>
      <vt:lpstr>מערכת שידורים לאומית</vt:lpstr>
      <vt:lpstr>פקודות Math</vt:lpstr>
      <vt:lpstr>מה נלמד היום </vt:lpstr>
      <vt:lpstr>שימוש בפונקציות מתמטיות</vt:lpstr>
      <vt:lpstr>פונקציות</vt:lpstr>
      <vt:lpstr>פונקציות</vt:lpstr>
      <vt:lpstr>פונקציות</vt:lpstr>
      <vt:lpstr>פונקציות</vt:lpstr>
      <vt:lpstr>מהי פונקציה?</vt:lpstr>
      <vt:lpstr>זימון פונקציה</vt:lpstr>
      <vt:lpstr>זימון פונקציה </vt:lpstr>
      <vt:lpstr>זימון פונקציה</vt:lpstr>
      <vt:lpstr>זימון פונקציה </vt:lpstr>
      <vt:lpstr>זימון פונקציה</vt:lpstr>
      <vt:lpstr>זימון פונקציה</vt:lpstr>
      <vt:lpstr>זימון פונקציה</vt:lpstr>
      <vt:lpstr>PowerPoint Presentation</vt:lpstr>
      <vt:lpstr>PowerPoint Presentation</vt:lpstr>
      <vt:lpstr>פונקציות נפוצות נוספות</vt:lpstr>
      <vt:lpstr>PowerPoint Presentation</vt:lpstr>
      <vt:lpstr>פונקציות נפוצות נוספות</vt:lpstr>
      <vt:lpstr>PowerPoint Presentation</vt:lpstr>
      <vt:lpstr>פונקציות נפוצות נוספות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מה יקרה במקרה הזה?</vt:lpstr>
      <vt:lpstr>PowerPoint Presentation</vt:lpstr>
      <vt:lpstr>משימות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Anat Kaldaron</cp:lastModifiedBy>
  <cp:revision>182</cp:revision>
  <dcterms:created xsi:type="dcterms:W3CDTF">2020-03-15T19:13:03Z</dcterms:created>
  <dcterms:modified xsi:type="dcterms:W3CDTF">2020-10-29T05:30:55Z</dcterms:modified>
</cp:coreProperties>
</file>