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88" r:id="rId5"/>
    <p:sldId id="303" r:id="rId6"/>
    <p:sldId id="304" r:id="rId7"/>
    <p:sldId id="311" r:id="rId8"/>
    <p:sldId id="312" r:id="rId9"/>
    <p:sldId id="313" r:id="rId10"/>
    <p:sldId id="306" r:id="rId11"/>
    <p:sldId id="307" r:id="rId12"/>
    <p:sldId id="308" r:id="rId13"/>
    <p:sldId id="315" r:id="rId14"/>
    <p:sldId id="316" r:id="rId15"/>
    <p:sldId id="317" r:id="rId16"/>
    <p:sldId id="325" r:id="rId17"/>
    <p:sldId id="326" r:id="rId18"/>
    <p:sldId id="309" r:id="rId19"/>
    <p:sldId id="318" r:id="rId20"/>
    <p:sldId id="305" r:id="rId21"/>
    <p:sldId id="310" r:id="rId22"/>
    <p:sldId id="314" r:id="rId23"/>
    <p:sldId id="289" r:id="rId24"/>
    <p:sldId id="319" r:id="rId25"/>
    <p:sldId id="320" r:id="rId26"/>
    <p:sldId id="321" r:id="rId27"/>
    <p:sldId id="322" r:id="rId28"/>
    <p:sldId id="323" r:id="rId29"/>
    <p:sldId id="324" r:id="rId30"/>
    <p:sldId id="291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257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0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C:\Users\nurit\Dropbox\&#215;&#147;&#215;&#168;&#215;&#149;&#215;&#150;&#215;&#153;&#215;&#157;\&#215;&#166;&#215;&#149;%208\&#215;&#148;&#215;&#152;&#215;&#153;&#215;&#162;&#215;&#149;&#215;&#159;\&#215;&#153;&#215;&#149;&#215;&#157;%20&#215;&#169;&#215;&#160;&#215;&#153;%20&#215;&#148;&#215;&#179;%20&#215;&#145;&#215;&#160;&#215;&#153;&#215;&#161;&#215;&#159;%20&#215;&#170;&#215;&#169;&#215;&#180;&#215;&#163;%2030.03.20%20&#226;&#128;&#147;%20&#215;&#151;&#215;&#147;&#215;&#169;&#215;&#149;&#215;&#159;%20&#215;&#145;&#215;&#162;&#215;&#145;&#215;&#168;&#215;&#153;&#215;&#170;%20&#215;&#167;&#215;&#156;&#215;&#148;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4He5QHZORu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-1" y="2265268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0BD80B8-58BF-4E99-9E16-4EB56EDA083D}"/>
              </a:ext>
            </a:extLst>
          </p:cNvPr>
          <p:cNvSpPr txBox="1"/>
          <p:nvPr/>
        </p:nvSpPr>
        <p:spPr>
          <a:xfrm>
            <a:off x="2414588" y="4154846"/>
            <a:ext cx="7115175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מפמ"ר עברית: איאד מוהנא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יעוץ אקדמי ודידקטי: ד"ר נורית גנץ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פיתוח: ד"ר נורית גנץ, רפאא טאפש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7C0406-3D9D-4E49-9BCC-9FAAC0B7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זיהוי עמדת הכותב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80212CA-F539-45CB-A245-9B11E02CE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2652" y="1428750"/>
            <a:ext cx="5558473" cy="3214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חץ: למטה 3">
            <a:extLst>
              <a:ext uri="{FF2B5EF4-FFF2-40B4-BE49-F238E27FC236}">
                <a16:creationId xmlns:a16="http://schemas.microsoft.com/office/drawing/2014/main" id="{909F50BF-6B27-43C9-A3FA-339E4AD94105}"/>
              </a:ext>
            </a:extLst>
          </p:cNvPr>
          <p:cNvSpPr/>
          <p:nvPr/>
        </p:nvSpPr>
        <p:spPr>
          <a:xfrm>
            <a:off x="3442652" y="1988128"/>
            <a:ext cx="665018" cy="7273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51FBE711-6AD4-4E32-B080-F04124A2930E}"/>
              </a:ext>
            </a:extLst>
          </p:cNvPr>
          <p:cNvSpPr/>
          <p:nvPr/>
        </p:nvSpPr>
        <p:spPr>
          <a:xfrm rot="1860737">
            <a:off x="8818216" y="831273"/>
            <a:ext cx="547457" cy="955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279726-4664-49B4-9EC9-5D6E5B5E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קטעי עיתונות – זיהוי עמדת הכותב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62902AC-FDB4-419F-ABDF-37A061188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" y="1982932"/>
            <a:ext cx="9101138" cy="36195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חץ: למטה 7">
            <a:extLst>
              <a:ext uri="{FF2B5EF4-FFF2-40B4-BE49-F238E27FC236}">
                <a16:creationId xmlns:a16="http://schemas.microsoft.com/office/drawing/2014/main" id="{1FAD9F73-C67C-4D93-ABDD-AD6F95A8851E}"/>
              </a:ext>
            </a:extLst>
          </p:cNvPr>
          <p:cNvSpPr/>
          <p:nvPr/>
        </p:nvSpPr>
        <p:spPr>
          <a:xfrm>
            <a:off x="4516582" y="3429000"/>
            <a:ext cx="665018" cy="7273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7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106255-CE73-466C-8CED-59876BCD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קטעי עיתונות – זיהוי עמדת הכותב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29474B2-ACAE-458D-9EFE-DAB5AD64A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71763" y="2244436"/>
            <a:ext cx="7143750" cy="1583344"/>
          </a:xfrm>
          <a:prstGeom prst="rect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4" name="חץ: למטה 3">
            <a:extLst>
              <a:ext uri="{FF2B5EF4-FFF2-40B4-BE49-F238E27FC236}">
                <a16:creationId xmlns:a16="http://schemas.microsoft.com/office/drawing/2014/main" id="{5876F896-F105-4843-AFC9-B47A15B5D609}"/>
              </a:ext>
            </a:extLst>
          </p:cNvPr>
          <p:cNvSpPr/>
          <p:nvPr/>
        </p:nvSpPr>
        <p:spPr>
          <a:xfrm>
            <a:off x="4613564" y="1706071"/>
            <a:ext cx="665018" cy="13300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אז..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648615" y="1403488"/>
            <a:ext cx="8306994" cy="41530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עובדה- כתיבה אובייקטיבית (מסתמכת על המציאות, ניטרלית, אינה תלויה בכותב/ הדובר)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טענה/ עמדה- כתיבה סובייקטיבית (מתוך ראייה מזווית מסוימת המתבססת על תחושות/ מחשבות)</a:t>
            </a:r>
          </a:p>
        </p:txBody>
      </p:sp>
    </p:spTree>
    <p:extLst>
      <p:ext uri="{BB962C8B-B14F-4D97-AF65-F5344CB8AC3E}">
        <p14:creationId xmlns:p14="http://schemas.microsoft.com/office/powerpoint/2010/main" val="35658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1983466" y="672263"/>
            <a:ext cx="8306992" cy="540000"/>
          </a:xfrm>
        </p:spPr>
        <p:txBody>
          <a:bodyPr/>
          <a:lstStyle/>
          <a:p>
            <a:r>
              <a:rPr lang="he-IL" sz="4400" dirty="0">
                <a:solidFill>
                  <a:srgbClr val="192A72"/>
                </a:solidFill>
                <a:ea typeface="+mj-ea"/>
              </a:rPr>
              <a:t>נשאלת השאלה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388463" y="2033220"/>
            <a:ext cx="8031963" cy="4152517"/>
          </a:xfrm>
        </p:spPr>
        <p:txBody>
          <a:bodyPr/>
          <a:lstStyle/>
          <a:p>
            <a:r>
              <a:rPr lang="he-IL" dirty="0"/>
              <a:t>האם העמדה צריכה להיות מפורשת?</a:t>
            </a:r>
          </a:p>
          <a:p>
            <a:endParaRPr lang="he-IL" dirty="0"/>
          </a:p>
          <a:p>
            <a:pPr marL="96848" indent="0">
              <a:buNone/>
            </a:pPr>
            <a:endParaRPr lang="he-IL" dirty="0"/>
          </a:p>
          <a:p>
            <a:r>
              <a:rPr lang="he-IL" dirty="0"/>
              <a:t>האם הצלחתם להבין את עמדת הכותב?</a:t>
            </a:r>
          </a:p>
        </p:txBody>
      </p:sp>
    </p:spTree>
    <p:extLst>
      <p:ext uri="{BB962C8B-B14F-4D97-AF65-F5344CB8AC3E}">
        <p14:creationId xmlns:p14="http://schemas.microsoft.com/office/powerpoint/2010/main" val="34329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תרגיל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644747" y="1250513"/>
            <a:ext cx="7452274" cy="30319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לפניכם מספר </a:t>
            </a:r>
            <a:r>
              <a:rPr lang="he-IL" dirty="0" err="1"/>
              <a:t>טוקבקים</a:t>
            </a:r>
            <a:r>
              <a:rPr lang="he-IL" dirty="0"/>
              <a:t> (תגובות גולשים באינטרנט).כתבו את העמדה של הכותב לכל אחד מהם. ציינו את המילים שעזרו לכם להבין את העמדה.                                       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6545AC9-9E1C-4D34-A329-49428B1E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79" y="1250513"/>
            <a:ext cx="18859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884" y="108094"/>
            <a:ext cx="9642231" cy="720000"/>
          </a:xfrm>
        </p:spPr>
        <p:txBody>
          <a:bodyPr/>
          <a:lstStyle/>
          <a:p>
            <a:r>
              <a:rPr lang="he-IL" sz="3200" dirty="0"/>
              <a:t>תרגיל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224005" y="1042958"/>
            <a:ext cx="8306992" cy="540000"/>
          </a:xfrm>
        </p:spPr>
        <p:txBody>
          <a:bodyPr/>
          <a:lstStyle/>
          <a:p>
            <a:r>
              <a:rPr lang="he-IL" sz="2400" dirty="0"/>
              <a:t>לפניכם מספר טוקבקים</a:t>
            </a:r>
            <a:r>
              <a:rPr lang="he-IL" sz="2400" dirty="0">
                <a:cs typeface="+mn-cs"/>
              </a:rPr>
              <a:t> (</a:t>
            </a:r>
            <a:r>
              <a:rPr lang="he-IL" sz="2400" dirty="0"/>
              <a:t>תגובות גולשים באינטרנט)</a:t>
            </a:r>
          </a:p>
          <a:p>
            <a:r>
              <a:rPr lang="he-IL" sz="2400" dirty="0"/>
              <a:t>כתבו את העמדה של כל אחד מהכותבים</a:t>
            </a:r>
          </a:p>
          <a:p>
            <a:r>
              <a:rPr lang="he-IL" sz="2400" dirty="0"/>
              <a:t> ציינו את המילים שעזרו לכם לזהות את העמדה.              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824757" y="1929863"/>
            <a:ext cx="8031963" cy="4152517"/>
          </a:xfrm>
        </p:spPr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88" y="2113609"/>
            <a:ext cx="5783532" cy="10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17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417" y="2934503"/>
            <a:ext cx="5031303" cy="1249251"/>
          </a:xfrm>
          <a:prstGeom prst="rect">
            <a:avLst/>
          </a:prstGeom>
        </p:spPr>
      </p:pic>
      <p:pic>
        <p:nvPicPr>
          <p:cNvPr id="7" name="תמונה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825417" y="4183754"/>
            <a:ext cx="5156954" cy="832162"/>
          </a:xfrm>
          <a:prstGeom prst="rect">
            <a:avLst/>
          </a:prstGeom>
        </p:spPr>
      </p:pic>
      <p:pic>
        <p:nvPicPr>
          <p:cNvPr id="8" name="תמונה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60313" y="2009906"/>
            <a:ext cx="3673430" cy="1298083"/>
          </a:xfrm>
          <a:prstGeom prst="rect">
            <a:avLst/>
          </a:prstGeom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CDF2C18B-1598-4F91-85BF-E3FD259801C3}"/>
              </a:ext>
            </a:extLst>
          </p:cNvPr>
          <p:cNvSpPr/>
          <p:nvPr/>
        </p:nvSpPr>
        <p:spPr>
          <a:xfrm>
            <a:off x="3375620" y="2113609"/>
            <a:ext cx="515020" cy="470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2C78FB68-C9C9-4355-BBB2-DD29ABCD194D}"/>
              </a:ext>
            </a:extLst>
          </p:cNvPr>
          <p:cNvSpPr/>
          <p:nvPr/>
        </p:nvSpPr>
        <p:spPr>
          <a:xfrm>
            <a:off x="9404526" y="2227034"/>
            <a:ext cx="515020" cy="470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BD4228C5-05A8-46B9-AEA1-F462C15F8F7D}"/>
              </a:ext>
            </a:extLst>
          </p:cNvPr>
          <p:cNvSpPr/>
          <p:nvPr/>
        </p:nvSpPr>
        <p:spPr>
          <a:xfrm>
            <a:off x="9341700" y="3088211"/>
            <a:ext cx="515020" cy="569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FF221624-3BA6-4EAD-9D51-16075ED3AA90}"/>
              </a:ext>
            </a:extLst>
          </p:cNvPr>
          <p:cNvSpPr/>
          <p:nvPr/>
        </p:nvSpPr>
        <p:spPr>
          <a:xfrm>
            <a:off x="9467351" y="4256064"/>
            <a:ext cx="515020" cy="470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D6802D94-CF69-44F1-BE0C-62265997D8FF}"/>
              </a:ext>
            </a:extLst>
          </p:cNvPr>
          <p:cNvCxnSpPr/>
          <p:nvPr/>
        </p:nvCxnSpPr>
        <p:spPr>
          <a:xfrm>
            <a:off x="8581292" y="2462275"/>
            <a:ext cx="76040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A7F7EF1F-7ABF-4540-87E1-7C7CACE3711C}"/>
              </a:ext>
            </a:extLst>
          </p:cNvPr>
          <p:cNvCxnSpPr/>
          <p:nvPr/>
        </p:nvCxnSpPr>
        <p:spPr>
          <a:xfrm>
            <a:off x="2445434" y="2504479"/>
            <a:ext cx="76040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BEFA1FA8-77D1-43FB-927B-37D9C6A85653}"/>
              </a:ext>
            </a:extLst>
          </p:cNvPr>
          <p:cNvCxnSpPr/>
          <p:nvPr/>
        </p:nvCxnSpPr>
        <p:spPr>
          <a:xfrm>
            <a:off x="8644118" y="4458909"/>
            <a:ext cx="76040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56BB48F-FB91-48C2-8CFA-699521019BA3}"/>
              </a:ext>
            </a:extLst>
          </p:cNvPr>
          <p:cNvCxnSpPr/>
          <p:nvPr/>
        </p:nvCxnSpPr>
        <p:spPr>
          <a:xfrm>
            <a:off x="8658288" y="3358837"/>
            <a:ext cx="76040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3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2D85C2B-586B-44FD-8E86-BDF79752E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חלק ב </a:t>
            </a:r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4B4D95AA-FEFB-45FE-A570-FDE304FC2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1475"/>
            <a:ext cx="12192000" cy="1258888"/>
          </a:xfrm>
        </p:spPr>
        <p:txBody>
          <a:bodyPr/>
          <a:lstStyle/>
          <a:p>
            <a:r>
              <a:rPr lang="he-IL" dirty="0"/>
              <a:t>דגם הטיעון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8410439-213B-42C5-B682-76CC00F5717A}"/>
              </a:ext>
            </a:extLst>
          </p:cNvPr>
          <p:cNvSpPr/>
          <p:nvPr/>
        </p:nvSpPr>
        <p:spPr>
          <a:xfrm>
            <a:off x="2349462" y="4460163"/>
            <a:ext cx="374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91">
              <a:spcAft>
                <a:spcPts val="600"/>
              </a:spcAft>
              <a:buSzPts val="2800"/>
            </a:pPr>
            <a:r>
              <a:rPr lang="he-IL" sz="2800" b="1" dirty="0">
                <a:solidFill>
                  <a:srgbClr val="002060"/>
                </a:solidFill>
                <a:cs typeface="Varela Round" pitchFamily="2" charset="-79"/>
                <a:sym typeface="Varela Round"/>
              </a:rPr>
              <a:t>שם המורה</a:t>
            </a:r>
            <a:r>
              <a:rPr lang="he-IL" sz="2800" b="1" dirty="0">
                <a:solidFill>
                  <a:srgbClr val="002060"/>
                </a:solidFill>
                <a:sym typeface="Varela Round"/>
              </a:rPr>
              <a:t>: </a:t>
            </a:r>
            <a:r>
              <a:rPr lang="he-IL" sz="2800" b="1" dirty="0" err="1">
                <a:solidFill>
                  <a:srgbClr val="002060"/>
                </a:solidFill>
                <a:cs typeface="Varela Round" pitchFamily="2" charset="-79"/>
                <a:sym typeface="Varela Round"/>
              </a:rPr>
              <a:t>רפאא</a:t>
            </a:r>
            <a:r>
              <a:rPr lang="he-IL" sz="2800" b="1" dirty="0">
                <a:solidFill>
                  <a:srgbClr val="002060"/>
                </a:solidFill>
                <a:cs typeface="Varela Round" pitchFamily="2" charset="-79"/>
                <a:sym typeface="Varela Round"/>
              </a:rPr>
              <a:t> </a:t>
            </a:r>
            <a:r>
              <a:rPr lang="he-IL" sz="2800" b="1" dirty="0" err="1">
                <a:solidFill>
                  <a:srgbClr val="002060"/>
                </a:solidFill>
                <a:cs typeface="Varela Round" pitchFamily="2" charset="-79"/>
                <a:sym typeface="Varela Round"/>
              </a:rPr>
              <a:t>טאפש</a:t>
            </a:r>
            <a:endParaRPr lang="he-IL" sz="2800" b="1" dirty="0">
              <a:solidFill>
                <a:srgbClr val="002060"/>
              </a:solidFill>
              <a:cs typeface="Varela Round" pitchFamily="2" charset="-79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7938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ADA6BA-5D21-4780-8B94-C4554DD2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הנמקה</a:t>
            </a:r>
            <a:r>
              <a:rPr lang="he-IL" dirty="0">
                <a:latin typeface="+mn-lt"/>
                <a:cs typeface="+mn-cs"/>
              </a:rPr>
              <a:t> – </a:t>
            </a:r>
            <a:r>
              <a:rPr lang="he-IL" dirty="0"/>
              <a:t>נימוק</a:t>
            </a:r>
            <a:r>
              <a:rPr lang="he-IL" dirty="0">
                <a:cs typeface="+mj-cs"/>
              </a:rPr>
              <a:t> - </a:t>
            </a:r>
            <a:r>
              <a:rPr lang="he-IL" dirty="0"/>
              <a:t>נימוקים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B9AFDAF-780F-4420-ACBD-90911FA25BEE}"/>
              </a:ext>
            </a:extLst>
          </p:cNvPr>
          <p:cNvSpPr txBox="1"/>
          <p:nvPr/>
        </p:nvSpPr>
        <p:spPr>
          <a:xfrm>
            <a:off x="1184031" y="1612156"/>
            <a:ext cx="8382000" cy="3633687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ea typeface="+mj-ea"/>
                <a:cs typeface="Varela Round" panose="00000500000000000000"/>
              </a:rPr>
              <a:t>הנמקה היא אמירה שמטרתה לתמוך בטענה ולבסס אותה </a:t>
            </a:r>
          </a:p>
          <a:p>
            <a:endParaRPr lang="he-IL" dirty="0">
              <a:cs typeface="Varela Round" panose="00000500000000000000"/>
            </a:endParaRPr>
          </a:p>
          <a:p>
            <a:pPr>
              <a:lnSpc>
                <a:spcPct val="150000"/>
              </a:lnSpc>
            </a:pPr>
            <a:r>
              <a:rPr lang="he-IL" sz="2400" b="1" dirty="0">
                <a:cs typeface="Varela Round" panose="00000500000000000000"/>
              </a:rPr>
              <a:t>ישנם נימוקים מסוגים שונים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cs typeface="Varela Round" panose="00000500000000000000"/>
              </a:rPr>
              <a:t>הסבר – מהם הגורמים, הסיבות לטענה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cs typeface="Varela Round" panose="00000500000000000000"/>
              </a:rPr>
              <a:t>הוכחה – הוכחה מדעית, מחקר, סטטיסטיקה, עובדות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cs typeface="Varela Round" panose="00000500000000000000"/>
              </a:rPr>
              <a:t>דוגמה – מקרה אמיתי שקרה </a:t>
            </a:r>
          </a:p>
        </p:txBody>
      </p:sp>
    </p:spTree>
    <p:extLst>
      <p:ext uri="{BB962C8B-B14F-4D97-AF65-F5344CB8AC3E}">
        <p14:creationId xmlns:p14="http://schemas.microsoft.com/office/powerpoint/2010/main" val="415868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125132" y="1725460"/>
            <a:ext cx="8306994" cy="4153058"/>
          </a:xfrm>
          <a:ln>
            <a:solidFill>
              <a:srgbClr val="002060"/>
            </a:solidFill>
          </a:ln>
        </p:spPr>
        <p:txBody>
          <a:bodyPr/>
          <a:lstStyle/>
          <a:p>
            <a:pPr marL="96848" indent="0">
              <a:buNone/>
            </a:pP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- פעילות מילולית וחברתית של חשיבה, </a:t>
            </a:r>
            <a:r>
              <a:rPr lang="he-IL" b="1" dirty="0"/>
              <a:t>שמטרתה לשכנע</a:t>
            </a:r>
            <a:r>
              <a:rPr lang="he-IL" dirty="0"/>
              <a:t> בביקורת הגיונית. תפקיד הטיעונים להציג בפני הנמען את נכונות הטענה ואת צדקתה. </a:t>
            </a:r>
          </a:p>
          <a:p>
            <a:pPr>
              <a:buFontTx/>
              <a:buChar char="-"/>
            </a:pPr>
            <a:r>
              <a:rPr lang="he-IL" dirty="0"/>
              <a:t>אנו "מוכרים" רעיון.</a:t>
            </a:r>
          </a:p>
          <a:p>
            <a:pPr>
              <a:buFontTx/>
              <a:buChar char="-"/>
            </a:pPr>
            <a:r>
              <a:rPr lang="he-IL" dirty="0"/>
              <a:t>עלינו לזכות באמון הנמען תוך מתן תחושה שאנו בקיאים בבעיה ובפתרון.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DBEFC2B-FED7-4D4F-A4C2-3CCCBC4FE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25134" y="915681"/>
            <a:ext cx="8306992" cy="540000"/>
          </a:xfrm>
        </p:spPr>
        <p:txBody>
          <a:bodyPr/>
          <a:lstStyle/>
          <a:p>
            <a:r>
              <a:rPr lang="he-IL" sz="4800" dirty="0">
                <a:solidFill>
                  <a:srgbClr val="002060"/>
                </a:solidFill>
                <a:ea typeface="+mj-ea"/>
              </a:rPr>
              <a:t>טענה </a:t>
            </a:r>
            <a:r>
              <a:rPr lang="he-IL" sz="4800" dirty="0">
                <a:solidFill>
                  <a:srgbClr val="002060"/>
                </a:solidFill>
                <a:ea typeface="+mj-ea"/>
                <a:cs typeface="+mn-cs"/>
              </a:rPr>
              <a:t>+ </a:t>
            </a:r>
            <a:r>
              <a:rPr lang="he-IL" sz="4800" dirty="0">
                <a:solidFill>
                  <a:srgbClr val="002060"/>
                </a:solidFill>
                <a:ea typeface="+mj-ea"/>
              </a:rPr>
              <a:t>הנמקה </a:t>
            </a:r>
          </a:p>
        </p:txBody>
      </p:sp>
    </p:spTree>
    <p:extLst>
      <p:ext uri="{BB962C8B-B14F-4D97-AF65-F5344CB8AC3E}">
        <p14:creationId xmlns:p14="http://schemas.microsoft.com/office/powerpoint/2010/main" val="414746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342901" y="1435507"/>
            <a:ext cx="12192001" cy="1260164"/>
          </a:xfrm>
        </p:spPr>
        <p:txBody>
          <a:bodyPr/>
          <a:lstStyle/>
          <a:p>
            <a:r>
              <a:rPr lang="he-IL" dirty="0"/>
              <a:t>דגם הטיעון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34275"/>
            <a:ext cx="12192001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עברית</a:t>
            </a:r>
            <a:r>
              <a:rPr lang="he-IL" dirty="0">
                <a:cs typeface="+mn-cs"/>
                <a:sym typeface="Varela Round"/>
              </a:rPr>
              <a:t>: </a:t>
            </a:r>
            <a:r>
              <a:rPr lang="he-IL" dirty="0">
                <a:sym typeface="Varela Round"/>
              </a:rPr>
              <a:t>הבנה והבעה במגזר הדרוזי </a:t>
            </a:r>
            <a:r>
              <a:rPr lang="he-IL" dirty="0" err="1">
                <a:sym typeface="Varela Round"/>
              </a:rPr>
              <a:t>חט</a:t>
            </a:r>
            <a:r>
              <a:rPr lang="he-IL" dirty="0" err="1">
                <a:cs typeface="+mn-cs"/>
                <a:sym typeface="Varela Round"/>
              </a:rPr>
              <a:t>"</a:t>
            </a:r>
            <a:r>
              <a:rPr lang="he-IL" dirty="0" err="1">
                <a:sym typeface="Varela Round"/>
              </a:rPr>
              <a:t>ע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</a:t>
            </a:r>
            <a:r>
              <a:rPr lang="he-IL" dirty="0">
                <a:cs typeface="+mn-cs"/>
                <a:sym typeface="Varela Round"/>
              </a:rPr>
              <a:t>:</a:t>
            </a:r>
            <a:r>
              <a:rPr lang="he-IL" dirty="0">
                <a:sym typeface="Varela Round"/>
              </a:rPr>
              <a:t> רפאא טאפש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E96E40-B2EA-41ED-AE03-28A4C0B86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זהו את עמדת הכותב והנימוקים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068BC63-78AF-44A0-905F-522713BB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243013"/>
            <a:ext cx="9665823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16">
            <a:extLst>
              <a:ext uri="{FF2B5EF4-FFF2-40B4-BE49-F238E27FC236}">
                <a16:creationId xmlns:a16="http://schemas.microsoft.com/office/drawing/2014/main" id="{B6D2F4CC-0ACE-42B6-96A8-2DA3C7FD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600" dirty="0"/>
              <a:t>עמדת הכותב </a:t>
            </a:r>
          </a:p>
          <a:p>
            <a:pPr>
              <a:lnSpc>
                <a:spcPct val="90000"/>
              </a:lnSpc>
            </a:pPr>
            <a:r>
              <a:rPr lang="he-IL" sz="2600" dirty="0"/>
              <a:t>והנימוקים</a:t>
            </a:r>
          </a:p>
          <a:p>
            <a:pPr>
              <a:lnSpc>
                <a:spcPct val="90000"/>
              </a:lnSpc>
            </a:pPr>
            <a:endParaRPr lang="he-IL" sz="2600" dirty="0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89F0190C-18D6-4ACA-9104-46FCAA95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5" y="933094"/>
            <a:ext cx="4763358" cy="4680000"/>
          </a:xfrm>
          <a:prstGeom prst="rect">
            <a:avLst/>
          </a:prstGeom>
          <a:noFill/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AA48DA4-3E28-49F4-A0A7-91B30BF0DAF0}"/>
              </a:ext>
            </a:extLst>
          </p:cNvPr>
          <p:cNvSpPr txBox="1"/>
          <p:nvPr/>
        </p:nvSpPr>
        <p:spPr>
          <a:xfrm>
            <a:off x="5703113" y="933094"/>
            <a:ext cx="4732045" cy="339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/>
              <a:t>עמדת הכותב: חייבים להטיל סגר בישראל </a:t>
            </a:r>
          </a:p>
          <a:p>
            <a:r>
              <a:rPr lang="he-IL" sz="2000" b="1" dirty="0"/>
              <a:t>הנימוקים: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FF0000"/>
                </a:solidFill>
              </a:rPr>
              <a:t>מספר החולים בישראל ממשיך לעלות.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C00000"/>
                </a:solidFill>
              </a:rPr>
              <a:t>רק במדינות שהטילו סגר עצרו את התפשטות המגפה.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ככל שנאחר יותר יהיה קשה יותר לבלום-לעצור את ההתפשטות.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2">
                    <a:lumMod val="75000"/>
                  </a:schemeClr>
                </a:solidFill>
              </a:rPr>
              <a:t>אם לא יוטל סגר המחיר יהיה כבד פי כמה.</a:t>
            </a:r>
          </a:p>
        </p:txBody>
      </p:sp>
    </p:spTree>
    <p:extLst>
      <p:ext uri="{BB962C8B-B14F-4D97-AF65-F5344CB8AC3E}">
        <p14:creationId xmlns:p14="http://schemas.microsoft.com/office/powerpoint/2010/main" val="129134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C6F7A4-9891-4F58-BDCC-2AE05C0B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איזה סוג של הנמקה בחר הדובר?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EFFD020-9152-4336-A57B-5B18DDEB79E5}"/>
              </a:ext>
            </a:extLst>
          </p:cNvPr>
          <p:cNvSpPr txBox="1"/>
          <p:nvPr/>
        </p:nvSpPr>
        <p:spPr>
          <a:xfrm>
            <a:off x="5464209" y="1156086"/>
            <a:ext cx="5606527" cy="4801314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ea typeface="+mj-ea"/>
                <a:cs typeface="Varela Round" pitchFamily="2" charset="-79"/>
              </a:rPr>
              <a:t>הנמקה היא אמירה שמטרתה לתמוך בטענה ולבסס אותה </a:t>
            </a:r>
          </a:p>
          <a:p>
            <a:endParaRPr lang="he-IL" dirty="0"/>
          </a:p>
          <a:p>
            <a:pPr>
              <a:lnSpc>
                <a:spcPct val="150000"/>
              </a:lnSpc>
            </a:pPr>
            <a:r>
              <a:rPr lang="he-IL" sz="2400" b="1" dirty="0"/>
              <a:t>ישנם נימוקים מסוגים שונים: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הסבר – מהם הגורמים, הסיבות לטענה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הוכחה – הוכחה מדעית, מחקר, סטטיסטיקה, עובדות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דוגמה – מקרה אמיתי שקרה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6D116E7-EAFD-45F1-BDB8-FA29C5AD37CF}"/>
              </a:ext>
            </a:extLst>
          </p:cNvPr>
          <p:cNvSpPr txBox="1"/>
          <p:nvPr/>
        </p:nvSpPr>
        <p:spPr>
          <a:xfrm>
            <a:off x="219641" y="1859362"/>
            <a:ext cx="4732045" cy="339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/>
              <a:t>עמדת הכותב: חייבים להטיל סגר בישראל </a:t>
            </a:r>
          </a:p>
          <a:p>
            <a:r>
              <a:rPr lang="he-IL" sz="2000" b="1" dirty="0"/>
              <a:t>הנימוקים: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FF0000"/>
                </a:solidFill>
              </a:rPr>
              <a:t>מספר החולים בישראל ממשיך לעלות.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C00000"/>
                </a:solidFill>
              </a:rPr>
              <a:t>רק במדינות שהטילו סגר עצרו את התפשטות המגפה.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ככל שנאחר יותר יהיה קשה יותר לבלום-לעצור את ההתפשטות.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2">
                    <a:lumMod val="75000"/>
                  </a:schemeClr>
                </a:solidFill>
              </a:rPr>
              <a:t>אם לא יוטל סגר המחיר יהיה כבד פי כמה.</a:t>
            </a:r>
          </a:p>
        </p:txBody>
      </p:sp>
    </p:spTree>
    <p:extLst>
      <p:ext uri="{BB962C8B-B14F-4D97-AF65-F5344CB8AC3E}">
        <p14:creationId xmlns:p14="http://schemas.microsoft.com/office/powerpoint/2010/main" val="4214428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79588" y="1105316"/>
            <a:ext cx="7843908" cy="4152517"/>
          </a:xfrm>
        </p:spPr>
        <p:txBody>
          <a:bodyPr>
            <a:normAutofit/>
          </a:bodyPr>
          <a:lstStyle/>
          <a:p>
            <a:r>
              <a:rPr lang="he-IL" b="1" dirty="0"/>
              <a:t>עיינו בפסקות שלפניכם, זהו את הנימוקים בהן</a:t>
            </a:r>
          </a:p>
          <a:p>
            <a:endParaRPr lang="he-IL" b="1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"צריך היה כבר להוציא הוראות ברורות לכל הקשישים בני 70-80 ומעלה ולכל מי שיש לו מחלות רקע לא לצאת מהבית. זו האוכלוסייה שהנגיף עלול להביא אותה לבתי חולים ולהפיל עומס בלתי אפשרי על יחידות ההנשמה וטיפול נמרץ".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011406" y="1174665"/>
            <a:ext cx="8031963" cy="4152517"/>
          </a:xfrm>
        </p:spPr>
        <p:txBody>
          <a:bodyPr>
            <a:normAutofit lnSpcReduction="10000"/>
          </a:bodyPr>
          <a:lstStyle/>
          <a:p>
            <a:endParaRPr lang="he-IL" dirty="0"/>
          </a:p>
          <a:p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העמדה- צריך לעשות סגר על אוכלוסיית הקשישים.</a:t>
            </a:r>
          </a:p>
          <a:p>
            <a:pPr>
              <a:lnSpc>
                <a:spcPct val="150000"/>
              </a:lnSpc>
            </a:pPr>
            <a:r>
              <a:rPr lang="he-IL" dirty="0"/>
              <a:t>הנימוק- "</a:t>
            </a:r>
            <a:r>
              <a:rPr lang="en-US" dirty="0"/>
              <a:t> </a:t>
            </a:r>
            <a:r>
              <a:rPr lang="he-IL" dirty="0"/>
              <a:t>זו האוכלוסייה שהנגיף </a:t>
            </a:r>
            <a:r>
              <a:rPr lang="he-IL" b="1" dirty="0"/>
              <a:t>עלול </a:t>
            </a:r>
            <a:r>
              <a:rPr lang="he-IL" dirty="0"/>
              <a:t>להביא אותה לבתי חולים ולהפיל עומס </a:t>
            </a:r>
            <a:r>
              <a:rPr lang="he-IL" b="1" dirty="0"/>
              <a:t>בלתי אפשרי</a:t>
            </a:r>
            <a:r>
              <a:rPr lang="he-IL" dirty="0"/>
              <a:t> על יחידות ההנשמה וטיפול נמרץ".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96848" indent="0">
              <a:buNone/>
            </a:pPr>
            <a:r>
              <a:rPr lang="he-IL" dirty="0">
                <a:solidFill>
                  <a:srgbClr val="FF0000"/>
                </a:solidFill>
              </a:rPr>
              <a:t>נימוק מסוג הסבר </a:t>
            </a:r>
          </a:p>
          <a:p>
            <a:pPr marL="96848" indent="0">
              <a:buNone/>
            </a:pPr>
            <a:r>
              <a:rPr lang="he-IL" dirty="0"/>
              <a:t>שימו לב למילים הסובייקטיביות</a:t>
            </a:r>
          </a:p>
        </p:txBody>
      </p:sp>
    </p:spTree>
    <p:extLst>
      <p:ext uri="{BB962C8B-B14F-4D97-AF65-F5344CB8AC3E}">
        <p14:creationId xmlns:p14="http://schemas.microsoft.com/office/powerpoint/2010/main" val="26399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899" y="3429000"/>
            <a:ext cx="8031963" cy="2560601"/>
          </a:xfrm>
        </p:spPr>
        <p:txBody>
          <a:bodyPr>
            <a:normAutofit/>
          </a:bodyPr>
          <a:lstStyle/>
          <a:p>
            <a:pPr marL="96848" indent="0">
              <a:buNone/>
            </a:pPr>
            <a:endParaRPr lang="he-IL" dirty="0"/>
          </a:p>
          <a:p>
            <a:pPr marL="96848" indent="0">
              <a:buNone/>
            </a:pPr>
            <a:r>
              <a:rPr lang="he-IL" dirty="0"/>
              <a:t>העמדה- צריך להטיל סגר מוחלט על אזרחי המדינה.</a:t>
            </a:r>
          </a:p>
          <a:p>
            <a:pPr marL="96848" indent="0">
              <a:buNone/>
            </a:pPr>
            <a:r>
              <a:rPr lang="he-IL" dirty="0"/>
              <a:t>נימוק 1- זו הדרך היחידה לעצור את התפשטות הנגיף .</a:t>
            </a:r>
            <a:br>
              <a:rPr lang="en-US" dirty="0"/>
            </a:b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נימוק מסוג הסבר </a:t>
            </a:r>
          </a:p>
          <a:p>
            <a:pPr marL="96848" indent="0">
              <a:buNone/>
            </a:pPr>
            <a:r>
              <a:rPr lang="he-IL" dirty="0"/>
              <a:t>נימוק 2- טאיוון וסינגפור עשו זאת והצליחו. </a:t>
            </a:r>
            <a:r>
              <a:rPr lang="he-IL" dirty="0">
                <a:solidFill>
                  <a:srgbClr val="FF0000"/>
                </a:solidFill>
              </a:rPr>
              <a:t>נימוק מסוג דוגמה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7CE9025-BE6D-40E8-B6A7-2912FF2E8B92}"/>
              </a:ext>
            </a:extLst>
          </p:cNvPr>
          <p:cNvSpPr txBox="1"/>
          <p:nvPr/>
        </p:nvSpPr>
        <p:spPr>
          <a:xfrm>
            <a:off x="2377440" y="623668"/>
            <a:ext cx="743712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"</a:t>
            </a:r>
            <a:r>
              <a:rPr lang="he-IL" sz="2400" dirty="0"/>
              <a:t>על הממשלה להתכונן להטלת סגר כמעט מוחלט. הלוואי ואתבדה אבל זו כנראה הדרך היחידה שבה ניתן יהיה לעצור את ההתפשטות בישראל. טאיוון, סינגפור הן מדינות שעשו זאת והצליחו."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9728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975138" y="1764231"/>
            <a:ext cx="8031963" cy="4152517"/>
          </a:xfrm>
        </p:spPr>
        <p:txBody>
          <a:bodyPr/>
          <a:lstStyle/>
          <a:p>
            <a:r>
              <a:rPr lang="he-IL" dirty="0"/>
              <a:t>הקשיבו לדברי ראש הממשלה</a:t>
            </a:r>
          </a:p>
          <a:p>
            <a:pPr marL="96848" indent="0">
              <a:buNone/>
            </a:pP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21234"/>
              </p:ext>
            </p:extLst>
          </p:nvPr>
        </p:nvGraphicFramePr>
        <p:xfrm>
          <a:off x="2497093" y="2962096"/>
          <a:ext cx="74168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אובייקט מעטפת של כורך האובייקטים" showAsIcon="1" r:id="rId3" imgW="3100320" imgH="480960" progId="Package">
                  <p:embed/>
                </p:oleObj>
              </mc:Choice>
              <mc:Fallback>
                <p:oleObj name="אובייקט מעטפת של כורך האובייקטים" showAsIcon="1" r:id="rId3" imgW="3100320" imgH="48096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93" y="2962096"/>
                        <a:ext cx="74168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94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238669" y="1725594"/>
            <a:ext cx="7609909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מהי עמדת ראש הממשלה בנימין נתניהו סביב נושא ההסגר בעקבות הקורונה?</a:t>
            </a:r>
          </a:p>
          <a:p>
            <a:pPr>
              <a:lnSpc>
                <a:spcPct val="200000"/>
              </a:lnSpc>
            </a:pPr>
            <a:r>
              <a:rPr lang="he-IL" dirty="0"/>
              <a:t>מהם הנימוקים שבאמצעותם הוא מבסס/ מאושש את עמדתו? </a:t>
            </a:r>
          </a:p>
        </p:txBody>
      </p:sp>
    </p:spTree>
    <p:extLst>
      <p:ext uri="{BB962C8B-B14F-4D97-AF65-F5344CB8AC3E}">
        <p14:creationId xmlns:p14="http://schemas.microsoft.com/office/powerpoint/2010/main" val="107810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71206" y="1352741"/>
            <a:ext cx="8031963" cy="4152517"/>
          </a:xfrm>
        </p:spPr>
        <p:txBody>
          <a:bodyPr>
            <a:normAutofit/>
          </a:bodyPr>
          <a:lstStyle/>
          <a:p>
            <a:r>
              <a:rPr lang="he-IL" sz="2800" dirty="0"/>
              <a:t>עמדת ראש הממשלה: </a:t>
            </a:r>
          </a:p>
          <a:p>
            <a:pPr marL="96848" indent="0">
              <a:buNone/>
            </a:pPr>
            <a:r>
              <a:rPr lang="he-IL" sz="2800" dirty="0"/>
              <a:t>נשארים בבתים- נשארים בחיים</a:t>
            </a:r>
          </a:p>
          <a:p>
            <a:pPr marL="96848" indent="0">
              <a:buNone/>
            </a:pPr>
            <a:endParaRPr lang="he-IL" sz="2800" dirty="0"/>
          </a:p>
          <a:p>
            <a:pPr marL="96848" indent="0">
              <a:buNone/>
            </a:pPr>
            <a:r>
              <a:rPr lang="he-IL" sz="2800" dirty="0"/>
              <a:t>נימוקים: </a:t>
            </a:r>
          </a:p>
          <a:p>
            <a:pPr>
              <a:buFontTx/>
              <a:buChar char="-"/>
            </a:pPr>
            <a:r>
              <a:rPr lang="he-IL" sz="2800" dirty="0"/>
              <a:t>הסכנה אורבת ולא מבדילה בין אנשים.</a:t>
            </a:r>
          </a:p>
          <a:p>
            <a:pPr>
              <a:buFontTx/>
              <a:buChar char="-"/>
            </a:pPr>
            <a:r>
              <a:rPr lang="he-IL" sz="2800" dirty="0"/>
              <a:t>אם לא תעשו זאת יהיה כאן אסון.</a:t>
            </a:r>
          </a:p>
        </p:txBody>
      </p:sp>
    </p:spTree>
    <p:extLst>
      <p:ext uri="{BB962C8B-B14F-4D97-AF65-F5344CB8AC3E}">
        <p14:creationId xmlns:p14="http://schemas.microsoft.com/office/powerpoint/2010/main" val="370597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56999" y="1704433"/>
            <a:ext cx="8031963" cy="4152517"/>
          </a:xfrm>
        </p:spPr>
        <p:txBody>
          <a:bodyPr/>
          <a:lstStyle/>
          <a:p>
            <a:r>
              <a:rPr lang="he-IL" dirty="0"/>
              <a:t>מטרת העל: שכנוע- בזה נדון בשיעורי ההמשך.</a:t>
            </a:r>
          </a:p>
          <a:p>
            <a:endParaRPr lang="he-IL" dirty="0"/>
          </a:p>
          <a:p>
            <a:r>
              <a:rPr lang="he-IL" dirty="0"/>
              <a:t>אבל נסו להצביע על דרך העברת המסר</a:t>
            </a:r>
          </a:p>
          <a:p>
            <a:pPr>
              <a:buFontTx/>
              <a:buChar char="-"/>
            </a:pPr>
            <a:r>
              <a:rPr lang="he-IL" dirty="0"/>
              <a:t>שאלות ריטוריות</a:t>
            </a:r>
          </a:p>
          <a:p>
            <a:pPr>
              <a:buFontTx/>
              <a:buChar char="-"/>
            </a:pPr>
            <a:r>
              <a:rPr lang="he-IL" dirty="0"/>
              <a:t>תחושה של בקיאות בבעיה ובפתרון</a:t>
            </a:r>
          </a:p>
        </p:txBody>
      </p:sp>
    </p:spTree>
    <p:extLst>
      <p:ext uri="{BB962C8B-B14F-4D97-AF65-F5344CB8AC3E}">
        <p14:creationId xmlns:p14="http://schemas.microsoft.com/office/powerpoint/2010/main" val="328478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עמדה – טענה /טיעון– דעה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הבחנה בין עמדה לעובדה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הנמקה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295125"/>
            <a:ext cx="12190413" cy="5473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עמדה? דעה? טענה?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91F4C2C-F579-4ED4-9E34-B2873803DFC1}"/>
              </a:ext>
            </a:extLst>
          </p:cNvPr>
          <p:cNvSpPr txBox="1"/>
          <p:nvPr/>
        </p:nvSpPr>
        <p:spPr>
          <a:xfrm>
            <a:off x="1157288" y="1600200"/>
            <a:ext cx="8676029" cy="44737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אמירה שמביעה את מחשבתו של הדובר, את יחסו החיובי או השלילי לדבר מסוים.</a:t>
            </a:r>
            <a:endParaRPr lang="en-US" sz="2400" dirty="0">
              <a:latin typeface="David" panose="020E0502060401010101" pitchFamily="34" charset="-79"/>
              <a:cs typeface="Varela Round" panose="0000050000000000000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נביע דעה בקשר ל"דבר" שלא כולם מסכימים לגביו.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דבר ה-שנוי במחלוקת- כלומר : יש מי שחושב כך ויש מי שחושב אחרת.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מטרת הבעת העמדה היא לשכנע.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את מי לשכנע?  את מי שאינו חושב כפי שהדובר או הכותב חושבים.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David" panose="020E0502060401010101" pitchFamily="34" charset="-79"/>
                <a:cs typeface="Varela Round" panose="00000500000000000000"/>
              </a:rPr>
              <a:t>איך לשכנע? – על שאלה זו נענה בהמשך.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540FA5-8B0F-44D4-899E-5BE00295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טענה או עובדה?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EC10C41-A778-4A77-85FB-792A2368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40" y="2898552"/>
            <a:ext cx="2790825" cy="895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01B584-4E53-4763-B9B3-55F59C77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675495"/>
            <a:ext cx="3076575" cy="971550"/>
          </a:xfrm>
          <a:prstGeom prst="rect">
            <a:avLst/>
          </a:prstGeom>
        </p:spPr>
      </p:pic>
      <p:pic>
        <p:nvPicPr>
          <p:cNvPr id="1026" name="תמונה 4">
            <a:extLst>
              <a:ext uri="{FF2B5EF4-FFF2-40B4-BE49-F238E27FC236}">
                <a16:creationId xmlns:a16="http://schemas.microsoft.com/office/drawing/2014/main" id="{4F082947-2D0C-43FB-83AE-ECCE2BFE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21098" r="41489" b="14452"/>
          <a:stretch>
            <a:fillRect/>
          </a:stretch>
        </p:blipFill>
        <p:spPr bwMode="auto">
          <a:xfrm>
            <a:off x="1929136" y="4151601"/>
            <a:ext cx="294625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CFEAD6-E72D-4ACE-96BC-223793DE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020" y="1731004"/>
            <a:ext cx="3095625" cy="11334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289085B-C957-453E-81AD-D89D3A448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793" y="3429000"/>
            <a:ext cx="2802081" cy="6286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25" y="4211841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0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540FA5-8B0F-44D4-899E-5BE00295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676"/>
            <a:ext cx="12191999" cy="720000"/>
          </a:xfrm>
        </p:spPr>
        <p:txBody>
          <a:bodyPr/>
          <a:lstStyle/>
          <a:p>
            <a:r>
              <a:rPr lang="he-IL" dirty="0"/>
              <a:t>טענה או עובדה?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EC10C41-A778-4A77-85FB-792A2368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40" y="2898552"/>
            <a:ext cx="2790825" cy="895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01B584-4E53-4763-B9B3-55F59C77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675495"/>
            <a:ext cx="3076575" cy="971550"/>
          </a:xfrm>
          <a:prstGeom prst="rect">
            <a:avLst/>
          </a:prstGeom>
        </p:spPr>
      </p:pic>
      <p:pic>
        <p:nvPicPr>
          <p:cNvPr id="1026" name="תמונה 4">
            <a:extLst>
              <a:ext uri="{FF2B5EF4-FFF2-40B4-BE49-F238E27FC236}">
                <a16:creationId xmlns:a16="http://schemas.microsoft.com/office/drawing/2014/main" id="{4F082947-2D0C-43FB-83AE-ECCE2BFE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21098" r="41489" b="14452"/>
          <a:stretch>
            <a:fillRect/>
          </a:stretch>
        </p:blipFill>
        <p:spPr bwMode="auto">
          <a:xfrm>
            <a:off x="1929136" y="4151601"/>
            <a:ext cx="294625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CFEAD6-E72D-4ACE-96BC-223793DE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42" y="1733669"/>
            <a:ext cx="3095625" cy="11334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289085B-C957-453E-81AD-D89D3A448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941" y="3583191"/>
            <a:ext cx="2802081" cy="6286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בועת מחשבה: ענן 6">
            <a:extLst>
              <a:ext uri="{FF2B5EF4-FFF2-40B4-BE49-F238E27FC236}">
                <a16:creationId xmlns:a16="http://schemas.microsoft.com/office/drawing/2014/main" id="{F468D947-1D3C-421A-99E0-6BBE369EBCF3}"/>
              </a:ext>
            </a:extLst>
          </p:cNvPr>
          <p:cNvSpPr/>
          <p:nvPr/>
        </p:nvSpPr>
        <p:spPr>
          <a:xfrm rot="20765335">
            <a:off x="6122908" y="1395007"/>
            <a:ext cx="1352116" cy="971550"/>
          </a:xfrm>
          <a:prstGeom prst="cloudCallout">
            <a:avLst>
              <a:gd name="adj1" fmla="val 38597"/>
              <a:gd name="adj2" fmla="val 6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A78102E-B509-46C7-BFB7-F286277BCE55}"/>
              </a:ext>
            </a:extLst>
          </p:cNvPr>
          <p:cNvSpPr txBox="1"/>
          <p:nvPr/>
        </p:nvSpPr>
        <p:spPr>
          <a:xfrm rot="20666241">
            <a:off x="6303098" y="1675495"/>
            <a:ext cx="87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טענה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F2D9D58C-CDF1-4772-BD8C-6A95EC9D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1" y="2566948"/>
            <a:ext cx="1519238" cy="92392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BCB683E-1FAD-48EB-B5C1-52D94DABB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7" y="4324782"/>
            <a:ext cx="1228725" cy="923925"/>
          </a:xfrm>
          <a:prstGeom prst="rect">
            <a:avLst/>
          </a:prstGeom>
        </p:spPr>
      </p:pic>
      <p:sp>
        <p:nvSpPr>
          <p:cNvPr id="14" name="בועת מחשבה: ענן 13">
            <a:extLst>
              <a:ext uri="{FF2B5EF4-FFF2-40B4-BE49-F238E27FC236}">
                <a16:creationId xmlns:a16="http://schemas.microsoft.com/office/drawing/2014/main" id="{FC475AF2-E64A-475F-94BB-A411BD6DCED7}"/>
              </a:ext>
            </a:extLst>
          </p:cNvPr>
          <p:cNvSpPr/>
          <p:nvPr/>
        </p:nvSpPr>
        <p:spPr>
          <a:xfrm rot="20765335">
            <a:off x="694050" y="938212"/>
            <a:ext cx="1352116" cy="971550"/>
          </a:xfrm>
          <a:prstGeom prst="cloudCallout">
            <a:avLst>
              <a:gd name="adj1" fmla="val 38597"/>
              <a:gd name="adj2" fmla="val 644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EED75E1-58DF-4D15-80C5-A9AB4B06284E}"/>
              </a:ext>
            </a:extLst>
          </p:cNvPr>
          <p:cNvSpPr txBox="1"/>
          <p:nvPr/>
        </p:nvSpPr>
        <p:spPr>
          <a:xfrm rot="20666241">
            <a:off x="674423" y="1179972"/>
            <a:ext cx="1215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עובדה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35E60C1-F131-4BB3-AE5F-4017A97A9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501" y="3028910"/>
            <a:ext cx="1546035" cy="981075"/>
          </a:xfrm>
          <a:prstGeom prst="rect">
            <a:avLst/>
          </a:prstGeom>
        </p:spPr>
      </p:pic>
      <p:sp>
        <p:nvSpPr>
          <p:cNvPr id="18" name="בועת מחשבה: ענן 6">
            <a:extLst>
              <a:ext uri="{FF2B5EF4-FFF2-40B4-BE49-F238E27FC236}">
                <a16:creationId xmlns:a16="http://schemas.microsoft.com/office/drawing/2014/main" id="{F468D947-1D3C-421A-99E0-6BBE369EBCF3}"/>
              </a:ext>
            </a:extLst>
          </p:cNvPr>
          <p:cNvSpPr/>
          <p:nvPr/>
        </p:nvSpPr>
        <p:spPr>
          <a:xfrm rot="20765335">
            <a:off x="5964884" y="4300969"/>
            <a:ext cx="1352116" cy="971550"/>
          </a:xfrm>
          <a:prstGeom prst="cloudCallout">
            <a:avLst>
              <a:gd name="adj1" fmla="val 38597"/>
              <a:gd name="adj2" fmla="val 6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chemeClr val="tx1"/>
                </a:solidFill>
              </a:rPr>
              <a:t>טענה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1" y="4324782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74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8EA510-B3E5-4253-9AA3-79AFBAE5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חדשות 30.3.2020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EB7E8D4-6CE0-4129-9E73-18A4F50ED08B}"/>
              </a:ext>
            </a:extLst>
          </p:cNvPr>
          <p:cNvSpPr txBox="1"/>
          <p:nvPr/>
        </p:nvSpPr>
        <p:spPr>
          <a:xfrm>
            <a:off x="1737360" y="1341120"/>
            <a:ext cx="100126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האזינו לקטע החדשות וכתבו את העובדות המושמעות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D02AEFA-B029-484B-851E-891C8E51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333921"/>
            <a:ext cx="3943350" cy="7334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33DCAE0-9F25-4F5A-AD85-026494F2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3723738"/>
            <a:ext cx="7496175" cy="6667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CE77DD-F6F8-4F7A-AE29-7C3162010E02}"/>
              </a:ext>
            </a:extLst>
          </p:cNvPr>
          <p:cNvSpPr txBox="1"/>
          <p:nvPr/>
        </p:nvSpPr>
        <p:spPr>
          <a:xfrm>
            <a:off x="9738360" y="3261360"/>
            <a:ext cx="201168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 err="1"/>
              <a:t>אלנט</a:t>
            </a:r>
            <a:endParaRPr lang="he-IL" dirty="0"/>
          </a:p>
          <a:p>
            <a:r>
              <a:rPr lang="he-IL" dirty="0"/>
              <a:t>יש להוסיף </a:t>
            </a:r>
            <a:r>
              <a:rPr lang="he-IL" dirty="0">
                <a:highlight>
                  <a:srgbClr val="FFFF00"/>
                </a:highlight>
                <a:hlinkClick r:id="rId4"/>
              </a:rPr>
              <a:t>קטע שמ</a:t>
            </a:r>
            <a:r>
              <a:rPr lang="he-IL" dirty="0"/>
              <a:t>ע</a:t>
            </a:r>
          </a:p>
          <a:p>
            <a:endParaRPr lang="he-IL" dirty="0"/>
          </a:p>
          <a:p>
            <a:r>
              <a:rPr lang="he-IL" dirty="0" err="1"/>
              <a:t>רפאא</a:t>
            </a:r>
            <a:r>
              <a:rPr lang="he-IL" dirty="0"/>
              <a:t> לחתי על הקישור והאזיני </a:t>
            </a:r>
          </a:p>
        </p:txBody>
      </p:sp>
    </p:spTree>
    <p:extLst>
      <p:ext uri="{BB962C8B-B14F-4D97-AF65-F5344CB8AC3E}">
        <p14:creationId xmlns:p14="http://schemas.microsoft.com/office/powerpoint/2010/main" val="342574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C45EAC-ADBA-4614-9BAA-8595EC4B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העובדות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A0EA545-A531-4E6E-B248-C4CF08D69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20" y="933094"/>
            <a:ext cx="7711802" cy="4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754402-E45D-4C1E-9C30-F95FA46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האם מנכ</a:t>
            </a:r>
            <a:r>
              <a:rPr lang="he-IL" dirty="0">
                <a:cs typeface="+mn-cs"/>
              </a:rPr>
              <a:t>"</a:t>
            </a:r>
            <a:r>
              <a:rPr lang="he-IL" dirty="0"/>
              <a:t>ל בי</a:t>
            </a:r>
            <a:r>
              <a:rPr lang="he-IL" dirty="0">
                <a:cs typeface="+mn-cs"/>
              </a:rPr>
              <a:t>"</a:t>
            </a:r>
            <a:r>
              <a:rPr lang="he-IL" dirty="0"/>
              <a:t>ח שיבא מביע עמדה?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D508E2D-BB52-4E89-82AA-BF2D779EC5EA}"/>
              </a:ext>
            </a:extLst>
          </p:cNvPr>
          <p:cNvSpPr txBox="1"/>
          <p:nvPr/>
        </p:nvSpPr>
        <p:spPr>
          <a:xfrm>
            <a:off x="3641835" y="1198179"/>
            <a:ext cx="60224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האם יש להטיל סגר ולהשבית את המשק בישראל?</a:t>
            </a:r>
          </a:p>
        </p:txBody>
      </p:sp>
      <p:pic>
        <p:nvPicPr>
          <p:cNvPr id="7" name="מדיה מקוונת 6" title="ￗﾔￗﾪￗﾤￗﾩￗﾘￗﾕￗﾪ ￗﾧￗﾕￗﾨￗﾕￗﾠￗﾔ ￗﾑￗﾙￗﾩￗﾨￗﾐￗﾜ - ￗﾔￗﾞￗﾩￗﾠￗﾔ ￗﾜￗﾞￗﾠￗﾛ&quot;ￗﾜ ￗﾩￗﾙￗﾑￗﾐ: &quot;ￗﾙￗﾙￗﾪￗﾛￗﾟ ￗﾕￗﾠￗﾕￗﾛￗﾜ ￗﾜￗﾞￗﾠￗﾕￗﾢ ￗﾡￗﾒￗﾨ&quot;">
            <a:hlinkClick r:id="" action="ppaction://media"/>
            <a:extLst>
              <a:ext uri="{FF2B5EF4-FFF2-40B4-BE49-F238E27FC236}">
                <a16:creationId xmlns:a16="http://schemas.microsoft.com/office/drawing/2014/main" id="{38F27D05-8FB2-42E6-B2CF-8D8E76EA9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41653" y="1961913"/>
            <a:ext cx="6915995" cy="38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734</Words>
  <Application>Microsoft Office PowerPoint</Application>
  <PresentationFormat>מסך רחב</PresentationFormat>
  <Paragraphs>119</Paragraphs>
  <Slides>30</Slides>
  <Notes>8</Notes>
  <HiddenSlides>0</HiddenSlides>
  <MMClips>1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6" baseType="lpstr">
      <vt:lpstr>Arial</vt:lpstr>
      <vt:lpstr>Calibri</vt:lpstr>
      <vt:lpstr>David</vt:lpstr>
      <vt:lpstr>Varela Round</vt:lpstr>
      <vt:lpstr>ערכת נושא Office</vt:lpstr>
      <vt:lpstr>חבילה</vt:lpstr>
      <vt:lpstr>מערכת שידורים לאומית</vt:lpstr>
      <vt:lpstr>דגם הטיעון</vt:lpstr>
      <vt:lpstr>מה נלמד היום </vt:lpstr>
      <vt:lpstr>עמדה? דעה? טענה?</vt:lpstr>
      <vt:lpstr>טענה או עובדה?</vt:lpstr>
      <vt:lpstr>טענה או עובדה?</vt:lpstr>
      <vt:lpstr>חדשות 30.3.2020</vt:lpstr>
      <vt:lpstr>העובדות</vt:lpstr>
      <vt:lpstr>האם מנכ"ל בי"ח שיבא מביע עמדה?</vt:lpstr>
      <vt:lpstr>זיהוי עמדת הכותב</vt:lpstr>
      <vt:lpstr>קטעי עיתונות – זיהוי עמדת הכותב </vt:lpstr>
      <vt:lpstr>קטעי עיתונות – זיהוי עמדת הכותב</vt:lpstr>
      <vt:lpstr>אז..</vt:lpstr>
      <vt:lpstr>מצגת של PowerPoint‏</vt:lpstr>
      <vt:lpstr>תרגיל</vt:lpstr>
      <vt:lpstr>תרגיל</vt:lpstr>
      <vt:lpstr>דגם הטיעון</vt:lpstr>
      <vt:lpstr>הנמקה – נימוק - נימוקים</vt:lpstr>
      <vt:lpstr>מצגת של PowerPoint‏</vt:lpstr>
      <vt:lpstr>זהו את עמדת הכותב והנימוקים</vt:lpstr>
      <vt:lpstr>עמדת הכותב  והנימוקים </vt:lpstr>
      <vt:lpstr>איזה סוג של הנמקה בחר הדובר?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Nurit Ganz</dc:creator>
  <cp:lastModifiedBy>טלי מנו</cp:lastModifiedBy>
  <cp:revision>31</cp:revision>
  <dcterms:created xsi:type="dcterms:W3CDTF">2020-03-31T07:34:48Z</dcterms:created>
  <dcterms:modified xsi:type="dcterms:W3CDTF">2020-04-01T19:00:31Z</dcterms:modified>
</cp:coreProperties>
</file>