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7"/>
  </p:notesMasterIdLst>
  <p:sldIdLst>
    <p:sldId id="257" r:id="rId2"/>
    <p:sldId id="262" r:id="rId3"/>
    <p:sldId id="263" r:id="rId4"/>
    <p:sldId id="302" r:id="rId5"/>
    <p:sldId id="308" r:id="rId6"/>
    <p:sldId id="310" r:id="rId7"/>
    <p:sldId id="311" r:id="rId8"/>
    <p:sldId id="318" r:id="rId9"/>
    <p:sldId id="314" r:id="rId10"/>
    <p:sldId id="316" r:id="rId11"/>
    <p:sldId id="313" r:id="rId12"/>
    <p:sldId id="317" r:id="rId13"/>
    <p:sldId id="315" r:id="rId14"/>
    <p:sldId id="312" r:id="rId15"/>
    <p:sldId id="322" r:id="rId16"/>
    <p:sldId id="319" r:id="rId17"/>
    <p:sldId id="320" r:id="rId18"/>
    <p:sldId id="323" r:id="rId19"/>
    <p:sldId id="321" r:id="rId20"/>
    <p:sldId id="324" r:id="rId21"/>
    <p:sldId id="325" r:id="rId22"/>
    <p:sldId id="326" r:id="rId23"/>
    <p:sldId id="329" r:id="rId24"/>
    <p:sldId id="303" r:id="rId25"/>
    <p:sldId id="291" r:id="rId26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2A72"/>
    <a:srgbClr val="92D050"/>
    <a:srgbClr val="6CF0FF"/>
    <a:srgbClr val="E0E0E0"/>
    <a:srgbClr val="E6E6E6"/>
    <a:srgbClr val="11A4AB"/>
    <a:srgbClr val="12B4BC"/>
    <a:srgbClr val="8DD3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סגנון ביניים 2 - הדגשה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סגנון ביניים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20" autoAdjust="0"/>
    <p:restoredTop sz="93967" autoAdjust="0"/>
  </p:normalViewPr>
  <p:slideViewPr>
    <p:cSldViewPr snapToGrid="0" snapToObjects="1">
      <p:cViewPr varScale="1">
        <p:scale>
          <a:sx n="87" d="100"/>
          <a:sy n="87" d="100"/>
        </p:scale>
        <p:origin x="928" y="200"/>
      </p:cViewPr>
      <p:guideLst>
        <p:guide orient="horz" pos="2160"/>
        <p:guide pos="384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EC061A6-0796-4DA4-BCCF-C39215C865B3}" type="datetimeFigureOut">
              <a:rPr lang="he-IL" smtClean="0"/>
              <a:pPr/>
              <a:t>ג'.אלול.תש"ף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6DF83E7-A828-4E18-9E21-DA925548D1E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20472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18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617799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21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570782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6F83B4-4527-4147-AD95-DA0687FA723C}" type="slidenum">
              <a:rPr lang="he-IL" smtClean="0"/>
              <a:t>24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064318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ער - מערכת שידורים לאומי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516000" y="2693989"/>
            <a:ext cx="11160000" cy="1470025"/>
          </a:xfrm>
        </p:spPr>
        <p:txBody>
          <a:bodyPr vert="horz" lIns="91440" tIns="45720" rIns="91440" bIns="45720" rtlCol="1" anchor="ctr">
            <a:normAutofit/>
          </a:bodyPr>
          <a:lstStyle>
            <a:lvl1pPr>
              <a:defRPr kumimoji="0" lang="he-IL" sz="6601" b="1" i="0" u="none" strike="noStrike" kern="1200" cap="none" spc="0" normalizeH="0" baseline="0" noProof="0" dirty="0" smtClean="0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670069" y="6569428"/>
            <a:ext cx="2623961" cy="45910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8" name="מלבן מעוגל 7"/>
          <p:cNvSpPr/>
          <p:nvPr userDrawn="1"/>
        </p:nvSpPr>
        <p:spPr>
          <a:xfrm>
            <a:off x="-1488810" y="6304086"/>
            <a:ext cx="3246400" cy="192925"/>
          </a:xfrm>
          <a:prstGeom prst="roundRect">
            <a:avLst>
              <a:gd name="adj" fmla="val 49359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86482" y="-439221"/>
            <a:ext cx="4205647" cy="63186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8259471" y="6565100"/>
            <a:ext cx="4434214" cy="79653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pic>
        <p:nvPicPr>
          <p:cNvPr id="12" name="תמונה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58" r="33511" b="26248"/>
          <a:stretch/>
        </p:blipFill>
        <p:spPr>
          <a:xfrm>
            <a:off x="5445286" y="369916"/>
            <a:ext cx="1301430" cy="159743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F2D798A-D3EB-4AD6-BA0D-6AF5A272CB65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661D397-1081-475E-877E-2C0275DD9CD7}"/>
              </a:ext>
            </a:extLst>
          </p:cNvPr>
          <p:cNvSpPr/>
          <p:nvPr userDrawn="1"/>
        </p:nvSpPr>
        <p:spPr>
          <a:xfrm>
            <a:off x="-1356361" y="6875979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3C9C924-5BCF-44F6-9D2C-C85E4D329EC9}"/>
              </a:ext>
            </a:extLst>
          </p:cNvPr>
          <p:cNvSpPr/>
          <p:nvPr userDrawn="1"/>
        </p:nvSpPr>
        <p:spPr>
          <a:xfrm rot="5400000">
            <a:off x="10129568" y="1977381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FB07856-A797-4811-9A80-36465708097A}"/>
              </a:ext>
            </a:extLst>
          </p:cNvPr>
          <p:cNvSpPr/>
          <p:nvPr userDrawn="1"/>
        </p:nvSpPr>
        <p:spPr>
          <a:xfrm>
            <a:off x="-3261642" y="347118"/>
            <a:ext cx="3246401" cy="730473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פרטי השיעור, מקצוע ומור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43" y="1396870"/>
            <a:ext cx="14000014" cy="2978963"/>
          </a:xfrm>
          <a:prstGeom prst="roundRect">
            <a:avLst>
              <a:gd name="adj" fmla="val 50000"/>
            </a:avLst>
          </a:prstGeom>
          <a:solidFill>
            <a:srgbClr val="E0E0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 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9949" y="6240593"/>
            <a:ext cx="5333866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113" y="87232"/>
            <a:ext cx="1428110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4" name="מלבן מעוגל 8">
            <a:extLst>
              <a:ext uri="{FF2B5EF4-FFF2-40B4-BE49-F238E27FC236}">
                <a16:creationId xmlns:a16="http://schemas.microsoft.com/office/drawing/2014/main" id="{404057E2-9B3D-4075-99B3-75AE757986D1}"/>
              </a:ext>
            </a:extLst>
          </p:cNvPr>
          <p:cNvSpPr/>
          <p:nvPr userDrawn="1"/>
        </p:nvSpPr>
        <p:spPr>
          <a:xfrm>
            <a:off x="10059465" y="87232"/>
            <a:ext cx="276885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5" name="מלבן מעוגל 7">
            <a:extLst>
              <a:ext uri="{FF2B5EF4-FFF2-40B4-BE49-F238E27FC236}">
                <a16:creationId xmlns:a16="http://schemas.microsoft.com/office/drawing/2014/main" id="{F6801116-CC43-4B2A-8C30-E06B51438E5F}"/>
              </a:ext>
            </a:extLst>
          </p:cNvPr>
          <p:cNvSpPr/>
          <p:nvPr userDrawn="1"/>
        </p:nvSpPr>
        <p:spPr>
          <a:xfrm>
            <a:off x="9066088" y="593003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83851AC-7C39-4D24-80F3-E23F47BEFFD4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1AEE328-D2C3-444A-8724-BDAF608C4860}"/>
              </a:ext>
            </a:extLst>
          </p:cNvPr>
          <p:cNvSpPr/>
          <p:nvPr userDrawn="1"/>
        </p:nvSpPr>
        <p:spPr>
          <a:xfrm>
            <a:off x="-1356361" y="6875979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D96B898-2CF0-49F5-BBD6-BB8ACC47A495}"/>
              </a:ext>
            </a:extLst>
          </p:cNvPr>
          <p:cNvSpPr/>
          <p:nvPr userDrawn="1"/>
        </p:nvSpPr>
        <p:spPr>
          <a:xfrm rot="5400000">
            <a:off x="10107939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9EA7E53-F4C8-4E78-8841-55D753889071}"/>
              </a:ext>
            </a:extLst>
          </p:cNvPr>
          <p:cNvSpPr/>
          <p:nvPr userDrawn="1"/>
        </p:nvSpPr>
        <p:spPr>
          <a:xfrm>
            <a:off x="-3246402" y="-426720"/>
            <a:ext cx="3246401" cy="807856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כותרת 1">
            <a:extLst>
              <a:ext uri="{FF2B5EF4-FFF2-40B4-BE49-F238E27FC236}">
                <a16:creationId xmlns:a16="http://schemas.microsoft.com/office/drawing/2014/main" id="{6AF90618-5011-488D-8577-8090B2BE54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6000" y="1400768"/>
            <a:ext cx="10800000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0" b="1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23" name="Google Shape;11;p2">
            <a:extLst>
              <a:ext uri="{FF2B5EF4-FFF2-40B4-BE49-F238E27FC236}">
                <a16:creationId xmlns:a16="http://schemas.microsoft.com/office/drawing/2014/main" id="{60774046-55DB-47C4-8731-49E4A217CD42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696000" y="2798300"/>
            <a:ext cx="10800000" cy="720000"/>
          </a:xfrm>
          <a:prstGeom prst="rect">
            <a:avLst/>
          </a:prstGeom>
        </p:spPr>
        <p:txBody>
          <a:bodyPr spcFirstLastPara="1" wrap="square" lIns="36000" tIns="36000" rIns="36000" bIns="36000" anchor="ctr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6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  <p:sp>
        <p:nvSpPr>
          <p:cNvPr id="24" name="מציין מיקום תוכן 2">
            <a:extLst>
              <a:ext uri="{FF2B5EF4-FFF2-40B4-BE49-F238E27FC236}">
                <a16:creationId xmlns:a16="http://schemas.microsoft.com/office/drawing/2014/main" id="{4EE53297-C04D-4B07-99F8-BCEC4E3B9EB8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96000" y="3655832"/>
            <a:ext cx="10800000" cy="720000"/>
          </a:xfrm>
        </p:spPr>
        <p:txBody>
          <a:bodyPr anchor="ctr">
            <a:noAutofit/>
          </a:bodyPr>
          <a:lstStyle>
            <a:lvl1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28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32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20" name="מציין מיקום של מספר שקופית 22">
            <a:extLst>
              <a:ext uri="{FF2B5EF4-FFF2-40B4-BE49-F238E27FC236}">
                <a16:creationId xmlns:a16="http://schemas.microsoft.com/office/drawing/2014/main" id="{58C13A1B-004E-44B4-BBDC-E08548A96B81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96595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 פריסה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מלבן מעוגל 10">
            <a:extLst>
              <a:ext uri="{FF2B5EF4-FFF2-40B4-BE49-F238E27FC236}">
                <a16:creationId xmlns:a16="http://schemas.microsoft.com/office/drawing/2014/main" id="{EAE132D4-D270-4859-A0A8-0EABA938935B}"/>
              </a:ext>
            </a:extLst>
          </p:cNvPr>
          <p:cNvSpPr/>
          <p:nvPr userDrawn="1"/>
        </p:nvSpPr>
        <p:spPr>
          <a:xfrm>
            <a:off x="6581228" y="6447542"/>
            <a:ext cx="5993234" cy="7200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4" name="מלבן מעוגל 6">
            <a:extLst>
              <a:ext uri="{FF2B5EF4-FFF2-40B4-BE49-F238E27FC236}">
                <a16:creationId xmlns:a16="http://schemas.microsoft.com/office/drawing/2014/main" id="{8A467694-CC08-4C30-BF05-885FCBD4CAB0}"/>
              </a:ext>
            </a:extLst>
          </p:cNvPr>
          <p:cNvSpPr/>
          <p:nvPr userDrawn="1"/>
        </p:nvSpPr>
        <p:spPr>
          <a:xfrm>
            <a:off x="9704146" y="5381191"/>
            <a:ext cx="3496396" cy="442359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73" y="998859"/>
            <a:ext cx="11161453" cy="4062435"/>
          </a:xfrm>
        </p:spPr>
        <p:txBody>
          <a:bodyPr>
            <a:normAutofit/>
          </a:bodyPr>
          <a:lstStyle>
            <a:lvl1pPr marL="268288" indent="-2682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lvl="0" indent="-34290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2950" lvl="1" indent="-28575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4128" y="155448"/>
            <a:ext cx="9802206" cy="720000"/>
          </a:xfrm>
          <a:noFill/>
        </p:spPr>
        <p:txBody>
          <a:bodyPr vert="horz" lIns="0" tIns="0" rIns="0" bIns="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9" name="מלבן מעוגל 7">
            <a:extLst>
              <a:ext uri="{FF2B5EF4-FFF2-40B4-BE49-F238E27FC236}">
                <a16:creationId xmlns:a16="http://schemas.microsoft.com/office/drawing/2014/main" id="{53A31BA8-BED7-4737-8AF6-AA655F116E85}"/>
              </a:ext>
            </a:extLst>
          </p:cNvPr>
          <p:cNvSpPr/>
          <p:nvPr userDrawn="1"/>
        </p:nvSpPr>
        <p:spPr>
          <a:xfrm>
            <a:off x="-1226982" y="101748"/>
            <a:ext cx="2160598" cy="21681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-2054055" y="390797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0" name="מלבן מעוגל 6">
            <a:extLst>
              <a:ext uri="{FF2B5EF4-FFF2-40B4-BE49-F238E27FC236}">
                <a16:creationId xmlns:a16="http://schemas.microsoft.com/office/drawing/2014/main" id="{53219EEB-A406-4AC2-B87E-54A955D7D483}"/>
              </a:ext>
            </a:extLst>
          </p:cNvPr>
          <p:cNvSpPr/>
          <p:nvPr userDrawn="1"/>
        </p:nvSpPr>
        <p:spPr>
          <a:xfrm>
            <a:off x="7978665" y="5944772"/>
            <a:ext cx="4766811" cy="381549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B5BA376-F667-4A43-9264-CB356AE2FBF1}"/>
              </a:ext>
            </a:extLst>
          </p:cNvPr>
          <p:cNvSpPr/>
          <p:nvPr userDrawn="1"/>
        </p:nvSpPr>
        <p:spPr>
          <a:xfrm rot="5400000">
            <a:off x="9936561" y="2157343"/>
            <a:ext cx="735717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מציין מיקום של מספר שקופית 22">
            <a:extLst>
              <a:ext uri="{FF2B5EF4-FFF2-40B4-BE49-F238E27FC236}">
                <a16:creationId xmlns:a16="http://schemas.microsoft.com/office/drawing/2014/main" id="{CE73A552-D52C-4EE0-9E7A-557CEB6CE479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5208D21-C13C-48D3-8634-05FCD1520B3D}"/>
              </a:ext>
            </a:extLst>
          </p:cNvPr>
          <p:cNvSpPr/>
          <p:nvPr userDrawn="1"/>
        </p:nvSpPr>
        <p:spPr>
          <a:xfrm>
            <a:off x="5903744" y="6876112"/>
            <a:ext cx="6894095" cy="149330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DFFA872-60FE-48B4-B509-3F90F2F53575}"/>
              </a:ext>
            </a:extLst>
          </p:cNvPr>
          <p:cNvSpPr/>
          <p:nvPr userDrawn="1"/>
        </p:nvSpPr>
        <p:spPr>
          <a:xfrm>
            <a:off x="-2191928" y="-31850"/>
            <a:ext cx="2165034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025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 פריסה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4128" y="155448"/>
            <a:ext cx="9802368" cy="720000"/>
          </a:xfrm>
          <a:noFill/>
        </p:spPr>
        <p:txBody>
          <a:bodyPr vert="horz" lIns="0" tIns="0" rIns="0" bIns="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515273" y="1024128"/>
            <a:ext cx="11161453" cy="457200"/>
          </a:xfrm>
        </p:spPr>
        <p:txBody>
          <a:bodyPr lIns="0" tIns="0" rIns="0" bIns="0" anchor="ctr">
            <a:noAutofit/>
          </a:bodyPr>
          <a:lstStyle>
            <a:lvl1pPr marL="0" indent="0" algn="r">
              <a:buNone/>
              <a:defRPr sz="3000" b="1">
                <a:solidFill>
                  <a:srgbClr val="12B4BC"/>
                </a:solidFill>
                <a:latin typeface="Varela Round" pitchFamily="2" charset="-79"/>
                <a:cs typeface="Varela Round" panose="00000500000000000000" pitchFamily="2" charset="-79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73" y="1567973"/>
            <a:ext cx="11161453" cy="3522187"/>
          </a:xfrm>
        </p:spPr>
        <p:txBody>
          <a:bodyPr>
            <a:normAutofit/>
          </a:bodyPr>
          <a:lstStyle>
            <a:lvl1pPr marL="268288" indent="-2682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lvl="0" indent="-34290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2950" lvl="1" indent="-28575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9" name="מלבן מעוגל 7">
            <a:extLst>
              <a:ext uri="{FF2B5EF4-FFF2-40B4-BE49-F238E27FC236}">
                <a16:creationId xmlns:a16="http://schemas.microsoft.com/office/drawing/2014/main" id="{53A31BA8-BED7-4737-8AF6-AA655F116E85}"/>
              </a:ext>
            </a:extLst>
          </p:cNvPr>
          <p:cNvSpPr/>
          <p:nvPr userDrawn="1"/>
        </p:nvSpPr>
        <p:spPr>
          <a:xfrm>
            <a:off x="-1377633" y="110284"/>
            <a:ext cx="2105524" cy="21681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-1729189" y="435139"/>
            <a:ext cx="2615798" cy="321877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0" name="מלבן מעוגל 6">
            <a:extLst>
              <a:ext uri="{FF2B5EF4-FFF2-40B4-BE49-F238E27FC236}">
                <a16:creationId xmlns:a16="http://schemas.microsoft.com/office/drawing/2014/main" id="{8A91BCC4-EC47-43E2-9595-B89F757E1A7A}"/>
              </a:ext>
            </a:extLst>
          </p:cNvPr>
          <p:cNvSpPr/>
          <p:nvPr userDrawn="1"/>
        </p:nvSpPr>
        <p:spPr>
          <a:xfrm>
            <a:off x="9323387" y="5555326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מלבן מעוגל 10">
            <a:extLst>
              <a:ext uri="{FF2B5EF4-FFF2-40B4-BE49-F238E27FC236}">
                <a16:creationId xmlns:a16="http://schemas.microsoft.com/office/drawing/2014/main" id="{238EE3F7-5012-4191-9ABD-A8E69370622E}"/>
              </a:ext>
            </a:extLst>
          </p:cNvPr>
          <p:cNvSpPr/>
          <p:nvPr userDrawn="1"/>
        </p:nvSpPr>
        <p:spPr>
          <a:xfrm>
            <a:off x="8679109" y="6024163"/>
            <a:ext cx="4127100" cy="7200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5" name="מציין מיקום של מספר שקופית 22">
            <a:extLst>
              <a:ext uri="{FF2B5EF4-FFF2-40B4-BE49-F238E27FC236}">
                <a16:creationId xmlns:a16="http://schemas.microsoft.com/office/drawing/2014/main" id="{31BF6EDC-D21A-4961-802C-6C57056DED88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4" name="מלבן מעוגל 6">
            <a:extLst>
              <a:ext uri="{FF2B5EF4-FFF2-40B4-BE49-F238E27FC236}">
                <a16:creationId xmlns:a16="http://schemas.microsoft.com/office/drawing/2014/main" id="{09765D6C-4312-45BD-AEDC-93B641915820}"/>
              </a:ext>
            </a:extLst>
          </p:cNvPr>
          <p:cNvSpPr/>
          <p:nvPr userDrawn="1"/>
        </p:nvSpPr>
        <p:spPr>
          <a:xfrm>
            <a:off x="11005702" y="5213334"/>
            <a:ext cx="2372591" cy="25130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D0EF58C-1955-4299-80B8-7931E9453E0B}"/>
              </a:ext>
            </a:extLst>
          </p:cNvPr>
          <p:cNvSpPr/>
          <p:nvPr userDrawn="1"/>
        </p:nvSpPr>
        <p:spPr>
          <a:xfrm rot="5400000">
            <a:off x="10107939" y="1954539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ECE651A-F01C-47F6-93CB-FED077AFFFB4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99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 פריסה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4128" y="152134"/>
            <a:ext cx="9802368" cy="720000"/>
          </a:xfrm>
        </p:spPr>
        <p:txBody>
          <a:bodyPr lIns="36000" tIns="0" rIns="36000" bIns="0">
            <a:noAutofit/>
          </a:bodyPr>
          <a:lstStyle>
            <a:lvl1pPr marL="0" indent="0">
              <a:tabLst>
                <a:tab pos="11659766" algn="l"/>
              </a:tabLst>
              <a:defRPr sz="44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</a:lstStyle>
          <a:p>
            <a:r>
              <a:rPr lang="he-IL" dirty="0"/>
              <a:t>לחץ כדי לערוך סגנון כותרת של תבנית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024128" y="1049185"/>
            <a:ext cx="8031962" cy="4611559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234936" y="5807316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11218431" y="239177"/>
            <a:ext cx="1706880" cy="458399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-388620" y="6235866"/>
            <a:ext cx="7724431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C6E834-92B3-4A32-920C-9FA2D6987411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6D60292-D9F7-4A35-9D0A-68A9095BDE1E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A53CA14-A360-48A3-A071-94DFC2B62EDC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5536A81-6863-4B7C-BB9A-6F6DBBAB87E2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מציין מיקום של מספר שקופית 22">
            <a:extLst>
              <a:ext uri="{FF2B5EF4-FFF2-40B4-BE49-F238E27FC236}">
                <a16:creationId xmlns:a16="http://schemas.microsoft.com/office/drawing/2014/main" id="{6A93F88D-0694-4107-9D3A-245864065D84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8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8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בלבד פריסה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4128" y="155448"/>
            <a:ext cx="9802368" cy="720000"/>
          </a:xfrm>
          <a:noFill/>
        </p:spPr>
        <p:txBody>
          <a:bodyPr vert="horz" lIns="0" tIns="0" rIns="0" bIns="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9" name="מלבן מעוגל 7">
            <a:extLst>
              <a:ext uri="{FF2B5EF4-FFF2-40B4-BE49-F238E27FC236}">
                <a16:creationId xmlns:a16="http://schemas.microsoft.com/office/drawing/2014/main" id="{53A31BA8-BED7-4737-8AF6-AA655F116E85}"/>
              </a:ext>
            </a:extLst>
          </p:cNvPr>
          <p:cNvSpPr/>
          <p:nvPr userDrawn="1"/>
        </p:nvSpPr>
        <p:spPr>
          <a:xfrm>
            <a:off x="11497481" y="487099"/>
            <a:ext cx="1576672" cy="289443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11150538" y="127099"/>
            <a:ext cx="1879662" cy="28944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7" name="מלבן מעוגל 6">
            <a:extLst>
              <a:ext uri="{FF2B5EF4-FFF2-40B4-BE49-F238E27FC236}">
                <a16:creationId xmlns:a16="http://schemas.microsoft.com/office/drawing/2014/main" id="{469E9F25-935E-4A65-8AF2-C1B8F105C612}"/>
              </a:ext>
            </a:extLst>
          </p:cNvPr>
          <p:cNvSpPr/>
          <p:nvPr userDrawn="1"/>
        </p:nvSpPr>
        <p:spPr>
          <a:xfrm>
            <a:off x="-487680" y="5923581"/>
            <a:ext cx="3133018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10">
            <a:extLst>
              <a:ext uri="{FF2B5EF4-FFF2-40B4-BE49-F238E27FC236}">
                <a16:creationId xmlns:a16="http://schemas.microsoft.com/office/drawing/2014/main" id="{DD33049F-8FB3-46DC-B84B-8E763BCBCAC1}"/>
              </a:ext>
            </a:extLst>
          </p:cNvPr>
          <p:cNvSpPr/>
          <p:nvPr userDrawn="1"/>
        </p:nvSpPr>
        <p:spPr>
          <a:xfrm>
            <a:off x="-976438" y="6359813"/>
            <a:ext cx="7301038" cy="65808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Rectangle 11">
            <a:extLst>
              <a:ext uri="{FF2B5EF4-FFF2-40B4-BE49-F238E27FC236}">
                <a16:creationId xmlns:a16="http://schemas.microsoft.com/office/drawing/2014/main" id="{761EC8D2-662F-4FBE-BF29-06100D51DE7E}"/>
              </a:ext>
            </a:extLst>
          </p:cNvPr>
          <p:cNvSpPr/>
          <p:nvPr userDrawn="1"/>
        </p:nvSpPr>
        <p:spPr>
          <a:xfrm rot="5400000">
            <a:off x="9360283" y="2733622"/>
            <a:ext cx="6987520" cy="1297194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מציין מיקום של מספר שקופית 22">
            <a:extLst>
              <a:ext uri="{FF2B5EF4-FFF2-40B4-BE49-F238E27FC236}">
                <a16:creationId xmlns:a16="http://schemas.microsoft.com/office/drawing/2014/main" id="{23075256-456E-41D8-BDFD-8C3A8EA654D2}"/>
              </a:ext>
            </a:extLst>
          </p:cNvPr>
          <p:cNvSpPr txBox="1">
            <a:spLocks/>
          </p:cNvSpPr>
          <p:nvPr userDrawn="1"/>
        </p:nvSpPr>
        <p:spPr>
          <a:xfrm>
            <a:off x="-131730" y="6361368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8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8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FB42163-9C8B-4AEB-9C50-F5529BD5C36B}"/>
              </a:ext>
            </a:extLst>
          </p:cNvPr>
          <p:cNvSpPr/>
          <p:nvPr userDrawn="1"/>
        </p:nvSpPr>
        <p:spPr>
          <a:xfrm rot="16200000">
            <a:off x="5821949" y="1027133"/>
            <a:ext cx="521207" cy="12218895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A26CB3A-BCA5-4171-BE99-1D6F46911786}"/>
              </a:ext>
            </a:extLst>
          </p:cNvPr>
          <p:cNvSpPr/>
          <p:nvPr userDrawn="1"/>
        </p:nvSpPr>
        <p:spPr>
          <a:xfrm rot="5400000">
            <a:off x="5683838" y="-6805249"/>
            <a:ext cx="947627" cy="1263971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4964ABF-EE59-4E45-BC5F-A3665732FD21}"/>
              </a:ext>
            </a:extLst>
          </p:cNvPr>
          <p:cNvSpPr/>
          <p:nvPr userDrawn="1"/>
        </p:nvSpPr>
        <p:spPr>
          <a:xfrm>
            <a:off x="-2001567" y="-416688"/>
            <a:ext cx="1974672" cy="8068538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596A93-68B7-48E8-8354-9EAE3F8183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51578" y="1212161"/>
            <a:ext cx="7885112" cy="4090988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1043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 פריסה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מלבן מעוגל 8">
            <a:extLst>
              <a:ext uri="{FF2B5EF4-FFF2-40B4-BE49-F238E27FC236}">
                <a16:creationId xmlns:a16="http://schemas.microsoft.com/office/drawing/2014/main" id="{820BD794-101C-426F-8015-9C33A0E995FA}"/>
              </a:ext>
            </a:extLst>
          </p:cNvPr>
          <p:cNvSpPr/>
          <p:nvPr userDrawn="1"/>
        </p:nvSpPr>
        <p:spPr>
          <a:xfrm>
            <a:off x="-2429707" y="195047"/>
            <a:ext cx="2969302" cy="247597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6926" y="155448"/>
            <a:ext cx="9802368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1026926" y="1025601"/>
            <a:ext cx="9802368" cy="431447"/>
          </a:xfrm>
        </p:spPr>
        <p:txBody>
          <a:bodyPr anchor="ctr">
            <a:noAutofit/>
          </a:bodyPr>
          <a:lstStyle>
            <a:lvl1pPr marL="185757" indent="0" algn="r">
              <a:buNone/>
              <a:defRPr sz="3000" b="1">
                <a:solidFill>
                  <a:srgbClr val="12B4BC"/>
                </a:solidFill>
                <a:latin typeface="Varela Round" pitchFamily="2" charset="-79"/>
                <a:cs typeface="Varela Round" pitchFamily="2" charset="-79"/>
              </a:defRPr>
            </a:lvl1pPr>
            <a:lvl2pPr marL="457246" indent="0">
              <a:buNone/>
              <a:defRPr sz="2000" b="1"/>
            </a:lvl2pPr>
            <a:lvl3pPr marL="914491" indent="0">
              <a:buNone/>
              <a:defRPr sz="1800" b="1"/>
            </a:lvl3pPr>
            <a:lvl4pPr marL="1371737" indent="0">
              <a:buNone/>
              <a:defRPr sz="1600" b="1"/>
            </a:lvl4pPr>
            <a:lvl5pPr marL="1828983" indent="0">
              <a:buNone/>
              <a:defRPr sz="1600" b="1"/>
            </a:lvl5pPr>
            <a:lvl6pPr marL="2286229" indent="0">
              <a:buNone/>
              <a:defRPr sz="1600" b="1"/>
            </a:lvl6pPr>
            <a:lvl7pPr marL="2743474" indent="0">
              <a:buNone/>
              <a:defRPr sz="1600" b="1"/>
            </a:lvl7pPr>
            <a:lvl8pPr marL="3200720" indent="0">
              <a:buNone/>
              <a:defRPr sz="1600" b="1"/>
            </a:lvl8pPr>
            <a:lvl9pPr marL="3657966" indent="0">
              <a:buNone/>
              <a:defRPr sz="1600" b="1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1026927" y="1710442"/>
            <a:ext cx="8212766" cy="4152517"/>
          </a:xfrm>
        </p:spPr>
        <p:txBody>
          <a:bodyPr>
            <a:normAutofit/>
          </a:bodyPr>
          <a:lstStyle>
            <a:lvl1pPr marL="439782" indent="-342934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34" lvl="0" indent="-342934" algn="r" defTabSz="914491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3024" lvl="1" indent="-285779" algn="r" defTabSz="914491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8" name="מלבן מעוגל 6">
            <a:extLst>
              <a:ext uri="{FF2B5EF4-FFF2-40B4-BE49-F238E27FC236}">
                <a16:creationId xmlns:a16="http://schemas.microsoft.com/office/drawing/2014/main" id="{E6F50987-5C32-40D2-A5FB-79D9E0819C00}"/>
              </a:ext>
            </a:extLst>
          </p:cNvPr>
          <p:cNvSpPr/>
          <p:nvPr userDrawn="1"/>
        </p:nvSpPr>
        <p:spPr>
          <a:xfrm>
            <a:off x="9974795" y="5878199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/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-2017472" y="518276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4" name="מלבן מעוגל 10">
            <a:extLst>
              <a:ext uri="{FF2B5EF4-FFF2-40B4-BE49-F238E27FC236}">
                <a16:creationId xmlns:a16="http://schemas.microsoft.com/office/drawing/2014/main" id="{1C8AF664-98DE-433F-9B61-94366E98BCDF}"/>
              </a:ext>
            </a:extLst>
          </p:cNvPr>
          <p:cNvSpPr/>
          <p:nvPr userDrawn="1"/>
        </p:nvSpPr>
        <p:spPr>
          <a:xfrm>
            <a:off x="8144699" y="6307826"/>
            <a:ext cx="5175721" cy="7200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084947B-AFA4-410D-A793-689C573D144E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6D4F41F-EAD8-495C-A662-C4F40F404DB3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2A1181A-6B49-4EE5-AE44-1B5B124FA758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113178B-7D7E-4A10-9724-453DF758F663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מציין מיקום של מספר שקופית 22">
            <a:extLst>
              <a:ext uri="{FF2B5EF4-FFF2-40B4-BE49-F238E27FC236}">
                <a16:creationId xmlns:a16="http://schemas.microsoft.com/office/drawing/2014/main" id="{7947FE0C-D7CF-4209-91A5-93564F2C3543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וידאו על מסך מל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לבן מעוגל 7"/>
          <p:cNvSpPr/>
          <p:nvPr userDrawn="1"/>
        </p:nvSpPr>
        <p:spPr>
          <a:xfrm>
            <a:off x="8667715" y="-161750"/>
            <a:ext cx="5300119" cy="38235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4" name="מציין מיקום של מדיה 3">
            <a:extLst>
              <a:ext uri="{FF2B5EF4-FFF2-40B4-BE49-F238E27FC236}">
                <a16:creationId xmlns:a16="http://schemas.microsoft.com/office/drawing/2014/main" id="{DD834E78-91D0-4CCC-9C3F-C5C504CFBE13}"/>
              </a:ext>
            </a:extLst>
          </p:cNvPr>
          <p:cNvSpPr>
            <a:spLocks noGrp="1"/>
          </p:cNvSpPr>
          <p:nvPr>
            <p:ph type="media" sz="quarter" idx="10" hasCustomPrompt="1"/>
          </p:nvPr>
        </p:nvSpPr>
        <p:spPr>
          <a:xfrm>
            <a:off x="363416" y="639717"/>
            <a:ext cx="11465168" cy="6122933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מיועד לסרטים</a:t>
            </a:r>
          </a:p>
        </p:txBody>
      </p:sp>
      <p:sp>
        <p:nvSpPr>
          <p:cNvPr id="11" name="מציין מיקום תוכן 10">
            <a:extLst>
              <a:ext uri="{FF2B5EF4-FFF2-40B4-BE49-F238E27FC236}">
                <a16:creationId xmlns:a16="http://schemas.microsoft.com/office/drawing/2014/main" id="{2A86C914-3EB6-4303-93FB-203A29FA2E3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63416" y="95349"/>
            <a:ext cx="8074879" cy="400050"/>
          </a:xfrm>
        </p:spPr>
        <p:txBody>
          <a:bodyPr anchor="ctr">
            <a:noAutofit/>
          </a:bodyPr>
          <a:lstStyle>
            <a:lvl1pPr marL="0" indent="0" algn="r">
              <a:buFontTx/>
              <a:buNone/>
              <a:defRPr sz="240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0226196-3340-4F6C-9B09-34934599BAD7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291965B-48C3-4AD9-9066-E67195630BFD}"/>
              </a:ext>
            </a:extLst>
          </p:cNvPr>
          <p:cNvSpPr/>
          <p:nvPr userDrawn="1"/>
        </p:nvSpPr>
        <p:spPr>
          <a:xfrm>
            <a:off x="-1356361" y="6875979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8CB16E1-D93B-440E-81F5-6366FDB428B8}"/>
              </a:ext>
            </a:extLst>
          </p:cNvPr>
          <p:cNvSpPr/>
          <p:nvPr userDrawn="1"/>
        </p:nvSpPr>
        <p:spPr>
          <a:xfrm rot="5400000">
            <a:off x="10129568" y="1977381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A020DF7-29CF-4A0A-BC0A-7568981BF8AD}"/>
              </a:ext>
            </a:extLst>
          </p:cNvPr>
          <p:cNvSpPr/>
          <p:nvPr userDrawn="1"/>
        </p:nvSpPr>
        <p:spPr>
          <a:xfrm>
            <a:off x="-3948180" y="347118"/>
            <a:ext cx="3246401" cy="730473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7F0C566-C47D-446F-9E8E-EC9B0F5F1BF0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863A8D2-0547-47E3-84C0-5D60CFDB7CB1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C0104F3-C98B-4790-842F-F7B1B2FBDE13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07C576E-38DA-426A-9C16-921DE9A0835B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מציין מיקום של מספר שקופית 22">
            <a:extLst>
              <a:ext uri="{FF2B5EF4-FFF2-40B4-BE49-F238E27FC236}">
                <a16:creationId xmlns:a16="http://schemas.microsoft.com/office/drawing/2014/main" id="{5F1A13CD-CEB6-4958-B99A-46020ADA9375}"/>
              </a:ext>
            </a:extLst>
          </p:cNvPr>
          <p:cNvSpPr txBox="1">
            <a:spLocks/>
          </p:cNvSpPr>
          <p:nvPr userDrawn="1"/>
        </p:nvSpPr>
        <p:spPr>
          <a:xfrm>
            <a:off x="-231414" y="6409126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6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6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877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ראשית ושתי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2FEA3643-4251-43C2-A891-4C9664978EA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94360" y="1310640"/>
            <a:ext cx="4511040" cy="4267200"/>
          </a:xfrm>
        </p:spPr>
        <p:txBody>
          <a:bodyPr/>
          <a:lstStyle/>
          <a:p>
            <a:endParaRPr lang="en-US"/>
          </a:p>
        </p:txBody>
      </p:sp>
      <p:sp>
        <p:nvSpPr>
          <p:cNvPr id="8" name="כותרת 1">
            <a:extLst>
              <a:ext uri="{FF2B5EF4-FFF2-40B4-BE49-F238E27FC236}">
                <a16:creationId xmlns:a16="http://schemas.microsoft.com/office/drawing/2014/main" id="{C304FB8B-5E14-469F-8BA4-BF0F011B9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6926" y="155448"/>
            <a:ext cx="9802368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9" name="מלבן מעוגל 8">
            <a:extLst>
              <a:ext uri="{FF2B5EF4-FFF2-40B4-BE49-F238E27FC236}">
                <a16:creationId xmlns:a16="http://schemas.microsoft.com/office/drawing/2014/main" id="{B712628B-0991-4441-8324-4563256F9B32}"/>
              </a:ext>
            </a:extLst>
          </p:cNvPr>
          <p:cNvSpPr/>
          <p:nvPr userDrawn="1"/>
        </p:nvSpPr>
        <p:spPr>
          <a:xfrm>
            <a:off x="-2429707" y="195047"/>
            <a:ext cx="2969302" cy="247597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6">
            <a:extLst>
              <a:ext uri="{FF2B5EF4-FFF2-40B4-BE49-F238E27FC236}">
                <a16:creationId xmlns:a16="http://schemas.microsoft.com/office/drawing/2014/main" id="{26E72AF6-8AD0-4AAD-B906-30424D022CD1}"/>
              </a:ext>
            </a:extLst>
          </p:cNvPr>
          <p:cNvSpPr/>
          <p:nvPr userDrawn="1"/>
        </p:nvSpPr>
        <p:spPr>
          <a:xfrm>
            <a:off x="9974795" y="5878199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/>
          </a:p>
        </p:txBody>
      </p:sp>
      <p:sp>
        <p:nvSpPr>
          <p:cNvPr id="11" name="מלבן מעוגל 8">
            <a:extLst>
              <a:ext uri="{FF2B5EF4-FFF2-40B4-BE49-F238E27FC236}">
                <a16:creationId xmlns:a16="http://schemas.microsoft.com/office/drawing/2014/main" id="{68D073A7-D8C0-45AA-A5E4-B6122A52E8F5}"/>
              </a:ext>
            </a:extLst>
          </p:cNvPr>
          <p:cNvSpPr/>
          <p:nvPr userDrawn="1"/>
        </p:nvSpPr>
        <p:spPr>
          <a:xfrm>
            <a:off x="-2017472" y="518276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0">
            <a:extLst>
              <a:ext uri="{FF2B5EF4-FFF2-40B4-BE49-F238E27FC236}">
                <a16:creationId xmlns:a16="http://schemas.microsoft.com/office/drawing/2014/main" id="{DF89C8AF-9EDF-46EF-BAB7-2D35F683552B}"/>
              </a:ext>
            </a:extLst>
          </p:cNvPr>
          <p:cNvSpPr/>
          <p:nvPr userDrawn="1"/>
        </p:nvSpPr>
        <p:spPr>
          <a:xfrm>
            <a:off x="8144699" y="6307826"/>
            <a:ext cx="5175721" cy="7200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3" name="Picture Placeholder 6">
            <a:extLst>
              <a:ext uri="{FF2B5EF4-FFF2-40B4-BE49-F238E27FC236}">
                <a16:creationId xmlns:a16="http://schemas.microsoft.com/office/drawing/2014/main" id="{52FC1393-B378-4A8A-8716-61E038E3D6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372315" y="1310640"/>
            <a:ext cx="4511040" cy="426720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EA01DEB-EE2D-463E-B92D-20469AC2DACB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ADC8B5D-6FF7-4E76-819C-95A4A6017B9C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30F30E8-13B7-4C55-A126-67529F765268}"/>
              </a:ext>
            </a:extLst>
          </p:cNvPr>
          <p:cNvSpPr/>
          <p:nvPr userDrawn="1"/>
        </p:nvSpPr>
        <p:spPr>
          <a:xfrm rot="5400000">
            <a:off x="10092700" y="2084060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E7D38CE-7F73-4533-B25A-F628D3EBA7C1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444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601" y="1600202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737601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F552B-607E-4869-A917-C44959BDCB12}" type="datetimeFigureOut">
              <a:rPr lang="he-IL" smtClean="0"/>
              <a:pPr/>
              <a:t>ג'.אלול.תש"ף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09601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78A40-4CDB-4A89-A7AB-ED0E5AEAC786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D1A36FD-4A58-4EC2-B769-2CB4558CD860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9A89C66-91F2-409B-AE3C-970820728814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EAF9B00-5AF6-47AB-81E5-2BE048851E3E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E3C55C6-DFDE-44BF-BB37-E582014C2D44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74" r:id="rId3"/>
    <p:sldLayoutId id="2147483675" r:id="rId4"/>
    <p:sldLayoutId id="2147483650" r:id="rId5"/>
    <p:sldLayoutId id="2147483676" r:id="rId6"/>
    <p:sldLayoutId id="2147483653" r:id="rId7"/>
    <p:sldLayoutId id="2147483666" r:id="rId8"/>
    <p:sldLayoutId id="2147483677" r:id="rId9"/>
  </p:sldLayoutIdLst>
  <p:txStyles>
    <p:titleStyle>
      <a:lvl1pPr algn="ctr" defTabSz="914491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34" indent="-342934" algn="r" defTabSz="914491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3024" indent="-285779" algn="r" defTabSz="914491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114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360" indent="-228623" algn="r" defTabSz="914491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606" indent="-228623" algn="r" defTabSz="914491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851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097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343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589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46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91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737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983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229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474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720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966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N9IgGTwbF0&amp;feature=youtu.be" TargetMode="External"/><Relationship Id="rId2" Type="http://schemas.openxmlformats.org/officeDocument/2006/relationships/hyperlink" Target="https://youtu.be/NN9IgGTwbF0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drive.google.com/open?id=1825Jnh59ECpyLkwk_TBAzvosMxiEoCGv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6.jpeg"/><Relationship Id="rId7" Type="http://schemas.openxmlformats.org/officeDocument/2006/relationships/hyperlink" Target="https://www.the-qrcode-generator.com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youtu.be/xODFEFLQ8PQ" TargetMode="External"/><Relationship Id="rId5" Type="http://schemas.openxmlformats.org/officeDocument/2006/relationships/hyperlink" Target="https://youtu.be/NN9IgGTwbF0" TargetMode="External"/><Relationship Id="rId4" Type="http://schemas.openxmlformats.org/officeDocument/2006/relationships/image" Target="../media/image7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ctrTitle"/>
          </p:nvPr>
        </p:nvSpPr>
        <p:spPr>
          <a:xfrm>
            <a:off x="1" y="2693893"/>
            <a:ext cx="12192001" cy="1470216"/>
          </a:xfrm>
        </p:spPr>
        <p:txBody>
          <a:bodyPr>
            <a:normAutofit/>
          </a:bodyPr>
          <a:lstStyle/>
          <a:p>
            <a:r>
              <a:rPr lang="he-IL" dirty="0"/>
              <a:t>מערכת שידורים לאומית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D096B80-AF29-435E-8795-1A387C87F6BD}"/>
              </a:ext>
            </a:extLst>
          </p:cNvPr>
          <p:cNvSpPr/>
          <p:nvPr/>
        </p:nvSpPr>
        <p:spPr>
          <a:xfrm>
            <a:off x="12279398" y="6653"/>
            <a:ext cx="2404790" cy="6638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שקופית זו היא חובה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494B9A1-1541-45E7-9ACE-02721554E39F}"/>
              </a:ext>
            </a:extLst>
          </p:cNvPr>
          <p:cNvSpPr/>
          <p:nvPr/>
        </p:nvSpPr>
        <p:spPr>
          <a:xfrm>
            <a:off x="12279398" y="746985"/>
            <a:ext cx="2404790" cy="42396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b="1" dirty="0">
                <a:solidFill>
                  <a:srgbClr val="002060"/>
                </a:solidFill>
              </a:rPr>
              <a:t>עליכם להתקין את הפונט </a:t>
            </a:r>
            <a:r>
              <a:rPr lang="en-US" b="1" dirty="0">
                <a:solidFill>
                  <a:srgbClr val="002060"/>
                </a:solidFill>
              </a:rPr>
              <a:t>Varela</a:t>
            </a:r>
            <a:r>
              <a:rPr lang="he-IL" b="1" dirty="0">
                <a:solidFill>
                  <a:srgbClr val="002060"/>
                </a:solidFill>
              </a:rPr>
              <a:t> </a:t>
            </a:r>
            <a:r>
              <a:rPr lang="en-US" b="1" dirty="0">
                <a:solidFill>
                  <a:srgbClr val="002060"/>
                </a:solidFill>
              </a:rPr>
              <a:t>Round</a:t>
            </a:r>
            <a:r>
              <a:rPr lang="he-IL" b="1" dirty="0">
                <a:solidFill>
                  <a:srgbClr val="002060"/>
                </a:solidFill>
              </a:rPr>
              <a:t> לפני תחילת העבודה.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אם ברצונכם לצפות בהנחיות להתקנת פונט </a:t>
            </a:r>
            <a:r>
              <a:rPr lang="en-US" dirty="0">
                <a:solidFill>
                  <a:srgbClr val="002060"/>
                </a:solidFill>
              </a:rPr>
              <a:t>Varela Round</a:t>
            </a:r>
            <a:r>
              <a:rPr lang="he-IL" dirty="0">
                <a:solidFill>
                  <a:srgbClr val="002060"/>
                </a:solidFill>
              </a:rPr>
              <a:t>, תוכלו לעשות זאת בקלות.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צפו בסרטון הבא:</a:t>
            </a:r>
            <a:r>
              <a:rPr lang="en-US" dirty="0">
                <a:solidFill>
                  <a:srgbClr val="002060"/>
                </a:solidFill>
              </a:rPr>
              <a:t> </a:t>
            </a:r>
            <a:endParaRPr lang="he-IL" dirty="0">
              <a:solidFill>
                <a:srgbClr val="002060"/>
              </a:solidFill>
            </a:endParaRPr>
          </a:p>
          <a:p>
            <a:pPr algn="ctr"/>
            <a:br>
              <a:rPr lang="en-US" dirty="0">
                <a:solidFill>
                  <a:srgbClr val="002060"/>
                </a:solidFill>
                <a:hlinkClick r:id="rId2"/>
              </a:rPr>
            </a:br>
            <a:r>
              <a:rPr lang="en-US" dirty="0">
                <a:solidFill>
                  <a:srgbClr val="002060"/>
                </a:solidFill>
                <a:hlinkClick r:id="rId3"/>
              </a:rPr>
              <a:t>https://www.youtube.com/watch?v=NN9IgGTwbF0&amp;feature=youtu.be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07336567-3BEF-48E7-A00C-1582E175DD05}"/>
              </a:ext>
            </a:extLst>
          </p:cNvPr>
          <p:cNvSpPr/>
          <p:nvPr/>
        </p:nvSpPr>
        <p:spPr>
          <a:xfrm>
            <a:off x="12279398" y="5063135"/>
            <a:ext cx="2404790" cy="115691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  <a:hlinkClick r:id="rId4"/>
              </a:rPr>
              <a:t>קישור</a:t>
            </a:r>
            <a:r>
              <a:rPr lang="he-IL" dirty="0">
                <a:solidFill>
                  <a:srgbClr val="002060"/>
                </a:solidFill>
              </a:rPr>
              <a:t> להורדת הפונט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(אשרו את הודעת האבטחה) 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990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מלבן 34"/>
          <p:cNvSpPr/>
          <p:nvPr/>
        </p:nvSpPr>
        <p:spPr>
          <a:xfrm>
            <a:off x="3968824" y="3439391"/>
            <a:ext cx="1090190" cy="62253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l" rtl="0"/>
            <a:r>
              <a:rPr lang="en-US" dirty="0"/>
              <a:t>X=</a:t>
            </a:r>
            <a:endParaRPr lang="he-IL" dirty="0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6926" y="155448"/>
            <a:ext cx="8193274" cy="720000"/>
          </a:xfrm>
        </p:spPr>
        <p:txBody>
          <a:bodyPr/>
          <a:lstStyle/>
          <a:p>
            <a:r>
              <a:rPr lang="he-IL" dirty="0"/>
              <a:t>המשך פעולות- מי בראש התור</a:t>
            </a:r>
          </a:p>
        </p:txBody>
      </p:sp>
      <p:grpSp>
        <p:nvGrpSpPr>
          <p:cNvPr id="5" name="קבוצה 4"/>
          <p:cNvGrpSpPr/>
          <p:nvPr/>
        </p:nvGrpSpPr>
        <p:grpSpPr>
          <a:xfrm>
            <a:off x="6562440" y="2416133"/>
            <a:ext cx="3069366" cy="2046515"/>
            <a:chOff x="8701261" y="1643194"/>
            <a:chExt cx="2810299" cy="1833325"/>
          </a:xfrm>
        </p:grpSpPr>
        <p:sp>
          <p:nvSpPr>
            <p:cNvPr id="6" name="תרשים זרימה: חילוץ 5"/>
            <p:cNvSpPr/>
            <p:nvPr/>
          </p:nvSpPr>
          <p:spPr>
            <a:xfrm>
              <a:off x="8701261" y="3123868"/>
              <a:ext cx="395785" cy="352651"/>
            </a:xfrm>
            <a:prstGeom prst="flowChartExtra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grpSp>
          <p:nvGrpSpPr>
            <p:cNvPr id="7" name="קבוצה 6"/>
            <p:cNvGrpSpPr/>
            <p:nvPr/>
          </p:nvGrpSpPr>
          <p:grpSpPr>
            <a:xfrm>
              <a:off x="8722544" y="1643194"/>
              <a:ext cx="2789016" cy="1520606"/>
              <a:chOff x="8722544" y="599487"/>
              <a:chExt cx="2789016" cy="1520606"/>
            </a:xfrm>
          </p:grpSpPr>
          <p:grpSp>
            <p:nvGrpSpPr>
              <p:cNvPr id="8" name="קבוצה 7"/>
              <p:cNvGrpSpPr/>
              <p:nvPr/>
            </p:nvGrpSpPr>
            <p:grpSpPr>
              <a:xfrm>
                <a:off x="8722544" y="853575"/>
                <a:ext cx="2312320" cy="1266518"/>
                <a:chOff x="8634160" y="846877"/>
                <a:chExt cx="2312320" cy="1266518"/>
              </a:xfrm>
            </p:grpSpPr>
            <p:cxnSp>
              <p:nvCxnSpPr>
                <p:cNvPr id="10" name="מחבר ישר 9"/>
                <p:cNvCxnSpPr/>
                <p:nvPr/>
              </p:nvCxnSpPr>
              <p:spPr>
                <a:xfrm flipH="1">
                  <a:off x="8634160" y="2113395"/>
                  <a:ext cx="1818078" cy="0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מחבר ישר 10"/>
                <p:cNvCxnSpPr/>
                <p:nvPr/>
              </p:nvCxnSpPr>
              <p:spPr>
                <a:xfrm flipH="1">
                  <a:off x="8634160" y="1575751"/>
                  <a:ext cx="1818078" cy="0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12" name="אליפסה 11"/>
                <p:cNvSpPr/>
                <p:nvPr/>
              </p:nvSpPr>
              <p:spPr>
                <a:xfrm>
                  <a:off x="10144188" y="846877"/>
                  <a:ext cx="802292" cy="434737"/>
                </a:xfrm>
                <a:prstGeom prst="ellipse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1" anchor="ctr"/>
                <a:lstStyle/>
                <a:p>
                  <a:pPr algn="ctr"/>
                  <a:r>
                    <a:rPr lang="en-US" dirty="0"/>
                    <a:t>q1</a:t>
                  </a:r>
                  <a:endParaRPr lang="he-IL" dirty="0"/>
                </a:p>
              </p:txBody>
            </p:sp>
            <p:cxnSp>
              <p:nvCxnSpPr>
                <p:cNvPr id="13" name="מחבר חץ ישר 12"/>
                <p:cNvCxnSpPr>
                  <a:stCxn id="12" idx="3"/>
                </p:cNvCxnSpPr>
                <p:nvPr/>
              </p:nvCxnSpPr>
              <p:spPr>
                <a:xfrm flipH="1">
                  <a:off x="9667492" y="1217949"/>
                  <a:ext cx="594189" cy="317754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9" name="מלבן 8"/>
              <p:cNvSpPr/>
              <p:nvPr/>
            </p:nvSpPr>
            <p:spPr>
              <a:xfrm>
                <a:off x="9931834" y="599487"/>
                <a:ext cx="1579726" cy="265305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r>
                  <a:rPr lang="en-US" dirty="0"/>
                  <a:t>Queue&lt;</a:t>
                </a:r>
                <a:r>
                  <a:rPr lang="en-US" dirty="0" err="1"/>
                  <a:t>int</a:t>
                </a:r>
                <a:r>
                  <a:rPr lang="en-US" dirty="0"/>
                  <a:t>&gt;</a:t>
                </a:r>
                <a:endParaRPr lang="he-IL" dirty="0"/>
              </a:p>
            </p:txBody>
          </p:sp>
        </p:grpSp>
      </p:grpSp>
      <p:sp>
        <p:nvSpPr>
          <p:cNvPr id="15" name="מלבן 14"/>
          <p:cNvSpPr/>
          <p:nvPr/>
        </p:nvSpPr>
        <p:spPr>
          <a:xfrm>
            <a:off x="9087921" y="3580572"/>
            <a:ext cx="326571" cy="414049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2</a:t>
            </a:r>
            <a:endParaRPr lang="he-IL" sz="2000" dirty="0"/>
          </a:p>
        </p:txBody>
      </p:sp>
      <p:sp>
        <p:nvSpPr>
          <p:cNvPr id="16" name="מלבן 15"/>
          <p:cNvSpPr/>
          <p:nvPr/>
        </p:nvSpPr>
        <p:spPr>
          <a:xfrm>
            <a:off x="9087922" y="3594517"/>
            <a:ext cx="326571" cy="414049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6</a:t>
            </a:r>
            <a:endParaRPr lang="he-IL" sz="2000" dirty="0"/>
          </a:p>
        </p:txBody>
      </p:sp>
      <p:sp>
        <p:nvSpPr>
          <p:cNvPr id="17" name="מלבן 16"/>
          <p:cNvSpPr/>
          <p:nvPr/>
        </p:nvSpPr>
        <p:spPr>
          <a:xfrm>
            <a:off x="680251" y="1248216"/>
            <a:ext cx="250926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400" dirty="0">
                <a:solidFill>
                  <a:srgbClr val="000000"/>
                </a:solidFill>
              </a:rPr>
              <a:t>q1.Insert(6);</a:t>
            </a:r>
          </a:p>
          <a:p>
            <a:pPr algn="l" rtl="0"/>
            <a:r>
              <a:rPr lang="en-US" sz="2400" dirty="0">
                <a:solidFill>
                  <a:srgbClr val="000000"/>
                </a:solidFill>
              </a:rPr>
              <a:t>q1.Insert(8);</a:t>
            </a:r>
          </a:p>
          <a:p>
            <a:pPr algn="l" rtl="0"/>
            <a:r>
              <a:rPr lang="en-US" sz="2400" dirty="0">
                <a:solidFill>
                  <a:srgbClr val="000000"/>
                </a:solidFill>
              </a:rPr>
              <a:t>q1.Insert(2);</a:t>
            </a:r>
            <a:endParaRPr lang="he-IL" sz="2400" dirty="0"/>
          </a:p>
        </p:txBody>
      </p:sp>
      <p:sp>
        <p:nvSpPr>
          <p:cNvPr id="18" name="מלבן 17"/>
          <p:cNvSpPr/>
          <p:nvPr/>
        </p:nvSpPr>
        <p:spPr>
          <a:xfrm>
            <a:off x="9094656" y="3594516"/>
            <a:ext cx="326571" cy="414049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8</a:t>
            </a:r>
            <a:endParaRPr lang="he-IL" sz="2000" dirty="0"/>
          </a:p>
        </p:txBody>
      </p:sp>
      <p:grpSp>
        <p:nvGrpSpPr>
          <p:cNvPr id="36" name="קבוצה 35"/>
          <p:cNvGrpSpPr/>
          <p:nvPr/>
        </p:nvGrpSpPr>
        <p:grpSpPr>
          <a:xfrm>
            <a:off x="7075663" y="3532449"/>
            <a:ext cx="739371" cy="414049"/>
            <a:chOff x="7674646" y="4799256"/>
            <a:chExt cx="739371" cy="414049"/>
          </a:xfrm>
        </p:grpSpPr>
        <p:sp>
          <p:nvSpPr>
            <p:cNvPr id="14" name="מלבן 13"/>
            <p:cNvSpPr/>
            <p:nvPr/>
          </p:nvSpPr>
          <p:spPr>
            <a:xfrm>
              <a:off x="7674646" y="4799256"/>
              <a:ext cx="326571" cy="414049"/>
            </a:xfrm>
            <a:prstGeom prst="rect">
              <a:avLst/>
            </a:prstGeom>
            <a:ln>
              <a:prstDash val="dash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sz="2000" dirty="0"/>
                <a:t>8</a:t>
              </a:r>
              <a:endParaRPr lang="he-IL" sz="2000" dirty="0"/>
            </a:p>
          </p:txBody>
        </p:sp>
        <p:sp>
          <p:nvSpPr>
            <p:cNvPr id="20" name="מלבן 19"/>
            <p:cNvSpPr/>
            <p:nvPr/>
          </p:nvSpPr>
          <p:spPr>
            <a:xfrm>
              <a:off x="8087446" y="4799256"/>
              <a:ext cx="326571" cy="414049"/>
            </a:xfrm>
            <a:prstGeom prst="rect">
              <a:avLst/>
            </a:prstGeom>
            <a:ln>
              <a:prstDash val="dash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sz="2000" dirty="0"/>
                <a:t>2</a:t>
              </a:r>
              <a:endParaRPr lang="he-IL" sz="2000" dirty="0"/>
            </a:p>
          </p:txBody>
        </p:sp>
      </p:grpSp>
      <p:grpSp>
        <p:nvGrpSpPr>
          <p:cNvPr id="22" name="קבוצה 21"/>
          <p:cNvGrpSpPr/>
          <p:nvPr/>
        </p:nvGrpSpPr>
        <p:grpSpPr>
          <a:xfrm>
            <a:off x="6585685" y="2416133"/>
            <a:ext cx="3069366" cy="2046515"/>
            <a:chOff x="8701261" y="1643194"/>
            <a:chExt cx="2810299" cy="1833325"/>
          </a:xfrm>
        </p:grpSpPr>
        <p:sp>
          <p:nvSpPr>
            <p:cNvPr id="23" name="תרשים זרימה: חילוץ 22"/>
            <p:cNvSpPr/>
            <p:nvPr/>
          </p:nvSpPr>
          <p:spPr>
            <a:xfrm>
              <a:off x="8701261" y="3123868"/>
              <a:ext cx="395785" cy="352651"/>
            </a:xfrm>
            <a:prstGeom prst="flowChartExtra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grpSp>
          <p:nvGrpSpPr>
            <p:cNvPr id="24" name="קבוצה 23"/>
            <p:cNvGrpSpPr/>
            <p:nvPr/>
          </p:nvGrpSpPr>
          <p:grpSpPr>
            <a:xfrm>
              <a:off x="8722544" y="1643194"/>
              <a:ext cx="2789016" cy="1520606"/>
              <a:chOff x="8722544" y="599487"/>
              <a:chExt cx="2789016" cy="1520606"/>
            </a:xfrm>
          </p:grpSpPr>
          <p:grpSp>
            <p:nvGrpSpPr>
              <p:cNvPr id="25" name="קבוצה 24"/>
              <p:cNvGrpSpPr/>
              <p:nvPr/>
            </p:nvGrpSpPr>
            <p:grpSpPr>
              <a:xfrm>
                <a:off x="8722544" y="853575"/>
                <a:ext cx="2312320" cy="1266518"/>
                <a:chOff x="8634160" y="846877"/>
                <a:chExt cx="2312320" cy="1266518"/>
              </a:xfrm>
            </p:grpSpPr>
            <p:cxnSp>
              <p:nvCxnSpPr>
                <p:cNvPr id="27" name="מחבר ישר 26"/>
                <p:cNvCxnSpPr/>
                <p:nvPr/>
              </p:nvCxnSpPr>
              <p:spPr>
                <a:xfrm flipH="1">
                  <a:off x="8634160" y="2113395"/>
                  <a:ext cx="1818078" cy="0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מחבר ישר 27"/>
                <p:cNvCxnSpPr/>
                <p:nvPr/>
              </p:nvCxnSpPr>
              <p:spPr>
                <a:xfrm flipH="1">
                  <a:off x="8634160" y="1575751"/>
                  <a:ext cx="1818078" cy="0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29" name="אליפסה 28"/>
                <p:cNvSpPr/>
                <p:nvPr/>
              </p:nvSpPr>
              <p:spPr>
                <a:xfrm>
                  <a:off x="10144188" y="846877"/>
                  <a:ext cx="802292" cy="434737"/>
                </a:xfrm>
                <a:prstGeom prst="ellipse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1" anchor="ctr"/>
                <a:lstStyle/>
                <a:p>
                  <a:pPr algn="ctr"/>
                  <a:r>
                    <a:rPr lang="en-US" dirty="0"/>
                    <a:t>q1</a:t>
                  </a:r>
                  <a:endParaRPr lang="he-IL" dirty="0"/>
                </a:p>
              </p:txBody>
            </p:sp>
            <p:cxnSp>
              <p:nvCxnSpPr>
                <p:cNvPr id="30" name="מחבר חץ ישר 29"/>
                <p:cNvCxnSpPr>
                  <a:stCxn id="29" idx="3"/>
                </p:cNvCxnSpPr>
                <p:nvPr/>
              </p:nvCxnSpPr>
              <p:spPr>
                <a:xfrm flipH="1">
                  <a:off x="9667492" y="1217949"/>
                  <a:ext cx="594189" cy="317754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6" name="מלבן 25"/>
              <p:cNvSpPr/>
              <p:nvPr/>
            </p:nvSpPr>
            <p:spPr>
              <a:xfrm>
                <a:off x="9931834" y="599487"/>
                <a:ext cx="1579726" cy="265305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r>
                  <a:rPr lang="en-US" dirty="0"/>
                  <a:t>Queue&lt;</a:t>
                </a:r>
                <a:r>
                  <a:rPr lang="en-US" dirty="0" err="1"/>
                  <a:t>int</a:t>
                </a:r>
                <a:r>
                  <a:rPr lang="en-US" dirty="0"/>
                  <a:t>&gt;</a:t>
                </a:r>
                <a:endParaRPr lang="he-IL" dirty="0"/>
              </a:p>
            </p:txBody>
          </p:sp>
        </p:grpSp>
      </p:grpSp>
      <p:sp>
        <p:nvSpPr>
          <p:cNvPr id="32" name="מלבן 31"/>
          <p:cNvSpPr/>
          <p:nvPr/>
        </p:nvSpPr>
        <p:spPr>
          <a:xfrm>
            <a:off x="6688515" y="3532449"/>
            <a:ext cx="326571" cy="414049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6</a:t>
            </a:r>
            <a:endParaRPr lang="he-IL" sz="2000" dirty="0"/>
          </a:p>
        </p:txBody>
      </p:sp>
      <p:sp>
        <p:nvSpPr>
          <p:cNvPr id="34" name="מלבן 33"/>
          <p:cNvSpPr/>
          <p:nvPr/>
        </p:nvSpPr>
        <p:spPr>
          <a:xfrm>
            <a:off x="154586" y="2416133"/>
            <a:ext cx="31390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</a:rPr>
              <a:t>int</a:t>
            </a:r>
            <a:r>
              <a:rPr lang="en-US" sz="2400" dirty="0">
                <a:solidFill>
                  <a:srgbClr val="000000"/>
                </a:solidFill>
              </a:rPr>
              <a:t> x = q1.Remove();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2998830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3.33333E-6 L -0.2082 -0.00348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17" y="-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5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33333E-6 L -0.17826 -0.00139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919" y="-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-3.33333E-6 L -0.1457 0.00486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292" y="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1.11111E-6 L -0.18255 -0.00278 " pathEditMode="relative" rAng="0" ptsTypes="AA">
                                      <p:cBhvr>
                                        <p:cTn id="69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128" y="-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1.11111E-6 L -0.0487 1.11111E-6 " pathEditMode="relative" rAng="0" ptsTypes="AA">
                                      <p:cBhvr>
                                        <p:cTn id="73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3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8" grpId="0" animBg="1"/>
      <p:bldP spid="18" grpId="1" animBg="1"/>
      <p:bldP spid="18" grpId="2" animBg="1"/>
      <p:bldP spid="32" grpId="0" animBg="1"/>
      <p:bldP spid="32" grpId="1" animBg="1"/>
      <p:bldP spid="32" grpId="2" animBg="1"/>
      <p:bldP spid="3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פינה מקופלת 37"/>
          <p:cNvSpPr/>
          <p:nvPr/>
        </p:nvSpPr>
        <p:spPr>
          <a:xfrm>
            <a:off x="5339029" y="2901262"/>
            <a:ext cx="1211790" cy="963038"/>
          </a:xfrm>
          <a:prstGeom prst="foldedCorner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/>
              <a:t>Counter</a:t>
            </a:r>
          </a:p>
          <a:p>
            <a:pPr algn="ctr"/>
            <a:r>
              <a:rPr lang="en-US" sz="2000" dirty="0"/>
              <a:t>0</a:t>
            </a:r>
            <a:endParaRPr lang="he-IL" sz="2000" dirty="0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סריקה של תור 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>
          <a:xfrm>
            <a:off x="7476120" y="729256"/>
            <a:ext cx="4654602" cy="431447"/>
          </a:xfrm>
        </p:spPr>
        <p:txBody>
          <a:bodyPr/>
          <a:lstStyle/>
          <a:p>
            <a:r>
              <a:rPr lang="he-IL" dirty="0"/>
              <a:t>לדוגמה – ספירת איברים </a:t>
            </a:r>
          </a:p>
        </p:txBody>
      </p:sp>
      <p:grpSp>
        <p:nvGrpSpPr>
          <p:cNvPr id="5" name="קבוצה 4"/>
          <p:cNvGrpSpPr/>
          <p:nvPr/>
        </p:nvGrpSpPr>
        <p:grpSpPr>
          <a:xfrm>
            <a:off x="7139986" y="3277942"/>
            <a:ext cx="2663435" cy="1857660"/>
            <a:chOff x="8701261" y="1812376"/>
            <a:chExt cx="2438630" cy="1664143"/>
          </a:xfrm>
        </p:grpSpPr>
        <p:sp>
          <p:nvSpPr>
            <p:cNvPr id="6" name="תרשים זרימה: חילוץ 5"/>
            <p:cNvSpPr/>
            <p:nvPr/>
          </p:nvSpPr>
          <p:spPr>
            <a:xfrm>
              <a:off x="8701261" y="3123868"/>
              <a:ext cx="395785" cy="352651"/>
            </a:xfrm>
            <a:prstGeom prst="flowChartExtra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grpSp>
          <p:nvGrpSpPr>
            <p:cNvPr id="7" name="קבוצה 6"/>
            <p:cNvGrpSpPr/>
            <p:nvPr/>
          </p:nvGrpSpPr>
          <p:grpSpPr>
            <a:xfrm>
              <a:off x="8722544" y="1812376"/>
              <a:ext cx="2417347" cy="1351424"/>
              <a:chOff x="8722544" y="768669"/>
              <a:chExt cx="2417347" cy="1351424"/>
            </a:xfrm>
          </p:grpSpPr>
          <p:grpSp>
            <p:nvGrpSpPr>
              <p:cNvPr id="8" name="קבוצה 7"/>
              <p:cNvGrpSpPr/>
              <p:nvPr/>
            </p:nvGrpSpPr>
            <p:grpSpPr>
              <a:xfrm>
                <a:off x="8722544" y="1008947"/>
                <a:ext cx="1818078" cy="1111146"/>
                <a:chOff x="8634160" y="1002249"/>
                <a:chExt cx="1818078" cy="1111146"/>
              </a:xfrm>
            </p:grpSpPr>
            <p:cxnSp>
              <p:nvCxnSpPr>
                <p:cNvPr id="10" name="מחבר ישר 9"/>
                <p:cNvCxnSpPr/>
                <p:nvPr/>
              </p:nvCxnSpPr>
              <p:spPr>
                <a:xfrm flipH="1">
                  <a:off x="8634160" y="2113395"/>
                  <a:ext cx="1818078" cy="0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מחבר ישר 10"/>
                <p:cNvCxnSpPr/>
                <p:nvPr/>
              </p:nvCxnSpPr>
              <p:spPr>
                <a:xfrm flipH="1">
                  <a:off x="8634160" y="1575751"/>
                  <a:ext cx="1818078" cy="0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12" name="אליפסה 11"/>
                <p:cNvSpPr/>
                <p:nvPr/>
              </p:nvSpPr>
              <p:spPr>
                <a:xfrm>
                  <a:off x="9565175" y="1002249"/>
                  <a:ext cx="802292" cy="333224"/>
                </a:xfrm>
                <a:prstGeom prst="ellipse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1" anchor="ctr"/>
                <a:lstStyle/>
                <a:p>
                  <a:pPr algn="ctr"/>
                  <a:r>
                    <a:rPr lang="en-US" dirty="0"/>
                    <a:t>q1</a:t>
                  </a:r>
                  <a:endParaRPr lang="he-IL" dirty="0"/>
                </a:p>
              </p:txBody>
            </p:sp>
            <p:cxnSp>
              <p:nvCxnSpPr>
                <p:cNvPr id="13" name="מחבר חץ ישר 12"/>
                <p:cNvCxnSpPr/>
                <p:nvPr/>
              </p:nvCxnSpPr>
              <p:spPr>
                <a:xfrm flipH="1">
                  <a:off x="9565175" y="1353586"/>
                  <a:ext cx="278274" cy="202200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9" name="מלבן 8"/>
              <p:cNvSpPr/>
              <p:nvPr/>
            </p:nvSpPr>
            <p:spPr>
              <a:xfrm>
                <a:off x="9560165" y="768669"/>
                <a:ext cx="1579726" cy="265305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r>
                  <a:rPr lang="en-US" dirty="0"/>
                  <a:t>Queue&lt;</a:t>
                </a:r>
                <a:r>
                  <a:rPr lang="en-US" dirty="0" err="1"/>
                  <a:t>int</a:t>
                </a:r>
                <a:r>
                  <a:rPr lang="en-US" dirty="0"/>
                  <a:t>&gt;</a:t>
                </a:r>
                <a:endParaRPr lang="he-IL" dirty="0"/>
              </a:p>
            </p:txBody>
          </p:sp>
        </p:grpSp>
      </p:grpSp>
      <p:sp>
        <p:nvSpPr>
          <p:cNvPr id="14" name="מלבן 13"/>
          <p:cNvSpPr/>
          <p:nvPr/>
        </p:nvSpPr>
        <p:spPr>
          <a:xfrm>
            <a:off x="8416483" y="4267004"/>
            <a:ext cx="326571" cy="414049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5</a:t>
            </a:r>
            <a:endParaRPr lang="he-IL" sz="2000" dirty="0"/>
          </a:p>
        </p:txBody>
      </p:sp>
      <p:sp>
        <p:nvSpPr>
          <p:cNvPr id="17" name="מלבן 16"/>
          <p:cNvSpPr/>
          <p:nvPr/>
        </p:nvSpPr>
        <p:spPr>
          <a:xfrm>
            <a:off x="7163231" y="4279411"/>
            <a:ext cx="326571" cy="414049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6</a:t>
            </a:r>
            <a:endParaRPr lang="he-IL" sz="2000" dirty="0"/>
          </a:p>
        </p:txBody>
      </p:sp>
      <p:sp>
        <p:nvSpPr>
          <p:cNvPr id="18" name="מלבן 17"/>
          <p:cNvSpPr/>
          <p:nvPr/>
        </p:nvSpPr>
        <p:spPr>
          <a:xfrm>
            <a:off x="7992783" y="4297009"/>
            <a:ext cx="326571" cy="414049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2</a:t>
            </a:r>
            <a:endParaRPr lang="he-IL" sz="2000" dirty="0"/>
          </a:p>
        </p:txBody>
      </p:sp>
      <p:sp>
        <p:nvSpPr>
          <p:cNvPr id="19" name="מלבן 18"/>
          <p:cNvSpPr/>
          <p:nvPr/>
        </p:nvSpPr>
        <p:spPr>
          <a:xfrm>
            <a:off x="7586931" y="4279411"/>
            <a:ext cx="326571" cy="414049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8</a:t>
            </a:r>
            <a:endParaRPr lang="he-IL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1027357" y="1207232"/>
            <a:ext cx="10424983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dirty="0"/>
              <a:t> כדי לספור כמה איברים יש בתור – צריך להוציא אותם מהתור ,אחד אחרי השני .</a:t>
            </a:r>
          </a:p>
          <a:p>
            <a:r>
              <a:rPr lang="he-IL" sz="2400" dirty="0"/>
              <a:t>    כל עוד התור לא ריק </a:t>
            </a:r>
          </a:p>
          <a:p>
            <a:r>
              <a:rPr lang="he-IL" sz="2400" dirty="0"/>
              <a:t>              הוצא איבר וקדם את המונה  </a:t>
            </a:r>
          </a:p>
          <a:p>
            <a:r>
              <a:rPr lang="he-IL" sz="2400" dirty="0"/>
              <a:t>בסיום – התור ריק !!!  </a:t>
            </a:r>
          </a:p>
        </p:txBody>
      </p:sp>
      <p:grpSp>
        <p:nvGrpSpPr>
          <p:cNvPr id="25" name="קבוצה 24"/>
          <p:cNvGrpSpPr/>
          <p:nvPr/>
        </p:nvGrpSpPr>
        <p:grpSpPr>
          <a:xfrm>
            <a:off x="2188839" y="3257960"/>
            <a:ext cx="2663435" cy="1857660"/>
            <a:chOff x="8701261" y="1812376"/>
            <a:chExt cx="2438630" cy="1664143"/>
          </a:xfrm>
        </p:grpSpPr>
        <p:sp>
          <p:nvSpPr>
            <p:cNvPr id="30" name="תרשים זרימה: חילוץ 29"/>
            <p:cNvSpPr/>
            <p:nvPr/>
          </p:nvSpPr>
          <p:spPr>
            <a:xfrm>
              <a:off x="8701261" y="3123868"/>
              <a:ext cx="395785" cy="352651"/>
            </a:xfrm>
            <a:prstGeom prst="flowChartExtra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grpSp>
          <p:nvGrpSpPr>
            <p:cNvPr id="31" name="קבוצה 30"/>
            <p:cNvGrpSpPr/>
            <p:nvPr/>
          </p:nvGrpSpPr>
          <p:grpSpPr>
            <a:xfrm>
              <a:off x="8722544" y="1812376"/>
              <a:ext cx="2417347" cy="1351424"/>
              <a:chOff x="8722544" y="768669"/>
              <a:chExt cx="2417347" cy="1351424"/>
            </a:xfrm>
          </p:grpSpPr>
          <p:grpSp>
            <p:nvGrpSpPr>
              <p:cNvPr id="32" name="קבוצה 31"/>
              <p:cNvGrpSpPr/>
              <p:nvPr/>
            </p:nvGrpSpPr>
            <p:grpSpPr>
              <a:xfrm>
                <a:off x="8722544" y="1008948"/>
                <a:ext cx="1934300" cy="1111145"/>
                <a:chOff x="8634160" y="1002250"/>
                <a:chExt cx="1934300" cy="1111145"/>
              </a:xfrm>
            </p:grpSpPr>
            <p:cxnSp>
              <p:nvCxnSpPr>
                <p:cNvPr id="34" name="מחבר ישר 33"/>
                <p:cNvCxnSpPr/>
                <p:nvPr/>
              </p:nvCxnSpPr>
              <p:spPr>
                <a:xfrm flipH="1">
                  <a:off x="8634160" y="2113395"/>
                  <a:ext cx="1818078" cy="0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מחבר ישר 34"/>
                <p:cNvCxnSpPr/>
                <p:nvPr/>
              </p:nvCxnSpPr>
              <p:spPr>
                <a:xfrm flipH="1">
                  <a:off x="8634160" y="1575751"/>
                  <a:ext cx="1818078" cy="0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36" name="אליפסה 35"/>
                <p:cNvSpPr/>
                <p:nvPr/>
              </p:nvSpPr>
              <p:spPr>
                <a:xfrm>
                  <a:off x="9565175" y="1002250"/>
                  <a:ext cx="1003285" cy="267974"/>
                </a:xfrm>
                <a:prstGeom prst="ellipse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1" anchor="ctr"/>
                <a:lstStyle/>
                <a:p>
                  <a:pPr algn="ctr"/>
                  <a:r>
                    <a:rPr lang="en-US" dirty="0"/>
                    <a:t>temp</a:t>
                  </a:r>
                  <a:endParaRPr lang="he-IL" dirty="0"/>
                </a:p>
              </p:txBody>
            </p:sp>
            <p:cxnSp>
              <p:nvCxnSpPr>
                <p:cNvPr id="37" name="מחבר חץ ישר 36"/>
                <p:cNvCxnSpPr/>
                <p:nvPr/>
              </p:nvCxnSpPr>
              <p:spPr>
                <a:xfrm flipH="1">
                  <a:off x="9565175" y="1353586"/>
                  <a:ext cx="278274" cy="202200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3" name="מלבן 32"/>
              <p:cNvSpPr/>
              <p:nvPr/>
            </p:nvSpPr>
            <p:spPr>
              <a:xfrm>
                <a:off x="9560165" y="768669"/>
                <a:ext cx="1579726" cy="265305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r>
                  <a:rPr lang="en-US" dirty="0"/>
                  <a:t>Queue&lt;</a:t>
                </a:r>
                <a:r>
                  <a:rPr lang="en-US" dirty="0" err="1"/>
                  <a:t>int</a:t>
                </a:r>
                <a:r>
                  <a:rPr lang="en-US" dirty="0"/>
                  <a:t>&gt;</a:t>
                </a:r>
                <a:endParaRPr lang="he-IL" dirty="0"/>
              </a:p>
            </p:txBody>
          </p:sp>
        </p:grpSp>
      </p:grpSp>
      <p:sp>
        <p:nvSpPr>
          <p:cNvPr id="40" name="מלבן 39"/>
          <p:cNvSpPr/>
          <p:nvPr/>
        </p:nvSpPr>
        <p:spPr>
          <a:xfrm>
            <a:off x="5813285" y="3277942"/>
            <a:ext cx="353134" cy="40024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1</a:t>
            </a:r>
            <a:endParaRPr lang="he-IL" sz="2000" dirty="0"/>
          </a:p>
        </p:txBody>
      </p:sp>
      <p:sp>
        <p:nvSpPr>
          <p:cNvPr id="39" name="מלבן 38"/>
          <p:cNvSpPr/>
          <p:nvPr/>
        </p:nvSpPr>
        <p:spPr>
          <a:xfrm>
            <a:off x="5866606" y="3278911"/>
            <a:ext cx="353134" cy="40024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2</a:t>
            </a:r>
            <a:endParaRPr lang="he-IL" sz="2000" dirty="0"/>
          </a:p>
        </p:txBody>
      </p:sp>
      <p:sp>
        <p:nvSpPr>
          <p:cNvPr id="15" name="מלבן 14"/>
          <p:cNvSpPr/>
          <p:nvPr/>
        </p:nvSpPr>
        <p:spPr>
          <a:xfrm>
            <a:off x="5852306" y="3257960"/>
            <a:ext cx="353134" cy="40024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3</a:t>
            </a:r>
            <a:endParaRPr lang="he-IL" sz="2000" dirty="0"/>
          </a:p>
        </p:txBody>
      </p:sp>
      <p:sp>
        <p:nvSpPr>
          <p:cNvPr id="41" name="מלבן 40"/>
          <p:cNvSpPr/>
          <p:nvPr/>
        </p:nvSpPr>
        <p:spPr>
          <a:xfrm>
            <a:off x="5848429" y="3280587"/>
            <a:ext cx="353134" cy="40024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4</a:t>
            </a:r>
            <a:endParaRPr lang="he-IL" sz="2000" dirty="0"/>
          </a:p>
        </p:txBody>
      </p:sp>
      <p:sp>
        <p:nvSpPr>
          <p:cNvPr id="42" name="מלבן 41"/>
          <p:cNvSpPr/>
          <p:nvPr/>
        </p:nvSpPr>
        <p:spPr>
          <a:xfrm>
            <a:off x="1349829" y="5384343"/>
            <a:ext cx="672823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400" dirty="0"/>
              <a:t>כדי לשמור על התור ולהחזירו למצבו המקורי – נשמור את האברים שהוצאו בתור עזר.     ובסיום נחזיר את האברים לתור המקורי . </a:t>
            </a:r>
          </a:p>
        </p:txBody>
      </p:sp>
    </p:spTree>
    <p:extLst>
      <p:ext uri="{BB962C8B-B14F-4D97-AF65-F5344CB8AC3E}">
        <p14:creationId xmlns:p14="http://schemas.microsoft.com/office/powerpoint/2010/main" val="1166582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3.33333E-6 L -0.39114 -0.01412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557" y="-7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3.33333E-6 L -0.39011 -0.00973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505" y="-4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-2.96296E-6 L -0.38971 -0.00972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492" y="-4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4.81481E-6 L -0.39024 -0.00277 " pathEditMode="relative" rAng="0" ptsTypes="AA">
                                      <p:cBhvr>
                                        <p:cTn id="4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518" y="-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14" grpId="0" animBg="1"/>
      <p:bldP spid="14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40" grpId="0" animBg="1"/>
      <p:bldP spid="39" grpId="0" animBg="1"/>
      <p:bldP spid="15" grpId="0" animBg="1"/>
      <p:bldP spid="41" grpId="0" animBg="1"/>
      <p:bldP spid="4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675914" y="138267"/>
            <a:ext cx="3396343" cy="720000"/>
          </a:xfrm>
        </p:spPr>
        <p:txBody>
          <a:bodyPr/>
          <a:lstStyle/>
          <a:p>
            <a:r>
              <a:rPr lang="he-IL" dirty="0"/>
              <a:t>סריקה מלאה</a:t>
            </a:r>
          </a:p>
        </p:txBody>
      </p:sp>
      <p:sp>
        <p:nvSpPr>
          <p:cNvPr id="6" name="מלבן 5"/>
          <p:cNvSpPr/>
          <p:nvPr/>
        </p:nvSpPr>
        <p:spPr>
          <a:xfrm>
            <a:off x="606387" y="959038"/>
            <a:ext cx="16273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Varela Round" panose="00000500000000000000" pitchFamily="2" charset="-79"/>
              </a:rPr>
              <a:t> Count(q);</a:t>
            </a:r>
            <a:endParaRPr lang="he-IL" sz="2400" dirty="0">
              <a:latin typeface="Varela Round" panose="00000500000000000000" pitchFamily="2" charset="-79"/>
            </a:endParaRPr>
          </a:p>
        </p:txBody>
      </p:sp>
      <p:cxnSp>
        <p:nvCxnSpPr>
          <p:cNvPr id="7" name="מחבר ישר 6"/>
          <p:cNvCxnSpPr/>
          <p:nvPr/>
        </p:nvCxnSpPr>
        <p:spPr>
          <a:xfrm flipH="1" flipV="1">
            <a:off x="0" y="1458255"/>
            <a:ext cx="11976410" cy="36000"/>
          </a:xfrm>
          <a:prstGeom prst="line">
            <a:avLst/>
          </a:prstGeom>
          <a:ln w="76200" cmpd="dbl"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8" name="מחבר חץ ישר 7"/>
          <p:cNvCxnSpPr>
            <a:stCxn id="6" idx="3"/>
          </p:cNvCxnSpPr>
          <p:nvPr/>
        </p:nvCxnSpPr>
        <p:spPr>
          <a:xfrm>
            <a:off x="2233757" y="1189871"/>
            <a:ext cx="2294878" cy="1676159"/>
          </a:xfrm>
          <a:prstGeom prst="straightConnector1">
            <a:avLst/>
          </a:prstGeom>
          <a:ln w="50800"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" name="מלבן מעוגל 8"/>
          <p:cNvSpPr/>
          <p:nvPr/>
        </p:nvSpPr>
        <p:spPr>
          <a:xfrm>
            <a:off x="77830" y="1710949"/>
            <a:ext cx="3797170" cy="747597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קריאה לפעולה- העתקת תוכן האופרטור לפרמטר של הפעולה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788731" y="1823137"/>
            <a:ext cx="1519051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he-IL" sz="2800" b="1" dirty="0"/>
              <a:t>בפעולה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600153" y="389068"/>
            <a:ext cx="2368714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he-IL" sz="2400" b="1" dirty="0"/>
              <a:t>בתכנית הראשית</a:t>
            </a:r>
            <a:r>
              <a:rPr lang="he-IL" sz="2000" b="1" dirty="0"/>
              <a:t> </a:t>
            </a:r>
          </a:p>
        </p:txBody>
      </p:sp>
      <p:grpSp>
        <p:nvGrpSpPr>
          <p:cNvPr id="12" name="קבוצה 11"/>
          <p:cNvGrpSpPr/>
          <p:nvPr/>
        </p:nvGrpSpPr>
        <p:grpSpPr>
          <a:xfrm>
            <a:off x="6105287" y="52588"/>
            <a:ext cx="2231253" cy="1363389"/>
            <a:chOff x="8722544" y="2128445"/>
            <a:chExt cx="2042926" cy="1221361"/>
          </a:xfrm>
        </p:grpSpPr>
        <p:sp>
          <p:nvSpPr>
            <p:cNvPr id="13" name="תרשים זרימה: חילוץ 12"/>
            <p:cNvSpPr/>
            <p:nvPr/>
          </p:nvSpPr>
          <p:spPr>
            <a:xfrm>
              <a:off x="8785302" y="3123868"/>
              <a:ext cx="311744" cy="225938"/>
            </a:xfrm>
            <a:prstGeom prst="flowChartExtra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grpSp>
          <p:nvGrpSpPr>
            <p:cNvPr id="14" name="קבוצה 13"/>
            <p:cNvGrpSpPr/>
            <p:nvPr/>
          </p:nvGrpSpPr>
          <p:grpSpPr>
            <a:xfrm>
              <a:off x="8722544" y="2128445"/>
              <a:ext cx="2042926" cy="1035355"/>
              <a:chOff x="8634160" y="1078040"/>
              <a:chExt cx="2042926" cy="1035355"/>
            </a:xfrm>
          </p:grpSpPr>
          <p:cxnSp>
            <p:nvCxnSpPr>
              <p:cNvPr id="15" name="מחבר ישר 14"/>
              <p:cNvCxnSpPr/>
              <p:nvPr/>
            </p:nvCxnSpPr>
            <p:spPr>
              <a:xfrm flipH="1">
                <a:off x="8634160" y="2113395"/>
                <a:ext cx="1818078" cy="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" name="מחבר ישר 15"/>
              <p:cNvCxnSpPr/>
              <p:nvPr/>
            </p:nvCxnSpPr>
            <p:spPr>
              <a:xfrm flipH="1">
                <a:off x="8634160" y="1575751"/>
                <a:ext cx="1818078" cy="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7" name="אליפסה 16"/>
              <p:cNvSpPr/>
              <p:nvPr/>
            </p:nvSpPr>
            <p:spPr>
              <a:xfrm>
                <a:off x="9673801" y="1078040"/>
                <a:ext cx="1003285" cy="423881"/>
              </a:xfrm>
              <a:prstGeom prst="ellipse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en-US" dirty="0"/>
                  <a:t>q</a:t>
                </a:r>
                <a:endParaRPr lang="he-IL" dirty="0"/>
              </a:p>
            </p:txBody>
          </p:sp>
          <p:cxnSp>
            <p:nvCxnSpPr>
              <p:cNvPr id="18" name="מחבר חץ ישר 17"/>
              <p:cNvCxnSpPr/>
              <p:nvPr/>
            </p:nvCxnSpPr>
            <p:spPr>
              <a:xfrm flipH="1">
                <a:off x="9565175" y="1353586"/>
                <a:ext cx="278274" cy="20220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9" name="מלבן 18"/>
          <p:cNvSpPr/>
          <p:nvPr/>
        </p:nvSpPr>
        <p:spPr>
          <a:xfrm>
            <a:off x="7404617" y="730163"/>
            <a:ext cx="326571" cy="414049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5</a:t>
            </a:r>
            <a:endParaRPr lang="he-IL" sz="2000" dirty="0"/>
          </a:p>
        </p:txBody>
      </p:sp>
      <p:sp>
        <p:nvSpPr>
          <p:cNvPr id="20" name="מלבן 19"/>
          <p:cNvSpPr/>
          <p:nvPr/>
        </p:nvSpPr>
        <p:spPr>
          <a:xfrm>
            <a:off x="6208824" y="720790"/>
            <a:ext cx="326571" cy="414049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6</a:t>
            </a:r>
            <a:endParaRPr lang="he-IL" sz="2000" dirty="0"/>
          </a:p>
        </p:txBody>
      </p:sp>
      <p:sp>
        <p:nvSpPr>
          <p:cNvPr id="21" name="מלבן 20"/>
          <p:cNvSpPr/>
          <p:nvPr/>
        </p:nvSpPr>
        <p:spPr>
          <a:xfrm>
            <a:off x="6997039" y="708102"/>
            <a:ext cx="326571" cy="414049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2</a:t>
            </a:r>
            <a:endParaRPr lang="he-IL" sz="2000" dirty="0"/>
          </a:p>
        </p:txBody>
      </p:sp>
      <p:sp>
        <p:nvSpPr>
          <p:cNvPr id="22" name="מלבן 21"/>
          <p:cNvSpPr/>
          <p:nvPr/>
        </p:nvSpPr>
        <p:spPr>
          <a:xfrm>
            <a:off x="6601437" y="739424"/>
            <a:ext cx="326571" cy="414049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8</a:t>
            </a:r>
            <a:endParaRPr lang="he-IL" sz="2000" dirty="0"/>
          </a:p>
        </p:txBody>
      </p:sp>
      <p:sp>
        <p:nvSpPr>
          <p:cNvPr id="25" name="מלבן 24"/>
          <p:cNvSpPr/>
          <p:nvPr/>
        </p:nvSpPr>
        <p:spPr>
          <a:xfrm>
            <a:off x="248071" y="2764572"/>
            <a:ext cx="6096000" cy="40934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 rtl="0"/>
            <a:r>
              <a:rPr lang="en-US" sz="2000" dirty="0">
                <a:solidFill>
                  <a:srgbClr val="0000FF"/>
                </a:solidFill>
              </a:rPr>
              <a:t>public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>
                <a:solidFill>
                  <a:srgbClr val="0000FF"/>
                </a:solidFill>
              </a:rPr>
              <a:t>static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FF"/>
                </a:solidFill>
              </a:rPr>
              <a:t>int</a:t>
            </a:r>
            <a:r>
              <a:rPr lang="en-US" sz="2000" dirty="0">
                <a:solidFill>
                  <a:srgbClr val="000000"/>
                </a:solidFill>
              </a:rPr>
              <a:t> Count(Queue&lt;</a:t>
            </a:r>
            <a:r>
              <a:rPr lang="en-US" sz="2000" dirty="0" err="1">
                <a:solidFill>
                  <a:srgbClr val="0000FF"/>
                </a:solidFill>
              </a:rPr>
              <a:t>int</a:t>
            </a:r>
            <a:r>
              <a:rPr lang="en-US" sz="2000" dirty="0">
                <a:solidFill>
                  <a:srgbClr val="000000"/>
                </a:solidFill>
              </a:rPr>
              <a:t>&gt; q)</a:t>
            </a:r>
          </a:p>
          <a:p>
            <a:pPr algn="l" rtl="0"/>
            <a:r>
              <a:rPr lang="he-IL" sz="2000" dirty="0">
                <a:solidFill>
                  <a:srgbClr val="000000"/>
                </a:solidFill>
              </a:rPr>
              <a:t>       }</a:t>
            </a:r>
          </a:p>
          <a:p>
            <a:pPr algn="l" rtl="0"/>
            <a:r>
              <a:rPr lang="en-US" sz="2000" dirty="0">
                <a:solidFill>
                  <a:srgbClr val="000000"/>
                </a:solidFill>
              </a:rPr>
              <a:t>    </a:t>
            </a:r>
            <a:r>
              <a:rPr lang="en-US" sz="2000" dirty="0" err="1">
                <a:solidFill>
                  <a:srgbClr val="0000FF"/>
                </a:solidFill>
              </a:rPr>
              <a:t>int</a:t>
            </a:r>
            <a:r>
              <a:rPr lang="en-US" sz="2000" dirty="0">
                <a:solidFill>
                  <a:srgbClr val="000000"/>
                </a:solidFill>
              </a:rPr>
              <a:t> counter = 0;</a:t>
            </a:r>
          </a:p>
          <a:p>
            <a:pPr algn="l" rtl="0"/>
            <a:r>
              <a:rPr lang="en-US" sz="2000" dirty="0">
                <a:solidFill>
                  <a:srgbClr val="000000"/>
                </a:solidFill>
              </a:rPr>
              <a:t>     Queue&lt;</a:t>
            </a:r>
            <a:r>
              <a:rPr lang="en-US" sz="2000" dirty="0" err="1">
                <a:solidFill>
                  <a:srgbClr val="0000FF"/>
                </a:solidFill>
              </a:rPr>
              <a:t>int</a:t>
            </a:r>
            <a:r>
              <a:rPr lang="en-US" sz="2000" dirty="0">
                <a:solidFill>
                  <a:srgbClr val="000000"/>
                </a:solidFill>
              </a:rPr>
              <a:t>&gt; temp = </a:t>
            </a:r>
            <a:r>
              <a:rPr lang="en-US" sz="2000" dirty="0">
                <a:solidFill>
                  <a:srgbClr val="0000FF"/>
                </a:solidFill>
              </a:rPr>
              <a:t>new</a:t>
            </a:r>
            <a:r>
              <a:rPr lang="en-US" sz="2000" dirty="0">
                <a:solidFill>
                  <a:srgbClr val="000000"/>
                </a:solidFill>
              </a:rPr>
              <a:t> Queue&lt;</a:t>
            </a:r>
            <a:r>
              <a:rPr lang="en-US" sz="2000" dirty="0" err="1">
                <a:solidFill>
                  <a:srgbClr val="0000FF"/>
                </a:solidFill>
              </a:rPr>
              <a:t>int</a:t>
            </a:r>
            <a:r>
              <a:rPr lang="en-US" sz="2000" dirty="0">
                <a:solidFill>
                  <a:srgbClr val="000000"/>
                </a:solidFill>
              </a:rPr>
              <a:t>&gt;();</a:t>
            </a:r>
          </a:p>
          <a:p>
            <a:pPr algn="l" rtl="0"/>
            <a:r>
              <a:rPr lang="en-US" sz="2000" dirty="0">
                <a:solidFill>
                  <a:srgbClr val="000000"/>
                </a:solidFill>
              </a:rPr>
              <a:t>      </a:t>
            </a:r>
            <a:r>
              <a:rPr lang="en-US" sz="2000" dirty="0">
                <a:solidFill>
                  <a:srgbClr val="0000FF"/>
                </a:solidFill>
              </a:rPr>
              <a:t>while</a:t>
            </a:r>
            <a:r>
              <a:rPr lang="en-US" sz="2000" dirty="0">
                <a:solidFill>
                  <a:srgbClr val="000000"/>
                </a:solidFill>
              </a:rPr>
              <a:t>(!</a:t>
            </a:r>
            <a:r>
              <a:rPr lang="en-US" sz="2000" dirty="0" err="1">
                <a:solidFill>
                  <a:srgbClr val="000000"/>
                </a:solidFill>
              </a:rPr>
              <a:t>q.IsEmpty</a:t>
            </a:r>
            <a:r>
              <a:rPr lang="en-US" sz="2000" dirty="0">
                <a:solidFill>
                  <a:srgbClr val="000000"/>
                </a:solidFill>
              </a:rPr>
              <a:t>())</a:t>
            </a:r>
          </a:p>
          <a:p>
            <a:pPr algn="l" rtl="0"/>
            <a:r>
              <a:rPr lang="he-IL" sz="2000" dirty="0">
                <a:solidFill>
                  <a:srgbClr val="000000"/>
                </a:solidFill>
              </a:rPr>
              <a:t>            }      </a:t>
            </a:r>
          </a:p>
          <a:p>
            <a:pPr algn="l" rtl="0"/>
            <a:r>
              <a:rPr lang="en-US" sz="2000" dirty="0">
                <a:solidFill>
                  <a:srgbClr val="000000"/>
                </a:solidFill>
              </a:rPr>
              <a:t>          </a:t>
            </a:r>
            <a:r>
              <a:rPr lang="en-US" sz="2000" dirty="0" err="1">
                <a:solidFill>
                  <a:srgbClr val="000000"/>
                </a:solidFill>
              </a:rPr>
              <a:t>temp.Insert</a:t>
            </a:r>
            <a:r>
              <a:rPr lang="en-US" sz="2000" dirty="0">
                <a:solidFill>
                  <a:srgbClr val="000000"/>
                </a:solidFill>
              </a:rPr>
              <a:t>(</a:t>
            </a:r>
            <a:r>
              <a:rPr lang="en-US" sz="2000" dirty="0" err="1">
                <a:solidFill>
                  <a:srgbClr val="000000"/>
                </a:solidFill>
              </a:rPr>
              <a:t>q.Remove</a:t>
            </a:r>
            <a:r>
              <a:rPr lang="en-US" sz="2000" dirty="0">
                <a:solidFill>
                  <a:srgbClr val="000000"/>
                </a:solidFill>
              </a:rPr>
              <a:t>());</a:t>
            </a:r>
          </a:p>
          <a:p>
            <a:pPr algn="l" rtl="0"/>
            <a:r>
              <a:rPr lang="en-US" sz="2000" dirty="0">
                <a:solidFill>
                  <a:srgbClr val="000000"/>
                </a:solidFill>
              </a:rPr>
              <a:t>          counter++;</a:t>
            </a:r>
          </a:p>
          <a:p>
            <a:pPr algn="l" rtl="0"/>
            <a:r>
              <a:rPr lang="he-IL" sz="2000" dirty="0">
                <a:solidFill>
                  <a:srgbClr val="000000"/>
                </a:solidFill>
              </a:rPr>
              <a:t>{       </a:t>
            </a:r>
          </a:p>
          <a:p>
            <a:pPr algn="l" rtl="0"/>
            <a:r>
              <a:rPr lang="en-US" sz="2000" dirty="0">
                <a:solidFill>
                  <a:srgbClr val="000000"/>
                </a:solidFill>
              </a:rPr>
              <a:t>      </a:t>
            </a:r>
            <a:r>
              <a:rPr lang="en-US" sz="2000" dirty="0">
                <a:solidFill>
                  <a:srgbClr val="0000FF"/>
                </a:solidFill>
              </a:rPr>
              <a:t>while</a:t>
            </a:r>
            <a:r>
              <a:rPr lang="en-US" sz="2000" dirty="0">
                <a:solidFill>
                  <a:srgbClr val="000000"/>
                </a:solidFill>
              </a:rPr>
              <a:t> (!</a:t>
            </a:r>
            <a:r>
              <a:rPr lang="en-US" sz="2000" dirty="0" err="1">
                <a:solidFill>
                  <a:srgbClr val="000000"/>
                </a:solidFill>
              </a:rPr>
              <a:t>temp.IsEmpty</a:t>
            </a:r>
            <a:r>
              <a:rPr lang="en-US" sz="2000" dirty="0">
                <a:solidFill>
                  <a:srgbClr val="000000"/>
                </a:solidFill>
              </a:rPr>
              <a:t>())</a:t>
            </a:r>
          </a:p>
          <a:p>
            <a:pPr algn="l" rtl="0"/>
            <a:r>
              <a:rPr lang="en-US" sz="2000" dirty="0">
                <a:solidFill>
                  <a:srgbClr val="000000"/>
                </a:solidFill>
              </a:rPr>
              <a:t>                </a:t>
            </a:r>
            <a:r>
              <a:rPr lang="en-US" sz="2000" dirty="0" err="1">
                <a:solidFill>
                  <a:srgbClr val="000000"/>
                </a:solidFill>
              </a:rPr>
              <a:t>q.Insert</a:t>
            </a:r>
            <a:r>
              <a:rPr lang="en-US" sz="2000" dirty="0">
                <a:solidFill>
                  <a:srgbClr val="000000"/>
                </a:solidFill>
              </a:rPr>
              <a:t>(</a:t>
            </a:r>
            <a:r>
              <a:rPr lang="en-US" sz="2000" dirty="0" err="1">
                <a:solidFill>
                  <a:srgbClr val="000000"/>
                </a:solidFill>
              </a:rPr>
              <a:t>temp.Remove</a:t>
            </a:r>
            <a:r>
              <a:rPr lang="en-US" sz="2000" dirty="0">
                <a:solidFill>
                  <a:srgbClr val="000000"/>
                </a:solidFill>
              </a:rPr>
              <a:t>());</a:t>
            </a:r>
          </a:p>
          <a:p>
            <a:pPr algn="l" rtl="0"/>
            <a:r>
              <a:rPr lang="en-US" sz="2000" dirty="0">
                <a:solidFill>
                  <a:srgbClr val="000000"/>
                </a:solidFill>
              </a:rPr>
              <a:t>      </a:t>
            </a:r>
            <a:r>
              <a:rPr lang="en-US" sz="2000" dirty="0">
                <a:solidFill>
                  <a:srgbClr val="0000FF"/>
                </a:solidFill>
              </a:rPr>
              <a:t>return</a:t>
            </a:r>
            <a:r>
              <a:rPr lang="en-US" sz="2000" dirty="0">
                <a:solidFill>
                  <a:srgbClr val="000000"/>
                </a:solidFill>
              </a:rPr>
              <a:t> counter;</a:t>
            </a:r>
          </a:p>
          <a:p>
            <a:pPr algn="l" rtl="0"/>
            <a:r>
              <a:rPr lang="he-IL" sz="2000" dirty="0">
                <a:solidFill>
                  <a:srgbClr val="000000"/>
                </a:solidFill>
              </a:rPr>
              <a:t>        {</a:t>
            </a:r>
            <a:endParaRPr lang="he-IL" sz="2000" dirty="0"/>
          </a:p>
        </p:txBody>
      </p:sp>
      <p:grpSp>
        <p:nvGrpSpPr>
          <p:cNvPr id="36" name="קבוצה 35"/>
          <p:cNvGrpSpPr/>
          <p:nvPr/>
        </p:nvGrpSpPr>
        <p:grpSpPr>
          <a:xfrm>
            <a:off x="6313001" y="1208341"/>
            <a:ext cx="722173" cy="1556231"/>
            <a:chOff x="6313001" y="1208341"/>
            <a:chExt cx="722173" cy="1728305"/>
          </a:xfrm>
        </p:grpSpPr>
        <p:sp>
          <p:nvSpPr>
            <p:cNvPr id="30" name="אליפסה 29"/>
            <p:cNvSpPr/>
            <p:nvPr/>
          </p:nvSpPr>
          <p:spPr>
            <a:xfrm>
              <a:off x="6313001" y="2310267"/>
              <a:ext cx="722173" cy="626379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dirty="0"/>
                <a:t>q</a:t>
              </a:r>
              <a:endParaRPr lang="he-IL" dirty="0"/>
            </a:p>
          </p:txBody>
        </p:sp>
        <p:cxnSp>
          <p:nvCxnSpPr>
            <p:cNvPr id="32" name="מחבר חץ ישר 31"/>
            <p:cNvCxnSpPr>
              <a:stCxn id="30" idx="0"/>
            </p:cNvCxnSpPr>
            <p:nvPr/>
          </p:nvCxnSpPr>
          <p:spPr>
            <a:xfrm flipV="1">
              <a:off x="6674088" y="1208341"/>
              <a:ext cx="253920" cy="110192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37" name="פינה מקופלת 36"/>
          <p:cNvSpPr/>
          <p:nvPr/>
        </p:nvSpPr>
        <p:spPr>
          <a:xfrm>
            <a:off x="6634872" y="5117698"/>
            <a:ext cx="1211790" cy="963038"/>
          </a:xfrm>
          <a:prstGeom prst="foldedCorner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000" dirty="0"/>
              <a:t>Counter</a:t>
            </a:r>
          </a:p>
          <a:p>
            <a:pPr algn="ctr"/>
            <a:r>
              <a:rPr lang="en-US" sz="2000" dirty="0"/>
              <a:t>0</a:t>
            </a:r>
            <a:endParaRPr lang="he-IL" sz="2000" dirty="0"/>
          </a:p>
        </p:txBody>
      </p:sp>
      <p:grpSp>
        <p:nvGrpSpPr>
          <p:cNvPr id="38" name="קבוצה 37"/>
          <p:cNvGrpSpPr/>
          <p:nvPr/>
        </p:nvGrpSpPr>
        <p:grpSpPr>
          <a:xfrm>
            <a:off x="7591147" y="2961629"/>
            <a:ext cx="2640190" cy="1708341"/>
            <a:chOff x="8722544" y="1812376"/>
            <a:chExt cx="2417347" cy="1530379"/>
          </a:xfrm>
        </p:grpSpPr>
        <p:sp>
          <p:nvSpPr>
            <p:cNvPr id="39" name="תרשים זרימה: חילוץ 38"/>
            <p:cNvSpPr/>
            <p:nvPr/>
          </p:nvSpPr>
          <p:spPr>
            <a:xfrm>
              <a:off x="8727625" y="3123868"/>
              <a:ext cx="246281" cy="218887"/>
            </a:xfrm>
            <a:prstGeom prst="flowChartExtra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grpSp>
          <p:nvGrpSpPr>
            <p:cNvPr id="40" name="קבוצה 39"/>
            <p:cNvGrpSpPr/>
            <p:nvPr/>
          </p:nvGrpSpPr>
          <p:grpSpPr>
            <a:xfrm>
              <a:off x="8722544" y="1812376"/>
              <a:ext cx="2417347" cy="1351424"/>
              <a:chOff x="8722544" y="768669"/>
              <a:chExt cx="2417347" cy="1351424"/>
            </a:xfrm>
          </p:grpSpPr>
          <p:grpSp>
            <p:nvGrpSpPr>
              <p:cNvPr id="41" name="קבוצה 40"/>
              <p:cNvGrpSpPr/>
              <p:nvPr/>
            </p:nvGrpSpPr>
            <p:grpSpPr>
              <a:xfrm>
                <a:off x="8722544" y="1008948"/>
                <a:ext cx="1934300" cy="1111145"/>
                <a:chOff x="8634160" y="1002250"/>
                <a:chExt cx="1934300" cy="1111145"/>
              </a:xfrm>
            </p:grpSpPr>
            <p:cxnSp>
              <p:nvCxnSpPr>
                <p:cNvPr id="43" name="מחבר ישר 42"/>
                <p:cNvCxnSpPr/>
                <p:nvPr/>
              </p:nvCxnSpPr>
              <p:spPr>
                <a:xfrm flipH="1">
                  <a:off x="8634160" y="2113395"/>
                  <a:ext cx="1818078" cy="0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מחבר ישר 43"/>
                <p:cNvCxnSpPr/>
                <p:nvPr/>
              </p:nvCxnSpPr>
              <p:spPr>
                <a:xfrm flipH="1">
                  <a:off x="8634160" y="1575751"/>
                  <a:ext cx="1818078" cy="0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45" name="אליפסה 44"/>
                <p:cNvSpPr/>
                <p:nvPr/>
              </p:nvSpPr>
              <p:spPr>
                <a:xfrm>
                  <a:off x="9565175" y="1002250"/>
                  <a:ext cx="1003285" cy="267974"/>
                </a:xfrm>
                <a:prstGeom prst="ellipse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1" anchor="ctr"/>
                <a:lstStyle/>
                <a:p>
                  <a:pPr algn="ctr"/>
                  <a:r>
                    <a:rPr lang="en-US" dirty="0"/>
                    <a:t>temp</a:t>
                  </a:r>
                  <a:endParaRPr lang="he-IL" dirty="0"/>
                </a:p>
              </p:txBody>
            </p:sp>
            <p:cxnSp>
              <p:nvCxnSpPr>
                <p:cNvPr id="46" name="מחבר חץ ישר 45"/>
                <p:cNvCxnSpPr/>
                <p:nvPr/>
              </p:nvCxnSpPr>
              <p:spPr>
                <a:xfrm flipH="1">
                  <a:off x="9565175" y="1353586"/>
                  <a:ext cx="278274" cy="202200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2" name="מלבן 41"/>
              <p:cNvSpPr/>
              <p:nvPr/>
            </p:nvSpPr>
            <p:spPr>
              <a:xfrm>
                <a:off x="9560165" y="768669"/>
                <a:ext cx="1579726" cy="265305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r>
                  <a:rPr lang="en-US" dirty="0"/>
                  <a:t>Queue&lt;</a:t>
                </a:r>
                <a:r>
                  <a:rPr lang="en-US" dirty="0" err="1"/>
                  <a:t>int</a:t>
                </a:r>
                <a:r>
                  <a:rPr lang="en-US" dirty="0"/>
                  <a:t>&gt;</a:t>
                </a:r>
                <a:endParaRPr lang="he-IL" dirty="0"/>
              </a:p>
            </p:txBody>
          </p:sp>
        </p:grpSp>
      </p:grpSp>
      <p:sp>
        <p:nvSpPr>
          <p:cNvPr id="47" name="חץ ימינה 46"/>
          <p:cNvSpPr/>
          <p:nvPr/>
        </p:nvSpPr>
        <p:spPr>
          <a:xfrm>
            <a:off x="77830" y="3528985"/>
            <a:ext cx="528557" cy="476958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0" name="סוגר מסולסל שמאלי 59"/>
          <p:cNvSpPr/>
          <p:nvPr/>
        </p:nvSpPr>
        <p:spPr>
          <a:xfrm>
            <a:off x="217086" y="4137594"/>
            <a:ext cx="501371" cy="1237283"/>
          </a:xfrm>
          <a:prstGeom prst="leftBrac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5" name="מלבן 74"/>
          <p:cNvSpPr/>
          <p:nvPr/>
        </p:nvSpPr>
        <p:spPr>
          <a:xfrm>
            <a:off x="7064200" y="5500983"/>
            <a:ext cx="353134" cy="40024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1</a:t>
            </a:r>
            <a:endParaRPr lang="he-IL" sz="2000" dirty="0"/>
          </a:p>
        </p:txBody>
      </p:sp>
      <p:sp>
        <p:nvSpPr>
          <p:cNvPr id="74" name="מלבן 73"/>
          <p:cNvSpPr/>
          <p:nvPr/>
        </p:nvSpPr>
        <p:spPr>
          <a:xfrm>
            <a:off x="7109325" y="5516513"/>
            <a:ext cx="353134" cy="40024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2</a:t>
            </a:r>
            <a:endParaRPr lang="he-IL" sz="2000" dirty="0"/>
          </a:p>
        </p:txBody>
      </p:sp>
      <p:sp>
        <p:nvSpPr>
          <p:cNvPr id="73" name="מלבן 72"/>
          <p:cNvSpPr/>
          <p:nvPr/>
        </p:nvSpPr>
        <p:spPr>
          <a:xfrm>
            <a:off x="7097524" y="5508748"/>
            <a:ext cx="353134" cy="40024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3</a:t>
            </a:r>
            <a:endParaRPr lang="he-IL" sz="2000" dirty="0"/>
          </a:p>
        </p:txBody>
      </p:sp>
      <p:sp>
        <p:nvSpPr>
          <p:cNvPr id="72" name="מלבן 71"/>
          <p:cNvSpPr/>
          <p:nvPr/>
        </p:nvSpPr>
        <p:spPr>
          <a:xfrm>
            <a:off x="7082452" y="5517638"/>
            <a:ext cx="353134" cy="40024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4</a:t>
            </a:r>
            <a:endParaRPr lang="he-IL" sz="2000" dirty="0"/>
          </a:p>
        </p:txBody>
      </p:sp>
      <p:sp>
        <p:nvSpPr>
          <p:cNvPr id="83" name="מלבן 82"/>
          <p:cNvSpPr/>
          <p:nvPr/>
        </p:nvSpPr>
        <p:spPr>
          <a:xfrm>
            <a:off x="7607959" y="4004071"/>
            <a:ext cx="326571" cy="414049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6</a:t>
            </a:r>
            <a:endParaRPr lang="he-IL" sz="2000" dirty="0"/>
          </a:p>
        </p:txBody>
      </p:sp>
      <p:sp>
        <p:nvSpPr>
          <p:cNvPr id="84" name="מלבן 83"/>
          <p:cNvSpPr/>
          <p:nvPr/>
        </p:nvSpPr>
        <p:spPr>
          <a:xfrm>
            <a:off x="8444701" y="3969045"/>
            <a:ext cx="326571" cy="414049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2</a:t>
            </a:r>
            <a:endParaRPr lang="he-IL" sz="2000" dirty="0"/>
          </a:p>
        </p:txBody>
      </p:sp>
      <p:sp>
        <p:nvSpPr>
          <p:cNvPr id="85" name="מלבן 84"/>
          <p:cNvSpPr/>
          <p:nvPr/>
        </p:nvSpPr>
        <p:spPr>
          <a:xfrm>
            <a:off x="8051996" y="3966172"/>
            <a:ext cx="326571" cy="414049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8</a:t>
            </a:r>
            <a:endParaRPr lang="he-IL" sz="2000" dirty="0"/>
          </a:p>
        </p:txBody>
      </p:sp>
      <p:sp>
        <p:nvSpPr>
          <p:cNvPr id="86" name="מלבן 85"/>
          <p:cNvSpPr/>
          <p:nvPr/>
        </p:nvSpPr>
        <p:spPr>
          <a:xfrm>
            <a:off x="8888738" y="3948686"/>
            <a:ext cx="326571" cy="414049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5</a:t>
            </a:r>
            <a:endParaRPr lang="he-IL" sz="2000" dirty="0"/>
          </a:p>
        </p:txBody>
      </p:sp>
      <p:sp>
        <p:nvSpPr>
          <p:cNvPr id="87" name="סוגר מסולסל שמאלי 86"/>
          <p:cNvSpPr/>
          <p:nvPr/>
        </p:nvSpPr>
        <p:spPr>
          <a:xfrm>
            <a:off x="105016" y="5575563"/>
            <a:ext cx="501371" cy="571988"/>
          </a:xfrm>
          <a:prstGeom prst="leftBrac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8" name="מלבן 87"/>
          <p:cNvSpPr/>
          <p:nvPr/>
        </p:nvSpPr>
        <p:spPr>
          <a:xfrm>
            <a:off x="6234362" y="727428"/>
            <a:ext cx="326571" cy="414049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6</a:t>
            </a:r>
            <a:endParaRPr lang="he-IL" sz="2000" dirty="0"/>
          </a:p>
        </p:txBody>
      </p:sp>
      <p:sp>
        <p:nvSpPr>
          <p:cNvPr id="89" name="מלבן 88"/>
          <p:cNvSpPr/>
          <p:nvPr/>
        </p:nvSpPr>
        <p:spPr>
          <a:xfrm>
            <a:off x="7022577" y="691659"/>
            <a:ext cx="326571" cy="414049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2</a:t>
            </a:r>
            <a:endParaRPr lang="he-IL" sz="2000" dirty="0"/>
          </a:p>
        </p:txBody>
      </p:sp>
      <p:sp>
        <p:nvSpPr>
          <p:cNvPr id="90" name="מלבן 89"/>
          <p:cNvSpPr/>
          <p:nvPr/>
        </p:nvSpPr>
        <p:spPr>
          <a:xfrm>
            <a:off x="6600203" y="735373"/>
            <a:ext cx="326571" cy="414049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8</a:t>
            </a:r>
            <a:endParaRPr lang="he-IL" sz="2000" dirty="0"/>
          </a:p>
        </p:txBody>
      </p:sp>
      <p:sp>
        <p:nvSpPr>
          <p:cNvPr id="91" name="מלבן 90"/>
          <p:cNvSpPr/>
          <p:nvPr/>
        </p:nvSpPr>
        <p:spPr>
          <a:xfrm>
            <a:off x="7435586" y="715647"/>
            <a:ext cx="326571" cy="414049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5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3611828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37" grpId="0" animBg="1"/>
      <p:bldP spid="47" grpId="0" animBg="1"/>
      <p:bldP spid="60" grpId="0" animBg="1"/>
      <p:bldP spid="75" grpId="0" animBg="1"/>
      <p:bldP spid="74" grpId="0" animBg="1"/>
      <p:bldP spid="73" grpId="0" animBg="1"/>
      <p:bldP spid="72" grpId="0" animBg="1"/>
      <p:bldP spid="83" grpId="0" animBg="1"/>
      <p:bldP spid="83" grpId="1" animBg="1"/>
      <p:bldP spid="83" grpId="2" animBg="1"/>
      <p:bldP spid="84" grpId="0" animBg="1"/>
      <p:bldP spid="84" grpId="1" animBg="1"/>
      <p:bldP spid="85" grpId="0" animBg="1"/>
      <p:bldP spid="85" grpId="1" animBg="1"/>
      <p:bldP spid="86" grpId="0" animBg="1"/>
      <p:bldP spid="86" grpId="1" animBg="1"/>
      <p:bldP spid="87" grpId="0" animBg="1"/>
      <p:bldP spid="88" grpId="0" animBg="1"/>
      <p:bldP spid="89" grpId="0" animBg="1"/>
      <p:bldP spid="90" grpId="0" animBg="1"/>
      <p:bldP spid="9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117294" y="113032"/>
            <a:ext cx="4174822" cy="720000"/>
          </a:xfrm>
        </p:spPr>
        <p:txBody>
          <a:bodyPr/>
          <a:lstStyle/>
          <a:p>
            <a:r>
              <a:rPr lang="he-IL" dirty="0"/>
              <a:t>חיפוש ערך בתור </a:t>
            </a:r>
          </a:p>
        </p:txBody>
      </p:sp>
      <p:grpSp>
        <p:nvGrpSpPr>
          <p:cNvPr id="18" name="קבוצה 17"/>
          <p:cNvGrpSpPr/>
          <p:nvPr/>
        </p:nvGrpSpPr>
        <p:grpSpPr>
          <a:xfrm>
            <a:off x="9409751" y="2734802"/>
            <a:ext cx="2231253" cy="1189352"/>
            <a:chOff x="8722544" y="2284352"/>
            <a:chExt cx="2042926" cy="1065454"/>
          </a:xfrm>
        </p:grpSpPr>
        <p:sp>
          <p:nvSpPr>
            <p:cNvPr id="19" name="תרשים זרימה: חילוץ 18"/>
            <p:cNvSpPr/>
            <p:nvPr/>
          </p:nvSpPr>
          <p:spPr>
            <a:xfrm>
              <a:off x="8785302" y="3123868"/>
              <a:ext cx="311744" cy="225938"/>
            </a:xfrm>
            <a:prstGeom prst="flowChartExtra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grpSp>
          <p:nvGrpSpPr>
            <p:cNvPr id="21" name="קבוצה 20"/>
            <p:cNvGrpSpPr/>
            <p:nvPr/>
          </p:nvGrpSpPr>
          <p:grpSpPr>
            <a:xfrm>
              <a:off x="8722544" y="2284352"/>
              <a:ext cx="2042926" cy="879448"/>
              <a:chOff x="8634160" y="1233947"/>
              <a:chExt cx="2042926" cy="879448"/>
            </a:xfrm>
          </p:grpSpPr>
          <p:cxnSp>
            <p:nvCxnSpPr>
              <p:cNvPr id="23" name="מחבר ישר 22"/>
              <p:cNvCxnSpPr/>
              <p:nvPr/>
            </p:nvCxnSpPr>
            <p:spPr>
              <a:xfrm flipH="1">
                <a:off x="8634160" y="2113395"/>
                <a:ext cx="1818078" cy="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4" name="מחבר ישר 23"/>
              <p:cNvCxnSpPr/>
              <p:nvPr/>
            </p:nvCxnSpPr>
            <p:spPr>
              <a:xfrm flipH="1">
                <a:off x="8634160" y="1575751"/>
                <a:ext cx="1818078" cy="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5" name="אליפסה 24"/>
              <p:cNvSpPr/>
              <p:nvPr/>
            </p:nvSpPr>
            <p:spPr>
              <a:xfrm>
                <a:off x="9673801" y="1233947"/>
                <a:ext cx="1003285" cy="267974"/>
              </a:xfrm>
              <a:prstGeom prst="ellipse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r>
                  <a:rPr lang="en-US" dirty="0"/>
                  <a:t>temp</a:t>
                </a:r>
                <a:endParaRPr lang="he-IL" dirty="0"/>
              </a:p>
            </p:txBody>
          </p:sp>
          <p:cxnSp>
            <p:nvCxnSpPr>
              <p:cNvPr id="26" name="מחבר חץ ישר 25"/>
              <p:cNvCxnSpPr/>
              <p:nvPr/>
            </p:nvCxnSpPr>
            <p:spPr>
              <a:xfrm flipH="1">
                <a:off x="9565175" y="1353586"/>
                <a:ext cx="278274" cy="20220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2" name="מלבן 31"/>
          <p:cNvSpPr/>
          <p:nvPr/>
        </p:nvSpPr>
        <p:spPr>
          <a:xfrm>
            <a:off x="580740" y="959038"/>
            <a:ext cx="16530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Varela Round" panose="00000500000000000000" pitchFamily="2" charset="-79"/>
              </a:rPr>
              <a:t> Find(q,8);</a:t>
            </a:r>
            <a:endParaRPr lang="he-IL" sz="2400" dirty="0">
              <a:latin typeface="Varela Round" panose="00000500000000000000" pitchFamily="2" charset="-79"/>
            </a:endParaRPr>
          </a:p>
        </p:txBody>
      </p:sp>
      <p:cxnSp>
        <p:nvCxnSpPr>
          <p:cNvPr id="33" name="מחבר ישר 32"/>
          <p:cNvCxnSpPr/>
          <p:nvPr/>
        </p:nvCxnSpPr>
        <p:spPr>
          <a:xfrm flipH="1" flipV="1">
            <a:off x="0" y="1458255"/>
            <a:ext cx="11976410" cy="36000"/>
          </a:xfrm>
          <a:prstGeom prst="line">
            <a:avLst/>
          </a:prstGeom>
          <a:ln w="76200" cmpd="dbl"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4" name="מחבר חץ ישר 33"/>
          <p:cNvCxnSpPr>
            <a:stCxn id="32" idx="3"/>
          </p:cNvCxnSpPr>
          <p:nvPr/>
        </p:nvCxnSpPr>
        <p:spPr>
          <a:xfrm>
            <a:off x="2233757" y="1189871"/>
            <a:ext cx="2381786" cy="1289466"/>
          </a:xfrm>
          <a:prstGeom prst="straightConnector1">
            <a:avLst/>
          </a:prstGeom>
          <a:ln w="50800"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5" name="מלבן מעוגל 34"/>
          <p:cNvSpPr/>
          <p:nvPr/>
        </p:nvSpPr>
        <p:spPr>
          <a:xfrm>
            <a:off x="154629" y="1601228"/>
            <a:ext cx="3797170" cy="747597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קריאה לפעולה- העתקת תוכן האופרטור לפרמטר של הפעולה 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0458992" y="1799246"/>
            <a:ext cx="1519051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he-IL" sz="2800" b="1" dirty="0"/>
              <a:t>בפעולה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506286" y="247434"/>
            <a:ext cx="2368714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he-IL" sz="2400" b="1" dirty="0"/>
              <a:t>בתכנית הראשית</a:t>
            </a:r>
            <a:r>
              <a:rPr lang="he-IL" sz="2000" b="1" dirty="0"/>
              <a:t> </a:t>
            </a:r>
          </a:p>
        </p:txBody>
      </p:sp>
      <p:grpSp>
        <p:nvGrpSpPr>
          <p:cNvPr id="38" name="קבוצה 37"/>
          <p:cNvGrpSpPr/>
          <p:nvPr/>
        </p:nvGrpSpPr>
        <p:grpSpPr>
          <a:xfrm>
            <a:off x="6060531" y="0"/>
            <a:ext cx="2231253" cy="1363389"/>
            <a:chOff x="8722544" y="2128445"/>
            <a:chExt cx="2042926" cy="1221361"/>
          </a:xfrm>
        </p:grpSpPr>
        <p:sp>
          <p:nvSpPr>
            <p:cNvPr id="39" name="תרשים זרימה: חילוץ 38"/>
            <p:cNvSpPr/>
            <p:nvPr/>
          </p:nvSpPr>
          <p:spPr>
            <a:xfrm>
              <a:off x="8785302" y="3123868"/>
              <a:ext cx="311744" cy="225938"/>
            </a:xfrm>
            <a:prstGeom prst="flowChartExtra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grpSp>
          <p:nvGrpSpPr>
            <p:cNvPr id="40" name="קבוצה 39"/>
            <p:cNvGrpSpPr/>
            <p:nvPr/>
          </p:nvGrpSpPr>
          <p:grpSpPr>
            <a:xfrm>
              <a:off x="8722544" y="2128445"/>
              <a:ext cx="2042926" cy="1035355"/>
              <a:chOff x="8634160" y="1078040"/>
              <a:chExt cx="2042926" cy="1035355"/>
            </a:xfrm>
          </p:grpSpPr>
          <p:cxnSp>
            <p:nvCxnSpPr>
              <p:cNvPr id="41" name="מחבר ישר 40"/>
              <p:cNvCxnSpPr/>
              <p:nvPr/>
            </p:nvCxnSpPr>
            <p:spPr>
              <a:xfrm flipH="1">
                <a:off x="8634160" y="2113395"/>
                <a:ext cx="1818078" cy="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2" name="מחבר ישר 41"/>
              <p:cNvCxnSpPr/>
              <p:nvPr/>
            </p:nvCxnSpPr>
            <p:spPr>
              <a:xfrm flipH="1">
                <a:off x="8634160" y="1575751"/>
                <a:ext cx="1818078" cy="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43" name="אליפסה 42"/>
              <p:cNvSpPr/>
              <p:nvPr/>
            </p:nvSpPr>
            <p:spPr>
              <a:xfrm>
                <a:off x="9673801" y="1078040"/>
                <a:ext cx="1003285" cy="423881"/>
              </a:xfrm>
              <a:prstGeom prst="ellipse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en-US" dirty="0"/>
                  <a:t>q</a:t>
                </a:r>
                <a:endParaRPr lang="he-IL" dirty="0"/>
              </a:p>
            </p:txBody>
          </p:sp>
          <p:cxnSp>
            <p:nvCxnSpPr>
              <p:cNvPr id="44" name="מחבר חץ ישר 43"/>
              <p:cNvCxnSpPr/>
              <p:nvPr/>
            </p:nvCxnSpPr>
            <p:spPr>
              <a:xfrm flipH="1">
                <a:off x="9565175" y="1353586"/>
                <a:ext cx="278274" cy="20220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5" name="מלבן 44"/>
          <p:cNvSpPr/>
          <p:nvPr/>
        </p:nvSpPr>
        <p:spPr>
          <a:xfrm>
            <a:off x="7223382" y="742115"/>
            <a:ext cx="326571" cy="414049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5</a:t>
            </a:r>
            <a:endParaRPr lang="he-IL" sz="2000" dirty="0"/>
          </a:p>
        </p:txBody>
      </p:sp>
      <p:sp>
        <p:nvSpPr>
          <p:cNvPr id="46" name="מלבן 45"/>
          <p:cNvSpPr/>
          <p:nvPr/>
        </p:nvSpPr>
        <p:spPr>
          <a:xfrm>
            <a:off x="6156447" y="709099"/>
            <a:ext cx="326571" cy="414049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6</a:t>
            </a:r>
            <a:endParaRPr lang="he-IL" sz="2000" dirty="0"/>
          </a:p>
        </p:txBody>
      </p:sp>
      <p:sp>
        <p:nvSpPr>
          <p:cNvPr id="47" name="מלבן 46"/>
          <p:cNvSpPr/>
          <p:nvPr/>
        </p:nvSpPr>
        <p:spPr>
          <a:xfrm>
            <a:off x="6849587" y="730075"/>
            <a:ext cx="326571" cy="414049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2</a:t>
            </a:r>
            <a:endParaRPr lang="he-IL" sz="2000" dirty="0"/>
          </a:p>
        </p:txBody>
      </p:sp>
      <p:sp>
        <p:nvSpPr>
          <p:cNvPr id="48" name="מלבן 47"/>
          <p:cNvSpPr/>
          <p:nvPr/>
        </p:nvSpPr>
        <p:spPr>
          <a:xfrm>
            <a:off x="6496686" y="709099"/>
            <a:ext cx="326571" cy="414049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8</a:t>
            </a:r>
            <a:endParaRPr lang="he-IL" sz="2000" dirty="0"/>
          </a:p>
        </p:txBody>
      </p:sp>
      <p:sp>
        <p:nvSpPr>
          <p:cNvPr id="49" name="מלבן 48"/>
          <p:cNvSpPr/>
          <p:nvPr/>
        </p:nvSpPr>
        <p:spPr>
          <a:xfrm>
            <a:off x="10623536" y="3187123"/>
            <a:ext cx="326571" cy="414049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5</a:t>
            </a:r>
            <a:endParaRPr lang="he-IL" sz="2000" dirty="0"/>
          </a:p>
        </p:txBody>
      </p:sp>
      <p:sp>
        <p:nvSpPr>
          <p:cNvPr id="50" name="מלבן 49"/>
          <p:cNvSpPr/>
          <p:nvPr/>
        </p:nvSpPr>
        <p:spPr>
          <a:xfrm>
            <a:off x="9423430" y="3209411"/>
            <a:ext cx="326571" cy="414049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6</a:t>
            </a:r>
            <a:endParaRPr lang="he-IL" sz="2000" dirty="0"/>
          </a:p>
        </p:txBody>
      </p:sp>
      <p:sp>
        <p:nvSpPr>
          <p:cNvPr id="51" name="מלבן 50"/>
          <p:cNvSpPr/>
          <p:nvPr/>
        </p:nvSpPr>
        <p:spPr>
          <a:xfrm>
            <a:off x="10205997" y="3176481"/>
            <a:ext cx="326571" cy="414049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2</a:t>
            </a:r>
            <a:endParaRPr lang="he-IL" sz="2000" dirty="0"/>
          </a:p>
        </p:txBody>
      </p:sp>
      <p:sp>
        <p:nvSpPr>
          <p:cNvPr id="52" name="מלבן 51"/>
          <p:cNvSpPr/>
          <p:nvPr/>
        </p:nvSpPr>
        <p:spPr>
          <a:xfrm>
            <a:off x="9818776" y="3209411"/>
            <a:ext cx="326571" cy="414049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8</a:t>
            </a:r>
            <a:endParaRPr lang="he-IL" sz="2000" dirty="0"/>
          </a:p>
        </p:txBody>
      </p:sp>
      <p:sp>
        <p:nvSpPr>
          <p:cNvPr id="53" name="מלבן 52"/>
          <p:cNvSpPr/>
          <p:nvPr/>
        </p:nvSpPr>
        <p:spPr>
          <a:xfrm>
            <a:off x="7307257" y="719280"/>
            <a:ext cx="326571" cy="414049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5</a:t>
            </a:r>
            <a:endParaRPr lang="he-IL" sz="2000" dirty="0"/>
          </a:p>
        </p:txBody>
      </p:sp>
      <p:sp>
        <p:nvSpPr>
          <p:cNvPr id="55" name="מלבן 54"/>
          <p:cNvSpPr/>
          <p:nvPr/>
        </p:nvSpPr>
        <p:spPr>
          <a:xfrm>
            <a:off x="6897039" y="718973"/>
            <a:ext cx="326571" cy="414049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2</a:t>
            </a:r>
            <a:endParaRPr lang="he-IL" sz="2000" dirty="0"/>
          </a:p>
        </p:txBody>
      </p:sp>
      <p:sp>
        <p:nvSpPr>
          <p:cNvPr id="56" name="מלבן 55"/>
          <p:cNvSpPr/>
          <p:nvPr/>
        </p:nvSpPr>
        <p:spPr>
          <a:xfrm>
            <a:off x="6528644" y="721507"/>
            <a:ext cx="326571" cy="414049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8</a:t>
            </a:r>
            <a:endParaRPr lang="he-IL" sz="2000" dirty="0"/>
          </a:p>
        </p:txBody>
      </p:sp>
      <p:grpSp>
        <p:nvGrpSpPr>
          <p:cNvPr id="57" name="קבוצה 56"/>
          <p:cNvGrpSpPr/>
          <p:nvPr/>
        </p:nvGrpSpPr>
        <p:grpSpPr>
          <a:xfrm>
            <a:off x="6190201" y="1155753"/>
            <a:ext cx="722173" cy="1556231"/>
            <a:chOff x="6313001" y="1208341"/>
            <a:chExt cx="722173" cy="1728305"/>
          </a:xfrm>
        </p:grpSpPr>
        <p:sp>
          <p:nvSpPr>
            <p:cNvPr id="58" name="אליפסה 57"/>
            <p:cNvSpPr/>
            <p:nvPr/>
          </p:nvSpPr>
          <p:spPr>
            <a:xfrm>
              <a:off x="6313001" y="2310267"/>
              <a:ext cx="722173" cy="626379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dirty="0"/>
                <a:t>q</a:t>
              </a:r>
              <a:endParaRPr lang="he-IL" dirty="0"/>
            </a:p>
          </p:txBody>
        </p:sp>
        <p:cxnSp>
          <p:nvCxnSpPr>
            <p:cNvPr id="59" name="מחבר חץ ישר 58"/>
            <p:cNvCxnSpPr>
              <a:stCxn id="58" idx="0"/>
            </p:cNvCxnSpPr>
            <p:nvPr/>
          </p:nvCxnSpPr>
          <p:spPr>
            <a:xfrm flipV="1">
              <a:off x="6674088" y="1208341"/>
              <a:ext cx="253920" cy="110192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60" name="מלבן 59"/>
          <p:cNvSpPr/>
          <p:nvPr/>
        </p:nvSpPr>
        <p:spPr>
          <a:xfrm>
            <a:off x="244534" y="2455798"/>
            <a:ext cx="583021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000" dirty="0">
                <a:solidFill>
                  <a:srgbClr val="0000FF"/>
                </a:solidFill>
              </a:rPr>
              <a:t>public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>
                <a:solidFill>
                  <a:srgbClr val="0000FF"/>
                </a:solidFill>
              </a:rPr>
              <a:t>static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>
                <a:solidFill>
                  <a:srgbClr val="0000FF"/>
                </a:solidFill>
              </a:rPr>
              <a:t>bool</a:t>
            </a:r>
            <a:r>
              <a:rPr lang="en-US" sz="2000" dirty="0">
                <a:solidFill>
                  <a:srgbClr val="000000"/>
                </a:solidFill>
              </a:rPr>
              <a:t> Find(Queue&lt;</a:t>
            </a:r>
            <a:r>
              <a:rPr lang="en-US" sz="2000" dirty="0" err="1">
                <a:solidFill>
                  <a:srgbClr val="0000FF"/>
                </a:solidFill>
              </a:rPr>
              <a:t>int</a:t>
            </a:r>
            <a:r>
              <a:rPr lang="en-US" sz="2000" dirty="0">
                <a:solidFill>
                  <a:srgbClr val="000000"/>
                </a:solidFill>
              </a:rPr>
              <a:t>&gt; </a:t>
            </a:r>
            <a:r>
              <a:rPr lang="en-US" sz="2000" dirty="0" err="1">
                <a:solidFill>
                  <a:srgbClr val="000000"/>
                </a:solidFill>
              </a:rPr>
              <a:t>q,</a:t>
            </a:r>
            <a:r>
              <a:rPr lang="en-US" sz="2000" dirty="0" err="1">
                <a:solidFill>
                  <a:srgbClr val="0000FF"/>
                </a:solidFill>
              </a:rPr>
              <a:t>int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num</a:t>
            </a:r>
            <a:r>
              <a:rPr lang="en-US" sz="2000" dirty="0">
                <a:solidFill>
                  <a:srgbClr val="000000"/>
                </a:solidFill>
              </a:rPr>
              <a:t>)</a:t>
            </a:r>
          </a:p>
          <a:p>
            <a:pPr algn="l" rtl="0"/>
            <a:r>
              <a:rPr lang="he-IL" sz="2000" dirty="0">
                <a:solidFill>
                  <a:srgbClr val="000000"/>
                </a:solidFill>
              </a:rPr>
              <a:t>        }</a:t>
            </a:r>
          </a:p>
          <a:p>
            <a:pPr algn="l" rtl="0"/>
            <a:r>
              <a:rPr lang="en-US" sz="2000" dirty="0">
                <a:solidFill>
                  <a:srgbClr val="000000"/>
                </a:solidFill>
              </a:rPr>
              <a:t>     </a:t>
            </a:r>
            <a:r>
              <a:rPr lang="en-US" sz="2000" dirty="0">
                <a:solidFill>
                  <a:srgbClr val="0000FF"/>
                </a:solidFill>
              </a:rPr>
              <a:t>bool</a:t>
            </a:r>
            <a:r>
              <a:rPr lang="en-US" sz="2000" dirty="0">
                <a:solidFill>
                  <a:srgbClr val="000000"/>
                </a:solidFill>
              </a:rPr>
              <a:t> found = </a:t>
            </a:r>
            <a:r>
              <a:rPr lang="en-US" sz="2000" dirty="0">
                <a:solidFill>
                  <a:srgbClr val="0000FF"/>
                </a:solidFill>
              </a:rPr>
              <a:t>false</a:t>
            </a:r>
            <a:r>
              <a:rPr lang="en-US" sz="2000" dirty="0">
                <a:solidFill>
                  <a:srgbClr val="000000"/>
                </a:solidFill>
              </a:rPr>
              <a:t>;</a:t>
            </a:r>
          </a:p>
          <a:p>
            <a:pPr algn="l" rtl="0"/>
            <a:r>
              <a:rPr lang="en-US" sz="2000" dirty="0">
                <a:solidFill>
                  <a:srgbClr val="000000"/>
                </a:solidFill>
              </a:rPr>
              <a:t>      Queue&lt;</a:t>
            </a:r>
            <a:r>
              <a:rPr lang="en-US" sz="2000" dirty="0" err="1">
                <a:solidFill>
                  <a:srgbClr val="0000FF"/>
                </a:solidFill>
              </a:rPr>
              <a:t>int</a:t>
            </a:r>
            <a:r>
              <a:rPr lang="en-US" sz="2000" dirty="0">
                <a:solidFill>
                  <a:srgbClr val="000000"/>
                </a:solidFill>
              </a:rPr>
              <a:t>&gt; temp = </a:t>
            </a:r>
            <a:r>
              <a:rPr lang="en-US" sz="2000" dirty="0">
                <a:solidFill>
                  <a:srgbClr val="0000FF"/>
                </a:solidFill>
              </a:rPr>
              <a:t>new</a:t>
            </a:r>
            <a:r>
              <a:rPr lang="en-US" sz="2000" dirty="0">
                <a:solidFill>
                  <a:srgbClr val="000000"/>
                </a:solidFill>
              </a:rPr>
              <a:t> Queue&lt;</a:t>
            </a:r>
            <a:r>
              <a:rPr lang="en-US" sz="2000" dirty="0" err="1">
                <a:solidFill>
                  <a:srgbClr val="0000FF"/>
                </a:solidFill>
              </a:rPr>
              <a:t>int</a:t>
            </a:r>
            <a:r>
              <a:rPr lang="en-US" sz="2000" dirty="0">
                <a:solidFill>
                  <a:srgbClr val="000000"/>
                </a:solidFill>
              </a:rPr>
              <a:t>&gt;();</a:t>
            </a:r>
          </a:p>
          <a:p>
            <a:pPr algn="l" rtl="0"/>
            <a:r>
              <a:rPr lang="en-US" sz="2000" dirty="0">
                <a:solidFill>
                  <a:srgbClr val="000000"/>
                </a:solidFill>
              </a:rPr>
              <a:t>       </a:t>
            </a:r>
            <a:r>
              <a:rPr lang="en-US" sz="2000" dirty="0">
                <a:solidFill>
                  <a:srgbClr val="0000FF"/>
                </a:solidFill>
              </a:rPr>
              <a:t>while</a:t>
            </a:r>
            <a:r>
              <a:rPr lang="en-US" sz="2000" dirty="0">
                <a:solidFill>
                  <a:srgbClr val="000000"/>
                </a:solidFill>
              </a:rPr>
              <a:t> (!</a:t>
            </a:r>
            <a:r>
              <a:rPr lang="en-US" sz="2000" dirty="0" err="1">
                <a:solidFill>
                  <a:srgbClr val="000000"/>
                </a:solidFill>
              </a:rPr>
              <a:t>q.IsEmpty</a:t>
            </a:r>
            <a:r>
              <a:rPr lang="en-US" sz="2000" dirty="0">
                <a:solidFill>
                  <a:srgbClr val="000000"/>
                </a:solidFill>
              </a:rPr>
              <a:t>())</a:t>
            </a:r>
          </a:p>
          <a:p>
            <a:pPr algn="l" rtl="0"/>
            <a:r>
              <a:rPr lang="he-IL" sz="2000" dirty="0">
                <a:solidFill>
                  <a:srgbClr val="000000"/>
                </a:solidFill>
              </a:rPr>
              <a:t>            }       </a:t>
            </a:r>
          </a:p>
          <a:p>
            <a:pPr algn="l" rtl="0"/>
            <a:r>
              <a:rPr lang="en-US" sz="2000" dirty="0">
                <a:solidFill>
                  <a:srgbClr val="000000"/>
                </a:solidFill>
              </a:rPr>
              <a:t>            </a:t>
            </a:r>
            <a:r>
              <a:rPr lang="en-US" sz="2000" dirty="0">
                <a:solidFill>
                  <a:srgbClr val="0000FF"/>
                </a:solidFill>
              </a:rPr>
              <a:t>if</a:t>
            </a:r>
            <a:r>
              <a:rPr lang="en-US" sz="2000" dirty="0">
                <a:solidFill>
                  <a:srgbClr val="000000"/>
                </a:solidFill>
              </a:rPr>
              <a:t> (</a:t>
            </a:r>
            <a:r>
              <a:rPr lang="en-US" sz="2000" dirty="0" err="1">
                <a:solidFill>
                  <a:srgbClr val="000000"/>
                </a:solidFill>
              </a:rPr>
              <a:t>q.Head</a:t>
            </a:r>
            <a:r>
              <a:rPr lang="en-US" sz="2000" dirty="0">
                <a:solidFill>
                  <a:srgbClr val="000000"/>
                </a:solidFill>
              </a:rPr>
              <a:t>() == </a:t>
            </a:r>
            <a:r>
              <a:rPr lang="en-US" sz="2000" dirty="0" err="1">
                <a:solidFill>
                  <a:srgbClr val="000000"/>
                </a:solidFill>
              </a:rPr>
              <a:t>num</a:t>
            </a:r>
            <a:r>
              <a:rPr lang="en-US" sz="2000" dirty="0">
                <a:solidFill>
                  <a:srgbClr val="000000"/>
                </a:solidFill>
              </a:rPr>
              <a:t>) found = </a:t>
            </a:r>
            <a:r>
              <a:rPr lang="en-US" sz="2000" dirty="0">
                <a:solidFill>
                  <a:srgbClr val="0000FF"/>
                </a:solidFill>
              </a:rPr>
              <a:t>true</a:t>
            </a:r>
            <a:r>
              <a:rPr lang="en-US" sz="2000" dirty="0">
                <a:solidFill>
                  <a:srgbClr val="000000"/>
                </a:solidFill>
              </a:rPr>
              <a:t>;</a:t>
            </a:r>
          </a:p>
          <a:p>
            <a:pPr algn="l" rtl="0"/>
            <a:r>
              <a:rPr lang="en-US" sz="2000" dirty="0">
                <a:solidFill>
                  <a:srgbClr val="000000"/>
                </a:solidFill>
              </a:rPr>
              <a:t>            temp.Insert(</a:t>
            </a:r>
            <a:r>
              <a:rPr lang="en-US" sz="2000" dirty="0" err="1">
                <a:solidFill>
                  <a:srgbClr val="000000"/>
                </a:solidFill>
              </a:rPr>
              <a:t>q.Remove</a:t>
            </a:r>
            <a:r>
              <a:rPr lang="en-US" sz="2000" dirty="0">
                <a:solidFill>
                  <a:srgbClr val="000000"/>
                </a:solidFill>
              </a:rPr>
              <a:t>());</a:t>
            </a:r>
          </a:p>
          <a:p>
            <a:pPr algn="l" rtl="0"/>
            <a:r>
              <a:rPr lang="he-IL" sz="2000" dirty="0">
                <a:solidFill>
                  <a:srgbClr val="000000"/>
                </a:solidFill>
              </a:rPr>
              <a:t>         {      </a:t>
            </a:r>
          </a:p>
          <a:p>
            <a:pPr algn="l" rtl="0"/>
            <a:r>
              <a:rPr lang="he-IL" sz="2000" dirty="0">
                <a:solidFill>
                  <a:srgbClr val="0000FF"/>
                </a:solidFill>
              </a:rPr>
              <a:t>      </a:t>
            </a:r>
            <a:r>
              <a:rPr lang="en-US" sz="2000" dirty="0">
                <a:solidFill>
                  <a:srgbClr val="0000FF"/>
                </a:solidFill>
              </a:rPr>
              <a:t>while</a:t>
            </a:r>
            <a:r>
              <a:rPr lang="en-US" sz="2000" dirty="0">
                <a:solidFill>
                  <a:srgbClr val="000000"/>
                </a:solidFill>
              </a:rPr>
              <a:t> (!</a:t>
            </a:r>
            <a:r>
              <a:rPr lang="en-US" sz="2000" dirty="0" err="1">
                <a:solidFill>
                  <a:srgbClr val="000000"/>
                </a:solidFill>
              </a:rPr>
              <a:t>temp.IsEmpty</a:t>
            </a:r>
            <a:r>
              <a:rPr lang="en-US" sz="2000" dirty="0">
                <a:solidFill>
                  <a:srgbClr val="000000"/>
                </a:solidFill>
              </a:rPr>
              <a:t>())</a:t>
            </a:r>
          </a:p>
          <a:p>
            <a:pPr algn="l" rtl="0"/>
            <a:r>
              <a:rPr lang="en-US" sz="2000" dirty="0">
                <a:solidFill>
                  <a:srgbClr val="000000"/>
                </a:solidFill>
              </a:rPr>
              <a:t>                </a:t>
            </a:r>
            <a:r>
              <a:rPr lang="en-US" sz="2000" dirty="0" err="1">
                <a:solidFill>
                  <a:srgbClr val="000000"/>
                </a:solidFill>
              </a:rPr>
              <a:t>q.Insert</a:t>
            </a:r>
            <a:r>
              <a:rPr lang="en-US" sz="2000" dirty="0">
                <a:solidFill>
                  <a:srgbClr val="000000"/>
                </a:solidFill>
              </a:rPr>
              <a:t>(</a:t>
            </a:r>
            <a:r>
              <a:rPr lang="en-US" sz="2000" dirty="0" err="1">
                <a:solidFill>
                  <a:srgbClr val="000000"/>
                </a:solidFill>
              </a:rPr>
              <a:t>temp.Remove</a:t>
            </a:r>
            <a:r>
              <a:rPr lang="en-US" sz="2000" dirty="0">
                <a:solidFill>
                  <a:srgbClr val="000000"/>
                </a:solidFill>
              </a:rPr>
              <a:t>());</a:t>
            </a:r>
          </a:p>
          <a:p>
            <a:pPr algn="l" rtl="0"/>
            <a:r>
              <a:rPr lang="en-US" sz="2000" dirty="0">
                <a:solidFill>
                  <a:srgbClr val="000000"/>
                </a:solidFill>
              </a:rPr>
              <a:t>       </a:t>
            </a:r>
            <a:r>
              <a:rPr lang="en-US" sz="2000" dirty="0">
                <a:solidFill>
                  <a:srgbClr val="0000FF"/>
                </a:solidFill>
              </a:rPr>
              <a:t>return</a:t>
            </a:r>
            <a:r>
              <a:rPr lang="en-US" sz="2000" dirty="0">
                <a:solidFill>
                  <a:srgbClr val="000000"/>
                </a:solidFill>
              </a:rPr>
              <a:t> found;   </a:t>
            </a:r>
          </a:p>
          <a:p>
            <a:pPr algn="l" rtl="0"/>
            <a:r>
              <a:rPr lang="he-IL" sz="2000" dirty="0">
                <a:solidFill>
                  <a:srgbClr val="000000"/>
                </a:solidFill>
              </a:rPr>
              <a:t>        {</a:t>
            </a:r>
            <a:endParaRPr lang="he-IL" sz="2000" dirty="0"/>
          </a:p>
        </p:txBody>
      </p:sp>
      <p:sp>
        <p:nvSpPr>
          <p:cNvPr id="63" name="TextBox 62"/>
          <p:cNvSpPr txBox="1"/>
          <p:nvPr/>
        </p:nvSpPr>
        <p:spPr>
          <a:xfrm>
            <a:off x="4476518" y="1589121"/>
            <a:ext cx="1519051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en-US" sz="2800" b="1" dirty="0" err="1"/>
              <a:t>num</a:t>
            </a:r>
            <a:r>
              <a:rPr lang="en-US" sz="2800" b="1" dirty="0"/>
              <a:t>=8</a:t>
            </a:r>
            <a:endParaRPr lang="he-IL" sz="2800" b="1" dirty="0"/>
          </a:p>
        </p:txBody>
      </p:sp>
      <p:sp>
        <p:nvSpPr>
          <p:cNvPr id="67" name="סוגר מסולסל שמאלי 66"/>
          <p:cNvSpPr/>
          <p:nvPr/>
        </p:nvSpPr>
        <p:spPr>
          <a:xfrm>
            <a:off x="244534" y="3116353"/>
            <a:ext cx="365066" cy="600165"/>
          </a:xfrm>
          <a:prstGeom prst="lef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8" name="סוגר מסולסל שמאלי 67"/>
          <p:cNvSpPr/>
          <p:nvPr/>
        </p:nvSpPr>
        <p:spPr>
          <a:xfrm>
            <a:off x="176400" y="3924154"/>
            <a:ext cx="365066" cy="1203017"/>
          </a:xfrm>
          <a:prstGeom prst="lef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9" name="סוגר מסולסל שמאלי 68"/>
          <p:cNvSpPr/>
          <p:nvPr/>
        </p:nvSpPr>
        <p:spPr>
          <a:xfrm>
            <a:off x="337162" y="5271287"/>
            <a:ext cx="365066" cy="600165"/>
          </a:xfrm>
          <a:prstGeom prst="lef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0" name="מסגרת משופעת 69"/>
          <p:cNvSpPr/>
          <p:nvPr/>
        </p:nvSpPr>
        <p:spPr>
          <a:xfrm>
            <a:off x="7379441" y="2724852"/>
            <a:ext cx="1227709" cy="1073196"/>
          </a:xfrm>
          <a:prstGeom prst="beve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dirty="0"/>
              <a:t>found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false</a:t>
            </a:r>
            <a:endParaRPr lang="he-IL" dirty="0"/>
          </a:p>
        </p:txBody>
      </p:sp>
      <p:sp>
        <p:nvSpPr>
          <p:cNvPr id="71" name="TextBox 70"/>
          <p:cNvSpPr txBox="1"/>
          <p:nvPr/>
        </p:nvSpPr>
        <p:spPr>
          <a:xfrm>
            <a:off x="5453556" y="4091709"/>
            <a:ext cx="1753133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en-US" sz="2800" b="1" dirty="0"/>
              <a:t>If(6  ==8)</a:t>
            </a:r>
            <a:endParaRPr lang="he-IL" sz="2800" b="1" dirty="0"/>
          </a:p>
        </p:txBody>
      </p:sp>
      <p:sp>
        <p:nvSpPr>
          <p:cNvPr id="72" name="TextBox 71"/>
          <p:cNvSpPr txBox="1"/>
          <p:nvPr/>
        </p:nvSpPr>
        <p:spPr>
          <a:xfrm>
            <a:off x="5428743" y="4118095"/>
            <a:ext cx="1781978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en-US" sz="2800" b="1" dirty="0"/>
              <a:t>If(8  ==8)</a:t>
            </a:r>
            <a:endParaRPr lang="he-IL" sz="2800" b="1" dirty="0"/>
          </a:p>
        </p:txBody>
      </p:sp>
      <p:sp>
        <p:nvSpPr>
          <p:cNvPr id="54" name="מלבן 53"/>
          <p:cNvSpPr/>
          <p:nvPr/>
        </p:nvSpPr>
        <p:spPr>
          <a:xfrm>
            <a:off x="7577658" y="3361811"/>
            <a:ext cx="839877" cy="261649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true</a:t>
            </a:r>
            <a:endParaRPr lang="he-IL" sz="2000" dirty="0"/>
          </a:p>
        </p:txBody>
      </p:sp>
      <p:sp>
        <p:nvSpPr>
          <p:cNvPr id="75" name="ברק 74"/>
          <p:cNvSpPr/>
          <p:nvPr/>
        </p:nvSpPr>
        <p:spPr>
          <a:xfrm>
            <a:off x="5119897" y="3013508"/>
            <a:ext cx="1363121" cy="1156493"/>
          </a:xfrm>
          <a:prstGeom prst="lightningBol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7" name="TextBox 76"/>
          <p:cNvSpPr txBox="1"/>
          <p:nvPr/>
        </p:nvSpPr>
        <p:spPr>
          <a:xfrm>
            <a:off x="5394180" y="4091709"/>
            <a:ext cx="1781978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en-US" sz="2800" b="1" dirty="0"/>
              <a:t>If(2  ==8)</a:t>
            </a:r>
            <a:endParaRPr lang="he-IL" sz="2800" b="1" dirty="0"/>
          </a:p>
        </p:txBody>
      </p:sp>
      <p:sp>
        <p:nvSpPr>
          <p:cNvPr id="78" name="TextBox 77"/>
          <p:cNvSpPr txBox="1"/>
          <p:nvPr/>
        </p:nvSpPr>
        <p:spPr>
          <a:xfrm>
            <a:off x="5453556" y="4091709"/>
            <a:ext cx="1781978" cy="5232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en-US" sz="2800" b="1" dirty="0"/>
              <a:t>If(5  ==8)</a:t>
            </a:r>
            <a:endParaRPr lang="he-IL" sz="2800" b="1" dirty="0"/>
          </a:p>
        </p:txBody>
      </p:sp>
      <p:sp>
        <p:nvSpPr>
          <p:cNvPr id="79" name="מלבן 78"/>
          <p:cNvSpPr/>
          <p:nvPr/>
        </p:nvSpPr>
        <p:spPr>
          <a:xfrm>
            <a:off x="6074744" y="711387"/>
            <a:ext cx="326571" cy="414049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6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1516322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  <p:bldP spid="53" grpId="0" animBg="1"/>
      <p:bldP spid="55" grpId="0" animBg="1"/>
      <p:bldP spid="56" grpId="0" animBg="1"/>
      <p:bldP spid="63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54" grpId="0" animBg="1"/>
      <p:bldP spid="75" grpId="0" animBg="1"/>
      <p:bldP spid="75" grpId="1" animBg="1"/>
      <p:bldP spid="77" grpId="0" animBg="1"/>
      <p:bldP spid="78" grpId="0" animBg="1"/>
      <p:bldP spid="7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הפסקה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>
          <a:xfrm>
            <a:off x="4212771" y="1710443"/>
            <a:ext cx="5026922" cy="891244"/>
          </a:xfrm>
        </p:spPr>
        <p:txBody>
          <a:bodyPr/>
          <a:lstStyle/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4280029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מימוש המחלקה תור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>
          <a:xfrm>
            <a:off x="522514" y="1067995"/>
            <a:ext cx="10125200" cy="1511655"/>
          </a:xfrm>
        </p:spPr>
        <p:txBody>
          <a:bodyPr>
            <a:noAutofit/>
          </a:bodyPr>
          <a:lstStyle/>
          <a:p>
            <a:pPr marL="96848" indent="0">
              <a:buNone/>
            </a:pPr>
            <a:r>
              <a:rPr lang="he-IL" dirty="0"/>
              <a:t>מימוש התור יתבצע באמצעות שרשרת חוליות </a:t>
            </a:r>
          </a:p>
          <a:p>
            <a:pPr marL="96848" indent="0">
              <a:buNone/>
            </a:pPr>
            <a:r>
              <a:rPr lang="he-IL" dirty="0"/>
              <a:t>מאחר והכנסה והוצאה מתבצעות מכיוונים מנוגדים -  נשתמש בשתי הפניות </a:t>
            </a:r>
          </a:p>
        </p:txBody>
      </p:sp>
      <p:grpSp>
        <p:nvGrpSpPr>
          <p:cNvPr id="5" name="קבוצה 4"/>
          <p:cNvGrpSpPr/>
          <p:nvPr/>
        </p:nvGrpSpPr>
        <p:grpSpPr>
          <a:xfrm>
            <a:off x="522514" y="2023854"/>
            <a:ext cx="7064828" cy="1915478"/>
            <a:chOff x="8722544" y="2284352"/>
            <a:chExt cx="1818078" cy="1085133"/>
          </a:xfrm>
        </p:grpSpPr>
        <p:sp>
          <p:nvSpPr>
            <p:cNvPr id="6" name="תרשים זרימה: חילוץ 5"/>
            <p:cNvSpPr/>
            <p:nvPr/>
          </p:nvSpPr>
          <p:spPr>
            <a:xfrm>
              <a:off x="9126433" y="3143547"/>
              <a:ext cx="146476" cy="225938"/>
            </a:xfrm>
            <a:prstGeom prst="flowChartExtra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grpSp>
          <p:nvGrpSpPr>
            <p:cNvPr id="7" name="קבוצה 6"/>
            <p:cNvGrpSpPr/>
            <p:nvPr/>
          </p:nvGrpSpPr>
          <p:grpSpPr>
            <a:xfrm>
              <a:off x="8722544" y="2284352"/>
              <a:ext cx="1818078" cy="879448"/>
              <a:chOff x="8634160" y="1233947"/>
              <a:chExt cx="1818078" cy="879448"/>
            </a:xfrm>
          </p:grpSpPr>
          <p:cxnSp>
            <p:nvCxnSpPr>
              <p:cNvPr id="8" name="מחבר ישר 7"/>
              <p:cNvCxnSpPr/>
              <p:nvPr/>
            </p:nvCxnSpPr>
            <p:spPr>
              <a:xfrm flipH="1">
                <a:off x="8634160" y="2113395"/>
                <a:ext cx="1818078" cy="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" name="מחבר ישר 8"/>
              <p:cNvCxnSpPr/>
              <p:nvPr/>
            </p:nvCxnSpPr>
            <p:spPr>
              <a:xfrm flipH="1">
                <a:off x="8634160" y="1575751"/>
                <a:ext cx="1818078" cy="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0" name="אליפסה 9"/>
              <p:cNvSpPr/>
              <p:nvPr/>
            </p:nvSpPr>
            <p:spPr>
              <a:xfrm>
                <a:off x="9673802" y="1233947"/>
                <a:ext cx="304355" cy="26797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en-US" sz="2000" b="1" dirty="0"/>
                  <a:t>q</a:t>
                </a:r>
                <a:endParaRPr lang="he-IL" sz="2000" b="1" dirty="0"/>
              </a:p>
            </p:txBody>
          </p:sp>
          <p:cxnSp>
            <p:nvCxnSpPr>
              <p:cNvPr id="11" name="מחבר חץ ישר 10"/>
              <p:cNvCxnSpPr>
                <a:stCxn id="10" idx="2"/>
              </p:cNvCxnSpPr>
              <p:nvPr/>
            </p:nvCxnSpPr>
            <p:spPr>
              <a:xfrm flipH="1">
                <a:off x="9565175" y="1367934"/>
                <a:ext cx="108627" cy="187852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2" name="קבוצה 11"/>
          <p:cNvGrpSpPr/>
          <p:nvPr/>
        </p:nvGrpSpPr>
        <p:grpSpPr>
          <a:xfrm>
            <a:off x="2215790" y="2816549"/>
            <a:ext cx="3771203" cy="432633"/>
            <a:chOff x="2968177" y="5147782"/>
            <a:chExt cx="3771203" cy="432633"/>
          </a:xfrm>
        </p:grpSpPr>
        <p:sp>
          <p:nvSpPr>
            <p:cNvPr id="14" name="מלבן מעוגל 13"/>
            <p:cNvSpPr/>
            <p:nvPr/>
          </p:nvSpPr>
          <p:spPr>
            <a:xfrm>
              <a:off x="2968177" y="5147782"/>
              <a:ext cx="681410" cy="36252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r>
                <a:rPr lang="en-US" sz="2000" b="1" dirty="0"/>
                <a:t>6</a:t>
              </a:r>
              <a:endParaRPr lang="he-IL" sz="2000" b="1" dirty="0"/>
            </a:p>
          </p:txBody>
        </p:sp>
        <p:sp>
          <p:nvSpPr>
            <p:cNvPr id="15" name="מלבן מעוגל 14"/>
            <p:cNvSpPr/>
            <p:nvPr/>
          </p:nvSpPr>
          <p:spPr>
            <a:xfrm>
              <a:off x="3963291" y="5193360"/>
              <a:ext cx="681410" cy="36252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r>
                <a:rPr lang="en-US" sz="2000" b="1" dirty="0"/>
                <a:t>8</a:t>
              </a:r>
              <a:endParaRPr lang="he-IL" sz="2000" b="1" dirty="0"/>
            </a:p>
          </p:txBody>
        </p:sp>
        <p:sp>
          <p:nvSpPr>
            <p:cNvPr id="16" name="מלבן מעוגל 15"/>
            <p:cNvSpPr/>
            <p:nvPr/>
          </p:nvSpPr>
          <p:spPr>
            <a:xfrm>
              <a:off x="4963430" y="5201463"/>
              <a:ext cx="681410" cy="36252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r>
                <a:rPr lang="en-US" sz="2000" b="1" dirty="0"/>
                <a:t>2</a:t>
              </a:r>
              <a:endParaRPr lang="he-IL" sz="2000" b="1" dirty="0"/>
            </a:p>
          </p:txBody>
        </p:sp>
        <p:cxnSp>
          <p:nvCxnSpPr>
            <p:cNvPr id="17" name="מחבר חץ ישר 16"/>
            <p:cNvCxnSpPr>
              <a:endCxn id="15" idx="1"/>
            </p:cNvCxnSpPr>
            <p:nvPr/>
          </p:nvCxnSpPr>
          <p:spPr>
            <a:xfrm>
              <a:off x="3609974" y="5340329"/>
              <a:ext cx="353317" cy="34291"/>
            </a:xfrm>
            <a:prstGeom prst="straightConnector1">
              <a:avLst/>
            </a:prstGeom>
            <a:ln>
              <a:headEnd type="none" w="med" len="med"/>
              <a:tailEnd type="arrow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8" name="מחבר חץ ישר 17"/>
            <p:cNvCxnSpPr>
              <a:stCxn id="15" idx="3"/>
            </p:cNvCxnSpPr>
            <p:nvPr/>
          </p:nvCxnSpPr>
          <p:spPr>
            <a:xfrm>
              <a:off x="4644701" y="5374620"/>
              <a:ext cx="325229" cy="16207"/>
            </a:xfrm>
            <a:prstGeom prst="straightConnector1">
              <a:avLst/>
            </a:prstGeom>
            <a:ln>
              <a:headEnd type="none" w="med" len="med"/>
              <a:tailEnd type="arrow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0" name="מחבר חץ ישר 19"/>
            <p:cNvCxnSpPr/>
            <p:nvPr/>
          </p:nvCxnSpPr>
          <p:spPr>
            <a:xfrm>
              <a:off x="5632608" y="5357027"/>
              <a:ext cx="437594" cy="33800"/>
            </a:xfrm>
            <a:prstGeom prst="straightConnector1">
              <a:avLst/>
            </a:prstGeom>
            <a:ln>
              <a:headEnd type="none" w="med" len="med"/>
              <a:tailEnd type="arrow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21" name="מלבן מעוגל 20"/>
            <p:cNvSpPr/>
            <p:nvPr/>
          </p:nvSpPr>
          <p:spPr>
            <a:xfrm>
              <a:off x="6057970" y="5217895"/>
              <a:ext cx="681410" cy="36252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r>
                <a:rPr lang="en-US" sz="2000" b="1" dirty="0"/>
                <a:t>5</a:t>
              </a:r>
              <a:endParaRPr lang="he-IL" sz="2000" b="1" dirty="0"/>
            </a:p>
          </p:txBody>
        </p:sp>
      </p:grpSp>
      <p:sp>
        <p:nvSpPr>
          <p:cNvPr id="24" name="אליפסה 23"/>
          <p:cNvSpPr/>
          <p:nvPr/>
        </p:nvSpPr>
        <p:spPr>
          <a:xfrm>
            <a:off x="996144" y="2725636"/>
            <a:ext cx="881952" cy="53177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effectLst/>
                <a:ea typeface="Calibri" panose="020F0502020204030204" pitchFamily="34" charset="0"/>
              </a:rPr>
              <a:t>first</a:t>
            </a:r>
          </a:p>
        </p:txBody>
      </p:sp>
      <p:cxnSp>
        <p:nvCxnSpPr>
          <p:cNvPr id="25" name="מחבר חץ ישר 24"/>
          <p:cNvCxnSpPr>
            <a:stCxn id="24" idx="6"/>
          </p:cNvCxnSpPr>
          <p:nvPr/>
        </p:nvCxnSpPr>
        <p:spPr>
          <a:xfrm flipV="1">
            <a:off x="1878096" y="2981593"/>
            <a:ext cx="373662" cy="9932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0" name="אליפסה 29"/>
          <p:cNvSpPr/>
          <p:nvPr/>
        </p:nvSpPr>
        <p:spPr>
          <a:xfrm>
            <a:off x="6280773" y="3027083"/>
            <a:ext cx="881952" cy="53177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effectLst/>
                <a:ea typeface="Calibri" panose="020F0502020204030204" pitchFamily="34" charset="0"/>
              </a:rPr>
              <a:t>last</a:t>
            </a:r>
          </a:p>
        </p:txBody>
      </p:sp>
      <p:cxnSp>
        <p:nvCxnSpPr>
          <p:cNvPr id="31" name="מחבר חץ ישר 30"/>
          <p:cNvCxnSpPr>
            <a:stCxn id="30" idx="2"/>
          </p:cNvCxnSpPr>
          <p:nvPr/>
        </p:nvCxnSpPr>
        <p:spPr>
          <a:xfrm flipH="1" flipV="1">
            <a:off x="5986993" y="3187463"/>
            <a:ext cx="293780" cy="105509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8338457" y="2095597"/>
            <a:ext cx="2797629" cy="101566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he-IL" sz="2000" b="1" dirty="0"/>
              <a:t>שתי ההפניות הן פנימיות ואין לנו גישה אליהן בזמן שימוש בתור 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22514" y="4290942"/>
            <a:ext cx="7074597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he-IL" sz="2400" b="1" dirty="0"/>
              <a:t>הכנסת ערכים תתבצע אחרי  </a:t>
            </a:r>
            <a:r>
              <a:rPr lang="en-US" sz="2400" b="1" dirty="0"/>
              <a:t>last </a:t>
            </a:r>
            <a:r>
              <a:rPr lang="he-IL" sz="2400" b="1" dirty="0"/>
              <a:t> - בסוף השרשרת 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22513" y="5141401"/>
            <a:ext cx="7074597" cy="46166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he-IL" sz="2400" b="1" dirty="0"/>
              <a:t>הוצאת ערכים תתבצע אחרי  </a:t>
            </a:r>
            <a:r>
              <a:rPr lang="en-US" sz="2400" b="1" dirty="0"/>
              <a:t>first</a:t>
            </a:r>
            <a:r>
              <a:rPr lang="he-IL" sz="2400" b="1" dirty="0"/>
              <a:t>- בתחילת השרשרת</a:t>
            </a:r>
          </a:p>
        </p:txBody>
      </p:sp>
    </p:spTree>
    <p:extLst>
      <p:ext uri="{BB962C8B-B14F-4D97-AF65-F5344CB8AC3E}">
        <p14:creationId xmlns:p14="http://schemas.microsoft.com/office/powerpoint/2010/main" val="2184562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30" grpId="0" animBg="1"/>
      <p:bldP spid="35" grpId="0" animBg="1"/>
      <p:bldP spid="36" grpId="0" animBg="1"/>
      <p:bldP spid="3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מימוש הפעולות </a:t>
            </a:r>
          </a:p>
        </p:txBody>
      </p:sp>
      <p:sp>
        <p:nvSpPr>
          <p:cNvPr id="5" name="מלבן 4"/>
          <p:cNvSpPr/>
          <p:nvPr/>
        </p:nvSpPr>
        <p:spPr>
          <a:xfrm>
            <a:off x="685800" y="875448"/>
            <a:ext cx="400594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000" dirty="0">
                <a:solidFill>
                  <a:srgbClr val="0000FF"/>
                </a:solidFill>
              </a:rPr>
              <a:t>public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>
                <a:solidFill>
                  <a:srgbClr val="0000FF"/>
                </a:solidFill>
              </a:rPr>
              <a:t>class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>
                <a:solidFill>
                  <a:srgbClr val="2B91AF"/>
                </a:solidFill>
              </a:rPr>
              <a:t>Queue</a:t>
            </a:r>
            <a:r>
              <a:rPr lang="en-US" sz="2000" dirty="0">
                <a:solidFill>
                  <a:srgbClr val="000000"/>
                </a:solidFill>
              </a:rPr>
              <a:t>&lt;</a:t>
            </a:r>
            <a:r>
              <a:rPr lang="en-US" sz="2000" dirty="0">
                <a:solidFill>
                  <a:srgbClr val="2B91AF"/>
                </a:solidFill>
              </a:rPr>
              <a:t>T</a:t>
            </a:r>
            <a:r>
              <a:rPr lang="en-US" sz="2000" dirty="0">
                <a:solidFill>
                  <a:srgbClr val="000000"/>
                </a:solidFill>
              </a:rPr>
              <a:t>&gt;</a:t>
            </a:r>
          </a:p>
          <a:p>
            <a:pPr algn="l" rtl="0"/>
            <a:r>
              <a:rPr lang="he-IL" sz="2000" dirty="0">
                <a:solidFill>
                  <a:srgbClr val="000000"/>
                </a:solidFill>
              </a:rPr>
              <a:t>    }</a:t>
            </a:r>
          </a:p>
          <a:p>
            <a:pPr algn="l" rtl="0"/>
            <a:r>
              <a:rPr lang="en-US" sz="2000" dirty="0">
                <a:solidFill>
                  <a:srgbClr val="000000"/>
                </a:solidFill>
              </a:rPr>
              <a:t>        </a:t>
            </a:r>
            <a:r>
              <a:rPr lang="en-US" sz="2000" dirty="0">
                <a:solidFill>
                  <a:srgbClr val="0000FF"/>
                </a:solidFill>
              </a:rPr>
              <a:t>private</a:t>
            </a:r>
            <a:r>
              <a:rPr lang="en-US" sz="2000" dirty="0">
                <a:solidFill>
                  <a:srgbClr val="000000"/>
                </a:solidFill>
              </a:rPr>
              <a:t> Node&lt;T&gt; first;</a:t>
            </a:r>
          </a:p>
          <a:p>
            <a:pPr algn="l" rtl="0"/>
            <a:r>
              <a:rPr lang="en-US" sz="2000" dirty="0">
                <a:solidFill>
                  <a:srgbClr val="000000"/>
                </a:solidFill>
              </a:rPr>
              <a:t>        </a:t>
            </a:r>
            <a:r>
              <a:rPr lang="en-US" sz="2000" dirty="0">
                <a:solidFill>
                  <a:srgbClr val="0000FF"/>
                </a:solidFill>
              </a:rPr>
              <a:t>private</a:t>
            </a:r>
            <a:r>
              <a:rPr lang="en-US" sz="2000" dirty="0">
                <a:solidFill>
                  <a:srgbClr val="000000"/>
                </a:solidFill>
              </a:rPr>
              <a:t> Node&lt;T&gt; last;</a:t>
            </a:r>
            <a:endParaRPr lang="he-IL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4691743" y="1537167"/>
            <a:ext cx="3548743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000" dirty="0"/>
              <a:t>תכונות המחלקה – שתי הפניות </a:t>
            </a:r>
          </a:p>
        </p:txBody>
      </p:sp>
      <p:sp>
        <p:nvSpPr>
          <p:cNvPr id="7" name="מלבן 6"/>
          <p:cNvSpPr/>
          <p:nvPr/>
        </p:nvSpPr>
        <p:spPr>
          <a:xfrm>
            <a:off x="1230635" y="2358893"/>
            <a:ext cx="305888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000" dirty="0">
                <a:solidFill>
                  <a:srgbClr val="0000FF"/>
                </a:solidFill>
              </a:rPr>
              <a:t>public</a:t>
            </a:r>
            <a:r>
              <a:rPr lang="en-US" sz="2000" dirty="0">
                <a:solidFill>
                  <a:srgbClr val="000000"/>
                </a:solidFill>
              </a:rPr>
              <a:t> Queue()</a:t>
            </a:r>
          </a:p>
          <a:p>
            <a:pPr algn="l" rtl="0"/>
            <a:r>
              <a:rPr lang="he-IL" sz="2000" dirty="0">
                <a:solidFill>
                  <a:srgbClr val="000000"/>
                </a:solidFill>
              </a:rPr>
              <a:t>}</a:t>
            </a:r>
          </a:p>
          <a:p>
            <a:pPr algn="l" rtl="0"/>
            <a:r>
              <a:rPr lang="en-US" sz="2000" dirty="0">
                <a:solidFill>
                  <a:srgbClr val="000000"/>
                </a:solidFill>
              </a:rPr>
              <a:t>            first = </a:t>
            </a:r>
            <a:r>
              <a:rPr lang="en-US" sz="2000" dirty="0">
                <a:solidFill>
                  <a:srgbClr val="0000FF"/>
                </a:solidFill>
              </a:rPr>
              <a:t>null</a:t>
            </a:r>
            <a:r>
              <a:rPr lang="en-US" sz="2000" dirty="0">
                <a:solidFill>
                  <a:srgbClr val="000000"/>
                </a:solidFill>
              </a:rPr>
              <a:t>;</a:t>
            </a:r>
          </a:p>
          <a:p>
            <a:pPr algn="l" rtl="0"/>
            <a:r>
              <a:rPr lang="en-US" sz="2000" dirty="0">
                <a:solidFill>
                  <a:srgbClr val="000000"/>
                </a:solidFill>
              </a:rPr>
              <a:t>            last = </a:t>
            </a:r>
            <a:r>
              <a:rPr lang="en-US" sz="2000" dirty="0">
                <a:solidFill>
                  <a:srgbClr val="0000FF"/>
                </a:solidFill>
              </a:rPr>
              <a:t>null</a:t>
            </a:r>
            <a:r>
              <a:rPr lang="en-US" sz="2000" dirty="0">
                <a:solidFill>
                  <a:srgbClr val="000000"/>
                </a:solidFill>
              </a:rPr>
              <a:t>;</a:t>
            </a:r>
          </a:p>
          <a:p>
            <a:pPr algn="l" rtl="0"/>
            <a:r>
              <a:rPr lang="he-IL" sz="2000" dirty="0">
                <a:solidFill>
                  <a:srgbClr val="000000"/>
                </a:solidFill>
              </a:rPr>
              <a:t>        {</a:t>
            </a:r>
            <a:endParaRPr lang="he-IL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3526970" y="2918887"/>
            <a:ext cx="2329543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000" dirty="0"/>
              <a:t>בנאי- יוצר תור ריק</a:t>
            </a:r>
          </a:p>
        </p:txBody>
      </p:sp>
      <p:grpSp>
        <p:nvGrpSpPr>
          <p:cNvPr id="21" name="קבוצה 20"/>
          <p:cNvGrpSpPr/>
          <p:nvPr/>
        </p:nvGrpSpPr>
        <p:grpSpPr>
          <a:xfrm>
            <a:off x="6798959" y="2235467"/>
            <a:ext cx="3336370" cy="1951229"/>
            <a:chOff x="1954087" y="3891461"/>
            <a:chExt cx="3336370" cy="1951229"/>
          </a:xfrm>
        </p:grpSpPr>
        <p:grpSp>
          <p:nvGrpSpPr>
            <p:cNvPr id="9" name="קבוצה 8"/>
            <p:cNvGrpSpPr/>
            <p:nvPr/>
          </p:nvGrpSpPr>
          <p:grpSpPr>
            <a:xfrm>
              <a:off x="1954087" y="3891461"/>
              <a:ext cx="3336370" cy="1951229"/>
              <a:chOff x="8722544" y="2284352"/>
              <a:chExt cx="1818078" cy="1105386"/>
            </a:xfrm>
          </p:grpSpPr>
          <p:sp>
            <p:nvSpPr>
              <p:cNvPr id="10" name="תרשים זרימה: חילוץ 9"/>
              <p:cNvSpPr/>
              <p:nvPr/>
            </p:nvSpPr>
            <p:spPr>
              <a:xfrm>
                <a:off x="9558345" y="3163800"/>
                <a:ext cx="146476" cy="225938"/>
              </a:xfrm>
              <a:prstGeom prst="flowChartExtra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grpSp>
            <p:nvGrpSpPr>
              <p:cNvPr id="11" name="קבוצה 10"/>
              <p:cNvGrpSpPr/>
              <p:nvPr/>
            </p:nvGrpSpPr>
            <p:grpSpPr>
              <a:xfrm>
                <a:off x="8722544" y="2284352"/>
                <a:ext cx="1818078" cy="879448"/>
                <a:chOff x="8634160" y="1233947"/>
                <a:chExt cx="1818078" cy="879448"/>
              </a:xfrm>
            </p:grpSpPr>
            <p:cxnSp>
              <p:nvCxnSpPr>
                <p:cNvPr id="12" name="מחבר ישר 11"/>
                <p:cNvCxnSpPr/>
                <p:nvPr/>
              </p:nvCxnSpPr>
              <p:spPr>
                <a:xfrm flipH="1">
                  <a:off x="8634160" y="2113395"/>
                  <a:ext cx="1818078" cy="0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מחבר ישר 12"/>
                <p:cNvCxnSpPr/>
                <p:nvPr/>
              </p:nvCxnSpPr>
              <p:spPr>
                <a:xfrm flipH="1">
                  <a:off x="8634160" y="1575751"/>
                  <a:ext cx="1818078" cy="0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14" name="אליפסה 13"/>
                <p:cNvSpPr/>
                <p:nvPr/>
              </p:nvSpPr>
              <p:spPr>
                <a:xfrm>
                  <a:off x="9673802" y="1233947"/>
                  <a:ext cx="304355" cy="267974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r>
                    <a:rPr lang="en-US" sz="2000" b="1" dirty="0"/>
                    <a:t>q</a:t>
                  </a:r>
                  <a:endParaRPr lang="he-IL" sz="2000" b="1" dirty="0"/>
                </a:p>
              </p:txBody>
            </p:sp>
            <p:cxnSp>
              <p:nvCxnSpPr>
                <p:cNvPr id="15" name="מחבר חץ ישר 14"/>
                <p:cNvCxnSpPr>
                  <a:stCxn id="14" idx="2"/>
                </p:cNvCxnSpPr>
                <p:nvPr/>
              </p:nvCxnSpPr>
              <p:spPr>
                <a:xfrm flipH="1">
                  <a:off x="9565175" y="1367934"/>
                  <a:ext cx="108627" cy="187852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6" name="אליפסה 15"/>
            <p:cNvSpPr/>
            <p:nvPr/>
          </p:nvSpPr>
          <p:spPr>
            <a:xfrm>
              <a:off x="1954087" y="4531885"/>
              <a:ext cx="881952" cy="53177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1">
                <a:lnSpc>
                  <a:spcPct val="107000"/>
                </a:lnSpc>
                <a:spcAft>
                  <a:spcPts val="800"/>
                </a:spcAft>
              </a:pPr>
              <a:r>
                <a:rPr lang="en-US" sz="2400" b="1" dirty="0">
                  <a:effectLst/>
                  <a:ea typeface="Calibri" panose="020F0502020204030204" pitchFamily="34" charset="0"/>
                </a:rPr>
                <a:t>first</a:t>
              </a:r>
            </a:p>
          </p:txBody>
        </p:sp>
        <p:cxnSp>
          <p:nvCxnSpPr>
            <p:cNvPr id="17" name="מחבר חץ ישר 16"/>
            <p:cNvCxnSpPr>
              <a:stCxn id="16" idx="6"/>
            </p:cNvCxnSpPr>
            <p:nvPr/>
          </p:nvCxnSpPr>
          <p:spPr>
            <a:xfrm flipV="1">
              <a:off x="2836039" y="4787842"/>
              <a:ext cx="373662" cy="9932"/>
            </a:xfrm>
            <a:prstGeom prst="straightConnector1">
              <a:avLst/>
            </a:prstGeom>
            <a:ln>
              <a:headEnd type="none" w="med" len="med"/>
              <a:tailEnd type="arrow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18" name="אליפסה 17"/>
            <p:cNvSpPr/>
            <p:nvPr/>
          </p:nvSpPr>
          <p:spPr>
            <a:xfrm>
              <a:off x="4216281" y="4884907"/>
              <a:ext cx="881952" cy="53177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1">
                <a:lnSpc>
                  <a:spcPct val="107000"/>
                </a:lnSpc>
                <a:spcAft>
                  <a:spcPts val="800"/>
                </a:spcAft>
              </a:pPr>
              <a:r>
                <a:rPr lang="en-US" sz="2400" b="1" dirty="0">
                  <a:effectLst/>
                  <a:ea typeface="Calibri" panose="020F0502020204030204" pitchFamily="34" charset="0"/>
                </a:rPr>
                <a:t>last</a:t>
              </a:r>
            </a:p>
          </p:txBody>
        </p:sp>
        <p:cxnSp>
          <p:nvCxnSpPr>
            <p:cNvPr id="19" name="מחבר חץ ישר 18"/>
            <p:cNvCxnSpPr>
              <a:stCxn id="18" idx="2"/>
              <a:endCxn id="20" idx="3"/>
            </p:cNvCxnSpPr>
            <p:nvPr/>
          </p:nvCxnSpPr>
          <p:spPr>
            <a:xfrm flipH="1" flipV="1">
              <a:off x="3819301" y="4867085"/>
              <a:ext cx="396980" cy="283711"/>
            </a:xfrm>
            <a:prstGeom prst="straightConnector1">
              <a:avLst/>
            </a:prstGeom>
            <a:ln>
              <a:headEnd type="none" w="med" len="med"/>
              <a:tailEnd type="arrow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3209701" y="4682419"/>
              <a:ext cx="609600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b="1" dirty="0"/>
                <a:t>null</a:t>
              </a:r>
              <a:endParaRPr lang="he-IL" b="1" dirty="0"/>
            </a:p>
          </p:txBody>
        </p:sp>
      </p:grpSp>
      <p:sp>
        <p:nvSpPr>
          <p:cNvPr id="22" name="מלבן 21"/>
          <p:cNvSpPr/>
          <p:nvPr/>
        </p:nvSpPr>
        <p:spPr>
          <a:xfrm>
            <a:off x="1143549" y="4458372"/>
            <a:ext cx="2831224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/>
            <a:r>
              <a:rPr lang="en-US" sz="2000" dirty="0">
                <a:solidFill>
                  <a:srgbClr val="0000FF"/>
                </a:solidFill>
              </a:rPr>
              <a:t>public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>
                <a:solidFill>
                  <a:srgbClr val="0000FF"/>
                </a:solidFill>
              </a:rPr>
              <a:t>bool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IsEmpty</a:t>
            </a:r>
            <a:r>
              <a:rPr lang="en-US" sz="2000" dirty="0">
                <a:solidFill>
                  <a:srgbClr val="000000"/>
                </a:solidFill>
              </a:rPr>
              <a:t>() </a:t>
            </a:r>
          </a:p>
          <a:p>
            <a:pPr algn="l" rtl="0"/>
            <a:r>
              <a:rPr lang="en-US" sz="2000" dirty="0">
                <a:solidFill>
                  <a:srgbClr val="000000"/>
                </a:solidFill>
              </a:rPr>
              <a:t>{</a:t>
            </a:r>
          </a:p>
          <a:p>
            <a:pPr algn="l" rtl="0"/>
            <a:r>
              <a:rPr lang="en-US" sz="2000" dirty="0">
                <a:solidFill>
                  <a:srgbClr val="000000"/>
                </a:solidFill>
              </a:rPr>
              <a:t>    </a:t>
            </a:r>
            <a:r>
              <a:rPr lang="en-US" sz="2000" dirty="0">
                <a:solidFill>
                  <a:srgbClr val="0000FF"/>
                </a:solidFill>
              </a:rPr>
              <a:t>return</a:t>
            </a:r>
            <a:r>
              <a:rPr lang="en-US" sz="2000" dirty="0">
                <a:solidFill>
                  <a:srgbClr val="000000"/>
                </a:solidFill>
              </a:rPr>
              <a:t> first == </a:t>
            </a:r>
            <a:r>
              <a:rPr lang="en-US" sz="2000" dirty="0">
                <a:solidFill>
                  <a:srgbClr val="0000FF"/>
                </a:solidFill>
              </a:rPr>
              <a:t>null</a:t>
            </a:r>
            <a:r>
              <a:rPr lang="en-US" sz="2000" dirty="0">
                <a:solidFill>
                  <a:srgbClr val="000000"/>
                </a:solidFill>
              </a:rPr>
              <a:t>; </a:t>
            </a:r>
          </a:p>
          <a:p>
            <a:pPr algn="l" rtl="0"/>
            <a:r>
              <a:rPr lang="en-US" sz="2000" dirty="0">
                <a:solidFill>
                  <a:srgbClr val="000000"/>
                </a:solidFill>
              </a:rPr>
              <a:t>}</a:t>
            </a:r>
            <a:endParaRPr lang="he-IL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3974773" y="4771664"/>
            <a:ext cx="2329543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000" dirty="0"/>
              <a:t>האם התור ריק ? </a:t>
            </a:r>
          </a:p>
        </p:txBody>
      </p:sp>
    </p:spTree>
    <p:extLst>
      <p:ext uri="{BB962C8B-B14F-4D97-AF65-F5344CB8AC3E}">
        <p14:creationId xmlns:p14="http://schemas.microsoft.com/office/powerpoint/2010/main" val="2373218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22" grpId="0"/>
      <p:bldP spid="2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6926" y="230692"/>
            <a:ext cx="9802368" cy="720000"/>
          </a:xfrm>
        </p:spPr>
        <p:txBody>
          <a:bodyPr/>
          <a:lstStyle/>
          <a:p>
            <a:r>
              <a:rPr lang="he-IL" dirty="0"/>
              <a:t>המשך: הכנסה לתור</a:t>
            </a:r>
          </a:p>
        </p:txBody>
      </p:sp>
      <p:sp>
        <p:nvSpPr>
          <p:cNvPr id="5" name="מלבן 4"/>
          <p:cNvSpPr/>
          <p:nvPr/>
        </p:nvSpPr>
        <p:spPr>
          <a:xfrm>
            <a:off x="250371" y="1143401"/>
            <a:ext cx="6096000" cy="40934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 rtl="0"/>
            <a:r>
              <a:rPr lang="en-US" sz="2000" dirty="0">
                <a:solidFill>
                  <a:srgbClr val="0000FF"/>
                </a:solidFill>
              </a:rPr>
              <a:t>public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>
                <a:solidFill>
                  <a:srgbClr val="0000FF"/>
                </a:solidFill>
              </a:rPr>
              <a:t>void</a:t>
            </a:r>
            <a:r>
              <a:rPr lang="en-US" sz="2000" dirty="0">
                <a:solidFill>
                  <a:srgbClr val="000000"/>
                </a:solidFill>
              </a:rPr>
              <a:t> Insert(T x)</a:t>
            </a:r>
          </a:p>
          <a:p>
            <a:pPr algn="l" rtl="0"/>
            <a:r>
              <a:rPr lang="he-IL" sz="2000" dirty="0">
                <a:solidFill>
                  <a:srgbClr val="000000"/>
                </a:solidFill>
              </a:rPr>
              <a:t>        }</a:t>
            </a:r>
          </a:p>
          <a:p>
            <a:pPr algn="l" rtl="0"/>
            <a:r>
              <a:rPr lang="en-US" sz="2000" dirty="0">
                <a:solidFill>
                  <a:srgbClr val="000000"/>
                </a:solidFill>
              </a:rPr>
              <a:t>      </a:t>
            </a:r>
            <a:r>
              <a:rPr lang="en-US" sz="2000" dirty="0">
                <a:solidFill>
                  <a:srgbClr val="0000FF"/>
                </a:solidFill>
              </a:rPr>
              <a:t>if</a:t>
            </a:r>
            <a:r>
              <a:rPr lang="en-US" sz="2000" dirty="0">
                <a:solidFill>
                  <a:srgbClr val="000000"/>
                </a:solidFill>
              </a:rPr>
              <a:t> (last == </a:t>
            </a:r>
            <a:r>
              <a:rPr lang="en-US" sz="2000" dirty="0">
                <a:solidFill>
                  <a:srgbClr val="0000FF"/>
                </a:solidFill>
              </a:rPr>
              <a:t>null</a:t>
            </a:r>
            <a:r>
              <a:rPr lang="en-US" sz="2000" dirty="0">
                <a:solidFill>
                  <a:srgbClr val="000000"/>
                </a:solidFill>
              </a:rPr>
              <a:t>)</a:t>
            </a:r>
          </a:p>
          <a:p>
            <a:pPr algn="l" rtl="0"/>
            <a:r>
              <a:rPr lang="he-IL" sz="2000" dirty="0">
                <a:solidFill>
                  <a:srgbClr val="000000"/>
                </a:solidFill>
              </a:rPr>
              <a:t>            }     </a:t>
            </a:r>
          </a:p>
          <a:p>
            <a:pPr algn="l" rtl="0"/>
            <a:r>
              <a:rPr lang="en-US" sz="2000" dirty="0">
                <a:solidFill>
                  <a:srgbClr val="000000"/>
                </a:solidFill>
              </a:rPr>
              <a:t>         first = </a:t>
            </a:r>
            <a:r>
              <a:rPr lang="en-US" sz="2000" dirty="0">
                <a:solidFill>
                  <a:srgbClr val="0000FF"/>
                </a:solidFill>
              </a:rPr>
              <a:t>new</a:t>
            </a:r>
            <a:r>
              <a:rPr lang="en-US" sz="2000" dirty="0">
                <a:solidFill>
                  <a:srgbClr val="000000"/>
                </a:solidFill>
              </a:rPr>
              <a:t> Node&lt;T&gt;(x);</a:t>
            </a:r>
          </a:p>
          <a:p>
            <a:pPr algn="l" rtl="0"/>
            <a:r>
              <a:rPr lang="en-US" sz="2000" dirty="0">
                <a:solidFill>
                  <a:srgbClr val="000000"/>
                </a:solidFill>
              </a:rPr>
              <a:t>          last = first;</a:t>
            </a:r>
          </a:p>
          <a:p>
            <a:pPr algn="l" rtl="0"/>
            <a:r>
              <a:rPr lang="he-IL" sz="2000" dirty="0">
                <a:solidFill>
                  <a:srgbClr val="000000"/>
                </a:solidFill>
              </a:rPr>
              <a:t>{      </a:t>
            </a:r>
          </a:p>
          <a:p>
            <a:pPr algn="l" rtl="0"/>
            <a:r>
              <a:rPr lang="en-US" sz="2000" dirty="0">
                <a:solidFill>
                  <a:srgbClr val="000000"/>
                </a:solidFill>
              </a:rPr>
              <a:t>     </a:t>
            </a:r>
            <a:r>
              <a:rPr lang="en-US" sz="2000" dirty="0">
                <a:solidFill>
                  <a:srgbClr val="0000FF"/>
                </a:solidFill>
              </a:rPr>
              <a:t>else</a:t>
            </a:r>
            <a:endParaRPr lang="en-US" sz="2000" dirty="0">
              <a:solidFill>
                <a:srgbClr val="000000"/>
              </a:solidFill>
            </a:endParaRPr>
          </a:p>
          <a:p>
            <a:pPr algn="l" rtl="0"/>
            <a:r>
              <a:rPr lang="he-IL" sz="2000" dirty="0">
                <a:solidFill>
                  <a:srgbClr val="000000"/>
                </a:solidFill>
              </a:rPr>
              <a:t>            }     </a:t>
            </a:r>
          </a:p>
          <a:p>
            <a:pPr algn="l" rtl="0"/>
            <a:r>
              <a:rPr lang="en-US" sz="2000" dirty="0">
                <a:solidFill>
                  <a:srgbClr val="000000"/>
                </a:solidFill>
              </a:rPr>
              <a:t>           </a:t>
            </a:r>
            <a:r>
              <a:rPr lang="en-US" sz="2000" dirty="0" err="1">
                <a:solidFill>
                  <a:srgbClr val="000000"/>
                </a:solidFill>
              </a:rPr>
              <a:t>last.SetNext</a:t>
            </a:r>
            <a:r>
              <a:rPr lang="en-US" sz="2000" dirty="0">
                <a:solidFill>
                  <a:srgbClr val="000000"/>
                </a:solidFill>
              </a:rPr>
              <a:t>(</a:t>
            </a:r>
            <a:r>
              <a:rPr lang="en-US" sz="2000" dirty="0">
                <a:solidFill>
                  <a:srgbClr val="0000FF"/>
                </a:solidFill>
              </a:rPr>
              <a:t>new</a:t>
            </a:r>
            <a:r>
              <a:rPr lang="en-US" sz="2000" dirty="0">
                <a:solidFill>
                  <a:srgbClr val="000000"/>
                </a:solidFill>
              </a:rPr>
              <a:t> Node&lt;T&gt;(x));</a:t>
            </a:r>
          </a:p>
          <a:p>
            <a:pPr algn="l" rtl="0"/>
            <a:r>
              <a:rPr lang="en-US" sz="2000" dirty="0">
                <a:solidFill>
                  <a:srgbClr val="000000"/>
                </a:solidFill>
              </a:rPr>
              <a:t>           last = </a:t>
            </a:r>
            <a:r>
              <a:rPr lang="en-US" sz="2000" dirty="0" err="1">
                <a:solidFill>
                  <a:srgbClr val="000000"/>
                </a:solidFill>
              </a:rPr>
              <a:t>last.GetNext</a:t>
            </a:r>
            <a:r>
              <a:rPr lang="en-US" sz="2000" dirty="0">
                <a:solidFill>
                  <a:srgbClr val="000000"/>
                </a:solidFill>
              </a:rPr>
              <a:t>();</a:t>
            </a:r>
          </a:p>
          <a:p>
            <a:pPr algn="l" rtl="0"/>
            <a:r>
              <a:rPr lang="he-IL" sz="2000" dirty="0">
                <a:solidFill>
                  <a:srgbClr val="000000"/>
                </a:solidFill>
              </a:rPr>
              <a:t>           {     </a:t>
            </a:r>
          </a:p>
          <a:p>
            <a:pPr algn="l" rtl="0"/>
            <a:r>
              <a:rPr lang="he-IL" sz="2000" dirty="0">
                <a:solidFill>
                  <a:srgbClr val="000000"/>
                </a:solidFill>
              </a:rPr>
              <a:t>{ </a:t>
            </a:r>
            <a:endParaRPr lang="he-IL" sz="2000" dirty="0"/>
          </a:p>
        </p:txBody>
      </p:sp>
      <p:grpSp>
        <p:nvGrpSpPr>
          <p:cNvPr id="7" name="קבוצה 6"/>
          <p:cNvGrpSpPr/>
          <p:nvPr/>
        </p:nvGrpSpPr>
        <p:grpSpPr>
          <a:xfrm>
            <a:off x="7038630" y="1248518"/>
            <a:ext cx="4609084" cy="1966205"/>
            <a:chOff x="8722544" y="2284352"/>
            <a:chExt cx="1818078" cy="1113870"/>
          </a:xfrm>
        </p:grpSpPr>
        <p:sp>
          <p:nvSpPr>
            <p:cNvPr id="13" name="תרשים זרימה: חילוץ 12"/>
            <p:cNvSpPr/>
            <p:nvPr/>
          </p:nvSpPr>
          <p:spPr>
            <a:xfrm>
              <a:off x="8827954" y="3172284"/>
              <a:ext cx="146476" cy="225938"/>
            </a:xfrm>
            <a:prstGeom prst="flowChartExtra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grpSp>
          <p:nvGrpSpPr>
            <p:cNvPr id="14" name="קבוצה 13"/>
            <p:cNvGrpSpPr/>
            <p:nvPr/>
          </p:nvGrpSpPr>
          <p:grpSpPr>
            <a:xfrm>
              <a:off x="8722544" y="2284352"/>
              <a:ext cx="1818078" cy="879448"/>
              <a:chOff x="8634160" y="1233947"/>
              <a:chExt cx="1818078" cy="879448"/>
            </a:xfrm>
          </p:grpSpPr>
          <p:cxnSp>
            <p:nvCxnSpPr>
              <p:cNvPr id="15" name="מחבר ישר 14"/>
              <p:cNvCxnSpPr/>
              <p:nvPr/>
            </p:nvCxnSpPr>
            <p:spPr>
              <a:xfrm flipH="1">
                <a:off x="8634160" y="2113395"/>
                <a:ext cx="1818078" cy="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" name="מחבר ישר 15"/>
              <p:cNvCxnSpPr/>
              <p:nvPr/>
            </p:nvCxnSpPr>
            <p:spPr>
              <a:xfrm flipH="1">
                <a:off x="8634160" y="1575751"/>
                <a:ext cx="1818078" cy="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7" name="אליפסה 16"/>
              <p:cNvSpPr/>
              <p:nvPr/>
            </p:nvSpPr>
            <p:spPr>
              <a:xfrm>
                <a:off x="9673802" y="1233947"/>
                <a:ext cx="304355" cy="26797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en-US" sz="2000" b="1" dirty="0"/>
                  <a:t>q</a:t>
                </a:r>
                <a:endParaRPr lang="he-IL" sz="2000" b="1" dirty="0"/>
              </a:p>
            </p:txBody>
          </p:sp>
          <p:cxnSp>
            <p:nvCxnSpPr>
              <p:cNvPr id="18" name="מחבר חץ ישר 17"/>
              <p:cNvCxnSpPr>
                <a:stCxn id="17" idx="2"/>
              </p:cNvCxnSpPr>
              <p:nvPr/>
            </p:nvCxnSpPr>
            <p:spPr>
              <a:xfrm flipH="1">
                <a:off x="9565175" y="1367934"/>
                <a:ext cx="108627" cy="187852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8" name="אליפסה 7"/>
          <p:cNvSpPr/>
          <p:nvPr/>
        </p:nvSpPr>
        <p:spPr>
          <a:xfrm>
            <a:off x="7018621" y="1892007"/>
            <a:ext cx="881952" cy="53177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effectLst/>
                <a:ea typeface="Calibri" panose="020F0502020204030204" pitchFamily="34" charset="0"/>
              </a:rPr>
              <a:t>first</a:t>
            </a:r>
          </a:p>
        </p:txBody>
      </p:sp>
      <p:cxnSp>
        <p:nvCxnSpPr>
          <p:cNvPr id="9" name="מחבר חץ ישר 8"/>
          <p:cNvCxnSpPr>
            <a:stCxn id="8" idx="6"/>
          </p:cNvCxnSpPr>
          <p:nvPr/>
        </p:nvCxnSpPr>
        <p:spPr>
          <a:xfrm flipV="1">
            <a:off x="7900573" y="2147964"/>
            <a:ext cx="373662" cy="9932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" name="אליפסה 9"/>
          <p:cNvSpPr/>
          <p:nvPr/>
        </p:nvSpPr>
        <p:spPr>
          <a:xfrm>
            <a:off x="9457525" y="1971317"/>
            <a:ext cx="881952" cy="53177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effectLst/>
                <a:ea typeface="Calibri" panose="020F0502020204030204" pitchFamily="34" charset="0"/>
              </a:rPr>
              <a:t>last</a:t>
            </a:r>
          </a:p>
        </p:txBody>
      </p:sp>
      <p:cxnSp>
        <p:nvCxnSpPr>
          <p:cNvPr id="11" name="מחבר חץ ישר 10"/>
          <p:cNvCxnSpPr>
            <a:stCxn id="10" idx="2"/>
          </p:cNvCxnSpPr>
          <p:nvPr/>
        </p:nvCxnSpPr>
        <p:spPr>
          <a:xfrm flipH="1" flipV="1">
            <a:off x="8903844" y="2196299"/>
            <a:ext cx="553681" cy="40907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8294244" y="2039476"/>
            <a:ext cx="6096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b="1" dirty="0"/>
              <a:t>null</a:t>
            </a:r>
            <a:endParaRPr lang="he-IL" b="1" dirty="0"/>
          </a:p>
        </p:txBody>
      </p:sp>
      <p:sp>
        <p:nvSpPr>
          <p:cNvPr id="23" name="מלבן מעוגל 22"/>
          <p:cNvSpPr/>
          <p:nvPr/>
        </p:nvSpPr>
        <p:spPr>
          <a:xfrm>
            <a:off x="8294244" y="2014970"/>
            <a:ext cx="567815" cy="36252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000" b="1" dirty="0"/>
              <a:t>6</a:t>
            </a:r>
            <a:endParaRPr lang="he-IL" sz="2000" b="1" dirty="0"/>
          </a:p>
        </p:txBody>
      </p:sp>
      <p:grpSp>
        <p:nvGrpSpPr>
          <p:cNvPr id="31" name="קבוצה 30"/>
          <p:cNvGrpSpPr/>
          <p:nvPr/>
        </p:nvGrpSpPr>
        <p:grpSpPr>
          <a:xfrm>
            <a:off x="9896786" y="2260862"/>
            <a:ext cx="1402656" cy="531778"/>
            <a:chOff x="9960287" y="4704432"/>
            <a:chExt cx="1402656" cy="531778"/>
          </a:xfrm>
        </p:grpSpPr>
        <p:sp>
          <p:nvSpPr>
            <p:cNvPr id="24" name="אליפסה 23"/>
            <p:cNvSpPr/>
            <p:nvPr/>
          </p:nvSpPr>
          <p:spPr>
            <a:xfrm>
              <a:off x="10480991" y="4704432"/>
              <a:ext cx="881952" cy="53177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1">
                <a:lnSpc>
                  <a:spcPct val="107000"/>
                </a:lnSpc>
                <a:spcAft>
                  <a:spcPts val="800"/>
                </a:spcAft>
              </a:pPr>
              <a:r>
                <a:rPr lang="en-US" sz="2400" b="1" dirty="0">
                  <a:effectLst/>
                  <a:ea typeface="Calibri" panose="020F0502020204030204" pitchFamily="34" charset="0"/>
                </a:rPr>
                <a:t>last</a:t>
              </a:r>
            </a:p>
          </p:txBody>
        </p:sp>
        <p:cxnSp>
          <p:nvCxnSpPr>
            <p:cNvPr id="25" name="מחבר חץ ישר 24"/>
            <p:cNvCxnSpPr>
              <a:stCxn id="24" idx="2"/>
            </p:cNvCxnSpPr>
            <p:nvPr/>
          </p:nvCxnSpPr>
          <p:spPr>
            <a:xfrm flipH="1" flipV="1">
              <a:off x="9960287" y="4808141"/>
              <a:ext cx="520704" cy="162180"/>
            </a:xfrm>
            <a:prstGeom prst="straightConnector1">
              <a:avLst/>
            </a:prstGeom>
            <a:ln>
              <a:headEnd type="none" w="med" len="med"/>
              <a:tailEnd type="arrow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30" name="קבוצה 29"/>
          <p:cNvGrpSpPr/>
          <p:nvPr/>
        </p:nvGrpSpPr>
        <p:grpSpPr>
          <a:xfrm>
            <a:off x="8862059" y="2053143"/>
            <a:ext cx="1034727" cy="362520"/>
            <a:chOff x="4349292" y="5504782"/>
            <a:chExt cx="1034727" cy="362520"/>
          </a:xfrm>
        </p:grpSpPr>
        <p:sp>
          <p:nvSpPr>
            <p:cNvPr id="28" name="מלבן מעוגל 27"/>
            <p:cNvSpPr/>
            <p:nvPr/>
          </p:nvSpPr>
          <p:spPr>
            <a:xfrm>
              <a:off x="4702609" y="5504782"/>
              <a:ext cx="681410" cy="36252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r>
                <a:rPr lang="en-US" sz="2000" b="1" dirty="0"/>
                <a:t>8</a:t>
              </a:r>
              <a:endParaRPr lang="he-IL" sz="2000" b="1" dirty="0"/>
            </a:p>
          </p:txBody>
        </p:sp>
        <p:cxnSp>
          <p:nvCxnSpPr>
            <p:cNvPr id="29" name="מחבר חץ ישר 28"/>
            <p:cNvCxnSpPr>
              <a:endCxn id="28" idx="1"/>
            </p:cNvCxnSpPr>
            <p:nvPr/>
          </p:nvCxnSpPr>
          <p:spPr>
            <a:xfrm>
              <a:off x="4349292" y="5651751"/>
              <a:ext cx="353317" cy="34291"/>
            </a:xfrm>
            <a:prstGeom prst="straightConnector1">
              <a:avLst/>
            </a:prstGeom>
            <a:ln>
              <a:headEnd type="none" w="med" len="med"/>
              <a:tailEnd type="arrow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01051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0" grpId="1" animBg="1"/>
      <p:bldP spid="12" grpId="0"/>
      <p:bldP spid="2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56098" y="-55152"/>
            <a:ext cx="9802368" cy="720000"/>
          </a:xfrm>
        </p:spPr>
        <p:txBody>
          <a:bodyPr/>
          <a:lstStyle/>
          <a:p>
            <a:r>
              <a:rPr lang="he-IL" dirty="0"/>
              <a:t>המשך: הוצאה מהתור</a:t>
            </a:r>
          </a:p>
        </p:txBody>
      </p:sp>
      <p:grpSp>
        <p:nvGrpSpPr>
          <p:cNvPr id="5" name="קבוצה 4"/>
          <p:cNvGrpSpPr/>
          <p:nvPr/>
        </p:nvGrpSpPr>
        <p:grpSpPr>
          <a:xfrm>
            <a:off x="6139827" y="1098638"/>
            <a:ext cx="5212422" cy="2695032"/>
            <a:chOff x="8674899" y="2276896"/>
            <a:chExt cx="1865723" cy="1221021"/>
          </a:xfrm>
        </p:grpSpPr>
        <p:sp>
          <p:nvSpPr>
            <p:cNvPr id="6" name="תרשים זרימה: חילוץ 5"/>
            <p:cNvSpPr/>
            <p:nvPr/>
          </p:nvSpPr>
          <p:spPr>
            <a:xfrm>
              <a:off x="8833994" y="3324585"/>
              <a:ext cx="104591" cy="173332"/>
            </a:xfrm>
            <a:prstGeom prst="flowChartExtra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grpSp>
          <p:nvGrpSpPr>
            <p:cNvPr id="7" name="קבוצה 6"/>
            <p:cNvGrpSpPr/>
            <p:nvPr/>
          </p:nvGrpSpPr>
          <p:grpSpPr>
            <a:xfrm>
              <a:off x="8674899" y="2276896"/>
              <a:ext cx="1865723" cy="1047949"/>
              <a:chOff x="8586515" y="1226491"/>
              <a:chExt cx="1865723" cy="1047949"/>
            </a:xfrm>
          </p:grpSpPr>
          <p:cxnSp>
            <p:nvCxnSpPr>
              <p:cNvPr id="8" name="מחבר ישר 7"/>
              <p:cNvCxnSpPr/>
              <p:nvPr/>
            </p:nvCxnSpPr>
            <p:spPr>
              <a:xfrm flipH="1">
                <a:off x="8634160" y="2274440"/>
                <a:ext cx="1818078" cy="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" name="מחבר ישר 8"/>
              <p:cNvCxnSpPr/>
              <p:nvPr/>
            </p:nvCxnSpPr>
            <p:spPr>
              <a:xfrm flipH="1">
                <a:off x="8586515" y="1561753"/>
                <a:ext cx="1818078" cy="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0" name="אליפסה 9"/>
              <p:cNvSpPr/>
              <p:nvPr/>
            </p:nvSpPr>
            <p:spPr>
              <a:xfrm>
                <a:off x="9525817" y="1226491"/>
                <a:ext cx="304355" cy="26797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en-US" sz="2000" b="1" dirty="0"/>
                  <a:t>q</a:t>
                </a:r>
                <a:endParaRPr lang="he-IL" sz="2000" b="1" dirty="0"/>
              </a:p>
            </p:txBody>
          </p:sp>
          <p:cxnSp>
            <p:nvCxnSpPr>
              <p:cNvPr id="11" name="מחבר חץ ישר 10"/>
              <p:cNvCxnSpPr/>
              <p:nvPr/>
            </p:nvCxnSpPr>
            <p:spPr>
              <a:xfrm flipH="1">
                <a:off x="9417190" y="1342241"/>
                <a:ext cx="108627" cy="187852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2" name="אליפסה 11"/>
          <p:cNvSpPr/>
          <p:nvPr/>
        </p:nvSpPr>
        <p:spPr>
          <a:xfrm>
            <a:off x="6146149" y="2196137"/>
            <a:ext cx="881952" cy="53177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effectLst/>
                <a:ea typeface="Calibri" panose="020F0502020204030204" pitchFamily="34" charset="0"/>
              </a:rPr>
              <a:t>first</a:t>
            </a:r>
          </a:p>
        </p:txBody>
      </p:sp>
      <p:cxnSp>
        <p:nvCxnSpPr>
          <p:cNvPr id="13" name="מחבר חץ ישר 12"/>
          <p:cNvCxnSpPr>
            <a:stCxn id="12" idx="6"/>
          </p:cNvCxnSpPr>
          <p:nvPr/>
        </p:nvCxnSpPr>
        <p:spPr>
          <a:xfrm flipV="1">
            <a:off x="7028101" y="2452094"/>
            <a:ext cx="373662" cy="9932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מחבר חץ ישר 14"/>
          <p:cNvCxnSpPr/>
          <p:nvPr/>
        </p:nvCxnSpPr>
        <p:spPr>
          <a:xfrm flipV="1">
            <a:off x="7028547" y="2448730"/>
            <a:ext cx="1328604" cy="3077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7" name="מלבן מעוגל 16"/>
          <p:cNvSpPr/>
          <p:nvPr/>
        </p:nvSpPr>
        <p:spPr>
          <a:xfrm>
            <a:off x="7380655" y="2279063"/>
            <a:ext cx="528635" cy="46022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000" b="1" dirty="0"/>
              <a:t>6</a:t>
            </a:r>
            <a:endParaRPr lang="he-IL" sz="2000" b="1" dirty="0"/>
          </a:p>
        </p:txBody>
      </p:sp>
      <p:grpSp>
        <p:nvGrpSpPr>
          <p:cNvPr id="18" name="קבוצה 17"/>
          <p:cNvGrpSpPr/>
          <p:nvPr/>
        </p:nvGrpSpPr>
        <p:grpSpPr>
          <a:xfrm>
            <a:off x="10035461" y="2297144"/>
            <a:ext cx="1235269" cy="531778"/>
            <a:chOff x="10031867" y="4704432"/>
            <a:chExt cx="1118922" cy="531778"/>
          </a:xfrm>
        </p:grpSpPr>
        <p:sp>
          <p:nvSpPr>
            <p:cNvPr id="19" name="אליפסה 18"/>
            <p:cNvSpPr/>
            <p:nvPr/>
          </p:nvSpPr>
          <p:spPr>
            <a:xfrm>
              <a:off x="10268837" y="4704432"/>
              <a:ext cx="881952" cy="53177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1">
                <a:lnSpc>
                  <a:spcPct val="107000"/>
                </a:lnSpc>
                <a:spcAft>
                  <a:spcPts val="800"/>
                </a:spcAft>
              </a:pPr>
              <a:r>
                <a:rPr lang="en-US" sz="2400" b="1" dirty="0">
                  <a:effectLst/>
                  <a:ea typeface="Calibri" panose="020F0502020204030204" pitchFamily="34" charset="0"/>
                </a:rPr>
                <a:t>last</a:t>
              </a:r>
            </a:p>
          </p:txBody>
        </p:sp>
        <p:cxnSp>
          <p:nvCxnSpPr>
            <p:cNvPr id="20" name="מחבר חץ ישר 19"/>
            <p:cNvCxnSpPr>
              <a:stCxn id="19" idx="2"/>
            </p:cNvCxnSpPr>
            <p:nvPr/>
          </p:nvCxnSpPr>
          <p:spPr>
            <a:xfrm flipH="1" flipV="1">
              <a:off x="10031867" y="4945821"/>
              <a:ext cx="236970" cy="24500"/>
            </a:xfrm>
            <a:prstGeom prst="straightConnector1">
              <a:avLst/>
            </a:prstGeom>
            <a:ln>
              <a:headEnd type="none" w="med" len="med"/>
              <a:tailEnd type="arrow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2" name="מלבן מעוגל 21"/>
          <p:cNvSpPr/>
          <p:nvPr/>
        </p:nvSpPr>
        <p:spPr>
          <a:xfrm>
            <a:off x="8316859" y="2369523"/>
            <a:ext cx="681410" cy="36252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000" b="1" dirty="0"/>
              <a:t>8</a:t>
            </a:r>
            <a:endParaRPr lang="he-IL" sz="2000" b="1" dirty="0"/>
          </a:p>
        </p:txBody>
      </p:sp>
      <p:cxnSp>
        <p:nvCxnSpPr>
          <p:cNvPr id="23" name="מחבר חץ ישר 22"/>
          <p:cNvCxnSpPr/>
          <p:nvPr/>
        </p:nvCxnSpPr>
        <p:spPr>
          <a:xfrm flipV="1">
            <a:off x="7952893" y="2496317"/>
            <a:ext cx="379013" cy="6212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grpSp>
        <p:nvGrpSpPr>
          <p:cNvPr id="24" name="קבוצה 23"/>
          <p:cNvGrpSpPr/>
          <p:nvPr/>
        </p:nvGrpSpPr>
        <p:grpSpPr>
          <a:xfrm>
            <a:off x="9012524" y="2357273"/>
            <a:ext cx="1034727" cy="362520"/>
            <a:chOff x="4349292" y="5504782"/>
            <a:chExt cx="1034727" cy="362520"/>
          </a:xfrm>
        </p:grpSpPr>
        <p:sp>
          <p:nvSpPr>
            <p:cNvPr id="25" name="מלבן מעוגל 24"/>
            <p:cNvSpPr/>
            <p:nvPr/>
          </p:nvSpPr>
          <p:spPr>
            <a:xfrm>
              <a:off x="4702609" y="5504782"/>
              <a:ext cx="681410" cy="36252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r>
                <a:rPr lang="en-US" sz="2000" b="1" dirty="0"/>
                <a:t>2</a:t>
              </a:r>
              <a:endParaRPr lang="he-IL" sz="2000" b="1" dirty="0"/>
            </a:p>
          </p:txBody>
        </p:sp>
        <p:cxnSp>
          <p:nvCxnSpPr>
            <p:cNvPr id="26" name="מחבר חץ ישר 25"/>
            <p:cNvCxnSpPr>
              <a:endCxn id="25" idx="1"/>
            </p:cNvCxnSpPr>
            <p:nvPr/>
          </p:nvCxnSpPr>
          <p:spPr>
            <a:xfrm>
              <a:off x="4349292" y="5651751"/>
              <a:ext cx="353317" cy="34291"/>
            </a:xfrm>
            <a:prstGeom prst="straightConnector1">
              <a:avLst/>
            </a:prstGeom>
            <a:ln>
              <a:headEnd type="none" w="med" len="med"/>
              <a:tailEnd type="arrow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8" name="מלבן 27"/>
          <p:cNvSpPr/>
          <p:nvPr/>
        </p:nvSpPr>
        <p:spPr>
          <a:xfrm>
            <a:off x="344719" y="1079549"/>
            <a:ext cx="4840043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>
                <a:solidFill>
                  <a:srgbClr val="0000FF"/>
                </a:solidFill>
              </a:rPr>
              <a:t>public</a:t>
            </a:r>
            <a:r>
              <a:rPr lang="en-US" sz="2000" dirty="0">
                <a:solidFill>
                  <a:srgbClr val="000000"/>
                </a:solidFill>
              </a:rPr>
              <a:t> T Remove()</a:t>
            </a:r>
          </a:p>
          <a:p>
            <a:pPr algn="l" rtl="0"/>
            <a:r>
              <a:rPr lang="he-IL" sz="2000" dirty="0">
                <a:solidFill>
                  <a:srgbClr val="000000"/>
                </a:solidFill>
              </a:rPr>
              <a:t>        }</a:t>
            </a:r>
          </a:p>
          <a:p>
            <a:pPr algn="l" rtl="0"/>
            <a:r>
              <a:rPr lang="en-US" sz="2000" dirty="0">
                <a:solidFill>
                  <a:srgbClr val="000000"/>
                </a:solidFill>
              </a:rPr>
              <a:t>     T </a:t>
            </a:r>
            <a:r>
              <a:rPr lang="en-US" sz="2000" dirty="0" err="1">
                <a:solidFill>
                  <a:srgbClr val="000000"/>
                </a:solidFill>
              </a:rPr>
              <a:t>t</a:t>
            </a:r>
            <a:r>
              <a:rPr lang="en-US" sz="2000" dirty="0">
                <a:solidFill>
                  <a:srgbClr val="000000"/>
                </a:solidFill>
              </a:rPr>
              <a:t> = </a:t>
            </a:r>
            <a:r>
              <a:rPr lang="en-US" sz="2000" dirty="0" err="1">
                <a:solidFill>
                  <a:srgbClr val="000000"/>
                </a:solidFill>
              </a:rPr>
              <a:t>first.GetValue</a:t>
            </a:r>
            <a:r>
              <a:rPr lang="en-US" sz="2000" dirty="0">
                <a:solidFill>
                  <a:srgbClr val="000000"/>
                </a:solidFill>
              </a:rPr>
              <a:t>();</a:t>
            </a:r>
          </a:p>
          <a:p>
            <a:pPr algn="l" rtl="0"/>
            <a:r>
              <a:rPr lang="en-US" sz="2000" dirty="0">
                <a:solidFill>
                  <a:srgbClr val="000000"/>
                </a:solidFill>
              </a:rPr>
              <a:t>     </a:t>
            </a:r>
            <a:r>
              <a:rPr lang="en-US" sz="2000" dirty="0">
                <a:solidFill>
                  <a:srgbClr val="0000FF"/>
                </a:solidFill>
              </a:rPr>
              <a:t>if</a:t>
            </a:r>
            <a:r>
              <a:rPr lang="en-US" sz="2000" dirty="0">
                <a:solidFill>
                  <a:srgbClr val="000000"/>
                </a:solidFill>
              </a:rPr>
              <a:t> (first != last)</a:t>
            </a:r>
          </a:p>
          <a:p>
            <a:pPr algn="l" rtl="0"/>
            <a:r>
              <a:rPr lang="he-IL" sz="2000" dirty="0">
                <a:solidFill>
                  <a:srgbClr val="000000"/>
                </a:solidFill>
              </a:rPr>
              <a:t>            }     </a:t>
            </a:r>
          </a:p>
          <a:p>
            <a:pPr algn="l" rtl="0"/>
            <a:r>
              <a:rPr lang="en-US" sz="2000" dirty="0">
                <a:solidFill>
                  <a:srgbClr val="000000"/>
                </a:solidFill>
              </a:rPr>
              <a:t>         first=first.GetNext();</a:t>
            </a:r>
          </a:p>
          <a:p>
            <a:pPr algn="l" rtl="0"/>
            <a:r>
              <a:rPr lang="he-IL" sz="2000" dirty="0">
                <a:solidFill>
                  <a:srgbClr val="000000"/>
                </a:solidFill>
              </a:rPr>
              <a:t>        {     </a:t>
            </a:r>
          </a:p>
          <a:p>
            <a:pPr algn="l" rtl="0"/>
            <a:r>
              <a:rPr lang="en-US" sz="2000" dirty="0">
                <a:solidFill>
                  <a:srgbClr val="000000"/>
                </a:solidFill>
              </a:rPr>
              <a:t>     </a:t>
            </a:r>
            <a:r>
              <a:rPr lang="en-US" sz="2000" dirty="0">
                <a:solidFill>
                  <a:srgbClr val="0000FF"/>
                </a:solidFill>
              </a:rPr>
              <a:t>else</a:t>
            </a:r>
            <a:endParaRPr lang="en-US" sz="2000" dirty="0">
              <a:solidFill>
                <a:srgbClr val="000000"/>
              </a:solidFill>
            </a:endParaRPr>
          </a:p>
          <a:p>
            <a:pPr algn="l" rtl="0"/>
            <a:r>
              <a:rPr lang="he-IL" sz="2000" dirty="0">
                <a:solidFill>
                  <a:srgbClr val="000000"/>
                </a:solidFill>
              </a:rPr>
              <a:t>            }     </a:t>
            </a:r>
          </a:p>
          <a:p>
            <a:pPr algn="l" rtl="0"/>
            <a:r>
              <a:rPr lang="en-US" sz="2000" dirty="0">
                <a:solidFill>
                  <a:srgbClr val="000000"/>
                </a:solidFill>
              </a:rPr>
              <a:t>         first = </a:t>
            </a:r>
            <a:r>
              <a:rPr lang="en-US" sz="2000" dirty="0">
                <a:solidFill>
                  <a:srgbClr val="0000FF"/>
                </a:solidFill>
              </a:rPr>
              <a:t>null</a:t>
            </a:r>
            <a:r>
              <a:rPr lang="en-US" sz="2000" dirty="0">
                <a:solidFill>
                  <a:srgbClr val="000000"/>
                </a:solidFill>
              </a:rPr>
              <a:t>;</a:t>
            </a:r>
          </a:p>
          <a:p>
            <a:pPr algn="l" rtl="0"/>
            <a:r>
              <a:rPr lang="en-US" sz="2000" dirty="0">
                <a:solidFill>
                  <a:srgbClr val="000000"/>
                </a:solidFill>
              </a:rPr>
              <a:t>         last = </a:t>
            </a:r>
            <a:r>
              <a:rPr lang="en-US" sz="2000" dirty="0">
                <a:solidFill>
                  <a:srgbClr val="0000FF"/>
                </a:solidFill>
              </a:rPr>
              <a:t>null</a:t>
            </a:r>
            <a:r>
              <a:rPr lang="en-US" sz="2000" dirty="0">
                <a:solidFill>
                  <a:srgbClr val="000000"/>
                </a:solidFill>
              </a:rPr>
              <a:t>;</a:t>
            </a:r>
          </a:p>
          <a:p>
            <a:pPr algn="l" rtl="0"/>
            <a:r>
              <a:rPr lang="he-IL" sz="2000" dirty="0">
                <a:solidFill>
                  <a:srgbClr val="000000"/>
                </a:solidFill>
              </a:rPr>
              <a:t>            {     </a:t>
            </a:r>
          </a:p>
          <a:p>
            <a:pPr algn="l" rtl="0"/>
            <a:r>
              <a:rPr lang="en-US" sz="2000" dirty="0">
                <a:solidFill>
                  <a:srgbClr val="000000"/>
                </a:solidFill>
              </a:rPr>
              <a:t>   </a:t>
            </a:r>
            <a:r>
              <a:rPr lang="en-US" sz="2000" dirty="0">
                <a:solidFill>
                  <a:srgbClr val="0000FF"/>
                </a:solidFill>
              </a:rPr>
              <a:t>return</a:t>
            </a:r>
            <a:r>
              <a:rPr lang="en-US" sz="2000" dirty="0">
                <a:solidFill>
                  <a:srgbClr val="000000"/>
                </a:solidFill>
              </a:rPr>
              <a:t> t;</a:t>
            </a:r>
            <a:endParaRPr lang="he-IL" sz="2000" dirty="0">
              <a:solidFill>
                <a:srgbClr val="000000"/>
              </a:solidFill>
            </a:endParaRPr>
          </a:p>
          <a:p>
            <a:pPr algn="l" rtl="0"/>
            <a:r>
              <a:rPr lang="he-IL" sz="2000" dirty="0">
                <a:solidFill>
                  <a:srgbClr val="000000"/>
                </a:solidFill>
              </a:rPr>
              <a:t>{</a:t>
            </a:r>
            <a:endParaRPr lang="he-IL" sz="2000" dirty="0"/>
          </a:p>
        </p:txBody>
      </p:sp>
      <p:sp>
        <p:nvSpPr>
          <p:cNvPr id="29" name="TextBox 28"/>
          <p:cNvSpPr txBox="1"/>
          <p:nvPr/>
        </p:nvSpPr>
        <p:spPr>
          <a:xfrm>
            <a:off x="4338956" y="675957"/>
            <a:ext cx="737218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פעולה מוציאה את החוליה הראשונה מהשרשרת ומחזירה את ערכה.</a:t>
            </a:r>
          </a:p>
        </p:txBody>
      </p:sp>
      <p:sp>
        <p:nvSpPr>
          <p:cNvPr id="30" name="מלבן מעוגל 29"/>
          <p:cNvSpPr/>
          <p:nvPr/>
        </p:nvSpPr>
        <p:spPr>
          <a:xfrm>
            <a:off x="5908407" y="2977682"/>
            <a:ext cx="1119694" cy="39936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000" b="1" dirty="0"/>
              <a:t>t=6</a:t>
            </a:r>
            <a:endParaRPr lang="he-IL" sz="2000" b="1" dirty="0"/>
          </a:p>
        </p:txBody>
      </p:sp>
      <p:grpSp>
        <p:nvGrpSpPr>
          <p:cNvPr id="43" name="קבוצה 42"/>
          <p:cNvGrpSpPr/>
          <p:nvPr/>
        </p:nvGrpSpPr>
        <p:grpSpPr>
          <a:xfrm>
            <a:off x="3794502" y="3718253"/>
            <a:ext cx="3336370" cy="1961916"/>
            <a:chOff x="1954087" y="3891462"/>
            <a:chExt cx="3336370" cy="1961916"/>
          </a:xfrm>
        </p:grpSpPr>
        <p:grpSp>
          <p:nvGrpSpPr>
            <p:cNvPr id="44" name="קבוצה 43"/>
            <p:cNvGrpSpPr/>
            <p:nvPr/>
          </p:nvGrpSpPr>
          <p:grpSpPr>
            <a:xfrm>
              <a:off x="1954087" y="3891462"/>
              <a:ext cx="3336370" cy="1961916"/>
              <a:chOff x="8722544" y="2284352"/>
              <a:chExt cx="1818078" cy="1111440"/>
            </a:xfrm>
          </p:grpSpPr>
          <p:sp>
            <p:nvSpPr>
              <p:cNvPr id="50" name="תרשים זרימה: חילוץ 49"/>
              <p:cNvSpPr/>
              <p:nvPr/>
            </p:nvSpPr>
            <p:spPr>
              <a:xfrm>
                <a:off x="9012242" y="3169854"/>
                <a:ext cx="146476" cy="225938"/>
              </a:xfrm>
              <a:prstGeom prst="flowChartExtra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grpSp>
            <p:nvGrpSpPr>
              <p:cNvPr id="51" name="קבוצה 50"/>
              <p:cNvGrpSpPr/>
              <p:nvPr/>
            </p:nvGrpSpPr>
            <p:grpSpPr>
              <a:xfrm>
                <a:off x="8722544" y="2284352"/>
                <a:ext cx="1818078" cy="879448"/>
                <a:chOff x="8634160" y="1233947"/>
                <a:chExt cx="1818078" cy="879448"/>
              </a:xfrm>
            </p:grpSpPr>
            <p:cxnSp>
              <p:nvCxnSpPr>
                <p:cNvPr id="52" name="מחבר ישר 51"/>
                <p:cNvCxnSpPr/>
                <p:nvPr/>
              </p:nvCxnSpPr>
              <p:spPr>
                <a:xfrm flipH="1">
                  <a:off x="8634160" y="2113395"/>
                  <a:ext cx="1818078" cy="0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מחבר ישר 52"/>
                <p:cNvCxnSpPr/>
                <p:nvPr/>
              </p:nvCxnSpPr>
              <p:spPr>
                <a:xfrm flipH="1">
                  <a:off x="8634160" y="1575751"/>
                  <a:ext cx="1818078" cy="0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54" name="אליפסה 53"/>
                <p:cNvSpPr/>
                <p:nvPr/>
              </p:nvSpPr>
              <p:spPr>
                <a:xfrm>
                  <a:off x="9673802" y="1233947"/>
                  <a:ext cx="304355" cy="267974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r>
                    <a:rPr lang="en-US" sz="2000" b="1" dirty="0"/>
                    <a:t>q</a:t>
                  </a:r>
                  <a:endParaRPr lang="he-IL" sz="2000" b="1" dirty="0"/>
                </a:p>
              </p:txBody>
            </p:sp>
            <p:cxnSp>
              <p:nvCxnSpPr>
                <p:cNvPr id="55" name="מחבר חץ ישר 54"/>
                <p:cNvCxnSpPr>
                  <a:stCxn id="54" idx="2"/>
                </p:cNvCxnSpPr>
                <p:nvPr/>
              </p:nvCxnSpPr>
              <p:spPr>
                <a:xfrm flipH="1">
                  <a:off x="9565175" y="1367934"/>
                  <a:ext cx="108627" cy="187852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45" name="אליפסה 44"/>
            <p:cNvSpPr/>
            <p:nvPr/>
          </p:nvSpPr>
          <p:spPr>
            <a:xfrm>
              <a:off x="1954087" y="4531885"/>
              <a:ext cx="881952" cy="53177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1">
                <a:lnSpc>
                  <a:spcPct val="107000"/>
                </a:lnSpc>
                <a:spcAft>
                  <a:spcPts val="800"/>
                </a:spcAft>
              </a:pPr>
              <a:r>
                <a:rPr lang="en-US" sz="2400" b="1" dirty="0">
                  <a:effectLst/>
                  <a:ea typeface="Calibri" panose="020F0502020204030204" pitchFamily="34" charset="0"/>
                </a:rPr>
                <a:t>first</a:t>
              </a:r>
            </a:p>
          </p:txBody>
        </p:sp>
        <p:cxnSp>
          <p:nvCxnSpPr>
            <p:cNvPr id="46" name="מחבר חץ ישר 45"/>
            <p:cNvCxnSpPr>
              <a:stCxn id="45" idx="6"/>
            </p:cNvCxnSpPr>
            <p:nvPr/>
          </p:nvCxnSpPr>
          <p:spPr>
            <a:xfrm flipV="1">
              <a:off x="2836039" y="4787842"/>
              <a:ext cx="373662" cy="9932"/>
            </a:xfrm>
            <a:prstGeom prst="straightConnector1">
              <a:avLst/>
            </a:prstGeom>
            <a:ln>
              <a:headEnd type="none" w="med" len="med"/>
              <a:tailEnd type="arrow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47" name="אליפסה 46"/>
            <p:cNvSpPr/>
            <p:nvPr/>
          </p:nvSpPr>
          <p:spPr>
            <a:xfrm>
              <a:off x="4271672" y="4624217"/>
              <a:ext cx="881952" cy="53177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1">
                <a:lnSpc>
                  <a:spcPct val="107000"/>
                </a:lnSpc>
                <a:spcAft>
                  <a:spcPts val="800"/>
                </a:spcAft>
              </a:pPr>
              <a:r>
                <a:rPr lang="en-US" sz="2400" b="1" dirty="0">
                  <a:effectLst/>
                  <a:ea typeface="Calibri" panose="020F0502020204030204" pitchFamily="34" charset="0"/>
                </a:rPr>
                <a:t>last</a:t>
              </a:r>
            </a:p>
          </p:txBody>
        </p:sp>
        <p:cxnSp>
          <p:nvCxnSpPr>
            <p:cNvPr id="48" name="מחבר חץ ישר 47"/>
            <p:cNvCxnSpPr>
              <a:stCxn id="47" idx="2"/>
            </p:cNvCxnSpPr>
            <p:nvPr/>
          </p:nvCxnSpPr>
          <p:spPr>
            <a:xfrm flipH="1" flipV="1">
              <a:off x="3717991" y="4849199"/>
              <a:ext cx="553681" cy="40907"/>
            </a:xfrm>
            <a:prstGeom prst="straightConnector1">
              <a:avLst/>
            </a:prstGeom>
            <a:ln>
              <a:headEnd type="none" w="med" len="med"/>
              <a:tailEnd type="arrow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  <p:sp>
          <p:nvSpPr>
            <p:cNvPr id="49" name="TextBox 48"/>
            <p:cNvSpPr txBox="1"/>
            <p:nvPr/>
          </p:nvSpPr>
          <p:spPr>
            <a:xfrm>
              <a:off x="3209701" y="4682419"/>
              <a:ext cx="609600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en-US" b="1" dirty="0"/>
                <a:t>null</a:t>
              </a:r>
              <a:endParaRPr lang="he-IL" b="1" dirty="0"/>
            </a:p>
          </p:txBody>
        </p:sp>
      </p:grpSp>
      <p:sp>
        <p:nvSpPr>
          <p:cNvPr id="56" name="מלבן מעוגל 55"/>
          <p:cNvSpPr/>
          <p:nvPr/>
        </p:nvSpPr>
        <p:spPr>
          <a:xfrm>
            <a:off x="5003184" y="4535637"/>
            <a:ext cx="681410" cy="36252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000" b="1" dirty="0"/>
              <a:t>3</a:t>
            </a:r>
            <a:endParaRPr lang="he-IL" sz="2000" b="1" dirty="0"/>
          </a:p>
        </p:txBody>
      </p:sp>
      <p:sp>
        <p:nvSpPr>
          <p:cNvPr id="57" name="מלבן מעוגל 56"/>
          <p:cNvSpPr/>
          <p:nvPr/>
        </p:nvSpPr>
        <p:spPr>
          <a:xfrm>
            <a:off x="3827349" y="4940766"/>
            <a:ext cx="1119694" cy="39936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000" b="1" dirty="0"/>
              <a:t>t=3</a:t>
            </a:r>
            <a:endParaRPr lang="he-IL" sz="2000" b="1" dirty="0"/>
          </a:p>
        </p:txBody>
      </p:sp>
      <p:sp>
        <p:nvSpPr>
          <p:cNvPr id="58" name="TextBox 57"/>
          <p:cNvSpPr txBox="1"/>
          <p:nvPr/>
        </p:nvSpPr>
        <p:spPr>
          <a:xfrm>
            <a:off x="609600" y="6008690"/>
            <a:ext cx="6935363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he-IL" sz="2400" b="1" dirty="0"/>
              <a:t>הפעולה לא תקפה אם השרשרת ריקה. !!!! </a:t>
            </a:r>
          </a:p>
        </p:txBody>
      </p:sp>
    </p:spTree>
    <p:extLst>
      <p:ext uri="{BB962C8B-B14F-4D97-AF65-F5344CB8AC3E}">
        <p14:creationId xmlns:p14="http://schemas.microsoft.com/office/powerpoint/2010/main" val="1367240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-2.22222E-6 L -0.00182 -0.0875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1" y="-43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7" grpId="0" animBg="1"/>
      <p:bldP spid="17" grpId="1" animBg="1"/>
      <p:bldP spid="30" grpId="0" animBg="1"/>
      <p:bldP spid="56" grpId="0" animBg="1"/>
      <p:bldP spid="56" grpId="1" animBg="1"/>
      <p:bldP spid="57" grpId="0" animBg="1"/>
      <p:bldP spid="5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44933" y="101315"/>
            <a:ext cx="9802368" cy="720000"/>
          </a:xfrm>
        </p:spPr>
        <p:txBody>
          <a:bodyPr/>
          <a:lstStyle/>
          <a:p>
            <a:r>
              <a:rPr lang="he-IL" dirty="0"/>
              <a:t>המשך: הצצה לתור,</a:t>
            </a:r>
            <a:r>
              <a:rPr lang="en-US" dirty="0" err="1"/>
              <a:t>ToString</a:t>
            </a:r>
            <a:r>
              <a:rPr lang="en-US" dirty="0"/>
              <a:t>()</a:t>
            </a:r>
            <a:endParaRPr lang="he-IL" dirty="0"/>
          </a:p>
        </p:txBody>
      </p:sp>
      <p:grpSp>
        <p:nvGrpSpPr>
          <p:cNvPr id="5" name="קבוצה 4"/>
          <p:cNvGrpSpPr/>
          <p:nvPr/>
        </p:nvGrpSpPr>
        <p:grpSpPr>
          <a:xfrm>
            <a:off x="6584304" y="564140"/>
            <a:ext cx="5130905" cy="2067101"/>
            <a:chOff x="8674899" y="2405122"/>
            <a:chExt cx="1836545" cy="936528"/>
          </a:xfrm>
        </p:grpSpPr>
        <p:sp>
          <p:nvSpPr>
            <p:cNvPr id="6" name="תרשים זרימה: חילוץ 5"/>
            <p:cNvSpPr/>
            <p:nvPr/>
          </p:nvSpPr>
          <p:spPr>
            <a:xfrm>
              <a:off x="8730413" y="3168318"/>
              <a:ext cx="104591" cy="173332"/>
            </a:xfrm>
            <a:prstGeom prst="flowChartExtra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grpSp>
          <p:nvGrpSpPr>
            <p:cNvPr id="7" name="קבוצה 6"/>
            <p:cNvGrpSpPr/>
            <p:nvPr/>
          </p:nvGrpSpPr>
          <p:grpSpPr>
            <a:xfrm>
              <a:off x="8674899" y="2405122"/>
              <a:ext cx="1836545" cy="799513"/>
              <a:chOff x="8586515" y="1354717"/>
              <a:chExt cx="1836545" cy="799513"/>
            </a:xfrm>
          </p:grpSpPr>
          <p:cxnSp>
            <p:nvCxnSpPr>
              <p:cNvPr id="8" name="מחבר ישר 7"/>
              <p:cNvCxnSpPr/>
              <p:nvPr/>
            </p:nvCxnSpPr>
            <p:spPr>
              <a:xfrm flipH="1">
                <a:off x="8604982" y="2154230"/>
                <a:ext cx="1818078" cy="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" name="מחבר ישר 8"/>
              <p:cNvCxnSpPr/>
              <p:nvPr/>
            </p:nvCxnSpPr>
            <p:spPr>
              <a:xfrm flipH="1">
                <a:off x="8586515" y="1675187"/>
                <a:ext cx="1818078" cy="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0" name="אליפסה 9"/>
              <p:cNvSpPr/>
              <p:nvPr/>
            </p:nvSpPr>
            <p:spPr>
              <a:xfrm>
                <a:off x="9525817" y="1354717"/>
                <a:ext cx="304355" cy="26797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en-US" sz="2000" b="1" dirty="0"/>
                  <a:t>q</a:t>
                </a:r>
                <a:endParaRPr lang="he-IL" sz="2000" b="1" dirty="0"/>
              </a:p>
            </p:txBody>
          </p:sp>
          <p:cxnSp>
            <p:nvCxnSpPr>
              <p:cNvPr id="11" name="מחבר חץ ישר 10"/>
              <p:cNvCxnSpPr/>
              <p:nvPr/>
            </p:nvCxnSpPr>
            <p:spPr>
              <a:xfrm flipH="1">
                <a:off x="9425480" y="1498096"/>
                <a:ext cx="108627" cy="187852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2" name="אליפסה 11"/>
          <p:cNvSpPr/>
          <p:nvPr/>
        </p:nvSpPr>
        <p:spPr>
          <a:xfrm>
            <a:off x="6590626" y="1378617"/>
            <a:ext cx="881952" cy="53177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effectLst/>
                <a:ea typeface="Calibri" panose="020F0502020204030204" pitchFamily="34" charset="0"/>
              </a:rPr>
              <a:t>first</a:t>
            </a:r>
          </a:p>
        </p:txBody>
      </p:sp>
      <p:cxnSp>
        <p:nvCxnSpPr>
          <p:cNvPr id="13" name="מחבר חץ ישר 12"/>
          <p:cNvCxnSpPr>
            <a:stCxn id="12" idx="6"/>
          </p:cNvCxnSpPr>
          <p:nvPr/>
        </p:nvCxnSpPr>
        <p:spPr>
          <a:xfrm flipV="1">
            <a:off x="7472578" y="1634574"/>
            <a:ext cx="373662" cy="9932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5" name="מלבן מעוגל 14"/>
          <p:cNvSpPr/>
          <p:nvPr/>
        </p:nvSpPr>
        <p:spPr>
          <a:xfrm>
            <a:off x="7825132" y="1461543"/>
            <a:ext cx="528635" cy="46022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000" b="1" dirty="0"/>
              <a:t>6</a:t>
            </a:r>
            <a:endParaRPr lang="he-IL" sz="2000" b="1" dirty="0"/>
          </a:p>
        </p:txBody>
      </p:sp>
      <p:grpSp>
        <p:nvGrpSpPr>
          <p:cNvPr id="16" name="קבוצה 15"/>
          <p:cNvGrpSpPr/>
          <p:nvPr/>
        </p:nvGrpSpPr>
        <p:grpSpPr>
          <a:xfrm>
            <a:off x="10281662" y="1773076"/>
            <a:ext cx="1235269" cy="531778"/>
            <a:chOff x="10031867" y="4704432"/>
            <a:chExt cx="1118922" cy="531778"/>
          </a:xfrm>
        </p:grpSpPr>
        <p:sp>
          <p:nvSpPr>
            <p:cNvPr id="17" name="אליפסה 16"/>
            <p:cNvSpPr/>
            <p:nvPr/>
          </p:nvSpPr>
          <p:spPr>
            <a:xfrm>
              <a:off x="10268837" y="4704432"/>
              <a:ext cx="881952" cy="53177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1">
                <a:lnSpc>
                  <a:spcPct val="107000"/>
                </a:lnSpc>
                <a:spcAft>
                  <a:spcPts val="800"/>
                </a:spcAft>
              </a:pPr>
              <a:r>
                <a:rPr lang="en-US" sz="2400" b="1" dirty="0">
                  <a:effectLst/>
                  <a:ea typeface="Calibri" panose="020F0502020204030204" pitchFamily="34" charset="0"/>
                </a:rPr>
                <a:t>last</a:t>
              </a:r>
            </a:p>
          </p:txBody>
        </p:sp>
        <p:cxnSp>
          <p:nvCxnSpPr>
            <p:cNvPr id="18" name="מחבר חץ ישר 17"/>
            <p:cNvCxnSpPr>
              <a:stCxn id="17" idx="2"/>
            </p:cNvCxnSpPr>
            <p:nvPr/>
          </p:nvCxnSpPr>
          <p:spPr>
            <a:xfrm flipH="1" flipV="1">
              <a:off x="10031867" y="4833629"/>
              <a:ext cx="236970" cy="136692"/>
            </a:xfrm>
            <a:prstGeom prst="straightConnector1">
              <a:avLst/>
            </a:prstGeom>
            <a:ln>
              <a:headEnd type="none" w="med" len="med"/>
              <a:tailEnd type="arrow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9" name="מלבן מעוגל 18"/>
          <p:cNvSpPr/>
          <p:nvPr/>
        </p:nvSpPr>
        <p:spPr>
          <a:xfrm>
            <a:off x="8761336" y="1552003"/>
            <a:ext cx="681410" cy="36252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000" b="1" dirty="0"/>
              <a:t>8</a:t>
            </a:r>
            <a:endParaRPr lang="he-IL" sz="2000" b="1" dirty="0"/>
          </a:p>
        </p:txBody>
      </p:sp>
      <p:cxnSp>
        <p:nvCxnSpPr>
          <p:cNvPr id="20" name="מחבר חץ ישר 19"/>
          <p:cNvCxnSpPr/>
          <p:nvPr/>
        </p:nvCxnSpPr>
        <p:spPr>
          <a:xfrm flipV="1">
            <a:off x="8397370" y="1678797"/>
            <a:ext cx="379013" cy="6212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grpSp>
        <p:nvGrpSpPr>
          <p:cNvPr id="21" name="קבוצה 20"/>
          <p:cNvGrpSpPr/>
          <p:nvPr/>
        </p:nvGrpSpPr>
        <p:grpSpPr>
          <a:xfrm>
            <a:off x="9457001" y="1539753"/>
            <a:ext cx="1034727" cy="362520"/>
            <a:chOff x="4349292" y="5504782"/>
            <a:chExt cx="1034727" cy="362520"/>
          </a:xfrm>
        </p:grpSpPr>
        <p:sp>
          <p:nvSpPr>
            <p:cNvPr id="22" name="מלבן מעוגל 21"/>
            <p:cNvSpPr/>
            <p:nvPr/>
          </p:nvSpPr>
          <p:spPr>
            <a:xfrm>
              <a:off x="4702609" y="5504782"/>
              <a:ext cx="681410" cy="36252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r>
                <a:rPr lang="en-US" sz="2000" b="1" dirty="0"/>
                <a:t>2</a:t>
              </a:r>
              <a:endParaRPr lang="he-IL" sz="2000" b="1" dirty="0"/>
            </a:p>
          </p:txBody>
        </p:sp>
        <p:cxnSp>
          <p:nvCxnSpPr>
            <p:cNvPr id="23" name="מחבר חץ ישר 22"/>
            <p:cNvCxnSpPr>
              <a:endCxn id="22" idx="1"/>
            </p:cNvCxnSpPr>
            <p:nvPr/>
          </p:nvCxnSpPr>
          <p:spPr>
            <a:xfrm>
              <a:off x="4349292" y="5651751"/>
              <a:ext cx="353317" cy="34291"/>
            </a:xfrm>
            <a:prstGeom prst="straightConnector1">
              <a:avLst/>
            </a:prstGeom>
            <a:ln>
              <a:headEnd type="none" w="med" len="med"/>
              <a:tailEnd type="arrow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5" name="מלבן 24"/>
          <p:cNvSpPr/>
          <p:nvPr/>
        </p:nvSpPr>
        <p:spPr>
          <a:xfrm>
            <a:off x="355643" y="1303757"/>
            <a:ext cx="409759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/>
            <a:r>
              <a:rPr lang="en-US" sz="2000" dirty="0">
                <a:solidFill>
                  <a:srgbClr val="0000FF"/>
                </a:solidFill>
              </a:rPr>
              <a:t>public</a:t>
            </a:r>
            <a:r>
              <a:rPr lang="en-US" sz="2000" dirty="0">
                <a:solidFill>
                  <a:srgbClr val="000000"/>
                </a:solidFill>
              </a:rPr>
              <a:t> T Head() </a:t>
            </a:r>
          </a:p>
          <a:p>
            <a:pPr algn="l" rtl="0"/>
            <a:r>
              <a:rPr lang="en-US" sz="2000" dirty="0">
                <a:solidFill>
                  <a:srgbClr val="000000"/>
                </a:solidFill>
              </a:rPr>
              <a:t>             { </a:t>
            </a:r>
            <a:r>
              <a:rPr lang="en-US" sz="2000" dirty="0">
                <a:solidFill>
                  <a:srgbClr val="0000FF"/>
                </a:solidFill>
              </a:rPr>
              <a:t>return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first.GetValue</a:t>
            </a:r>
            <a:r>
              <a:rPr lang="en-US" sz="2000" dirty="0">
                <a:solidFill>
                  <a:srgbClr val="000000"/>
                </a:solidFill>
              </a:rPr>
              <a:t>(); }</a:t>
            </a:r>
            <a:endParaRPr lang="he-IL" sz="2000" dirty="0"/>
          </a:p>
        </p:txBody>
      </p:sp>
      <p:sp>
        <p:nvSpPr>
          <p:cNvPr id="26" name="מלבן 25"/>
          <p:cNvSpPr/>
          <p:nvPr/>
        </p:nvSpPr>
        <p:spPr>
          <a:xfrm>
            <a:off x="244933" y="2439952"/>
            <a:ext cx="520881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000" dirty="0">
                <a:solidFill>
                  <a:srgbClr val="0000FF"/>
                </a:solidFill>
              </a:rPr>
              <a:t>public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>
                <a:solidFill>
                  <a:srgbClr val="0000FF"/>
                </a:solidFill>
              </a:rPr>
              <a:t>override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>
                <a:solidFill>
                  <a:srgbClr val="0000FF"/>
                </a:solidFill>
              </a:rPr>
              <a:t>string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ToString</a:t>
            </a:r>
            <a:r>
              <a:rPr lang="en-US" sz="2000" dirty="0">
                <a:solidFill>
                  <a:srgbClr val="000000"/>
                </a:solidFill>
              </a:rPr>
              <a:t>()</a:t>
            </a:r>
          </a:p>
          <a:p>
            <a:pPr algn="l" rtl="0"/>
            <a:r>
              <a:rPr lang="he-IL" sz="2000" dirty="0">
                <a:solidFill>
                  <a:srgbClr val="000000"/>
                </a:solidFill>
              </a:rPr>
              <a:t>}</a:t>
            </a:r>
          </a:p>
          <a:p>
            <a:pPr algn="l" rtl="0"/>
            <a:r>
              <a:rPr lang="en-US" sz="2000" dirty="0">
                <a:solidFill>
                  <a:srgbClr val="000000"/>
                </a:solidFill>
              </a:rPr>
              <a:t>        Node&lt;T&gt; temp = first;</a:t>
            </a:r>
          </a:p>
          <a:p>
            <a:pPr algn="l" rtl="0"/>
            <a:r>
              <a:rPr lang="en-US" sz="2000" dirty="0">
                <a:solidFill>
                  <a:srgbClr val="000000"/>
                </a:solidFill>
              </a:rPr>
              <a:t>        </a:t>
            </a:r>
            <a:r>
              <a:rPr lang="en-US" sz="2000" dirty="0">
                <a:solidFill>
                  <a:srgbClr val="0000FF"/>
                </a:solidFill>
              </a:rPr>
              <a:t>string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st</a:t>
            </a:r>
            <a:r>
              <a:rPr lang="en-US" sz="2000" dirty="0">
                <a:solidFill>
                  <a:srgbClr val="000000"/>
                </a:solidFill>
              </a:rPr>
              <a:t> = </a:t>
            </a:r>
            <a:r>
              <a:rPr lang="en-US" sz="2000" dirty="0">
                <a:solidFill>
                  <a:srgbClr val="A31515"/>
                </a:solidFill>
              </a:rPr>
              <a:t>"["</a:t>
            </a:r>
            <a:r>
              <a:rPr lang="en-US" sz="2000" dirty="0">
                <a:solidFill>
                  <a:srgbClr val="000000"/>
                </a:solidFill>
              </a:rPr>
              <a:t>;</a:t>
            </a:r>
          </a:p>
          <a:p>
            <a:pPr algn="l" rtl="0"/>
            <a:r>
              <a:rPr lang="en-US" sz="2000" dirty="0">
                <a:solidFill>
                  <a:srgbClr val="000000"/>
                </a:solidFill>
              </a:rPr>
              <a:t>        </a:t>
            </a:r>
            <a:r>
              <a:rPr lang="en-US" sz="2000" dirty="0">
                <a:solidFill>
                  <a:srgbClr val="0000FF"/>
                </a:solidFill>
              </a:rPr>
              <a:t>while</a:t>
            </a:r>
            <a:r>
              <a:rPr lang="en-US" sz="2000" dirty="0">
                <a:solidFill>
                  <a:srgbClr val="000000"/>
                </a:solidFill>
              </a:rPr>
              <a:t> (temp != </a:t>
            </a:r>
            <a:r>
              <a:rPr lang="en-US" sz="2000" dirty="0">
                <a:solidFill>
                  <a:srgbClr val="0000FF"/>
                </a:solidFill>
              </a:rPr>
              <a:t>null</a:t>
            </a:r>
            <a:r>
              <a:rPr lang="en-US" sz="2000" dirty="0">
                <a:solidFill>
                  <a:srgbClr val="000000"/>
                </a:solidFill>
              </a:rPr>
              <a:t>)</a:t>
            </a:r>
          </a:p>
          <a:p>
            <a:pPr algn="l" rtl="0"/>
            <a:r>
              <a:rPr lang="he-IL" sz="2000" dirty="0">
                <a:solidFill>
                  <a:srgbClr val="000000"/>
                </a:solidFill>
              </a:rPr>
              <a:t>}        </a:t>
            </a:r>
          </a:p>
          <a:p>
            <a:pPr algn="l" rtl="0"/>
            <a:r>
              <a:rPr lang="en-US" sz="2000" dirty="0">
                <a:solidFill>
                  <a:srgbClr val="000000"/>
                </a:solidFill>
              </a:rPr>
              <a:t>                </a:t>
            </a:r>
            <a:r>
              <a:rPr lang="en-US" sz="2000" dirty="0" err="1">
                <a:solidFill>
                  <a:srgbClr val="000000"/>
                </a:solidFill>
              </a:rPr>
              <a:t>st</a:t>
            </a:r>
            <a:r>
              <a:rPr lang="en-US" sz="2000" dirty="0">
                <a:solidFill>
                  <a:srgbClr val="000000"/>
                </a:solidFill>
              </a:rPr>
              <a:t> += </a:t>
            </a:r>
            <a:r>
              <a:rPr lang="en-US" sz="2000" dirty="0" err="1">
                <a:solidFill>
                  <a:srgbClr val="000000"/>
                </a:solidFill>
              </a:rPr>
              <a:t>temp.GetValue</a:t>
            </a:r>
            <a:r>
              <a:rPr lang="en-US" sz="2000" dirty="0">
                <a:solidFill>
                  <a:srgbClr val="000000"/>
                </a:solidFill>
              </a:rPr>
              <a:t>() + </a:t>
            </a:r>
            <a:r>
              <a:rPr lang="en-US" sz="2000" dirty="0">
                <a:solidFill>
                  <a:srgbClr val="A31515"/>
                </a:solidFill>
              </a:rPr>
              <a:t>","</a:t>
            </a:r>
            <a:r>
              <a:rPr lang="en-US" sz="2000" dirty="0">
                <a:solidFill>
                  <a:srgbClr val="000000"/>
                </a:solidFill>
              </a:rPr>
              <a:t>;</a:t>
            </a:r>
          </a:p>
          <a:p>
            <a:pPr algn="l" rtl="0"/>
            <a:r>
              <a:rPr lang="en-US" sz="2000" dirty="0">
                <a:solidFill>
                  <a:srgbClr val="000000"/>
                </a:solidFill>
              </a:rPr>
              <a:t>                temp = </a:t>
            </a:r>
            <a:r>
              <a:rPr lang="en-US" sz="2000" dirty="0" err="1">
                <a:solidFill>
                  <a:srgbClr val="000000"/>
                </a:solidFill>
              </a:rPr>
              <a:t>temp.GetNext</a:t>
            </a:r>
            <a:r>
              <a:rPr lang="en-US" sz="2000" dirty="0">
                <a:solidFill>
                  <a:srgbClr val="000000"/>
                </a:solidFill>
              </a:rPr>
              <a:t>();</a:t>
            </a:r>
          </a:p>
          <a:p>
            <a:pPr algn="l" rtl="0"/>
            <a:r>
              <a:rPr lang="he-IL" sz="2000" dirty="0">
                <a:solidFill>
                  <a:srgbClr val="000000"/>
                </a:solidFill>
              </a:rPr>
              <a:t>            {        </a:t>
            </a:r>
          </a:p>
          <a:p>
            <a:pPr algn="l" rtl="0"/>
            <a:r>
              <a:rPr lang="en-US" sz="2000" dirty="0">
                <a:solidFill>
                  <a:srgbClr val="000000"/>
                </a:solidFill>
              </a:rPr>
              <a:t>       </a:t>
            </a:r>
            <a:r>
              <a:rPr lang="en-US" sz="2000" dirty="0" err="1">
                <a:solidFill>
                  <a:srgbClr val="000000"/>
                </a:solidFill>
              </a:rPr>
              <a:t>st</a:t>
            </a:r>
            <a:r>
              <a:rPr lang="en-US" sz="2000" dirty="0">
                <a:solidFill>
                  <a:srgbClr val="000000"/>
                </a:solidFill>
              </a:rPr>
              <a:t> += </a:t>
            </a:r>
            <a:r>
              <a:rPr lang="en-US" sz="2000" dirty="0">
                <a:solidFill>
                  <a:srgbClr val="A31515"/>
                </a:solidFill>
              </a:rPr>
              <a:t>"]"</a:t>
            </a:r>
            <a:r>
              <a:rPr lang="en-US" sz="2000" dirty="0">
                <a:solidFill>
                  <a:srgbClr val="000000"/>
                </a:solidFill>
              </a:rPr>
              <a:t>;</a:t>
            </a:r>
          </a:p>
          <a:p>
            <a:pPr algn="l" rtl="0"/>
            <a:r>
              <a:rPr lang="en-US" sz="2000" dirty="0">
                <a:solidFill>
                  <a:srgbClr val="000000"/>
                </a:solidFill>
              </a:rPr>
              <a:t>       </a:t>
            </a:r>
            <a:r>
              <a:rPr lang="en-US" sz="2000" dirty="0">
                <a:solidFill>
                  <a:srgbClr val="0000FF"/>
                </a:solidFill>
              </a:rPr>
              <a:t>return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st</a:t>
            </a:r>
            <a:r>
              <a:rPr lang="en-US" sz="2000" dirty="0">
                <a:solidFill>
                  <a:srgbClr val="000000"/>
                </a:solidFill>
              </a:rPr>
              <a:t>;</a:t>
            </a:r>
          </a:p>
          <a:p>
            <a:pPr algn="l" rtl="0"/>
            <a:r>
              <a:rPr lang="he-IL" sz="2000" dirty="0">
                <a:solidFill>
                  <a:srgbClr val="000000"/>
                </a:solidFill>
              </a:rPr>
              <a:t>{  </a:t>
            </a:r>
            <a:endParaRPr lang="he-IL" sz="2000" dirty="0"/>
          </a:p>
        </p:txBody>
      </p:sp>
      <p:sp>
        <p:nvSpPr>
          <p:cNvPr id="28" name="TextBox 27"/>
          <p:cNvSpPr txBox="1"/>
          <p:nvPr/>
        </p:nvSpPr>
        <p:spPr>
          <a:xfrm>
            <a:off x="2697961" y="5431972"/>
            <a:ext cx="15365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dirty="0"/>
              <a:t>[6,8,2]</a:t>
            </a:r>
            <a:endParaRPr lang="he-IL" sz="3200" dirty="0"/>
          </a:p>
        </p:txBody>
      </p:sp>
      <p:grpSp>
        <p:nvGrpSpPr>
          <p:cNvPr id="29" name="קבוצה 28"/>
          <p:cNvGrpSpPr/>
          <p:nvPr/>
        </p:nvGrpSpPr>
        <p:grpSpPr>
          <a:xfrm>
            <a:off x="7520502" y="2177729"/>
            <a:ext cx="1235269" cy="531778"/>
            <a:chOff x="9755929" y="4283322"/>
            <a:chExt cx="1118922" cy="531778"/>
          </a:xfrm>
        </p:grpSpPr>
        <p:sp>
          <p:nvSpPr>
            <p:cNvPr id="30" name="אליפסה 29"/>
            <p:cNvSpPr/>
            <p:nvPr/>
          </p:nvSpPr>
          <p:spPr>
            <a:xfrm>
              <a:off x="9755929" y="4283322"/>
              <a:ext cx="1118922" cy="531778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1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1">
                <a:lnSpc>
                  <a:spcPct val="107000"/>
                </a:lnSpc>
                <a:spcAft>
                  <a:spcPts val="800"/>
                </a:spcAft>
              </a:pPr>
              <a:r>
                <a:rPr lang="en-US" sz="2400" b="1" dirty="0">
                  <a:effectLst/>
                  <a:ea typeface="Calibri" panose="020F0502020204030204" pitchFamily="34" charset="0"/>
                </a:rPr>
                <a:t>temp</a:t>
              </a:r>
            </a:p>
          </p:txBody>
        </p:sp>
        <p:cxnSp>
          <p:nvCxnSpPr>
            <p:cNvPr id="31" name="מחבר חץ ישר 30"/>
            <p:cNvCxnSpPr>
              <a:stCxn id="30" idx="2"/>
            </p:cNvCxnSpPr>
            <p:nvPr/>
          </p:nvCxnSpPr>
          <p:spPr>
            <a:xfrm flipV="1">
              <a:off x="9755929" y="4412519"/>
              <a:ext cx="0" cy="136692"/>
            </a:xfrm>
            <a:prstGeom prst="straightConnector1">
              <a:avLst/>
            </a:prstGeom>
            <a:ln>
              <a:headEnd type="none" w="med" len="med"/>
              <a:tailEnd type="arrow" w="med" len="med"/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33" name="מחבר חץ ישר 32"/>
          <p:cNvCxnSpPr>
            <a:endCxn id="15" idx="2"/>
          </p:cNvCxnSpPr>
          <p:nvPr/>
        </p:nvCxnSpPr>
        <p:spPr>
          <a:xfrm flipH="1" flipV="1">
            <a:off x="8089450" y="1921772"/>
            <a:ext cx="48686" cy="289857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5119194" y="3123812"/>
            <a:ext cx="6935363" cy="156966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he-IL" sz="2400" b="1" dirty="0"/>
              <a:t>בשימוש בתור אין גישה לתכונות שלו – לשרשרת !!! </a:t>
            </a:r>
          </a:p>
          <a:p>
            <a:pPr algn="ctr"/>
            <a:endParaRPr lang="he-IL" sz="2400" b="1" dirty="0"/>
          </a:p>
          <a:p>
            <a:pPr algn="ctr"/>
            <a:r>
              <a:rPr lang="he-IL" sz="2400" b="1" dirty="0"/>
              <a:t>מכירים רק את </a:t>
            </a:r>
            <a:r>
              <a:rPr lang="he-IL" sz="2400" b="1" dirty="0" err="1"/>
              <a:t>המימשק</a:t>
            </a:r>
            <a:r>
              <a:rPr lang="he-IL" sz="2400" b="1" dirty="0"/>
              <a:t> המוגדר לפרוטוקול </a:t>
            </a:r>
            <a:r>
              <a:rPr lang="en-US" sz="2400" b="1" dirty="0"/>
              <a:t>FIFO</a:t>
            </a:r>
          </a:p>
          <a:p>
            <a:pPr algn="ctr"/>
            <a:r>
              <a:rPr lang="he-IL" sz="2400" b="1" dirty="0"/>
              <a:t>(מימוש הפעולות תומך בפרוטוקול)</a:t>
            </a:r>
          </a:p>
        </p:txBody>
      </p:sp>
    </p:spTree>
    <p:extLst>
      <p:ext uri="{BB962C8B-B14F-4D97-AF65-F5344CB8AC3E}">
        <p14:creationId xmlns:p14="http://schemas.microsoft.com/office/powerpoint/2010/main" val="1680208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8" grpId="0"/>
      <p:bldP spid="3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/>
              <a:t>מבנה נתונים : תור –שיעור 1</a:t>
            </a:r>
          </a:p>
        </p:txBody>
      </p:sp>
      <p:sp>
        <p:nvSpPr>
          <p:cNvPr id="7" name="כותרת משנה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>
                <a:sym typeface="Varela Round"/>
              </a:rPr>
              <a:t>מדעי המחשב  כיתה יא-</a:t>
            </a:r>
            <a:r>
              <a:rPr lang="he-IL" dirty="0" err="1">
                <a:sym typeface="Varela Round"/>
              </a:rPr>
              <a:t>יב</a:t>
            </a:r>
            <a:endParaRPr lang="he-IL" dirty="0">
              <a:sym typeface="Varela Round"/>
            </a:endParaRPr>
          </a:p>
        </p:txBody>
      </p:sp>
      <p:sp>
        <p:nvSpPr>
          <p:cNvPr id="4" name="מציין מיקום תוכן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he-IL" dirty="0">
                <a:sym typeface="Varela Round"/>
              </a:rPr>
              <a:t>שם המורה: דיתה אוהב ציון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2280C11-EEDB-487A-98F6-634F6A554FCC}"/>
              </a:ext>
            </a:extLst>
          </p:cNvPr>
          <p:cNvSpPr/>
          <p:nvPr/>
        </p:nvSpPr>
        <p:spPr>
          <a:xfrm>
            <a:off x="12279398" y="634420"/>
            <a:ext cx="2277745" cy="6638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שקופית זו היא חובה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C6F7BCA-4B13-4E9D-B292-F022F48139C2}"/>
              </a:ext>
            </a:extLst>
          </p:cNvPr>
          <p:cNvSpPr/>
          <p:nvPr/>
        </p:nvSpPr>
        <p:spPr>
          <a:xfrm>
            <a:off x="12279397" y="1400768"/>
            <a:ext cx="2277745" cy="29750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מלאו את פרטי השיעור, המקצוע והמורה .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(אין צורך להשאיר את הכיתובים "שם השיעור" , "המקצוע", מחקו אותם וכתבו רק את הפרטים עצמם). 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41714" y="4615543"/>
            <a:ext cx="230777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000" b="1" dirty="0"/>
              <a:t>הגהה: לבנת חלבה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770186" y="146043"/>
            <a:ext cx="3187523" cy="720000"/>
          </a:xfrm>
        </p:spPr>
        <p:txBody>
          <a:bodyPr/>
          <a:lstStyle/>
          <a:p>
            <a:r>
              <a:rPr lang="he-IL" dirty="0"/>
              <a:t>תרגיל 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>
          <a:xfrm>
            <a:off x="723288" y="268454"/>
            <a:ext cx="8692855" cy="684841"/>
          </a:xfrm>
        </p:spPr>
        <p:txBody>
          <a:bodyPr/>
          <a:lstStyle/>
          <a:p>
            <a:r>
              <a:rPr lang="he-IL" sz="2400" dirty="0">
                <a:solidFill>
                  <a:schemeClr val="tx1"/>
                </a:solidFill>
              </a:rPr>
              <a:t>כתבו פעולה המקבלת תור ומיקום  מוציאה ממנו, ומחזירה, את האיבר במיקום </a:t>
            </a:r>
            <a:r>
              <a:rPr lang="en-US" sz="2400" dirty="0">
                <a:solidFill>
                  <a:schemeClr val="tx1"/>
                </a:solidFill>
              </a:rPr>
              <a:t>place </a:t>
            </a:r>
            <a:r>
              <a:rPr lang="he-IL" sz="2400" dirty="0">
                <a:solidFill>
                  <a:schemeClr val="tx1"/>
                </a:solidFill>
              </a:rPr>
              <a:t> . בסיום נשאר התור ללא האיבר שהוצא. 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>
          <a:xfrm>
            <a:off x="4815115" y="2602513"/>
            <a:ext cx="6899443" cy="1935601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he-IL" sz="2000" dirty="0"/>
              <a:t>תכנון: </a:t>
            </a:r>
          </a:p>
          <a:p>
            <a:pPr marL="96848" indent="0">
              <a:buNone/>
            </a:pPr>
            <a:r>
              <a:rPr lang="he-IL" sz="2000" dirty="0"/>
              <a:t>       לסרוק את התור ולהעביר לתור עזר. </a:t>
            </a:r>
          </a:p>
          <a:p>
            <a:pPr marL="96848" indent="0">
              <a:buNone/>
            </a:pPr>
            <a:r>
              <a:rPr lang="he-IL" sz="2000" dirty="0"/>
              <a:t>        את האיבר במיקום </a:t>
            </a:r>
            <a:r>
              <a:rPr lang="en-US" sz="2000" dirty="0"/>
              <a:t>place</a:t>
            </a:r>
            <a:r>
              <a:rPr lang="he-IL" sz="2000" dirty="0"/>
              <a:t> לשמור ולא להעביר לתור עזר. </a:t>
            </a:r>
          </a:p>
          <a:p>
            <a:pPr marL="96848" indent="0">
              <a:buNone/>
            </a:pPr>
            <a:r>
              <a:rPr lang="he-IL" sz="2000" dirty="0"/>
              <a:t>        להחזיר אברים לתור מתור העזר </a:t>
            </a:r>
          </a:p>
          <a:p>
            <a:pPr marL="96848" indent="0">
              <a:buNone/>
            </a:pPr>
            <a:r>
              <a:rPr lang="he-IL" sz="2000" dirty="0"/>
              <a:t>        להחזיר את הערך של האיבר שנשמר. </a:t>
            </a:r>
          </a:p>
        </p:txBody>
      </p:sp>
      <p:grpSp>
        <p:nvGrpSpPr>
          <p:cNvPr id="17" name="קבוצה 16"/>
          <p:cNvGrpSpPr/>
          <p:nvPr/>
        </p:nvGrpSpPr>
        <p:grpSpPr>
          <a:xfrm>
            <a:off x="8839500" y="935641"/>
            <a:ext cx="2231253" cy="1125197"/>
            <a:chOff x="9409751" y="2734803"/>
            <a:chExt cx="2231253" cy="1125197"/>
          </a:xfrm>
        </p:grpSpPr>
        <p:grpSp>
          <p:nvGrpSpPr>
            <p:cNvPr id="5" name="קבוצה 4"/>
            <p:cNvGrpSpPr/>
            <p:nvPr/>
          </p:nvGrpSpPr>
          <p:grpSpPr>
            <a:xfrm>
              <a:off x="9409751" y="2734803"/>
              <a:ext cx="2231253" cy="1125197"/>
              <a:chOff x="8722544" y="2284352"/>
              <a:chExt cx="2042926" cy="1007982"/>
            </a:xfrm>
          </p:grpSpPr>
          <p:sp>
            <p:nvSpPr>
              <p:cNvPr id="6" name="תרשים זרימה: חילוץ 5"/>
              <p:cNvSpPr/>
              <p:nvPr/>
            </p:nvSpPr>
            <p:spPr>
              <a:xfrm>
                <a:off x="8722544" y="3066396"/>
                <a:ext cx="311744" cy="225938"/>
              </a:xfrm>
              <a:prstGeom prst="flowChartExtra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grpSp>
            <p:nvGrpSpPr>
              <p:cNvPr id="7" name="קבוצה 6"/>
              <p:cNvGrpSpPr/>
              <p:nvPr/>
            </p:nvGrpSpPr>
            <p:grpSpPr>
              <a:xfrm>
                <a:off x="8722544" y="2284352"/>
                <a:ext cx="2042926" cy="859091"/>
                <a:chOff x="8634160" y="1233947"/>
                <a:chExt cx="2042926" cy="859091"/>
              </a:xfrm>
            </p:grpSpPr>
            <p:cxnSp>
              <p:nvCxnSpPr>
                <p:cNvPr id="8" name="מחבר ישר 7"/>
                <p:cNvCxnSpPr/>
                <p:nvPr/>
              </p:nvCxnSpPr>
              <p:spPr>
                <a:xfrm flipH="1">
                  <a:off x="8656137" y="2093038"/>
                  <a:ext cx="1818078" cy="0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מחבר ישר 8"/>
                <p:cNvCxnSpPr/>
                <p:nvPr/>
              </p:nvCxnSpPr>
              <p:spPr>
                <a:xfrm flipH="1">
                  <a:off x="8634160" y="1575751"/>
                  <a:ext cx="1818078" cy="0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10" name="אליפסה 9"/>
                <p:cNvSpPr/>
                <p:nvPr/>
              </p:nvSpPr>
              <p:spPr>
                <a:xfrm>
                  <a:off x="9673801" y="1233947"/>
                  <a:ext cx="1003285" cy="267974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r>
                    <a:rPr lang="en-US" dirty="0"/>
                    <a:t>q</a:t>
                  </a:r>
                  <a:endParaRPr lang="he-IL" dirty="0"/>
                </a:p>
              </p:txBody>
            </p:sp>
            <p:cxnSp>
              <p:nvCxnSpPr>
                <p:cNvPr id="11" name="מחבר חץ ישר 10"/>
                <p:cNvCxnSpPr>
                  <a:stCxn id="10" idx="2"/>
                </p:cNvCxnSpPr>
                <p:nvPr/>
              </p:nvCxnSpPr>
              <p:spPr>
                <a:xfrm flipH="1">
                  <a:off x="9565176" y="1367934"/>
                  <a:ext cx="108624" cy="187851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2" name="מלבן 11"/>
            <p:cNvSpPr/>
            <p:nvPr/>
          </p:nvSpPr>
          <p:spPr>
            <a:xfrm>
              <a:off x="10623536" y="3187123"/>
              <a:ext cx="326571" cy="414049"/>
            </a:xfrm>
            <a:prstGeom prst="rect">
              <a:avLst/>
            </a:prstGeom>
            <a:ln>
              <a:prstDash val="dash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sz="2000" dirty="0"/>
                <a:t>5</a:t>
              </a:r>
              <a:endParaRPr lang="he-IL" sz="2000" dirty="0"/>
            </a:p>
          </p:txBody>
        </p:sp>
        <p:sp>
          <p:nvSpPr>
            <p:cNvPr id="13" name="מלבן 12"/>
            <p:cNvSpPr/>
            <p:nvPr/>
          </p:nvSpPr>
          <p:spPr>
            <a:xfrm>
              <a:off x="9423430" y="3209411"/>
              <a:ext cx="326571" cy="414049"/>
            </a:xfrm>
            <a:prstGeom prst="rect">
              <a:avLst/>
            </a:prstGeom>
            <a:ln>
              <a:prstDash val="dash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sz="2000" dirty="0"/>
                <a:t>6</a:t>
              </a:r>
              <a:endParaRPr lang="he-IL" sz="2000" dirty="0"/>
            </a:p>
          </p:txBody>
        </p:sp>
        <p:sp>
          <p:nvSpPr>
            <p:cNvPr id="14" name="מלבן 13"/>
            <p:cNvSpPr/>
            <p:nvPr/>
          </p:nvSpPr>
          <p:spPr>
            <a:xfrm>
              <a:off x="10205997" y="3176481"/>
              <a:ext cx="326571" cy="414049"/>
            </a:xfrm>
            <a:prstGeom prst="rect">
              <a:avLst/>
            </a:prstGeom>
            <a:ln>
              <a:prstDash val="dash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sz="2000" dirty="0"/>
                <a:t>2</a:t>
              </a:r>
              <a:endParaRPr lang="he-IL" sz="2000" dirty="0"/>
            </a:p>
          </p:txBody>
        </p:sp>
        <p:sp>
          <p:nvSpPr>
            <p:cNvPr id="15" name="מלבן 14"/>
            <p:cNvSpPr/>
            <p:nvPr/>
          </p:nvSpPr>
          <p:spPr>
            <a:xfrm>
              <a:off x="9818776" y="3209411"/>
              <a:ext cx="326571" cy="414049"/>
            </a:xfrm>
            <a:prstGeom prst="rect">
              <a:avLst/>
            </a:prstGeom>
            <a:ln>
              <a:prstDash val="dash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sz="2000" dirty="0"/>
                <a:t>8</a:t>
              </a:r>
              <a:endParaRPr lang="he-IL" sz="2000" dirty="0"/>
            </a:p>
          </p:txBody>
        </p:sp>
        <p:sp>
          <p:nvSpPr>
            <p:cNvPr id="16" name="מלבן 15"/>
            <p:cNvSpPr/>
            <p:nvPr/>
          </p:nvSpPr>
          <p:spPr>
            <a:xfrm>
              <a:off x="11068857" y="3198769"/>
              <a:ext cx="326571" cy="414049"/>
            </a:xfrm>
            <a:prstGeom prst="rect">
              <a:avLst/>
            </a:prstGeom>
            <a:ln>
              <a:prstDash val="dash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sz="2000" dirty="0"/>
                <a:t>3</a:t>
              </a:r>
              <a:endParaRPr lang="he-IL" sz="2000" dirty="0"/>
            </a:p>
          </p:txBody>
        </p:sp>
      </p:grpSp>
      <p:grpSp>
        <p:nvGrpSpPr>
          <p:cNvPr id="19" name="קבוצה 18"/>
          <p:cNvGrpSpPr/>
          <p:nvPr/>
        </p:nvGrpSpPr>
        <p:grpSpPr>
          <a:xfrm>
            <a:off x="4366023" y="1564568"/>
            <a:ext cx="2231253" cy="1125197"/>
            <a:chOff x="9409751" y="2734803"/>
            <a:chExt cx="2231253" cy="1125197"/>
          </a:xfrm>
        </p:grpSpPr>
        <p:grpSp>
          <p:nvGrpSpPr>
            <p:cNvPr id="20" name="קבוצה 19"/>
            <p:cNvGrpSpPr/>
            <p:nvPr/>
          </p:nvGrpSpPr>
          <p:grpSpPr>
            <a:xfrm>
              <a:off x="9409751" y="2734803"/>
              <a:ext cx="2231253" cy="1125197"/>
              <a:chOff x="8722544" y="2284352"/>
              <a:chExt cx="2042926" cy="1007982"/>
            </a:xfrm>
          </p:grpSpPr>
          <p:sp>
            <p:nvSpPr>
              <p:cNvPr id="26" name="תרשים זרימה: חילוץ 25"/>
              <p:cNvSpPr/>
              <p:nvPr/>
            </p:nvSpPr>
            <p:spPr>
              <a:xfrm>
                <a:off x="8722544" y="3066396"/>
                <a:ext cx="311744" cy="225938"/>
              </a:xfrm>
              <a:prstGeom prst="flowChartExtra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grpSp>
            <p:nvGrpSpPr>
              <p:cNvPr id="27" name="קבוצה 26"/>
              <p:cNvGrpSpPr/>
              <p:nvPr/>
            </p:nvGrpSpPr>
            <p:grpSpPr>
              <a:xfrm>
                <a:off x="8722544" y="2284352"/>
                <a:ext cx="2042926" cy="859091"/>
                <a:chOff x="8634160" y="1233947"/>
                <a:chExt cx="2042926" cy="859091"/>
              </a:xfrm>
            </p:grpSpPr>
            <p:cxnSp>
              <p:nvCxnSpPr>
                <p:cNvPr id="28" name="מחבר ישר 27"/>
                <p:cNvCxnSpPr/>
                <p:nvPr/>
              </p:nvCxnSpPr>
              <p:spPr>
                <a:xfrm flipH="1">
                  <a:off x="8656137" y="2093038"/>
                  <a:ext cx="1818078" cy="0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מחבר ישר 28"/>
                <p:cNvCxnSpPr/>
                <p:nvPr/>
              </p:nvCxnSpPr>
              <p:spPr>
                <a:xfrm flipH="1">
                  <a:off x="8634160" y="1575751"/>
                  <a:ext cx="1818078" cy="0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30" name="אליפסה 29"/>
                <p:cNvSpPr/>
                <p:nvPr/>
              </p:nvSpPr>
              <p:spPr>
                <a:xfrm>
                  <a:off x="9673801" y="1233947"/>
                  <a:ext cx="1003285" cy="267974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r>
                    <a:rPr lang="en-US" dirty="0"/>
                    <a:t>q</a:t>
                  </a:r>
                  <a:endParaRPr lang="he-IL" dirty="0"/>
                </a:p>
              </p:txBody>
            </p:sp>
            <p:cxnSp>
              <p:nvCxnSpPr>
                <p:cNvPr id="31" name="מחבר חץ ישר 30"/>
                <p:cNvCxnSpPr>
                  <a:stCxn id="30" idx="2"/>
                </p:cNvCxnSpPr>
                <p:nvPr/>
              </p:nvCxnSpPr>
              <p:spPr>
                <a:xfrm flipH="1">
                  <a:off x="9565176" y="1367934"/>
                  <a:ext cx="108624" cy="187851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21" name="מלבן 20"/>
            <p:cNvSpPr/>
            <p:nvPr/>
          </p:nvSpPr>
          <p:spPr>
            <a:xfrm>
              <a:off x="10218660" y="3187123"/>
              <a:ext cx="326571" cy="414049"/>
            </a:xfrm>
            <a:prstGeom prst="rect">
              <a:avLst/>
            </a:prstGeom>
            <a:ln>
              <a:prstDash val="dash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sz="2000" dirty="0"/>
                <a:t>5</a:t>
              </a:r>
              <a:endParaRPr lang="he-IL" sz="2000" dirty="0"/>
            </a:p>
          </p:txBody>
        </p:sp>
        <p:sp>
          <p:nvSpPr>
            <p:cNvPr id="22" name="מלבן 21"/>
            <p:cNvSpPr/>
            <p:nvPr/>
          </p:nvSpPr>
          <p:spPr>
            <a:xfrm>
              <a:off x="9423430" y="3209411"/>
              <a:ext cx="326571" cy="414049"/>
            </a:xfrm>
            <a:prstGeom prst="rect">
              <a:avLst/>
            </a:prstGeom>
            <a:ln>
              <a:prstDash val="dash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sz="2000" dirty="0"/>
                <a:t>6</a:t>
              </a:r>
              <a:endParaRPr lang="he-IL" sz="2000" dirty="0"/>
            </a:p>
          </p:txBody>
        </p:sp>
        <p:sp>
          <p:nvSpPr>
            <p:cNvPr id="24" name="מלבן 23"/>
            <p:cNvSpPr/>
            <p:nvPr/>
          </p:nvSpPr>
          <p:spPr>
            <a:xfrm>
              <a:off x="9818776" y="3209411"/>
              <a:ext cx="326571" cy="414049"/>
            </a:xfrm>
            <a:prstGeom prst="rect">
              <a:avLst/>
            </a:prstGeom>
            <a:ln>
              <a:prstDash val="dash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sz="2000" dirty="0"/>
                <a:t>8</a:t>
              </a:r>
              <a:endParaRPr lang="he-IL" sz="2000" dirty="0"/>
            </a:p>
          </p:txBody>
        </p:sp>
        <p:sp>
          <p:nvSpPr>
            <p:cNvPr id="25" name="מלבן 24"/>
            <p:cNvSpPr/>
            <p:nvPr/>
          </p:nvSpPr>
          <p:spPr>
            <a:xfrm>
              <a:off x="10611112" y="3198769"/>
              <a:ext cx="326571" cy="414049"/>
            </a:xfrm>
            <a:prstGeom prst="rect">
              <a:avLst/>
            </a:prstGeom>
            <a:ln>
              <a:prstDash val="dash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sz="2000" dirty="0"/>
                <a:t>3</a:t>
              </a:r>
              <a:endParaRPr lang="he-IL" sz="2000" dirty="0"/>
            </a:p>
          </p:txBody>
        </p:sp>
      </p:grpSp>
      <p:sp>
        <p:nvSpPr>
          <p:cNvPr id="32" name="מלבן 31"/>
          <p:cNvSpPr/>
          <p:nvPr/>
        </p:nvSpPr>
        <p:spPr>
          <a:xfrm>
            <a:off x="596355" y="1092387"/>
            <a:ext cx="757670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400" b="1" dirty="0" err="1">
                <a:solidFill>
                  <a:srgbClr val="0000FF"/>
                </a:solidFill>
              </a:rPr>
              <a:t>int</a:t>
            </a:r>
            <a:r>
              <a:rPr lang="en-US" sz="2400" b="1" dirty="0">
                <a:solidFill>
                  <a:srgbClr val="000000"/>
                </a:solidFill>
              </a:rPr>
              <a:t> x=</a:t>
            </a:r>
            <a:r>
              <a:rPr lang="en-US" sz="2400" b="1" dirty="0" err="1">
                <a:solidFill>
                  <a:srgbClr val="000000"/>
                </a:solidFill>
              </a:rPr>
              <a:t>RemoveFromPlace</a:t>
            </a:r>
            <a:r>
              <a:rPr lang="en-US" sz="2400" b="1" dirty="0">
                <a:solidFill>
                  <a:srgbClr val="000000"/>
                </a:solidFill>
              </a:rPr>
              <a:t>(q,</a:t>
            </a:r>
            <a:r>
              <a:rPr lang="en-US" sz="2400" b="1" dirty="0"/>
              <a:t>3</a:t>
            </a:r>
            <a:r>
              <a:rPr lang="en-US" sz="2400" b="1" dirty="0">
                <a:solidFill>
                  <a:srgbClr val="000000"/>
                </a:solidFill>
              </a:rPr>
              <a:t>)                </a:t>
            </a:r>
            <a:r>
              <a:rPr lang="he-IL" sz="2400" b="1" dirty="0">
                <a:solidFill>
                  <a:srgbClr val="000000"/>
                </a:solidFill>
              </a:rPr>
              <a:t>לקריאה </a:t>
            </a:r>
            <a:endParaRPr lang="he-IL" sz="2400" b="1" dirty="0"/>
          </a:p>
        </p:txBody>
      </p:sp>
      <p:sp>
        <p:nvSpPr>
          <p:cNvPr id="33" name="חץ שמאלה 32"/>
          <p:cNvSpPr/>
          <p:nvPr/>
        </p:nvSpPr>
        <p:spPr>
          <a:xfrm>
            <a:off x="6948497" y="1980026"/>
            <a:ext cx="1491120" cy="527210"/>
          </a:xfrm>
          <a:prstGeom prst="lef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dirty="0"/>
              <a:t>התור</a:t>
            </a:r>
          </a:p>
        </p:txBody>
      </p:sp>
      <p:sp>
        <p:nvSpPr>
          <p:cNvPr id="34" name="מלבן 33"/>
          <p:cNvSpPr/>
          <p:nvPr/>
        </p:nvSpPr>
        <p:spPr>
          <a:xfrm>
            <a:off x="1231557" y="2024961"/>
            <a:ext cx="891865" cy="506672"/>
          </a:xfrm>
          <a:prstGeom prst="rect">
            <a:avLst/>
          </a:prstGeom>
          <a:ln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X=2</a:t>
            </a:r>
            <a:endParaRPr lang="he-IL" sz="2000" dirty="0"/>
          </a:p>
        </p:txBody>
      </p:sp>
      <p:sp>
        <p:nvSpPr>
          <p:cNvPr id="36" name="מציין מיקום תוכן 3"/>
          <p:cNvSpPr txBox="1">
            <a:spLocks/>
          </p:cNvSpPr>
          <p:nvPr/>
        </p:nvSpPr>
        <p:spPr>
          <a:xfrm>
            <a:off x="177381" y="4660733"/>
            <a:ext cx="7649448" cy="183228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1">
            <a:normAutofit/>
          </a:bodyPr>
          <a:lstStyle>
            <a:lvl1pPr marL="439782" indent="-342934" algn="r" defTabSz="914491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 marL="743024" indent="-285779" algn="r" defTabSz="914491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–"/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 marL="1143114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60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606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51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97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343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89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 dirty="0"/>
              <a:t>בעיות : </a:t>
            </a:r>
          </a:p>
          <a:p>
            <a:pPr marL="96848" indent="0">
              <a:buNone/>
            </a:pPr>
            <a:r>
              <a:rPr lang="he-IL" dirty="0"/>
              <a:t>       התור ריק  -    נחזיר ערך מינימלי של טיפוס הנתונים</a:t>
            </a:r>
          </a:p>
          <a:p>
            <a:pPr marL="96848" indent="0">
              <a:buNone/>
            </a:pPr>
            <a:r>
              <a:rPr lang="he-IL" dirty="0"/>
              <a:t>      אורך התור קטן מ </a:t>
            </a:r>
            <a:r>
              <a:rPr lang="en-US" dirty="0"/>
              <a:t>place</a:t>
            </a:r>
            <a:r>
              <a:rPr lang="he-IL" dirty="0"/>
              <a:t> .- נחזיר ערך מינימלי  </a:t>
            </a:r>
          </a:p>
        </p:txBody>
      </p:sp>
      <p:sp>
        <p:nvSpPr>
          <p:cNvPr id="37" name="חץ שמאלה 36"/>
          <p:cNvSpPr/>
          <p:nvPr/>
        </p:nvSpPr>
        <p:spPr>
          <a:xfrm>
            <a:off x="2301301" y="1996350"/>
            <a:ext cx="1491120" cy="527210"/>
          </a:xfrm>
          <a:prstGeom prst="lef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dirty="0"/>
              <a:t>יוחזר    </a:t>
            </a:r>
          </a:p>
        </p:txBody>
      </p:sp>
    </p:spTree>
    <p:extLst>
      <p:ext uri="{BB962C8B-B14F-4D97-AF65-F5344CB8AC3E}">
        <p14:creationId xmlns:p14="http://schemas.microsoft.com/office/powerpoint/2010/main" val="3783092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32" grpId="0"/>
      <p:bldP spid="33" grpId="0" animBg="1"/>
      <p:bldP spid="34" grpId="0" animBg="1"/>
      <p:bldP spid="36" grpId="0" animBg="1"/>
      <p:bldP spid="3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לבן 4"/>
          <p:cNvSpPr/>
          <p:nvPr/>
        </p:nvSpPr>
        <p:spPr>
          <a:xfrm>
            <a:off x="740230" y="72808"/>
            <a:ext cx="7402285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000" dirty="0">
                <a:solidFill>
                  <a:srgbClr val="0000FF"/>
                </a:solidFill>
              </a:rPr>
              <a:t>public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>
                <a:solidFill>
                  <a:srgbClr val="0000FF"/>
                </a:solidFill>
              </a:rPr>
              <a:t>static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FF"/>
                </a:solidFill>
              </a:rPr>
              <a:t>int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RemoveFromPlace</a:t>
            </a:r>
            <a:r>
              <a:rPr lang="en-US" sz="2000" dirty="0">
                <a:solidFill>
                  <a:srgbClr val="000000"/>
                </a:solidFill>
              </a:rPr>
              <a:t>(Queue&lt;</a:t>
            </a:r>
            <a:r>
              <a:rPr lang="en-US" sz="2000" dirty="0" err="1">
                <a:solidFill>
                  <a:srgbClr val="0000FF"/>
                </a:solidFill>
              </a:rPr>
              <a:t>int</a:t>
            </a:r>
            <a:r>
              <a:rPr lang="en-US" sz="2000" dirty="0">
                <a:solidFill>
                  <a:srgbClr val="000000"/>
                </a:solidFill>
              </a:rPr>
              <a:t>&gt;</a:t>
            </a:r>
            <a:r>
              <a:rPr lang="en-US" sz="2000" dirty="0" err="1">
                <a:solidFill>
                  <a:srgbClr val="000000"/>
                </a:solidFill>
              </a:rPr>
              <a:t>q,</a:t>
            </a:r>
            <a:r>
              <a:rPr lang="en-US" sz="2000" dirty="0" err="1">
                <a:solidFill>
                  <a:srgbClr val="0000FF"/>
                </a:solidFill>
              </a:rPr>
              <a:t>int</a:t>
            </a:r>
            <a:r>
              <a:rPr lang="en-US" sz="2000" dirty="0">
                <a:solidFill>
                  <a:srgbClr val="000000"/>
                </a:solidFill>
              </a:rPr>
              <a:t> place)</a:t>
            </a:r>
          </a:p>
          <a:p>
            <a:pPr algn="l" rtl="0"/>
            <a:r>
              <a:rPr lang="he-IL" sz="2000" dirty="0">
                <a:solidFill>
                  <a:srgbClr val="000000"/>
                </a:solidFill>
              </a:rPr>
              <a:t>}</a:t>
            </a:r>
          </a:p>
          <a:p>
            <a:pPr algn="l" rtl="0"/>
            <a:r>
              <a:rPr lang="en-US" sz="2000" dirty="0">
                <a:solidFill>
                  <a:srgbClr val="000000"/>
                </a:solidFill>
              </a:rPr>
              <a:t>        </a:t>
            </a:r>
            <a:r>
              <a:rPr lang="en-US" sz="2000" dirty="0" err="1">
                <a:solidFill>
                  <a:srgbClr val="0000FF"/>
                </a:solidFill>
              </a:rPr>
              <a:t>int</a:t>
            </a:r>
            <a:r>
              <a:rPr lang="en-US" sz="2000" dirty="0">
                <a:solidFill>
                  <a:srgbClr val="000000"/>
                </a:solidFill>
              </a:rPr>
              <a:t> value = </a:t>
            </a:r>
            <a:r>
              <a:rPr lang="en-US" sz="2000" dirty="0" err="1">
                <a:solidFill>
                  <a:srgbClr val="0000FF"/>
                </a:solidFill>
              </a:rPr>
              <a:t>int</a:t>
            </a:r>
            <a:r>
              <a:rPr lang="en-US" sz="2000" dirty="0" err="1">
                <a:solidFill>
                  <a:srgbClr val="000000"/>
                </a:solidFill>
              </a:rPr>
              <a:t>.MinValue</a:t>
            </a:r>
            <a:r>
              <a:rPr lang="en-US" sz="2000" dirty="0">
                <a:solidFill>
                  <a:srgbClr val="000000"/>
                </a:solidFill>
              </a:rPr>
              <a:t>;</a:t>
            </a:r>
          </a:p>
          <a:p>
            <a:pPr algn="l" rtl="0"/>
            <a:r>
              <a:rPr lang="en-US" sz="2000" dirty="0">
                <a:solidFill>
                  <a:srgbClr val="000000"/>
                </a:solidFill>
              </a:rPr>
              <a:t> </a:t>
            </a:r>
          </a:p>
          <a:p>
            <a:pPr algn="l" rtl="0"/>
            <a:r>
              <a:rPr lang="en-US" sz="2000" dirty="0">
                <a:solidFill>
                  <a:srgbClr val="000000"/>
                </a:solidFill>
              </a:rPr>
              <a:t>        </a:t>
            </a:r>
            <a:r>
              <a:rPr lang="en-US" sz="2000" dirty="0">
                <a:solidFill>
                  <a:srgbClr val="0000FF"/>
                </a:solidFill>
              </a:rPr>
              <a:t>if</a:t>
            </a:r>
            <a:r>
              <a:rPr lang="en-US" sz="2000" dirty="0">
                <a:solidFill>
                  <a:srgbClr val="000000"/>
                </a:solidFill>
              </a:rPr>
              <a:t> (</a:t>
            </a:r>
            <a:r>
              <a:rPr lang="en-US" sz="2000" dirty="0" err="1">
                <a:solidFill>
                  <a:srgbClr val="000000"/>
                </a:solidFill>
              </a:rPr>
              <a:t>q.IsEmpty</a:t>
            </a:r>
            <a:r>
              <a:rPr lang="en-US" sz="2000" dirty="0">
                <a:solidFill>
                  <a:srgbClr val="000000"/>
                </a:solidFill>
              </a:rPr>
              <a:t>() || </a:t>
            </a:r>
            <a:r>
              <a:rPr lang="en-US" sz="2000" b="1" dirty="0">
                <a:solidFill>
                  <a:srgbClr val="C00000"/>
                </a:solidFill>
              </a:rPr>
              <a:t>Count(q)</a:t>
            </a:r>
            <a:r>
              <a:rPr lang="en-US" sz="2000" dirty="0">
                <a:solidFill>
                  <a:srgbClr val="000000"/>
                </a:solidFill>
              </a:rPr>
              <a:t> &lt; place)    </a:t>
            </a:r>
          </a:p>
          <a:p>
            <a:pPr algn="l" rtl="0"/>
            <a:r>
              <a:rPr lang="en-US" sz="2000" dirty="0">
                <a:solidFill>
                  <a:srgbClr val="0000FF"/>
                </a:solidFill>
              </a:rPr>
              <a:t>                 return</a:t>
            </a:r>
            <a:r>
              <a:rPr lang="en-US" sz="2000" dirty="0">
                <a:solidFill>
                  <a:srgbClr val="000000"/>
                </a:solidFill>
              </a:rPr>
              <a:t> value;</a:t>
            </a:r>
          </a:p>
          <a:p>
            <a:pPr algn="l" rtl="0"/>
            <a:r>
              <a:rPr lang="he-IL" sz="2000" dirty="0">
                <a:solidFill>
                  <a:srgbClr val="000000"/>
                </a:solidFill>
              </a:rPr>
              <a:t>     </a:t>
            </a:r>
            <a:r>
              <a:rPr lang="en-US" sz="2000" dirty="0">
                <a:solidFill>
                  <a:srgbClr val="000000"/>
                </a:solidFill>
              </a:rPr>
              <a:t>   </a:t>
            </a:r>
            <a:r>
              <a:rPr lang="en-US" sz="2000" dirty="0" err="1">
                <a:solidFill>
                  <a:srgbClr val="0000FF"/>
                </a:solidFill>
              </a:rPr>
              <a:t>int</a:t>
            </a:r>
            <a:r>
              <a:rPr lang="en-US" sz="2000" dirty="0">
                <a:solidFill>
                  <a:srgbClr val="000000"/>
                </a:solidFill>
              </a:rPr>
              <a:t> p = 1;</a:t>
            </a:r>
          </a:p>
          <a:p>
            <a:pPr algn="l" rtl="0"/>
            <a:r>
              <a:rPr lang="en-US" sz="2000" dirty="0">
                <a:solidFill>
                  <a:srgbClr val="000000"/>
                </a:solidFill>
              </a:rPr>
              <a:t>        Queue&lt;</a:t>
            </a:r>
            <a:r>
              <a:rPr lang="en-US" sz="2000" dirty="0" err="1">
                <a:solidFill>
                  <a:srgbClr val="0000FF"/>
                </a:solidFill>
              </a:rPr>
              <a:t>int</a:t>
            </a:r>
            <a:r>
              <a:rPr lang="en-US" sz="2000" dirty="0">
                <a:solidFill>
                  <a:srgbClr val="000000"/>
                </a:solidFill>
              </a:rPr>
              <a:t>&gt; temp = </a:t>
            </a:r>
            <a:r>
              <a:rPr lang="en-US" sz="2000" dirty="0">
                <a:solidFill>
                  <a:srgbClr val="0000FF"/>
                </a:solidFill>
              </a:rPr>
              <a:t>new</a:t>
            </a:r>
            <a:r>
              <a:rPr lang="en-US" sz="2000" dirty="0">
                <a:solidFill>
                  <a:srgbClr val="000000"/>
                </a:solidFill>
              </a:rPr>
              <a:t> Queue&lt;</a:t>
            </a:r>
            <a:r>
              <a:rPr lang="en-US" sz="2000" dirty="0" err="1">
                <a:solidFill>
                  <a:srgbClr val="0000FF"/>
                </a:solidFill>
              </a:rPr>
              <a:t>int</a:t>
            </a:r>
            <a:r>
              <a:rPr lang="en-US" sz="2000" dirty="0">
                <a:solidFill>
                  <a:srgbClr val="000000"/>
                </a:solidFill>
              </a:rPr>
              <a:t>&gt;();</a:t>
            </a:r>
          </a:p>
          <a:p>
            <a:pPr algn="l" rtl="0"/>
            <a:r>
              <a:rPr lang="en-US" sz="2000" dirty="0">
                <a:solidFill>
                  <a:srgbClr val="000000"/>
                </a:solidFill>
              </a:rPr>
              <a:t>        </a:t>
            </a:r>
            <a:r>
              <a:rPr lang="en-US" sz="2000" dirty="0">
                <a:solidFill>
                  <a:srgbClr val="0000FF"/>
                </a:solidFill>
              </a:rPr>
              <a:t>while</a:t>
            </a:r>
            <a:r>
              <a:rPr lang="en-US" sz="2000" dirty="0">
                <a:solidFill>
                  <a:srgbClr val="000000"/>
                </a:solidFill>
              </a:rPr>
              <a:t> (!</a:t>
            </a:r>
            <a:r>
              <a:rPr lang="en-US" sz="2000" dirty="0" err="1">
                <a:solidFill>
                  <a:srgbClr val="000000"/>
                </a:solidFill>
              </a:rPr>
              <a:t>q.IsEmpty</a:t>
            </a:r>
            <a:r>
              <a:rPr lang="en-US" sz="2000" dirty="0">
                <a:solidFill>
                  <a:srgbClr val="000000"/>
                </a:solidFill>
              </a:rPr>
              <a:t>())</a:t>
            </a:r>
          </a:p>
          <a:p>
            <a:pPr algn="l" rtl="0"/>
            <a:r>
              <a:rPr lang="he-IL" sz="2000" dirty="0">
                <a:solidFill>
                  <a:srgbClr val="000000"/>
                </a:solidFill>
              </a:rPr>
              <a:t>           }         </a:t>
            </a:r>
          </a:p>
          <a:p>
            <a:pPr algn="l" rtl="0"/>
            <a:r>
              <a:rPr lang="en-US" sz="2000" dirty="0">
                <a:solidFill>
                  <a:srgbClr val="000000"/>
                </a:solidFill>
              </a:rPr>
              <a:t>                </a:t>
            </a:r>
            <a:r>
              <a:rPr lang="en-US" sz="2000" dirty="0">
                <a:solidFill>
                  <a:srgbClr val="0000FF"/>
                </a:solidFill>
              </a:rPr>
              <a:t>if</a:t>
            </a:r>
            <a:r>
              <a:rPr lang="en-US" sz="2000" dirty="0">
                <a:solidFill>
                  <a:srgbClr val="000000"/>
                </a:solidFill>
              </a:rPr>
              <a:t> (p == place)</a:t>
            </a:r>
          </a:p>
          <a:p>
            <a:pPr algn="l" rtl="0"/>
            <a:r>
              <a:rPr lang="en-US" sz="2000" dirty="0">
                <a:solidFill>
                  <a:srgbClr val="000000"/>
                </a:solidFill>
              </a:rPr>
              <a:t>                    value = </a:t>
            </a:r>
            <a:r>
              <a:rPr lang="en-US" sz="2000" dirty="0" err="1">
                <a:solidFill>
                  <a:srgbClr val="000000"/>
                </a:solidFill>
              </a:rPr>
              <a:t>q.Remove</a:t>
            </a:r>
            <a:r>
              <a:rPr lang="en-US" sz="2000" dirty="0">
                <a:solidFill>
                  <a:srgbClr val="000000"/>
                </a:solidFill>
              </a:rPr>
              <a:t>();</a:t>
            </a:r>
          </a:p>
          <a:p>
            <a:pPr algn="l" rtl="0"/>
            <a:r>
              <a:rPr lang="en-US" sz="2000" dirty="0">
                <a:solidFill>
                  <a:srgbClr val="000000"/>
                </a:solidFill>
              </a:rPr>
              <a:t>                </a:t>
            </a:r>
            <a:r>
              <a:rPr lang="en-US" sz="2000" dirty="0">
                <a:solidFill>
                  <a:srgbClr val="0000FF"/>
                </a:solidFill>
              </a:rPr>
              <a:t>else</a:t>
            </a:r>
            <a:endParaRPr lang="en-US" sz="2000" dirty="0">
              <a:solidFill>
                <a:srgbClr val="000000"/>
              </a:solidFill>
            </a:endParaRPr>
          </a:p>
          <a:p>
            <a:pPr algn="l" rtl="0"/>
            <a:r>
              <a:rPr lang="en-US" sz="2000" dirty="0">
                <a:solidFill>
                  <a:srgbClr val="000000"/>
                </a:solidFill>
              </a:rPr>
              <a:t>                    temp.Insert(</a:t>
            </a:r>
            <a:r>
              <a:rPr lang="en-US" sz="2000" dirty="0" err="1">
                <a:solidFill>
                  <a:srgbClr val="000000"/>
                </a:solidFill>
              </a:rPr>
              <a:t>q.Remove</a:t>
            </a:r>
            <a:r>
              <a:rPr lang="en-US" sz="2000" dirty="0">
                <a:solidFill>
                  <a:srgbClr val="000000"/>
                </a:solidFill>
              </a:rPr>
              <a:t>());</a:t>
            </a:r>
          </a:p>
          <a:p>
            <a:pPr algn="l" rtl="0"/>
            <a:r>
              <a:rPr lang="en-US" sz="2000" dirty="0">
                <a:solidFill>
                  <a:srgbClr val="000000"/>
                </a:solidFill>
              </a:rPr>
              <a:t>               p++;</a:t>
            </a:r>
          </a:p>
          <a:p>
            <a:pPr algn="l" rtl="0"/>
            <a:r>
              <a:rPr lang="he-IL" sz="2000" dirty="0">
                <a:solidFill>
                  <a:srgbClr val="000000"/>
                </a:solidFill>
              </a:rPr>
              <a:t>            {      </a:t>
            </a:r>
          </a:p>
          <a:p>
            <a:pPr algn="l" rtl="0"/>
            <a:r>
              <a:rPr lang="en-US" sz="2000" dirty="0">
                <a:solidFill>
                  <a:srgbClr val="000000"/>
                </a:solidFill>
              </a:rPr>
              <a:t>      </a:t>
            </a:r>
            <a:r>
              <a:rPr lang="en-US" sz="2000" dirty="0">
                <a:solidFill>
                  <a:srgbClr val="0000FF"/>
                </a:solidFill>
              </a:rPr>
              <a:t>while</a:t>
            </a:r>
            <a:r>
              <a:rPr lang="en-US" sz="2000" dirty="0">
                <a:solidFill>
                  <a:srgbClr val="000000"/>
                </a:solidFill>
              </a:rPr>
              <a:t> (!</a:t>
            </a:r>
            <a:r>
              <a:rPr lang="en-US" sz="2000" dirty="0" err="1">
                <a:solidFill>
                  <a:srgbClr val="000000"/>
                </a:solidFill>
              </a:rPr>
              <a:t>temp.IsEmpty</a:t>
            </a:r>
            <a:r>
              <a:rPr lang="en-US" sz="2000" dirty="0">
                <a:solidFill>
                  <a:srgbClr val="000000"/>
                </a:solidFill>
              </a:rPr>
              <a:t>())</a:t>
            </a:r>
          </a:p>
          <a:p>
            <a:pPr algn="l" rtl="0"/>
            <a:r>
              <a:rPr lang="en-US" sz="2000" dirty="0">
                <a:solidFill>
                  <a:srgbClr val="000000"/>
                </a:solidFill>
              </a:rPr>
              <a:t>                    </a:t>
            </a:r>
            <a:r>
              <a:rPr lang="en-US" sz="2000" dirty="0" err="1">
                <a:solidFill>
                  <a:srgbClr val="000000"/>
                </a:solidFill>
              </a:rPr>
              <a:t>q.Insert</a:t>
            </a:r>
            <a:r>
              <a:rPr lang="en-US" sz="2000" dirty="0">
                <a:solidFill>
                  <a:srgbClr val="000000"/>
                </a:solidFill>
              </a:rPr>
              <a:t>(</a:t>
            </a:r>
            <a:r>
              <a:rPr lang="en-US" sz="2000" dirty="0" err="1">
                <a:solidFill>
                  <a:srgbClr val="000000"/>
                </a:solidFill>
              </a:rPr>
              <a:t>temp.Remove</a:t>
            </a:r>
            <a:r>
              <a:rPr lang="en-US" sz="2000" dirty="0">
                <a:solidFill>
                  <a:srgbClr val="000000"/>
                </a:solidFill>
              </a:rPr>
              <a:t>());</a:t>
            </a:r>
          </a:p>
          <a:p>
            <a:pPr algn="l" rtl="0"/>
            <a:endParaRPr lang="he-IL" sz="2000" dirty="0">
              <a:solidFill>
                <a:srgbClr val="000000"/>
              </a:solidFill>
            </a:endParaRPr>
          </a:p>
          <a:p>
            <a:pPr algn="l" rtl="0"/>
            <a:r>
              <a:rPr lang="en-US" sz="2000" dirty="0">
                <a:solidFill>
                  <a:srgbClr val="000000"/>
                </a:solidFill>
              </a:rPr>
              <a:t>     </a:t>
            </a:r>
            <a:r>
              <a:rPr lang="en-US" sz="2000" dirty="0">
                <a:solidFill>
                  <a:srgbClr val="0000FF"/>
                </a:solidFill>
              </a:rPr>
              <a:t>return</a:t>
            </a:r>
            <a:r>
              <a:rPr lang="en-US" sz="2000" dirty="0">
                <a:solidFill>
                  <a:srgbClr val="000000"/>
                </a:solidFill>
              </a:rPr>
              <a:t> value;</a:t>
            </a:r>
          </a:p>
          <a:p>
            <a:pPr algn="l" rtl="0"/>
            <a:r>
              <a:rPr lang="he-IL" sz="2000" dirty="0">
                <a:solidFill>
                  <a:srgbClr val="000000"/>
                </a:solidFill>
              </a:rPr>
              <a:t>     {</a:t>
            </a:r>
            <a:endParaRPr lang="he-IL" sz="2000" dirty="0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9842521" y="0"/>
            <a:ext cx="2349479" cy="720000"/>
          </a:xfrm>
        </p:spPr>
        <p:txBody>
          <a:bodyPr/>
          <a:lstStyle/>
          <a:p>
            <a:r>
              <a:rPr lang="he-IL" dirty="0"/>
              <a:t>הפעולה </a:t>
            </a:r>
          </a:p>
        </p:txBody>
      </p:sp>
      <p:grpSp>
        <p:nvGrpSpPr>
          <p:cNvPr id="7" name="קבוצה 6"/>
          <p:cNvGrpSpPr/>
          <p:nvPr/>
        </p:nvGrpSpPr>
        <p:grpSpPr>
          <a:xfrm>
            <a:off x="9556184" y="960036"/>
            <a:ext cx="2231253" cy="1125197"/>
            <a:chOff x="8722544" y="2284352"/>
            <a:chExt cx="2042926" cy="1007982"/>
          </a:xfrm>
        </p:grpSpPr>
        <p:sp>
          <p:nvSpPr>
            <p:cNvPr id="13" name="תרשים זרימה: חילוץ 12"/>
            <p:cNvSpPr/>
            <p:nvPr/>
          </p:nvSpPr>
          <p:spPr>
            <a:xfrm>
              <a:off x="8722544" y="3066396"/>
              <a:ext cx="311744" cy="225938"/>
            </a:xfrm>
            <a:prstGeom prst="flowChartExtra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grpSp>
          <p:nvGrpSpPr>
            <p:cNvPr id="14" name="קבוצה 13"/>
            <p:cNvGrpSpPr/>
            <p:nvPr/>
          </p:nvGrpSpPr>
          <p:grpSpPr>
            <a:xfrm>
              <a:off x="8722544" y="2284352"/>
              <a:ext cx="2042926" cy="859091"/>
              <a:chOff x="8634160" y="1233947"/>
              <a:chExt cx="2042926" cy="859091"/>
            </a:xfrm>
          </p:grpSpPr>
          <p:cxnSp>
            <p:nvCxnSpPr>
              <p:cNvPr id="15" name="מחבר ישר 14"/>
              <p:cNvCxnSpPr/>
              <p:nvPr/>
            </p:nvCxnSpPr>
            <p:spPr>
              <a:xfrm flipH="1">
                <a:off x="8656137" y="2093038"/>
                <a:ext cx="1818078" cy="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" name="מחבר ישר 15"/>
              <p:cNvCxnSpPr/>
              <p:nvPr/>
            </p:nvCxnSpPr>
            <p:spPr>
              <a:xfrm flipH="1">
                <a:off x="8634160" y="1575751"/>
                <a:ext cx="1818078" cy="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7" name="אליפסה 16"/>
              <p:cNvSpPr/>
              <p:nvPr/>
            </p:nvSpPr>
            <p:spPr>
              <a:xfrm>
                <a:off x="9673801" y="1233947"/>
                <a:ext cx="1003285" cy="26797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en-US" dirty="0"/>
                  <a:t>q</a:t>
                </a:r>
                <a:endParaRPr lang="he-IL" dirty="0"/>
              </a:p>
            </p:txBody>
          </p:sp>
          <p:cxnSp>
            <p:nvCxnSpPr>
              <p:cNvPr id="18" name="מחבר חץ ישר 17"/>
              <p:cNvCxnSpPr>
                <a:stCxn id="17" idx="2"/>
              </p:cNvCxnSpPr>
              <p:nvPr/>
            </p:nvCxnSpPr>
            <p:spPr>
              <a:xfrm flipH="1">
                <a:off x="9565176" y="1367934"/>
                <a:ext cx="108624" cy="187851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8" name="מלבן 7"/>
          <p:cNvSpPr/>
          <p:nvPr/>
        </p:nvSpPr>
        <p:spPr>
          <a:xfrm>
            <a:off x="10769969" y="1412356"/>
            <a:ext cx="326571" cy="414049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5</a:t>
            </a:r>
            <a:endParaRPr lang="he-IL" sz="2000" dirty="0"/>
          </a:p>
        </p:txBody>
      </p:sp>
      <p:sp>
        <p:nvSpPr>
          <p:cNvPr id="9" name="מלבן 8"/>
          <p:cNvSpPr/>
          <p:nvPr/>
        </p:nvSpPr>
        <p:spPr>
          <a:xfrm>
            <a:off x="9569863" y="1434644"/>
            <a:ext cx="326571" cy="414049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6</a:t>
            </a:r>
            <a:endParaRPr lang="he-IL" sz="2000" dirty="0"/>
          </a:p>
        </p:txBody>
      </p:sp>
      <p:sp>
        <p:nvSpPr>
          <p:cNvPr id="10" name="מלבן 9"/>
          <p:cNvSpPr/>
          <p:nvPr/>
        </p:nvSpPr>
        <p:spPr>
          <a:xfrm>
            <a:off x="10352430" y="1401714"/>
            <a:ext cx="326571" cy="414049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2</a:t>
            </a:r>
            <a:endParaRPr lang="he-IL" sz="2000" dirty="0"/>
          </a:p>
        </p:txBody>
      </p:sp>
      <p:sp>
        <p:nvSpPr>
          <p:cNvPr id="11" name="מלבן 10"/>
          <p:cNvSpPr/>
          <p:nvPr/>
        </p:nvSpPr>
        <p:spPr>
          <a:xfrm>
            <a:off x="9965209" y="1434644"/>
            <a:ext cx="326571" cy="414049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8</a:t>
            </a:r>
            <a:endParaRPr lang="he-IL" sz="2000" dirty="0"/>
          </a:p>
        </p:txBody>
      </p:sp>
      <p:sp>
        <p:nvSpPr>
          <p:cNvPr id="12" name="מלבן 11"/>
          <p:cNvSpPr/>
          <p:nvPr/>
        </p:nvSpPr>
        <p:spPr>
          <a:xfrm>
            <a:off x="11215290" y="1424002"/>
            <a:ext cx="326571" cy="414049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3</a:t>
            </a:r>
            <a:endParaRPr lang="he-IL" sz="2000" dirty="0"/>
          </a:p>
        </p:txBody>
      </p:sp>
      <p:grpSp>
        <p:nvGrpSpPr>
          <p:cNvPr id="20" name="קבוצה 19"/>
          <p:cNvGrpSpPr/>
          <p:nvPr/>
        </p:nvGrpSpPr>
        <p:grpSpPr>
          <a:xfrm>
            <a:off x="7095431" y="935641"/>
            <a:ext cx="2231253" cy="1125197"/>
            <a:chOff x="8722544" y="2284352"/>
            <a:chExt cx="2042926" cy="1007982"/>
          </a:xfrm>
        </p:grpSpPr>
        <p:sp>
          <p:nvSpPr>
            <p:cNvPr id="26" name="תרשים זרימה: חילוץ 25"/>
            <p:cNvSpPr/>
            <p:nvPr/>
          </p:nvSpPr>
          <p:spPr>
            <a:xfrm>
              <a:off x="8722544" y="3066396"/>
              <a:ext cx="311744" cy="225938"/>
            </a:xfrm>
            <a:prstGeom prst="flowChartExtra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grpSp>
          <p:nvGrpSpPr>
            <p:cNvPr id="27" name="קבוצה 26"/>
            <p:cNvGrpSpPr/>
            <p:nvPr/>
          </p:nvGrpSpPr>
          <p:grpSpPr>
            <a:xfrm>
              <a:off x="8722544" y="2284352"/>
              <a:ext cx="2042926" cy="859091"/>
              <a:chOff x="8634160" y="1233947"/>
              <a:chExt cx="2042926" cy="859091"/>
            </a:xfrm>
          </p:grpSpPr>
          <p:cxnSp>
            <p:nvCxnSpPr>
              <p:cNvPr id="28" name="מחבר ישר 27"/>
              <p:cNvCxnSpPr/>
              <p:nvPr/>
            </p:nvCxnSpPr>
            <p:spPr>
              <a:xfrm flipH="1">
                <a:off x="8656137" y="2093038"/>
                <a:ext cx="1818078" cy="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9" name="מחבר ישר 28"/>
              <p:cNvCxnSpPr/>
              <p:nvPr/>
            </p:nvCxnSpPr>
            <p:spPr>
              <a:xfrm flipH="1">
                <a:off x="8634160" y="1575751"/>
                <a:ext cx="1818078" cy="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0" name="אליפסה 29"/>
              <p:cNvSpPr/>
              <p:nvPr/>
            </p:nvSpPr>
            <p:spPr>
              <a:xfrm>
                <a:off x="9673801" y="1233947"/>
                <a:ext cx="1003285" cy="267974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en-US" dirty="0"/>
                  <a:t>temp</a:t>
                </a:r>
                <a:endParaRPr lang="he-IL" dirty="0"/>
              </a:p>
            </p:txBody>
          </p:sp>
          <p:cxnSp>
            <p:nvCxnSpPr>
              <p:cNvPr id="31" name="מחבר חץ ישר 30"/>
              <p:cNvCxnSpPr>
                <a:stCxn id="30" idx="2"/>
              </p:cNvCxnSpPr>
              <p:nvPr/>
            </p:nvCxnSpPr>
            <p:spPr>
              <a:xfrm flipH="1">
                <a:off x="9565176" y="1367934"/>
                <a:ext cx="108624" cy="187851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2" name="מלבן 31"/>
          <p:cNvSpPr/>
          <p:nvPr/>
        </p:nvSpPr>
        <p:spPr>
          <a:xfrm>
            <a:off x="10812247" y="5275438"/>
            <a:ext cx="326571" cy="414049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5</a:t>
            </a:r>
            <a:endParaRPr lang="he-IL" sz="2000" dirty="0"/>
          </a:p>
        </p:txBody>
      </p:sp>
      <p:sp>
        <p:nvSpPr>
          <p:cNvPr id="33" name="מלבן 32"/>
          <p:cNvSpPr/>
          <p:nvPr/>
        </p:nvSpPr>
        <p:spPr>
          <a:xfrm>
            <a:off x="9655536" y="5317807"/>
            <a:ext cx="326571" cy="414049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6</a:t>
            </a:r>
            <a:endParaRPr lang="he-IL" sz="2000" dirty="0"/>
          </a:p>
        </p:txBody>
      </p:sp>
      <p:sp>
        <p:nvSpPr>
          <p:cNvPr id="34" name="מלבן 33"/>
          <p:cNvSpPr/>
          <p:nvPr/>
        </p:nvSpPr>
        <p:spPr>
          <a:xfrm>
            <a:off x="10438103" y="5284877"/>
            <a:ext cx="326571" cy="414049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2</a:t>
            </a:r>
            <a:endParaRPr lang="he-IL" sz="2000" dirty="0"/>
          </a:p>
        </p:txBody>
      </p:sp>
      <p:sp>
        <p:nvSpPr>
          <p:cNvPr id="35" name="מלבן 34"/>
          <p:cNvSpPr/>
          <p:nvPr/>
        </p:nvSpPr>
        <p:spPr>
          <a:xfrm>
            <a:off x="10050882" y="5317807"/>
            <a:ext cx="326571" cy="414049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8</a:t>
            </a:r>
            <a:endParaRPr lang="he-IL" sz="2000" dirty="0"/>
          </a:p>
        </p:txBody>
      </p:sp>
      <p:sp>
        <p:nvSpPr>
          <p:cNvPr id="44" name="מסגרת 43"/>
          <p:cNvSpPr/>
          <p:nvPr/>
        </p:nvSpPr>
        <p:spPr>
          <a:xfrm>
            <a:off x="9943553" y="2983931"/>
            <a:ext cx="1516119" cy="8382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t" anchorCtr="0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Value=</a:t>
            </a:r>
          </a:p>
        </p:txBody>
      </p:sp>
      <p:sp>
        <p:nvSpPr>
          <p:cNvPr id="45" name="מלבן 44"/>
          <p:cNvSpPr/>
          <p:nvPr/>
        </p:nvSpPr>
        <p:spPr>
          <a:xfrm>
            <a:off x="10162223" y="3406529"/>
            <a:ext cx="1078777" cy="236435"/>
          </a:xfrm>
          <a:prstGeom prst="rect">
            <a:avLst/>
          </a:prstGeom>
          <a:ln>
            <a:noFill/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1400" dirty="0" err="1"/>
              <a:t>MinValue</a:t>
            </a:r>
            <a:endParaRPr lang="he-IL" sz="1400" dirty="0"/>
          </a:p>
        </p:txBody>
      </p:sp>
      <p:sp>
        <p:nvSpPr>
          <p:cNvPr id="43" name="מלבן 42"/>
          <p:cNvSpPr/>
          <p:nvPr/>
        </p:nvSpPr>
        <p:spPr>
          <a:xfrm>
            <a:off x="10264182" y="3431437"/>
            <a:ext cx="1011573" cy="211527"/>
          </a:xfrm>
          <a:prstGeom prst="rect">
            <a:avLst/>
          </a:prstGeom>
          <a:ln>
            <a:noFill/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1600" dirty="0"/>
              <a:t>2</a:t>
            </a:r>
            <a:endParaRPr lang="he-IL" sz="1600" dirty="0"/>
          </a:p>
        </p:txBody>
      </p:sp>
      <p:sp>
        <p:nvSpPr>
          <p:cNvPr id="46" name="מלבן 45"/>
          <p:cNvSpPr/>
          <p:nvPr/>
        </p:nvSpPr>
        <p:spPr>
          <a:xfrm>
            <a:off x="9973451" y="4010725"/>
            <a:ext cx="19944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he-IL" dirty="0"/>
              <a:t> 2,147,483,648-</a:t>
            </a:r>
          </a:p>
        </p:txBody>
      </p:sp>
      <p:sp>
        <p:nvSpPr>
          <p:cNvPr id="47" name="פינה מקופלת 46"/>
          <p:cNvSpPr/>
          <p:nvPr/>
        </p:nvSpPr>
        <p:spPr>
          <a:xfrm>
            <a:off x="8545286" y="2983931"/>
            <a:ext cx="1034901" cy="838200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/>
              <a:t>P</a:t>
            </a:r>
          </a:p>
          <a:p>
            <a:pPr algn="ctr"/>
            <a:endParaRPr lang="he-IL" dirty="0"/>
          </a:p>
        </p:txBody>
      </p:sp>
      <p:sp>
        <p:nvSpPr>
          <p:cNvPr id="48" name="מלבן 47"/>
          <p:cNvSpPr/>
          <p:nvPr/>
        </p:nvSpPr>
        <p:spPr>
          <a:xfrm>
            <a:off x="8899450" y="3350629"/>
            <a:ext cx="326571" cy="414049"/>
          </a:xfrm>
          <a:prstGeom prst="rect">
            <a:avLst/>
          </a:prstGeom>
          <a:ln>
            <a:noFill/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1</a:t>
            </a:r>
            <a:endParaRPr lang="he-IL" sz="2000" dirty="0"/>
          </a:p>
        </p:txBody>
      </p:sp>
      <p:sp>
        <p:nvSpPr>
          <p:cNvPr id="49" name="מלבן 48"/>
          <p:cNvSpPr/>
          <p:nvPr/>
        </p:nvSpPr>
        <p:spPr>
          <a:xfrm>
            <a:off x="8899449" y="3379355"/>
            <a:ext cx="326571" cy="414049"/>
          </a:xfrm>
          <a:prstGeom prst="rect">
            <a:avLst/>
          </a:prstGeom>
          <a:ln>
            <a:noFill/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2</a:t>
            </a:r>
            <a:endParaRPr lang="he-IL" sz="2000" dirty="0"/>
          </a:p>
        </p:txBody>
      </p:sp>
      <p:sp>
        <p:nvSpPr>
          <p:cNvPr id="50" name="מלבן 49"/>
          <p:cNvSpPr/>
          <p:nvPr/>
        </p:nvSpPr>
        <p:spPr>
          <a:xfrm>
            <a:off x="8913246" y="3345435"/>
            <a:ext cx="326571" cy="414049"/>
          </a:xfrm>
          <a:prstGeom prst="rect">
            <a:avLst/>
          </a:prstGeom>
          <a:ln>
            <a:noFill/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3</a:t>
            </a:r>
            <a:endParaRPr lang="he-IL" sz="2000" dirty="0"/>
          </a:p>
        </p:txBody>
      </p:sp>
      <p:sp>
        <p:nvSpPr>
          <p:cNvPr id="51" name="מלבן 50"/>
          <p:cNvSpPr/>
          <p:nvPr/>
        </p:nvSpPr>
        <p:spPr>
          <a:xfrm>
            <a:off x="8889157" y="3345435"/>
            <a:ext cx="326571" cy="414049"/>
          </a:xfrm>
          <a:prstGeom prst="rect">
            <a:avLst/>
          </a:prstGeom>
          <a:ln>
            <a:noFill/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4</a:t>
            </a:r>
            <a:endParaRPr lang="he-IL" sz="2000" dirty="0"/>
          </a:p>
        </p:txBody>
      </p:sp>
      <p:sp>
        <p:nvSpPr>
          <p:cNvPr id="52" name="מלבן 51"/>
          <p:cNvSpPr/>
          <p:nvPr/>
        </p:nvSpPr>
        <p:spPr>
          <a:xfrm>
            <a:off x="8883873" y="3340241"/>
            <a:ext cx="326571" cy="414049"/>
          </a:xfrm>
          <a:prstGeom prst="rect">
            <a:avLst/>
          </a:prstGeom>
          <a:ln>
            <a:noFill/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5</a:t>
            </a:r>
            <a:endParaRPr lang="he-IL" sz="2000" dirty="0"/>
          </a:p>
        </p:txBody>
      </p:sp>
      <p:sp>
        <p:nvSpPr>
          <p:cNvPr id="53" name="TextBox 52"/>
          <p:cNvSpPr txBox="1"/>
          <p:nvPr/>
        </p:nvSpPr>
        <p:spPr>
          <a:xfrm>
            <a:off x="5943000" y="405226"/>
            <a:ext cx="1779208" cy="40011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en-US" sz="2000" b="1" dirty="0"/>
              <a:t>(q,        3)</a:t>
            </a:r>
            <a:endParaRPr lang="he-IL" sz="2000" b="1" dirty="0"/>
          </a:p>
        </p:txBody>
      </p:sp>
      <p:sp>
        <p:nvSpPr>
          <p:cNvPr id="54" name="חץ ימינה 53"/>
          <p:cNvSpPr/>
          <p:nvPr/>
        </p:nvSpPr>
        <p:spPr>
          <a:xfrm>
            <a:off x="1128338" y="3232807"/>
            <a:ext cx="631372" cy="291939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5" name="חץ ימינה 54"/>
          <p:cNvSpPr/>
          <p:nvPr/>
        </p:nvSpPr>
        <p:spPr>
          <a:xfrm>
            <a:off x="1263398" y="4075257"/>
            <a:ext cx="631372" cy="291939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6" name="חץ ימינה 55"/>
          <p:cNvSpPr/>
          <p:nvPr/>
        </p:nvSpPr>
        <p:spPr>
          <a:xfrm>
            <a:off x="740230" y="4433285"/>
            <a:ext cx="870856" cy="332907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7" name="חץ ימינה 56"/>
          <p:cNvSpPr/>
          <p:nvPr/>
        </p:nvSpPr>
        <p:spPr>
          <a:xfrm>
            <a:off x="526849" y="5298982"/>
            <a:ext cx="866523" cy="225850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8" name="חץ ימינה 57"/>
          <p:cNvSpPr/>
          <p:nvPr/>
        </p:nvSpPr>
        <p:spPr>
          <a:xfrm>
            <a:off x="496966" y="5923827"/>
            <a:ext cx="631372" cy="291939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9" name="חץ ימינה 58"/>
          <p:cNvSpPr/>
          <p:nvPr/>
        </p:nvSpPr>
        <p:spPr>
          <a:xfrm>
            <a:off x="1184410" y="3493565"/>
            <a:ext cx="859316" cy="3359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6" name="מלבן 35"/>
          <p:cNvSpPr/>
          <p:nvPr/>
        </p:nvSpPr>
        <p:spPr>
          <a:xfrm>
            <a:off x="8920145" y="3321163"/>
            <a:ext cx="326571" cy="414049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6</a:t>
            </a:r>
            <a:endParaRPr lang="he-IL" sz="2000" dirty="0"/>
          </a:p>
        </p:txBody>
      </p:sp>
      <p:sp>
        <p:nvSpPr>
          <p:cNvPr id="60" name="חץ ימינה 59"/>
          <p:cNvSpPr/>
          <p:nvPr/>
        </p:nvSpPr>
        <p:spPr>
          <a:xfrm>
            <a:off x="496966" y="2612571"/>
            <a:ext cx="766432" cy="3713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pSp>
        <p:nvGrpSpPr>
          <p:cNvPr id="42" name="קבוצה 41"/>
          <p:cNvGrpSpPr/>
          <p:nvPr/>
        </p:nvGrpSpPr>
        <p:grpSpPr>
          <a:xfrm>
            <a:off x="9556184" y="1434211"/>
            <a:ext cx="1963908" cy="414049"/>
            <a:chOff x="10203750" y="5394420"/>
            <a:chExt cx="1501994" cy="414049"/>
          </a:xfrm>
        </p:grpSpPr>
        <p:sp>
          <p:nvSpPr>
            <p:cNvPr id="37" name="מלבן 36"/>
            <p:cNvSpPr/>
            <p:nvPr/>
          </p:nvSpPr>
          <p:spPr>
            <a:xfrm>
              <a:off x="11000358" y="5394420"/>
              <a:ext cx="326571" cy="414049"/>
            </a:xfrm>
            <a:prstGeom prst="rect">
              <a:avLst/>
            </a:prstGeom>
            <a:ln>
              <a:prstDash val="dash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sz="2000" dirty="0"/>
                <a:t>5</a:t>
              </a:r>
              <a:endParaRPr lang="he-IL" sz="2000" dirty="0"/>
            </a:p>
          </p:txBody>
        </p:sp>
        <p:sp>
          <p:nvSpPr>
            <p:cNvPr id="38" name="מלבן 37"/>
            <p:cNvSpPr/>
            <p:nvPr/>
          </p:nvSpPr>
          <p:spPr>
            <a:xfrm>
              <a:off x="10203750" y="5394420"/>
              <a:ext cx="326571" cy="414049"/>
            </a:xfrm>
            <a:prstGeom prst="rect">
              <a:avLst/>
            </a:prstGeom>
            <a:ln>
              <a:prstDash val="dash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sz="2000" dirty="0"/>
                <a:t>6</a:t>
              </a:r>
              <a:endParaRPr lang="he-IL" sz="2000" dirty="0"/>
            </a:p>
          </p:txBody>
        </p:sp>
        <p:sp>
          <p:nvSpPr>
            <p:cNvPr id="40" name="מלבן 39"/>
            <p:cNvSpPr/>
            <p:nvPr/>
          </p:nvSpPr>
          <p:spPr>
            <a:xfrm>
              <a:off x="10599096" y="5394420"/>
              <a:ext cx="326571" cy="414049"/>
            </a:xfrm>
            <a:prstGeom prst="rect">
              <a:avLst/>
            </a:prstGeom>
            <a:ln>
              <a:prstDash val="dash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sz="2000" dirty="0"/>
                <a:t>8</a:t>
              </a:r>
              <a:endParaRPr lang="he-IL" sz="2000" dirty="0"/>
            </a:p>
          </p:txBody>
        </p:sp>
        <p:sp>
          <p:nvSpPr>
            <p:cNvPr id="41" name="מלבן 40"/>
            <p:cNvSpPr/>
            <p:nvPr/>
          </p:nvSpPr>
          <p:spPr>
            <a:xfrm>
              <a:off x="11379173" y="5394420"/>
              <a:ext cx="326571" cy="414049"/>
            </a:xfrm>
            <a:prstGeom prst="rect">
              <a:avLst/>
            </a:prstGeom>
            <a:ln>
              <a:prstDash val="dash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sz="2000" dirty="0"/>
                <a:t>3</a:t>
              </a:r>
              <a:endParaRPr lang="he-IL" sz="2000" dirty="0"/>
            </a:p>
          </p:txBody>
        </p:sp>
      </p:grpSp>
      <p:grpSp>
        <p:nvGrpSpPr>
          <p:cNvPr id="61" name="קבוצה 60"/>
          <p:cNvGrpSpPr/>
          <p:nvPr/>
        </p:nvGrpSpPr>
        <p:grpSpPr>
          <a:xfrm>
            <a:off x="7009947" y="1440491"/>
            <a:ext cx="1963908" cy="325131"/>
            <a:chOff x="10203750" y="5394420"/>
            <a:chExt cx="1501994" cy="414049"/>
          </a:xfrm>
        </p:grpSpPr>
        <p:sp>
          <p:nvSpPr>
            <p:cNvPr id="62" name="מלבן 61"/>
            <p:cNvSpPr/>
            <p:nvPr/>
          </p:nvSpPr>
          <p:spPr>
            <a:xfrm>
              <a:off x="11000358" y="5394420"/>
              <a:ext cx="326571" cy="414049"/>
            </a:xfrm>
            <a:prstGeom prst="rect">
              <a:avLst/>
            </a:prstGeom>
            <a:ln>
              <a:noFill/>
              <a:prstDash val="dash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ctr"/>
              <a:endParaRPr lang="he-IL" sz="2000" dirty="0"/>
            </a:p>
          </p:txBody>
        </p:sp>
        <p:sp>
          <p:nvSpPr>
            <p:cNvPr id="63" name="מלבן 62"/>
            <p:cNvSpPr/>
            <p:nvPr/>
          </p:nvSpPr>
          <p:spPr>
            <a:xfrm>
              <a:off x="10203750" y="5394420"/>
              <a:ext cx="326571" cy="414049"/>
            </a:xfrm>
            <a:prstGeom prst="rect">
              <a:avLst/>
            </a:prstGeom>
            <a:ln>
              <a:noFill/>
              <a:prstDash val="dash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ctr"/>
              <a:endParaRPr lang="he-IL" sz="2000" dirty="0"/>
            </a:p>
          </p:txBody>
        </p:sp>
        <p:sp>
          <p:nvSpPr>
            <p:cNvPr id="64" name="מלבן 63"/>
            <p:cNvSpPr/>
            <p:nvPr/>
          </p:nvSpPr>
          <p:spPr>
            <a:xfrm>
              <a:off x="10599096" y="5394420"/>
              <a:ext cx="326571" cy="414049"/>
            </a:xfrm>
            <a:prstGeom prst="rect">
              <a:avLst/>
            </a:prstGeom>
            <a:ln>
              <a:noFill/>
              <a:prstDash val="dash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ctr"/>
              <a:endParaRPr lang="he-IL" sz="2000" dirty="0"/>
            </a:p>
          </p:txBody>
        </p:sp>
        <p:sp>
          <p:nvSpPr>
            <p:cNvPr id="65" name="מלבן 64"/>
            <p:cNvSpPr/>
            <p:nvPr/>
          </p:nvSpPr>
          <p:spPr>
            <a:xfrm>
              <a:off x="11379173" y="5394420"/>
              <a:ext cx="326571" cy="414049"/>
            </a:xfrm>
            <a:prstGeom prst="rect">
              <a:avLst/>
            </a:prstGeom>
            <a:ln>
              <a:noFill/>
              <a:prstDash val="dash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ctr"/>
              <a:endParaRPr lang="he-IL" sz="2000" dirty="0"/>
            </a:p>
          </p:txBody>
        </p:sp>
      </p:grpSp>
      <p:sp>
        <p:nvSpPr>
          <p:cNvPr id="66" name="מלבן 65"/>
          <p:cNvSpPr/>
          <p:nvPr/>
        </p:nvSpPr>
        <p:spPr>
          <a:xfrm>
            <a:off x="3098517" y="1294905"/>
            <a:ext cx="2165978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trike="dblStrike" dirty="0">
                <a:solidFill>
                  <a:srgbClr val="000000"/>
                </a:solidFill>
              </a:rPr>
              <a:t>|| Count(q) &lt; place</a:t>
            </a:r>
            <a:endParaRPr lang="he-IL" strike="dblStrike" dirty="0"/>
          </a:p>
        </p:txBody>
      </p:sp>
      <p:sp>
        <p:nvSpPr>
          <p:cNvPr id="67" name="מלבן 66"/>
          <p:cNvSpPr/>
          <p:nvPr/>
        </p:nvSpPr>
        <p:spPr>
          <a:xfrm>
            <a:off x="1159561" y="1279890"/>
            <a:ext cx="4483007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 rtl="0"/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strike="dblStrike" dirty="0">
                <a:solidFill>
                  <a:srgbClr val="0000FF"/>
                </a:solidFill>
              </a:rPr>
              <a:t>if</a:t>
            </a:r>
            <a:r>
              <a:rPr lang="en-US" strike="dblStrike" dirty="0">
                <a:solidFill>
                  <a:srgbClr val="000000"/>
                </a:solidFill>
              </a:rPr>
              <a:t> (</a:t>
            </a:r>
            <a:r>
              <a:rPr lang="en-US" strike="dblStrike" dirty="0" err="1">
                <a:solidFill>
                  <a:srgbClr val="000000"/>
                </a:solidFill>
              </a:rPr>
              <a:t>q.IsEmpty</a:t>
            </a:r>
            <a:r>
              <a:rPr lang="en-US" strike="dblStrike" dirty="0">
                <a:solidFill>
                  <a:srgbClr val="000000"/>
                </a:solidFill>
              </a:rPr>
              <a:t>() || </a:t>
            </a:r>
            <a:r>
              <a:rPr lang="en-US" b="1" strike="dblStrike" dirty="0">
                <a:solidFill>
                  <a:srgbClr val="C00000"/>
                </a:solidFill>
              </a:rPr>
              <a:t>Count(q)</a:t>
            </a:r>
            <a:r>
              <a:rPr lang="en-US" strike="dblStrike" dirty="0">
                <a:solidFill>
                  <a:srgbClr val="000000"/>
                </a:solidFill>
              </a:rPr>
              <a:t> &lt; place)    </a:t>
            </a:r>
          </a:p>
          <a:p>
            <a:pPr algn="l" rtl="0"/>
            <a:r>
              <a:rPr lang="en-US" strike="dblStrike" dirty="0">
                <a:solidFill>
                  <a:srgbClr val="0000FF"/>
                </a:solidFill>
              </a:rPr>
              <a:t>                 return</a:t>
            </a:r>
            <a:r>
              <a:rPr lang="en-US" strike="dblStrike" dirty="0">
                <a:solidFill>
                  <a:srgbClr val="000000"/>
                </a:solidFill>
              </a:rPr>
              <a:t> value;</a:t>
            </a:r>
            <a:endParaRPr lang="he-IL" strike="dblStrike" dirty="0"/>
          </a:p>
        </p:txBody>
      </p:sp>
      <p:sp>
        <p:nvSpPr>
          <p:cNvPr id="68" name="סוגר מסולסל שמאלי 67"/>
          <p:cNvSpPr/>
          <p:nvPr/>
        </p:nvSpPr>
        <p:spPr>
          <a:xfrm>
            <a:off x="399860" y="2612571"/>
            <a:ext cx="728478" cy="2264229"/>
          </a:xfrm>
          <a:prstGeom prst="leftBrace">
            <a:avLst>
              <a:gd name="adj1" fmla="val 8333"/>
              <a:gd name="adj2" fmla="val 46635"/>
            </a:avLst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69" name="חץ שמאלה 68"/>
          <p:cNvSpPr/>
          <p:nvPr/>
        </p:nvSpPr>
        <p:spPr>
          <a:xfrm>
            <a:off x="3791924" y="3133303"/>
            <a:ext cx="1250030" cy="273226"/>
          </a:xfrm>
          <a:prstGeom prst="lef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0" name="TextBox 69"/>
          <p:cNvSpPr txBox="1"/>
          <p:nvPr/>
        </p:nvSpPr>
        <p:spPr>
          <a:xfrm>
            <a:off x="5367605" y="3069861"/>
            <a:ext cx="1779208" cy="40011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en-US" sz="2000" b="1" dirty="0"/>
              <a:t>(q,        6)</a:t>
            </a:r>
            <a:endParaRPr lang="he-IL" sz="2000" b="1" dirty="0"/>
          </a:p>
        </p:txBody>
      </p:sp>
    </p:spTree>
    <p:extLst>
      <p:ext uri="{BB962C8B-B14F-4D97-AF65-F5344CB8AC3E}">
        <p14:creationId xmlns:p14="http://schemas.microsoft.com/office/powerpoint/2010/main" val="3866660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-1.85185E-6 L -0.19922 -0.00347 " pathEditMode="relative" rAng="0" ptsTypes="AA">
                                      <p:cBhvr>
                                        <p:cTn id="8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961" y="-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1.85185E-6 L -0.19766 0.00232 " pathEditMode="relative" rAng="0" ptsTypes="AA">
                                      <p:cBhvr>
                                        <p:cTn id="10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883" y="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xit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7.40741E-7 L 0.00495 0.1632 " pathEditMode="relative" rAng="0" ptsTypes="AA">
                                      <p:cBhvr>
                                        <p:cTn id="13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7" y="8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2000"/>
                            </p:stCondLst>
                            <p:childTnLst>
                              <p:par>
                                <p:cTn id="1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xit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-1.11111E-6 L -0.21914 0.0037 " pathEditMode="relative" rAng="0" ptsTypes="AA">
                                      <p:cBhvr>
                                        <p:cTn id="15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964" y="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xit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" presetClass="exit" presetSubtype="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" presetClass="entr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125E-6 -1.48148E-6 L -0.2207 -0.00208 " pathEditMode="relative" rAng="0" ptsTypes="AA">
                                      <p:cBhvr>
                                        <p:cTn id="17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042" y="-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" presetClass="exit" presetSubtype="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" presetClass="entr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xit" presetSubtype="0" fill="hold" grpId="9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44" grpId="0" animBg="1"/>
      <p:bldP spid="45" grpId="0" animBg="1"/>
      <p:bldP spid="43" grpId="0" animBg="1"/>
      <p:bldP spid="46" grpId="0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4" grpId="1" animBg="1"/>
      <p:bldP spid="54" grpId="2" animBg="1"/>
      <p:bldP spid="54" grpId="3" animBg="1"/>
      <p:bldP spid="54" grpId="4" animBg="1"/>
      <p:bldP spid="54" grpId="5" animBg="1"/>
      <p:bldP spid="55" grpId="0" animBg="1"/>
      <p:bldP spid="55" grpId="1" animBg="1"/>
      <p:bldP spid="55" grpId="2" animBg="1"/>
      <p:bldP spid="55" grpId="3" animBg="1"/>
      <p:bldP spid="55" grpId="4" animBg="1"/>
      <p:bldP spid="55" grpId="5" animBg="1"/>
      <p:bldP spid="55" grpId="6" animBg="1"/>
      <p:bldP spid="55" grpId="7" animBg="1"/>
      <p:bldP spid="56" grpId="0" animBg="1"/>
      <p:bldP spid="56" grpId="1" animBg="1"/>
      <p:bldP spid="56" grpId="2" animBg="1"/>
      <p:bldP spid="56" grpId="3" animBg="1"/>
      <p:bldP spid="56" grpId="4" animBg="1"/>
      <p:bldP spid="56" grpId="5" animBg="1"/>
      <p:bldP spid="56" grpId="6" animBg="1"/>
      <p:bldP spid="56" grpId="7" animBg="1"/>
      <p:bldP spid="56" grpId="8" animBg="1"/>
      <p:bldP spid="56" grpId="9" animBg="1"/>
      <p:bldP spid="57" grpId="0" animBg="1"/>
      <p:bldP spid="57" grpId="1" animBg="1"/>
      <p:bldP spid="58" grpId="0" animBg="1"/>
      <p:bldP spid="58" grpId="1" animBg="1"/>
      <p:bldP spid="59" grpId="0" animBg="1"/>
      <p:bldP spid="59" grpId="1" animBg="1"/>
      <p:bldP spid="36" grpId="0" animBg="1"/>
      <p:bldP spid="60" grpId="0" animBg="1"/>
      <p:bldP spid="60" grpId="1" animBg="1"/>
      <p:bldP spid="66" grpId="0" animBg="1"/>
      <p:bldP spid="67" grpId="0" animBg="1"/>
      <p:bldP spid="68" grpId="0" animBg="1"/>
      <p:bldP spid="69" grpId="0" animBg="1"/>
      <p:bldP spid="7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52355" y="-73590"/>
            <a:ext cx="9802368" cy="720000"/>
          </a:xfrm>
        </p:spPr>
        <p:txBody>
          <a:bodyPr/>
          <a:lstStyle/>
          <a:p>
            <a:r>
              <a:rPr lang="he-IL" dirty="0"/>
              <a:t>תור עדיפויות 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4"/>
          </p:nvPr>
        </p:nvSpPr>
        <p:spPr>
          <a:xfrm>
            <a:off x="0" y="684255"/>
            <a:ext cx="11884922" cy="1839686"/>
          </a:xfrm>
        </p:spPr>
        <p:txBody>
          <a:bodyPr>
            <a:normAutofit fontScale="77500" lnSpcReduction="20000"/>
          </a:bodyPr>
          <a:lstStyle/>
          <a:p>
            <a:r>
              <a:rPr lang="he-IL" dirty="0"/>
              <a:t>תור עדיפויות הוא תור שהכניסה אליו כרגיל , והיציאה ממנו על פי העדיפות. 1- עדיפות גבוהה, 2 עדיפות רגילה  .</a:t>
            </a:r>
          </a:p>
          <a:p>
            <a:pPr marL="96848" indent="0">
              <a:buNone/>
            </a:pPr>
            <a:r>
              <a:rPr lang="he-IL" dirty="0"/>
              <a:t>         1. כתבו פעול המקבלת את התור  ומוציאה ממנו מי  שצריך לצאת , ומחזירה אותו. </a:t>
            </a:r>
          </a:p>
          <a:p>
            <a:pPr marL="96848" indent="0">
              <a:buNone/>
            </a:pPr>
            <a:r>
              <a:rPr lang="he-IL" dirty="0"/>
              <a:t>               בסיום הפעולה התור נשאר באותו סדר ( פרט לאיבר שהוצא)</a:t>
            </a:r>
          </a:p>
          <a:p>
            <a:pPr marL="96848" indent="0">
              <a:buNone/>
            </a:pPr>
            <a:r>
              <a:rPr lang="he-IL" dirty="0"/>
              <a:t>         2.  כתבו פעולה המקבלת את התור ומדפיסה את סדר האיברים המוצא מהתור ( השתמש בפעולה מסעיף 1 ) </a:t>
            </a:r>
          </a:p>
          <a:p>
            <a:pPr marL="96848" indent="0">
              <a:buNone/>
            </a:pPr>
            <a:endParaRPr lang="he-IL" dirty="0"/>
          </a:p>
        </p:txBody>
      </p:sp>
      <p:grpSp>
        <p:nvGrpSpPr>
          <p:cNvPr id="9" name="קבוצה 8"/>
          <p:cNvGrpSpPr/>
          <p:nvPr/>
        </p:nvGrpSpPr>
        <p:grpSpPr>
          <a:xfrm>
            <a:off x="8938497" y="2801673"/>
            <a:ext cx="2540176" cy="1278760"/>
            <a:chOff x="9409749" y="2734803"/>
            <a:chExt cx="2540176" cy="1125197"/>
          </a:xfrm>
        </p:grpSpPr>
        <p:grpSp>
          <p:nvGrpSpPr>
            <p:cNvPr id="10" name="קבוצה 9"/>
            <p:cNvGrpSpPr/>
            <p:nvPr/>
          </p:nvGrpSpPr>
          <p:grpSpPr>
            <a:xfrm>
              <a:off x="9409749" y="2734803"/>
              <a:ext cx="2540176" cy="1125197"/>
              <a:chOff x="8722544" y="2284352"/>
              <a:chExt cx="2325775" cy="1007982"/>
            </a:xfrm>
          </p:grpSpPr>
          <p:sp>
            <p:nvSpPr>
              <p:cNvPr id="16" name="תרשים זרימה: חילוץ 15"/>
              <p:cNvSpPr/>
              <p:nvPr/>
            </p:nvSpPr>
            <p:spPr>
              <a:xfrm>
                <a:off x="8722544" y="3066396"/>
                <a:ext cx="311744" cy="225938"/>
              </a:xfrm>
              <a:prstGeom prst="flowChartExtra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/>
              </a:p>
            </p:txBody>
          </p:sp>
          <p:grpSp>
            <p:nvGrpSpPr>
              <p:cNvPr id="17" name="קבוצה 16"/>
              <p:cNvGrpSpPr/>
              <p:nvPr/>
            </p:nvGrpSpPr>
            <p:grpSpPr>
              <a:xfrm>
                <a:off x="8722544" y="2284352"/>
                <a:ext cx="2325775" cy="859091"/>
                <a:chOff x="8634160" y="1233947"/>
                <a:chExt cx="2325775" cy="859091"/>
              </a:xfrm>
            </p:grpSpPr>
            <p:cxnSp>
              <p:nvCxnSpPr>
                <p:cNvPr id="18" name="מחבר ישר 17"/>
                <p:cNvCxnSpPr/>
                <p:nvPr/>
              </p:nvCxnSpPr>
              <p:spPr>
                <a:xfrm flipH="1">
                  <a:off x="8656137" y="2093038"/>
                  <a:ext cx="1818078" cy="0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מחבר ישר 18"/>
                <p:cNvCxnSpPr/>
                <p:nvPr/>
              </p:nvCxnSpPr>
              <p:spPr>
                <a:xfrm flipH="1">
                  <a:off x="8634160" y="1575751"/>
                  <a:ext cx="1818078" cy="0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20" name="אליפסה 19"/>
                <p:cNvSpPr/>
                <p:nvPr/>
              </p:nvSpPr>
              <p:spPr>
                <a:xfrm>
                  <a:off x="9673801" y="1233947"/>
                  <a:ext cx="1286134" cy="287941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r>
                    <a:rPr lang="en-US" dirty="0"/>
                    <a:t>priority</a:t>
                  </a:r>
                  <a:endParaRPr lang="he-IL" dirty="0"/>
                </a:p>
              </p:txBody>
            </p:sp>
            <p:cxnSp>
              <p:nvCxnSpPr>
                <p:cNvPr id="21" name="מחבר חץ ישר 20"/>
                <p:cNvCxnSpPr>
                  <a:stCxn id="20" idx="2"/>
                </p:cNvCxnSpPr>
                <p:nvPr/>
              </p:nvCxnSpPr>
              <p:spPr>
                <a:xfrm flipH="1">
                  <a:off x="9565178" y="1377918"/>
                  <a:ext cx="108624" cy="177867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1" name="מלבן 10"/>
            <p:cNvSpPr/>
            <p:nvPr/>
          </p:nvSpPr>
          <p:spPr>
            <a:xfrm>
              <a:off x="10623536" y="3187123"/>
              <a:ext cx="326571" cy="414049"/>
            </a:xfrm>
            <a:prstGeom prst="rect">
              <a:avLst/>
            </a:prstGeom>
            <a:ln>
              <a:prstDash val="dash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sz="2000" dirty="0"/>
                <a:t>1</a:t>
              </a:r>
              <a:endParaRPr lang="he-IL" sz="2000" dirty="0"/>
            </a:p>
          </p:txBody>
        </p:sp>
        <p:sp>
          <p:nvSpPr>
            <p:cNvPr id="12" name="מלבן 11"/>
            <p:cNvSpPr/>
            <p:nvPr/>
          </p:nvSpPr>
          <p:spPr>
            <a:xfrm>
              <a:off x="9423430" y="3209411"/>
              <a:ext cx="326571" cy="414049"/>
            </a:xfrm>
            <a:prstGeom prst="rect">
              <a:avLst/>
            </a:prstGeom>
            <a:ln>
              <a:prstDash val="dash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sz="2000" dirty="0"/>
                <a:t>2</a:t>
              </a:r>
              <a:endParaRPr lang="he-IL" sz="2000" dirty="0"/>
            </a:p>
          </p:txBody>
        </p:sp>
        <p:sp>
          <p:nvSpPr>
            <p:cNvPr id="13" name="מלבן 12"/>
            <p:cNvSpPr/>
            <p:nvPr/>
          </p:nvSpPr>
          <p:spPr>
            <a:xfrm>
              <a:off x="10205997" y="3176481"/>
              <a:ext cx="326571" cy="414049"/>
            </a:xfrm>
            <a:prstGeom prst="rect">
              <a:avLst/>
            </a:prstGeom>
            <a:ln>
              <a:prstDash val="dash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sz="2000" dirty="0"/>
                <a:t>1</a:t>
              </a:r>
              <a:endParaRPr lang="he-IL" sz="2000" dirty="0"/>
            </a:p>
          </p:txBody>
        </p:sp>
        <p:sp>
          <p:nvSpPr>
            <p:cNvPr id="14" name="מלבן 13"/>
            <p:cNvSpPr/>
            <p:nvPr/>
          </p:nvSpPr>
          <p:spPr>
            <a:xfrm>
              <a:off x="9818776" y="3209411"/>
              <a:ext cx="326571" cy="414049"/>
            </a:xfrm>
            <a:prstGeom prst="rect">
              <a:avLst/>
            </a:prstGeom>
            <a:ln>
              <a:prstDash val="dash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sz="2000" dirty="0"/>
                <a:t>2</a:t>
              </a:r>
              <a:endParaRPr lang="he-IL" sz="2000" dirty="0"/>
            </a:p>
          </p:txBody>
        </p:sp>
        <p:sp>
          <p:nvSpPr>
            <p:cNvPr id="15" name="מלבן 14"/>
            <p:cNvSpPr/>
            <p:nvPr/>
          </p:nvSpPr>
          <p:spPr>
            <a:xfrm>
              <a:off x="11068857" y="3198769"/>
              <a:ext cx="326571" cy="414049"/>
            </a:xfrm>
            <a:prstGeom prst="rect">
              <a:avLst/>
            </a:prstGeom>
            <a:ln>
              <a:prstDash val="dash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sz="2000" dirty="0"/>
                <a:t>2</a:t>
              </a:r>
              <a:endParaRPr lang="he-IL" sz="2000" dirty="0"/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1797323" y="3169516"/>
            <a:ext cx="5590977" cy="19389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he-IL" sz="2000" dirty="0"/>
              <a:t>תכנון :   </a:t>
            </a:r>
          </a:p>
          <a:p>
            <a:r>
              <a:rPr lang="he-IL" sz="2000" dirty="0"/>
              <a:t>    סרוק את התור </a:t>
            </a:r>
          </a:p>
          <a:p>
            <a:r>
              <a:rPr lang="he-IL" sz="2000" dirty="0"/>
              <a:t> אם נמצא מספר 1 </a:t>
            </a:r>
          </a:p>
          <a:p>
            <a:r>
              <a:rPr lang="he-IL" sz="2000" dirty="0"/>
              <a:t>               הוצא אותו מהתור והחזר</a:t>
            </a:r>
          </a:p>
          <a:p>
            <a:r>
              <a:rPr lang="he-IL" sz="2000" dirty="0"/>
              <a:t>   אם אין   </a:t>
            </a:r>
          </a:p>
          <a:p>
            <a:r>
              <a:rPr lang="he-IL" sz="2000" dirty="0"/>
              <a:t>               הוצא מהתור את הראשון  והחזר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284515" y="5412116"/>
            <a:ext cx="6342091" cy="70788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he-IL" sz="2000" dirty="0"/>
              <a:t>ראינו בתרגיל הקודם , איך להוציא איבר מעומק התור </a:t>
            </a:r>
          </a:p>
          <a:p>
            <a:r>
              <a:rPr lang="he-IL" sz="2000" dirty="0"/>
              <a:t>    נשתמש באותו עיקרון </a:t>
            </a:r>
          </a:p>
        </p:txBody>
      </p:sp>
      <p:sp>
        <p:nvSpPr>
          <p:cNvPr id="25" name="מלבן 24"/>
          <p:cNvSpPr/>
          <p:nvPr/>
        </p:nvSpPr>
        <p:spPr>
          <a:xfrm>
            <a:off x="1756478" y="2281589"/>
            <a:ext cx="511229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/>
            <a:r>
              <a:rPr lang="en-US" sz="2000" dirty="0">
                <a:solidFill>
                  <a:srgbClr val="000000"/>
                </a:solidFill>
              </a:rPr>
              <a:t>Queue&lt;</a:t>
            </a:r>
            <a:r>
              <a:rPr lang="en-US" sz="2000" dirty="0" err="1">
                <a:solidFill>
                  <a:srgbClr val="0000FF"/>
                </a:solidFill>
              </a:rPr>
              <a:t>int</a:t>
            </a:r>
            <a:r>
              <a:rPr lang="en-US" sz="2000" dirty="0">
                <a:solidFill>
                  <a:srgbClr val="000000"/>
                </a:solidFill>
              </a:rPr>
              <a:t>&gt; priority = </a:t>
            </a:r>
            <a:r>
              <a:rPr lang="en-US" sz="2000" dirty="0">
                <a:solidFill>
                  <a:srgbClr val="0000FF"/>
                </a:solidFill>
              </a:rPr>
              <a:t>new</a:t>
            </a:r>
            <a:r>
              <a:rPr lang="en-US" sz="2000" dirty="0">
                <a:solidFill>
                  <a:srgbClr val="000000"/>
                </a:solidFill>
              </a:rPr>
              <a:t> Queue&lt;</a:t>
            </a:r>
            <a:r>
              <a:rPr lang="en-US" sz="2000" dirty="0" err="1">
                <a:solidFill>
                  <a:srgbClr val="0000FF"/>
                </a:solidFill>
              </a:rPr>
              <a:t>int</a:t>
            </a:r>
            <a:r>
              <a:rPr lang="en-US" sz="2000" dirty="0">
                <a:solidFill>
                  <a:srgbClr val="000000"/>
                </a:solidFill>
              </a:rPr>
              <a:t>&gt;();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4024492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9535886" y="0"/>
            <a:ext cx="2656114" cy="720000"/>
          </a:xfrm>
        </p:spPr>
        <p:txBody>
          <a:bodyPr/>
          <a:lstStyle/>
          <a:p>
            <a:r>
              <a:rPr lang="he-IL" dirty="0"/>
              <a:t>התכנית </a:t>
            </a:r>
          </a:p>
        </p:txBody>
      </p:sp>
      <p:sp>
        <p:nvSpPr>
          <p:cNvPr id="5" name="מלבן 4"/>
          <p:cNvSpPr/>
          <p:nvPr/>
        </p:nvSpPr>
        <p:spPr>
          <a:xfrm>
            <a:off x="1315891" y="737145"/>
            <a:ext cx="6694714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000" dirty="0">
                <a:solidFill>
                  <a:srgbClr val="0000FF"/>
                </a:solidFill>
              </a:rPr>
              <a:t>public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FF"/>
                </a:solidFill>
              </a:rPr>
              <a:t>int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RemoveFromPriority</a:t>
            </a:r>
            <a:r>
              <a:rPr lang="en-US" sz="2000" dirty="0">
                <a:solidFill>
                  <a:srgbClr val="000000"/>
                </a:solidFill>
              </a:rPr>
              <a:t>(Queue&lt;</a:t>
            </a:r>
            <a:r>
              <a:rPr lang="en-US" sz="2000" dirty="0" err="1">
                <a:solidFill>
                  <a:srgbClr val="0000FF"/>
                </a:solidFill>
              </a:rPr>
              <a:t>int</a:t>
            </a:r>
            <a:r>
              <a:rPr lang="en-US" sz="2000" dirty="0">
                <a:solidFill>
                  <a:srgbClr val="000000"/>
                </a:solidFill>
              </a:rPr>
              <a:t>&gt; </a:t>
            </a:r>
            <a:r>
              <a:rPr lang="en-US" sz="2000" dirty="0" err="1">
                <a:solidFill>
                  <a:srgbClr val="000000"/>
                </a:solidFill>
              </a:rPr>
              <a:t>priorityQ</a:t>
            </a:r>
            <a:r>
              <a:rPr lang="en-US" sz="2000" dirty="0">
                <a:solidFill>
                  <a:srgbClr val="000000"/>
                </a:solidFill>
              </a:rPr>
              <a:t>)</a:t>
            </a:r>
          </a:p>
          <a:p>
            <a:pPr algn="l" rtl="0"/>
            <a:r>
              <a:rPr lang="he-IL" sz="2000" dirty="0">
                <a:solidFill>
                  <a:srgbClr val="000000"/>
                </a:solidFill>
              </a:rPr>
              <a:t>}</a:t>
            </a:r>
          </a:p>
          <a:p>
            <a:pPr algn="l" rtl="0"/>
            <a:r>
              <a:rPr lang="en-US" sz="2000" dirty="0">
                <a:solidFill>
                  <a:srgbClr val="000000"/>
                </a:solidFill>
              </a:rPr>
              <a:t>     </a:t>
            </a:r>
            <a:r>
              <a:rPr lang="en-US" sz="2000" dirty="0" err="1">
                <a:solidFill>
                  <a:srgbClr val="0000FF"/>
                </a:solidFill>
              </a:rPr>
              <a:t>int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num</a:t>
            </a:r>
            <a:r>
              <a:rPr lang="en-US" sz="2000" dirty="0">
                <a:solidFill>
                  <a:srgbClr val="000000"/>
                </a:solidFill>
              </a:rPr>
              <a:t>=0;</a:t>
            </a:r>
          </a:p>
          <a:p>
            <a:pPr algn="l" rtl="0"/>
            <a:r>
              <a:rPr lang="en-US" sz="2000" dirty="0">
                <a:solidFill>
                  <a:srgbClr val="000000"/>
                </a:solidFill>
              </a:rPr>
              <a:t>     Queue&lt;</a:t>
            </a:r>
            <a:r>
              <a:rPr lang="en-US" sz="2000" dirty="0" err="1">
                <a:solidFill>
                  <a:srgbClr val="0000FF"/>
                </a:solidFill>
              </a:rPr>
              <a:t>int</a:t>
            </a:r>
            <a:r>
              <a:rPr lang="en-US" sz="2000" dirty="0">
                <a:solidFill>
                  <a:srgbClr val="000000"/>
                </a:solidFill>
              </a:rPr>
              <a:t>&gt; temp = </a:t>
            </a:r>
            <a:r>
              <a:rPr lang="en-US" sz="2000" dirty="0">
                <a:solidFill>
                  <a:srgbClr val="0000FF"/>
                </a:solidFill>
              </a:rPr>
              <a:t>new</a:t>
            </a:r>
            <a:r>
              <a:rPr lang="en-US" sz="2000" dirty="0">
                <a:solidFill>
                  <a:srgbClr val="000000"/>
                </a:solidFill>
              </a:rPr>
              <a:t> Queue&lt;</a:t>
            </a:r>
            <a:r>
              <a:rPr lang="en-US" sz="2000" dirty="0" err="1">
                <a:solidFill>
                  <a:srgbClr val="0000FF"/>
                </a:solidFill>
              </a:rPr>
              <a:t>int</a:t>
            </a:r>
            <a:r>
              <a:rPr lang="en-US" sz="2000" dirty="0">
                <a:solidFill>
                  <a:srgbClr val="000000"/>
                </a:solidFill>
              </a:rPr>
              <a:t>&gt;();</a:t>
            </a:r>
          </a:p>
          <a:p>
            <a:pPr algn="l" rtl="0"/>
            <a:r>
              <a:rPr lang="en-US" sz="2000" dirty="0">
                <a:solidFill>
                  <a:srgbClr val="000000"/>
                </a:solidFill>
              </a:rPr>
              <a:t>     </a:t>
            </a:r>
            <a:r>
              <a:rPr lang="en-US" sz="2000" dirty="0">
                <a:solidFill>
                  <a:srgbClr val="0000FF"/>
                </a:solidFill>
              </a:rPr>
              <a:t>while</a:t>
            </a:r>
            <a:r>
              <a:rPr lang="en-US" sz="2000" dirty="0">
                <a:solidFill>
                  <a:srgbClr val="000000"/>
                </a:solidFill>
              </a:rPr>
              <a:t>(!</a:t>
            </a:r>
            <a:r>
              <a:rPr lang="en-US" sz="2000" dirty="0" err="1">
                <a:solidFill>
                  <a:srgbClr val="000000"/>
                </a:solidFill>
              </a:rPr>
              <a:t>priorityQ.IsEmpty</a:t>
            </a:r>
            <a:r>
              <a:rPr lang="en-US" sz="2000" dirty="0">
                <a:solidFill>
                  <a:srgbClr val="000000"/>
                </a:solidFill>
              </a:rPr>
              <a:t>())</a:t>
            </a:r>
          </a:p>
          <a:p>
            <a:pPr algn="l" rtl="0"/>
            <a:r>
              <a:rPr lang="he-IL" sz="2000" dirty="0">
                <a:solidFill>
                  <a:srgbClr val="000000"/>
                </a:solidFill>
              </a:rPr>
              <a:t>            }     </a:t>
            </a:r>
          </a:p>
          <a:p>
            <a:pPr algn="l" rtl="0"/>
            <a:r>
              <a:rPr lang="en-US" sz="2000" dirty="0">
                <a:solidFill>
                  <a:srgbClr val="0000FF"/>
                </a:solidFill>
              </a:rPr>
              <a:t>         if</a:t>
            </a:r>
            <a:r>
              <a:rPr lang="en-US" sz="2000" dirty="0">
                <a:solidFill>
                  <a:srgbClr val="000000"/>
                </a:solidFill>
              </a:rPr>
              <a:t> (</a:t>
            </a:r>
            <a:r>
              <a:rPr lang="en-US" sz="2000" dirty="0" err="1">
                <a:solidFill>
                  <a:srgbClr val="000000"/>
                </a:solidFill>
              </a:rPr>
              <a:t>priorityQ.Head</a:t>
            </a:r>
            <a:r>
              <a:rPr lang="en-US" sz="2000" dirty="0">
                <a:solidFill>
                  <a:srgbClr val="000000"/>
                </a:solidFill>
              </a:rPr>
              <a:t>() == 1)</a:t>
            </a:r>
          </a:p>
          <a:p>
            <a:pPr algn="l" rtl="0"/>
            <a:r>
              <a:rPr lang="en-US" sz="2000" dirty="0">
                <a:solidFill>
                  <a:srgbClr val="000000"/>
                </a:solidFill>
              </a:rPr>
              <a:t>                  </a:t>
            </a:r>
            <a:r>
              <a:rPr lang="en-US" sz="2000" dirty="0" err="1">
                <a:solidFill>
                  <a:srgbClr val="000000"/>
                </a:solidFill>
              </a:rPr>
              <a:t>num</a:t>
            </a:r>
            <a:r>
              <a:rPr lang="en-US" sz="2000" dirty="0">
                <a:solidFill>
                  <a:srgbClr val="000000"/>
                </a:solidFill>
              </a:rPr>
              <a:t> = </a:t>
            </a:r>
            <a:r>
              <a:rPr lang="en-US" sz="2000" dirty="0" err="1">
                <a:solidFill>
                  <a:srgbClr val="000000"/>
                </a:solidFill>
              </a:rPr>
              <a:t>priorityQ.Remove</a:t>
            </a:r>
            <a:r>
              <a:rPr lang="en-US" sz="2000" dirty="0">
                <a:solidFill>
                  <a:srgbClr val="000000"/>
                </a:solidFill>
              </a:rPr>
              <a:t>();</a:t>
            </a:r>
          </a:p>
          <a:p>
            <a:pPr algn="l" rtl="0"/>
            <a:r>
              <a:rPr lang="en-US" sz="2000" dirty="0">
                <a:solidFill>
                  <a:srgbClr val="000000"/>
                </a:solidFill>
              </a:rPr>
              <a:t>         </a:t>
            </a:r>
            <a:r>
              <a:rPr lang="en-US" sz="2000" dirty="0">
                <a:solidFill>
                  <a:srgbClr val="0000FF"/>
                </a:solidFill>
              </a:rPr>
              <a:t>else</a:t>
            </a:r>
            <a:endParaRPr lang="en-US" sz="2000" dirty="0">
              <a:solidFill>
                <a:srgbClr val="000000"/>
              </a:solidFill>
            </a:endParaRPr>
          </a:p>
          <a:p>
            <a:pPr algn="l" rtl="0"/>
            <a:r>
              <a:rPr lang="en-US" sz="2000" dirty="0">
                <a:solidFill>
                  <a:srgbClr val="000000"/>
                </a:solidFill>
              </a:rPr>
              <a:t>               temp.Insert(</a:t>
            </a:r>
            <a:r>
              <a:rPr lang="en-US" sz="2000" dirty="0" err="1">
                <a:solidFill>
                  <a:srgbClr val="000000"/>
                </a:solidFill>
              </a:rPr>
              <a:t>priorityQ.Remove</a:t>
            </a:r>
            <a:r>
              <a:rPr lang="en-US" sz="2000" dirty="0">
                <a:solidFill>
                  <a:srgbClr val="000000"/>
                </a:solidFill>
              </a:rPr>
              <a:t>());</a:t>
            </a:r>
          </a:p>
          <a:p>
            <a:pPr algn="l" rtl="0"/>
            <a:r>
              <a:rPr lang="he-IL" sz="2000" dirty="0">
                <a:solidFill>
                  <a:srgbClr val="000000"/>
                </a:solidFill>
              </a:rPr>
              <a:t>            {       </a:t>
            </a:r>
          </a:p>
          <a:p>
            <a:pPr algn="l" rtl="0"/>
            <a:r>
              <a:rPr lang="en-US" sz="2000" dirty="0">
                <a:solidFill>
                  <a:srgbClr val="000000"/>
                </a:solidFill>
              </a:rPr>
              <a:t>      </a:t>
            </a:r>
            <a:r>
              <a:rPr lang="en-US" sz="2000" dirty="0">
                <a:solidFill>
                  <a:srgbClr val="0000FF"/>
                </a:solidFill>
              </a:rPr>
              <a:t>while</a:t>
            </a:r>
            <a:r>
              <a:rPr lang="en-US" sz="2000" dirty="0">
                <a:solidFill>
                  <a:srgbClr val="000000"/>
                </a:solidFill>
              </a:rPr>
              <a:t> (!</a:t>
            </a:r>
            <a:r>
              <a:rPr lang="en-US" sz="2000" dirty="0" err="1">
                <a:solidFill>
                  <a:srgbClr val="000000"/>
                </a:solidFill>
              </a:rPr>
              <a:t>temp.IsEmpty</a:t>
            </a:r>
            <a:r>
              <a:rPr lang="en-US" sz="2000" dirty="0">
                <a:solidFill>
                  <a:srgbClr val="000000"/>
                </a:solidFill>
              </a:rPr>
              <a:t>())</a:t>
            </a:r>
          </a:p>
          <a:p>
            <a:pPr algn="l" rtl="0"/>
            <a:r>
              <a:rPr lang="en-US" sz="2000" dirty="0">
                <a:solidFill>
                  <a:srgbClr val="000000"/>
                </a:solidFill>
              </a:rPr>
              <a:t>                </a:t>
            </a:r>
            <a:r>
              <a:rPr lang="en-US" sz="2000" dirty="0" err="1">
                <a:solidFill>
                  <a:srgbClr val="000000"/>
                </a:solidFill>
              </a:rPr>
              <a:t>priorityQ.Insert</a:t>
            </a:r>
            <a:r>
              <a:rPr lang="en-US" sz="2000" dirty="0">
                <a:solidFill>
                  <a:srgbClr val="000000"/>
                </a:solidFill>
              </a:rPr>
              <a:t>(</a:t>
            </a:r>
            <a:r>
              <a:rPr lang="en-US" sz="2000" dirty="0" err="1">
                <a:solidFill>
                  <a:srgbClr val="000000"/>
                </a:solidFill>
              </a:rPr>
              <a:t>temp.Remove</a:t>
            </a:r>
            <a:r>
              <a:rPr lang="en-US" sz="2000" dirty="0">
                <a:solidFill>
                  <a:srgbClr val="000000"/>
                </a:solidFill>
              </a:rPr>
              <a:t>());</a:t>
            </a:r>
          </a:p>
          <a:p>
            <a:pPr algn="l" rtl="0"/>
            <a:r>
              <a:rPr lang="en-US" sz="2000" dirty="0">
                <a:solidFill>
                  <a:srgbClr val="000000"/>
                </a:solidFill>
              </a:rPr>
              <a:t>      </a:t>
            </a:r>
            <a:r>
              <a:rPr lang="en-US" sz="2000" dirty="0">
                <a:solidFill>
                  <a:srgbClr val="0000FF"/>
                </a:solidFill>
              </a:rPr>
              <a:t>if</a:t>
            </a:r>
            <a:r>
              <a:rPr lang="en-US" sz="2000" dirty="0">
                <a:solidFill>
                  <a:srgbClr val="000000"/>
                </a:solidFill>
              </a:rPr>
              <a:t> (</a:t>
            </a:r>
            <a:r>
              <a:rPr lang="en-US" sz="2000" dirty="0" err="1">
                <a:solidFill>
                  <a:srgbClr val="000000"/>
                </a:solidFill>
              </a:rPr>
              <a:t>num</a:t>
            </a:r>
            <a:r>
              <a:rPr lang="en-US" sz="2000" dirty="0">
                <a:solidFill>
                  <a:srgbClr val="000000"/>
                </a:solidFill>
              </a:rPr>
              <a:t> == 0)</a:t>
            </a:r>
          </a:p>
          <a:p>
            <a:pPr algn="l" rtl="0"/>
            <a:r>
              <a:rPr lang="en-US" sz="2000" dirty="0">
                <a:solidFill>
                  <a:srgbClr val="000000"/>
                </a:solidFill>
              </a:rPr>
              <a:t>                </a:t>
            </a:r>
            <a:r>
              <a:rPr lang="en-US" sz="2000" dirty="0" err="1">
                <a:solidFill>
                  <a:srgbClr val="000000"/>
                </a:solidFill>
              </a:rPr>
              <a:t>num</a:t>
            </a:r>
            <a:r>
              <a:rPr lang="en-US" sz="2000" dirty="0">
                <a:solidFill>
                  <a:srgbClr val="000000"/>
                </a:solidFill>
              </a:rPr>
              <a:t> = </a:t>
            </a:r>
            <a:r>
              <a:rPr lang="en-US" sz="2000" dirty="0" err="1">
                <a:solidFill>
                  <a:srgbClr val="000000"/>
                </a:solidFill>
              </a:rPr>
              <a:t>priorityQ.Remove</a:t>
            </a:r>
            <a:r>
              <a:rPr lang="en-US" sz="2000" dirty="0">
                <a:solidFill>
                  <a:srgbClr val="000000"/>
                </a:solidFill>
              </a:rPr>
              <a:t>();</a:t>
            </a:r>
          </a:p>
          <a:p>
            <a:pPr algn="l" rtl="0"/>
            <a:r>
              <a:rPr lang="en-US" sz="2000" dirty="0">
                <a:solidFill>
                  <a:srgbClr val="000000"/>
                </a:solidFill>
              </a:rPr>
              <a:t>      </a:t>
            </a:r>
            <a:r>
              <a:rPr lang="en-US" sz="2000" dirty="0">
                <a:solidFill>
                  <a:srgbClr val="0000FF"/>
                </a:solidFill>
              </a:rPr>
              <a:t>return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num</a:t>
            </a:r>
            <a:r>
              <a:rPr lang="en-US" sz="2000" dirty="0">
                <a:solidFill>
                  <a:srgbClr val="000000"/>
                </a:solidFill>
              </a:rPr>
              <a:t>;</a:t>
            </a:r>
          </a:p>
          <a:p>
            <a:pPr algn="l" rtl="0"/>
            <a:r>
              <a:rPr lang="he-IL" sz="2000" dirty="0">
                <a:solidFill>
                  <a:srgbClr val="000000"/>
                </a:solidFill>
              </a:rPr>
              <a:t>        {</a:t>
            </a:r>
          </a:p>
        </p:txBody>
      </p:sp>
      <p:sp>
        <p:nvSpPr>
          <p:cNvPr id="6" name="חץ ימינה 5"/>
          <p:cNvSpPr/>
          <p:nvPr/>
        </p:nvSpPr>
        <p:spPr>
          <a:xfrm>
            <a:off x="1088570" y="1504407"/>
            <a:ext cx="576943" cy="3831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7" name="חץ ימינה 6"/>
          <p:cNvSpPr/>
          <p:nvPr/>
        </p:nvSpPr>
        <p:spPr>
          <a:xfrm>
            <a:off x="1088570" y="2068286"/>
            <a:ext cx="576943" cy="152400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חץ ימינה 7"/>
          <p:cNvSpPr/>
          <p:nvPr/>
        </p:nvSpPr>
        <p:spPr>
          <a:xfrm>
            <a:off x="1088569" y="2687502"/>
            <a:ext cx="576943" cy="152400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חץ ימינה 8"/>
          <p:cNvSpPr/>
          <p:nvPr/>
        </p:nvSpPr>
        <p:spPr>
          <a:xfrm>
            <a:off x="1066796" y="3563621"/>
            <a:ext cx="576943" cy="152400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חץ ימינה 9"/>
          <p:cNvSpPr/>
          <p:nvPr/>
        </p:nvSpPr>
        <p:spPr>
          <a:xfrm>
            <a:off x="1061349" y="4227998"/>
            <a:ext cx="576943" cy="152400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חץ ימינה 10"/>
          <p:cNvSpPr/>
          <p:nvPr/>
        </p:nvSpPr>
        <p:spPr>
          <a:xfrm>
            <a:off x="1066796" y="4806573"/>
            <a:ext cx="576943" cy="152400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חץ ימינה 11"/>
          <p:cNvSpPr/>
          <p:nvPr/>
        </p:nvSpPr>
        <p:spPr>
          <a:xfrm>
            <a:off x="1050462" y="5394750"/>
            <a:ext cx="576943" cy="152400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pSp>
        <p:nvGrpSpPr>
          <p:cNvPr id="14" name="קבוצה 13"/>
          <p:cNvGrpSpPr/>
          <p:nvPr/>
        </p:nvGrpSpPr>
        <p:grpSpPr>
          <a:xfrm>
            <a:off x="9535886" y="1296054"/>
            <a:ext cx="2540176" cy="1278760"/>
            <a:chOff x="8722544" y="2284352"/>
            <a:chExt cx="2325775" cy="1007982"/>
          </a:xfrm>
        </p:grpSpPr>
        <p:sp>
          <p:nvSpPr>
            <p:cNvPr id="20" name="תרשים זרימה: חילוץ 19"/>
            <p:cNvSpPr/>
            <p:nvPr/>
          </p:nvSpPr>
          <p:spPr>
            <a:xfrm>
              <a:off x="8722544" y="3066396"/>
              <a:ext cx="311744" cy="225938"/>
            </a:xfrm>
            <a:prstGeom prst="flowChartExtra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grpSp>
          <p:nvGrpSpPr>
            <p:cNvPr id="21" name="קבוצה 20"/>
            <p:cNvGrpSpPr/>
            <p:nvPr/>
          </p:nvGrpSpPr>
          <p:grpSpPr>
            <a:xfrm>
              <a:off x="8722544" y="2284352"/>
              <a:ext cx="2325775" cy="859091"/>
              <a:chOff x="8634160" y="1233947"/>
              <a:chExt cx="2325775" cy="859091"/>
            </a:xfrm>
          </p:grpSpPr>
          <p:cxnSp>
            <p:nvCxnSpPr>
              <p:cNvPr id="22" name="מחבר ישר 21"/>
              <p:cNvCxnSpPr/>
              <p:nvPr/>
            </p:nvCxnSpPr>
            <p:spPr>
              <a:xfrm flipH="1">
                <a:off x="8656137" y="2093038"/>
                <a:ext cx="1818078" cy="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3" name="מחבר ישר 22"/>
              <p:cNvCxnSpPr/>
              <p:nvPr/>
            </p:nvCxnSpPr>
            <p:spPr>
              <a:xfrm flipH="1">
                <a:off x="8634160" y="1575751"/>
                <a:ext cx="1818078" cy="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4" name="אליפסה 23"/>
              <p:cNvSpPr/>
              <p:nvPr/>
            </p:nvSpPr>
            <p:spPr>
              <a:xfrm>
                <a:off x="9673801" y="1233947"/>
                <a:ext cx="1286134" cy="28794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en-US" dirty="0"/>
                  <a:t>priority</a:t>
                </a:r>
                <a:endParaRPr lang="he-IL" dirty="0"/>
              </a:p>
            </p:txBody>
          </p:sp>
          <p:cxnSp>
            <p:nvCxnSpPr>
              <p:cNvPr id="25" name="מחבר חץ ישר 24"/>
              <p:cNvCxnSpPr>
                <a:stCxn id="24" idx="2"/>
              </p:cNvCxnSpPr>
              <p:nvPr/>
            </p:nvCxnSpPr>
            <p:spPr>
              <a:xfrm flipH="1">
                <a:off x="9565178" y="1377918"/>
                <a:ext cx="108624" cy="177867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7" name="קבוצה 26"/>
          <p:cNvGrpSpPr/>
          <p:nvPr/>
        </p:nvGrpSpPr>
        <p:grpSpPr>
          <a:xfrm>
            <a:off x="9341960" y="2949238"/>
            <a:ext cx="2540176" cy="1278760"/>
            <a:chOff x="8722544" y="2284352"/>
            <a:chExt cx="2325775" cy="1007982"/>
          </a:xfrm>
        </p:grpSpPr>
        <p:sp>
          <p:nvSpPr>
            <p:cNvPr id="33" name="תרשים זרימה: חילוץ 32"/>
            <p:cNvSpPr/>
            <p:nvPr/>
          </p:nvSpPr>
          <p:spPr>
            <a:xfrm>
              <a:off x="8722544" y="3066396"/>
              <a:ext cx="311744" cy="225938"/>
            </a:xfrm>
            <a:prstGeom prst="flowChartExtra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grpSp>
          <p:nvGrpSpPr>
            <p:cNvPr id="34" name="קבוצה 33"/>
            <p:cNvGrpSpPr/>
            <p:nvPr/>
          </p:nvGrpSpPr>
          <p:grpSpPr>
            <a:xfrm>
              <a:off x="8722544" y="2284352"/>
              <a:ext cx="2325775" cy="859091"/>
              <a:chOff x="8634160" y="1233947"/>
              <a:chExt cx="2325775" cy="859091"/>
            </a:xfrm>
          </p:grpSpPr>
          <p:cxnSp>
            <p:nvCxnSpPr>
              <p:cNvPr id="35" name="מחבר ישר 34"/>
              <p:cNvCxnSpPr/>
              <p:nvPr/>
            </p:nvCxnSpPr>
            <p:spPr>
              <a:xfrm flipH="1">
                <a:off x="8656137" y="2093038"/>
                <a:ext cx="1818078" cy="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6" name="מחבר ישר 35"/>
              <p:cNvCxnSpPr/>
              <p:nvPr/>
            </p:nvCxnSpPr>
            <p:spPr>
              <a:xfrm flipH="1">
                <a:off x="8634160" y="1575751"/>
                <a:ext cx="1818078" cy="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37" name="אליפסה 36"/>
              <p:cNvSpPr/>
              <p:nvPr/>
            </p:nvSpPr>
            <p:spPr>
              <a:xfrm>
                <a:off x="9673801" y="1233947"/>
                <a:ext cx="1286134" cy="28794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en-US" dirty="0"/>
                  <a:t>temp</a:t>
                </a:r>
                <a:endParaRPr lang="he-IL" dirty="0"/>
              </a:p>
            </p:txBody>
          </p:sp>
          <p:cxnSp>
            <p:nvCxnSpPr>
              <p:cNvPr id="38" name="מחבר חץ ישר 37"/>
              <p:cNvCxnSpPr>
                <a:stCxn id="37" idx="2"/>
              </p:cNvCxnSpPr>
              <p:nvPr/>
            </p:nvCxnSpPr>
            <p:spPr>
              <a:xfrm flipH="1">
                <a:off x="9565178" y="1377918"/>
                <a:ext cx="108624" cy="177867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9" name="מלבן 38"/>
          <p:cNvSpPr/>
          <p:nvPr/>
        </p:nvSpPr>
        <p:spPr>
          <a:xfrm>
            <a:off x="10749673" y="1810105"/>
            <a:ext cx="326571" cy="470557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1</a:t>
            </a:r>
            <a:endParaRPr lang="he-IL" sz="2000" dirty="0"/>
          </a:p>
        </p:txBody>
      </p:sp>
      <p:sp>
        <p:nvSpPr>
          <p:cNvPr id="40" name="מלבן 39"/>
          <p:cNvSpPr/>
          <p:nvPr/>
        </p:nvSpPr>
        <p:spPr>
          <a:xfrm>
            <a:off x="9549567" y="1835435"/>
            <a:ext cx="326571" cy="470557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2</a:t>
            </a:r>
            <a:endParaRPr lang="he-IL" sz="2000" dirty="0"/>
          </a:p>
        </p:txBody>
      </p:sp>
      <p:sp>
        <p:nvSpPr>
          <p:cNvPr id="41" name="מלבן 40"/>
          <p:cNvSpPr/>
          <p:nvPr/>
        </p:nvSpPr>
        <p:spPr>
          <a:xfrm>
            <a:off x="10332134" y="1798011"/>
            <a:ext cx="326571" cy="470557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1</a:t>
            </a:r>
            <a:endParaRPr lang="he-IL" sz="2000" dirty="0"/>
          </a:p>
        </p:txBody>
      </p:sp>
      <p:sp>
        <p:nvSpPr>
          <p:cNvPr id="42" name="מלבן 41"/>
          <p:cNvSpPr/>
          <p:nvPr/>
        </p:nvSpPr>
        <p:spPr>
          <a:xfrm>
            <a:off x="9944913" y="1835435"/>
            <a:ext cx="326571" cy="470557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2</a:t>
            </a:r>
            <a:endParaRPr lang="he-IL" sz="2000" dirty="0"/>
          </a:p>
        </p:txBody>
      </p:sp>
      <p:sp>
        <p:nvSpPr>
          <p:cNvPr id="43" name="מלבן 42"/>
          <p:cNvSpPr/>
          <p:nvPr/>
        </p:nvSpPr>
        <p:spPr>
          <a:xfrm>
            <a:off x="11194994" y="1823340"/>
            <a:ext cx="326571" cy="470557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2</a:t>
            </a:r>
            <a:endParaRPr lang="he-IL" sz="2000" dirty="0"/>
          </a:p>
        </p:txBody>
      </p:sp>
      <p:sp>
        <p:nvSpPr>
          <p:cNvPr id="50" name="מלבן 49"/>
          <p:cNvSpPr/>
          <p:nvPr/>
        </p:nvSpPr>
        <p:spPr>
          <a:xfrm>
            <a:off x="11443980" y="3491582"/>
            <a:ext cx="326571" cy="470557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2</a:t>
            </a:r>
            <a:endParaRPr lang="he-IL" sz="2000" dirty="0"/>
          </a:p>
        </p:txBody>
      </p:sp>
      <p:sp>
        <p:nvSpPr>
          <p:cNvPr id="52" name="מלבן 51"/>
          <p:cNvSpPr/>
          <p:nvPr/>
        </p:nvSpPr>
        <p:spPr>
          <a:xfrm>
            <a:off x="11749491" y="3480742"/>
            <a:ext cx="326571" cy="470557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2</a:t>
            </a:r>
            <a:endParaRPr lang="he-IL" sz="2000" dirty="0"/>
          </a:p>
        </p:txBody>
      </p:sp>
      <p:sp>
        <p:nvSpPr>
          <p:cNvPr id="54" name="מלבן 53"/>
          <p:cNvSpPr/>
          <p:nvPr/>
        </p:nvSpPr>
        <p:spPr>
          <a:xfrm>
            <a:off x="7208141" y="2936555"/>
            <a:ext cx="1206951" cy="420977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2==1</a:t>
            </a:r>
            <a:endParaRPr lang="he-IL" sz="2000" dirty="0"/>
          </a:p>
        </p:txBody>
      </p:sp>
      <p:grpSp>
        <p:nvGrpSpPr>
          <p:cNvPr id="3" name="קבוצה 2"/>
          <p:cNvGrpSpPr/>
          <p:nvPr/>
        </p:nvGrpSpPr>
        <p:grpSpPr>
          <a:xfrm>
            <a:off x="9597996" y="1739950"/>
            <a:ext cx="1414729" cy="522900"/>
            <a:chOff x="8024380" y="4777728"/>
            <a:chExt cx="1414729" cy="522900"/>
          </a:xfrm>
        </p:grpSpPr>
        <p:sp>
          <p:nvSpPr>
            <p:cNvPr id="45" name="מלבן 44"/>
            <p:cNvSpPr/>
            <p:nvPr/>
          </p:nvSpPr>
          <p:spPr>
            <a:xfrm>
              <a:off x="9112538" y="4777728"/>
              <a:ext cx="326571" cy="470557"/>
            </a:xfrm>
            <a:prstGeom prst="rect">
              <a:avLst/>
            </a:prstGeom>
            <a:ln>
              <a:prstDash val="dash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sz="2000" dirty="0"/>
                <a:t>2</a:t>
              </a:r>
              <a:endParaRPr lang="he-IL" sz="2000" dirty="0"/>
            </a:p>
          </p:txBody>
        </p:sp>
        <p:sp>
          <p:nvSpPr>
            <p:cNvPr id="55" name="מלבן 54"/>
            <p:cNvSpPr/>
            <p:nvPr/>
          </p:nvSpPr>
          <p:spPr>
            <a:xfrm>
              <a:off x="8024380" y="4830071"/>
              <a:ext cx="326571" cy="470557"/>
            </a:xfrm>
            <a:prstGeom prst="rect">
              <a:avLst/>
            </a:prstGeom>
            <a:ln>
              <a:prstDash val="dash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sz="2000" dirty="0"/>
                <a:t>2</a:t>
              </a:r>
              <a:endParaRPr lang="he-IL" sz="2000" dirty="0"/>
            </a:p>
          </p:txBody>
        </p:sp>
        <p:sp>
          <p:nvSpPr>
            <p:cNvPr id="56" name="מלבן 55"/>
            <p:cNvSpPr/>
            <p:nvPr/>
          </p:nvSpPr>
          <p:spPr>
            <a:xfrm>
              <a:off x="8761224" y="4803890"/>
              <a:ext cx="326571" cy="470557"/>
            </a:xfrm>
            <a:prstGeom prst="rect">
              <a:avLst/>
            </a:prstGeom>
            <a:ln>
              <a:prstDash val="dash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sz="2000" dirty="0"/>
                <a:t>1</a:t>
              </a:r>
              <a:endParaRPr lang="he-IL" sz="2000" dirty="0"/>
            </a:p>
          </p:txBody>
        </p:sp>
        <p:sp>
          <p:nvSpPr>
            <p:cNvPr id="57" name="מלבן 56"/>
            <p:cNvSpPr/>
            <p:nvPr/>
          </p:nvSpPr>
          <p:spPr>
            <a:xfrm>
              <a:off x="8383587" y="4806573"/>
              <a:ext cx="326571" cy="470557"/>
            </a:xfrm>
            <a:prstGeom prst="rect">
              <a:avLst/>
            </a:prstGeom>
            <a:ln>
              <a:prstDash val="dash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sz="2000" dirty="0"/>
                <a:t>2</a:t>
              </a:r>
              <a:endParaRPr lang="he-IL" sz="2000" dirty="0"/>
            </a:p>
          </p:txBody>
        </p:sp>
      </p:grpSp>
      <p:sp>
        <p:nvSpPr>
          <p:cNvPr id="59" name="פינה מקופלת 58"/>
          <p:cNvSpPr/>
          <p:nvPr/>
        </p:nvSpPr>
        <p:spPr>
          <a:xfrm>
            <a:off x="7815651" y="1747961"/>
            <a:ext cx="923229" cy="740373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err="1"/>
              <a:t>Num</a:t>
            </a:r>
            <a:r>
              <a:rPr lang="en-US" dirty="0"/>
              <a:t> </a:t>
            </a:r>
          </a:p>
          <a:p>
            <a:pPr algn="ctr"/>
            <a:r>
              <a:rPr lang="en-US" dirty="0"/>
              <a:t>0</a:t>
            </a:r>
            <a:endParaRPr lang="he-IL" dirty="0"/>
          </a:p>
        </p:txBody>
      </p:sp>
      <p:sp>
        <p:nvSpPr>
          <p:cNvPr id="60" name="מלבן 59"/>
          <p:cNvSpPr/>
          <p:nvPr/>
        </p:nvSpPr>
        <p:spPr>
          <a:xfrm>
            <a:off x="7239370" y="2948052"/>
            <a:ext cx="1206951" cy="420977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2==1</a:t>
            </a:r>
            <a:endParaRPr lang="he-IL" sz="2000" dirty="0"/>
          </a:p>
        </p:txBody>
      </p:sp>
      <p:sp>
        <p:nvSpPr>
          <p:cNvPr id="61" name="מלבן 60"/>
          <p:cNvSpPr/>
          <p:nvPr/>
        </p:nvSpPr>
        <p:spPr>
          <a:xfrm>
            <a:off x="7274237" y="2870322"/>
            <a:ext cx="1206951" cy="420977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1==1</a:t>
            </a:r>
            <a:endParaRPr lang="he-IL" sz="2000" dirty="0"/>
          </a:p>
        </p:txBody>
      </p:sp>
      <p:sp>
        <p:nvSpPr>
          <p:cNvPr id="62" name="מלבן 61"/>
          <p:cNvSpPr/>
          <p:nvPr/>
        </p:nvSpPr>
        <p:spPr>
          <a:xfrm>
            <a:off x="7400578" y="2893553"/>
            <a:ext cx="1206951" cy="420977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1==1</a:t>
            </a:r>
            <a:endParaRPr lang="he-IL" sz="2000" dirty="0"/>
          </a:p>
        </p:txBody>
      </p:sp>
      <p:sp>
        <p:nvSpPr>
          <p:cNvPr id="58" name="מלבן 57"/>
          <p:cNvSpPr/>
          <p:nvPr/>
        </p:nvSpPr>
        <p:spPr>
          <a:xfrm>
            <a:off x="8165273" y="2068286"/>
            <a:ext cx="291476" cy="352637"/>
          </a:xfrm>
          <a:prstGeom prst="rect">
            <a:avLst/>
          </a:prstGeom>
          <a:ln>
            <a:noFill/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1</a:t>
            </a:r>
            <a:endParaRPr lang="he-IL" sz="2000" dirty="0"/>
          </a:p>
        </p:txBody>
      </p:sp>
      <p:sp>
        <p:nvSpPr>
          <p:cNvPr id="64" name="פיצוץ 2 63"/>
          <p:cNvSpPr/>
          <p:nvPr/>
        </p:nvSpPr>
        <p:spPr>
          <a:xfrm>
            <a:off x="3054353" y="3983348"/>
            <a:ext cx="4757263" cy="2336088"/>
          </a:xfrm>
          <a:prstGeom prst="irregularSeal2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dirty="0" err="1"/>
              <a:t>אופסס</a:t>
            </a:r>
            <a:r>
              <a:rPr lang="he-IL" sz="2400" dirty="0"/>
              <a:t>...... </a:t>
            </a:r>
          </a:p>
          <a:p>
            <a:pPr algn="ctr"/>
            <a:r>
              <a:rPr lang="he-IL" sz="2400" dirty="0"/>
              <a:t>  בעיה !!!</a:t>
            </a:r>
          </a:p>
        </p:txBody>
      </p:sp>
      <p:sp>
        <p:nvSpPr>
          <p:cNvPr id="65" name="מלבן 64"/>
          <p:cNvSpPr/>
          <p:nvPr/>
        </p:nvSpPr>
        <p:spPr>
          <a:xfrm>
            <a:off x="4923022" y="2553213"/>
            <a:ext cx="1921721" cy="420977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&amp;&amp; </a:t>
            </a:r>
            <a:r>
              <a:rPr lang="en-US" sz="2000" dirty="0" err="1"/>
              <a:t>num</a:t>
            </a:r>
            <a:r>
              <a:rPr lang="en-US" sz="2000" dirty="0"/>
              <a:t>==0)</a:t>
            </a:r>
            <a:endParaRPr lang="he-IL" sz="2000" dirty="0"/>
          </a:p>
        </p:txBody>
      </p:sp>
      <p:sp>
        <p:nvSpPr>
          <p:cNvPr id="46" name="מלבן 45"/>
          <p:cNvSpPr/>
          <p:nvPr/>
        </p:nvSpPr>
        <p:spPr>
          <a:xfrm>
            <a:off x="11760021" y="3512791"/>
            <a:ext cx="326571" cy="470557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1</a:t>
            </a:r>
            <a:endParaRPr lang="he-IL" sz="2000" dirty="0"/>
          </a:p>
        </p:txBody>
      </p:sp>
      <p:sp>
        <p:nvSpPr>
          <p:cNvPr id="53" name="מלבן 52"/>
          <p:cNvSpPr/>
          <p:nvPr/>
        </p:nvSpPr>
        <p:spPr>
          <a:xfrm>
            <a:off x="11830286" y="3519374"/>
            <a:ext cx="256306" cy="463974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2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2084281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96296E-6 L -0.16797 -0.00533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398" y="-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85185E-6 L -0.15429 -0.00023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721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2.22222E-6 L -0.00143 -0.14005 " pathEditMode="relative" rAng="0" ptsTypes="AA">
                                      <p:cBhvr>
                                        <p:cTn id="105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8" y="-70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2000"/>
                            </p:stCondLst>
                            <p:childTnLst>
                              <p:par>
                                <p:cTn id="10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xit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xit" presetSubtype="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1.85185E-6 L 0.00404 -0.14306 " pathEditMode="relative" rAng="0" ptsTypes="AA">
                                      <p:cBhvr>
                                        <p:cTn id="126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5" y="-71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2.22222E-6 L -0.1125 -0.01088 " pathEditMode="relative" rAng="0" ptsTypes="AA">
                                      <p:cBhvr>
                                        <p:cTn id="147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625" y="-5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2000"/>
                            </p:stCondLst>
                            <p:childTnLst>
                              <p:par>
                                <p:cTn id="14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2000"/>
                            </p:stCondLst>
                            <p:childTnLst>
                              <p:par>
                                <p:cTn id="15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-7.40741E-7 L -0.08086 -0.00393 " pathEditMode="relative" rAng="0" ptsTypes="AA">
                                      <p:cBhvr>
                                        <p:cTn id="155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49" y="-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" presetClass="exit" presetSubtype="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7" grpId="1" animBg="1"/>
      <p:bldP spid="7" grpId="2" animBg="1"/>
      <p:bldP spid="7" grpId="3" animBg="1"/>
      <p:bldP spid="7" grpId="4" animBg="1"/>
      <p:bldP spid="7" grpId="5" animBg="1"/>
      <p:bldP spid="7" grpId="6" animBg="1"/>
      <p:bldP spid="7" grpId="7" animBg="1"/>
      <p:bldP spid="8" grpId="0" animBg="1"/>
      <p:bldP spid="8" grpId="1" animBg="1"/>
      <p:bldP spid="8" grpId="2" animBg="1"/>
      <p:bldP spid="8" grpId="3" animBg="1"/>
      <p:bldP spid="8" grpId="4" animBg="1"/>
      <p:bldP spid="8" grpId="5" animBg="1"/>
      <p:bldP spid="8" grpId="6" animBg="1"/>
      <p:bldP spid="8" grpId="7" animBg="1"/>
      <p:bldP spid="9" grpId="0" animBg="1"/>
      <p:bldP spid="9" grpId="1" animBg="1"/>
      <p:bldP spid="9" grpId="2" animBg="1"/>
      <p:bldP spid="9" grpId="3" animBg="1"/>
      <p:bldP spid="10" grpId="0" animBg="1"/>
      <p:bldP spid="10" grpId="1" animBg="1"/>
      <p:bldP spid="11" grpId="0" animBg="1"/>
      <p:bldP spid="11" grpId="1" animBg="1"/>
      <p:bldP spid="12" grpId="0" animBg="1"/>
      <p:bldP spid="39" grpId="0" animBg="1"/>
      <p:bldP spid="39" grpId="1" animBg="1"/>
      <p:bldP spid="39" grpId="2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50" grpId="0" animBg="1"/>
      <p:bldP spid="50" grpId="1" animBg="1"/>
      <p:bldP spid="52" grpId="0" animBg="1"/>
      <p:bldP spid="52" grpId="1" animBg="1"/>
      <p:bldP spid="54" grpId="0" animBg="1"/>
      <p:bldP spid="59" grpId="0" animBg="1"/>
      <p:bldP spid="60" grpId="0" animBg="1"/>
      <p:bldP spid="61" grpId="0" animBg="1"/>
      <p:bldP spid="62" grpId="0" animBg="1"/>
      <p:bldP spid="58" grpId="0" animBg="1"/>
      <p:bldP spid="64" grpId="0" animBg="1"/>
      <p:bldP spid="64" grpId="1" animBg="1"/>
      <p:bldP spid="65" grpId="0" animBg="1"/>
      <p:bldP spid="46" grpId="0" animBg="1"/>
      <p:bldP spid="46" grpId="1" animBg="1"/>
      <p:bldP spid="53" grpId="0" animBg="1"/>
      <p:bldP spid="53" grpId="1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F6469D9-7AB5-4B51-A971-96A91FB99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" name="תמונה 6" descr="תמונה שמכילה אובייקט, שעון&#10;&#10;התיאור נוצר באופן אוטומטי">
            <a:extLst>
              <a:ext uri="{FF2B5EF4-FFF2-40B4-BE49-F238E27FC236}">
                <a16:creationId xmlns:a16="http://schemas.microsoft.com/office/drawing/2014/main" id="{300B5EBA-5684-439B-82F6-2B288C3AC2C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clrChange>
              <a:clrFrom>
                <a:srgbClr val="F3F2EE"/>
              </a:clrFrom>
              <a:clrTo>
                <a:srgbClr val="F3F2E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28" t="21296" r="8702"/>
          <a:stretch/>
        </p:blipFill>
        <p:spPr>
          <a:xfrm flipH="1">
            <a:off x="-1" y="4314285"/>
            <a:ext cx="2277745" cy="2037982"/>
          </a:xfrm>
          <a:prstGeom prst="rect">
            <a:avLst/>
          </a:prstGeom>
        </p:spPr>
      </p:pic>
      <p:pic>
        <p:nvPicPr>
          <p:cNvPr id="8" name="תמונה 7">
            <a:extLst>
              <a:ext uri="{FF2B5EF4-FFF2-40B4-BE49-F238E27FC236}">
                <a16:creationId xmlns:a16="http://schemas.microsoft.com/office/drawing/2014/main" id="{E1336D4C-B954-4D7A-A012-BC33384799E1}"/>
              </a:ext>
            </a:extLst>
          </p:cNvPr>
          <p:cNvPicPr>
            <a:picLocks noChangeAspect="1"/>
          </p:cNvPicPr>
          <p:nvPr/>
        </p:nvPicPr>
        <p:blipFill>
          <a:blip r:embed="rId4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189" y="1331227"/>
            <a:ext cx="2942173" cy="2942173"/>
          </a:xfrm>
          <a:prstGeom prst="rect">
            <a:avLst/>
          </a:prstGeom>
        </p:spPr>
      </p:pic>
      <p:sp>
        <p:nvSpPr>
          <p:cNvPr id="6" name="מלבן 5">
            <a:extLst>
              <a:ext uri="{FF2B5EF4-FFF2-40B4-BE49-F238E27FC236}">
                <a16:creationId xmlns:a16="http://schemas.microsoft.com/office/drawing/2014/main" id="{D989127E-4432-4D24-8B7A-2550CB04B507}"/>
              </a:ext>
            </a:extLst>
          </p:cNvPr>
          <p:cNvSpPr/>
          <p:nvPr/>
        </p:nvSpPr>
        <p:spPr>
          <a:xfrm>
            <a:off x="635507" y="828252"/>
            <a:ext cx="214513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3600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סרקו אותי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13835F1C-B5CB-4AC9-A596-95F0074BA572}"/>
              </a:ext>
            </a:extLst>
          </p:cNvPr>
          <p:cNvSpPr/>
          <p:nvPr/>
        </p:nvSpPr>
        <p:spPr>
          <a:xfrm>
            <a:off x="12279398" y="375222"/>
            <a:ext cx="3006322" cy="518636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אם ברצונכם לשלב במצגות  קישור לפעילות או לדפי מידע, תוכלו לעשות זאת בקלות.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צפו בסרטון הבא:</a:t>
            </a:r>
            <a:r>
              <a:rPr lang="en-US" dirty="0">
                <a:solidFill>
                  <a:srgbClr val="002060"/>
                </a:solidFill>
              </a:rPr>
              <a:t> </a:t>
            </a:r>
            <a:endParaRPr lang="he-IL" dirty="0">
              <a:solidFill>
                <a:srgbClr val="002060"/>
              </a:solidFill>
            </a:endParaRPr>
          </a:p>
          <a:p>
            <a:pPr algn="ctr"/>
            <a:br>
              <a:rPr lang="en-US" dirty="0">
                <a:solidFill>
                  <a:srgbClr val="002060"/>
                </a:solidFill>
                <a:hlinkClick r:id="rId5"/>
              </a:rPr>
            </a:br>
            <a:r>
              <a:rPr lang="en-US" dirty="0">
                <a:solidFill>
                  <a:srgbClr val="002060"/>
                </a:solidFill>
                <a:hlinkClick r:id="rId6"/>
              </a:rPr>
              <a:t>https://youtu.be/xODFEFLQ8PQ</a:t>
            </a:r>
            <a:endParaRPr lang="en-US" dirty="0">
              <a:solidFill>
                <a:srgbClr val="002060"/>
              </a:solidFill>
            </a:endParaRPr>
          </a:p>
          <a:p>
            <a:pPr algn="ctr"/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אתר מומלץ ליצירת </a:t>
            </a:r>
            <a:r>
              <a:rPr lang="en-US" dirty="0">
                <a:solidFill>
                  <a:srgbClr val="002060"/>
                </a:solidFill>
              </a:rPr>
              <a:t>QR</a:t>
            </a:r>
            <a:r>
              <a:rPr lang="he-IL" dirty="0">
                <a:solidFill>
                  <a:srgbClr val="002060"/>
                </a:solidFill>
              </a:rPr>
              <a:t>:</a:t>
            </a:r>
          </a:p>
          <a:p>
            <a:pPr algn="ctr"/>
            <a:r>
              <a:rPr lang="en-US" dirty="0">
                <a:hlinkClick r:id="rId7"/>
              </a:rPr>
              <a:t>https://www.the-qrcode-generator.com/</a:t>
            </a:r>
            <a:endParaRPr lang="he-IL" dirty="0"/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  <a:highlight>
                  <a:srgbClr val="FFFF00"/>
                </a:highlight>
              </a:rPr>
              <a:t>החליפו את הקוד בשקופית לקוד החדש שקיבלתם 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sz="1600" dirty="0">
                <a:solidFill>
                  <a:srgbClr val="002060"/>
                </a:solidFill>
              </a:rPr>
              <a:t>(אם אין לכם צורך בשקופית זו, מחקו אותה)</a:t>
            </a:r>
            <a:endParaRPr lang="en-US" sz="1600" dirty="0">
              <a:solidFill>
                <a:srgbClr val="00206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C747F1D-4827-4A19-ADAC-B662AD81FEC3}"/>
              </a:ext>
            </a:extLst>
          </p:cNvPr>
          <p:cNvSpPr txBox="1"/>
          <p:nvPr/>
        </p:nvSpPr>
        <p:spPr>
          <a:xfrm>
            <a:off x="645459" y="2299447"/>
            <a:ext cx="205450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e-IL" sz="2000" b="1" dirty="0">
                <a:solidFill>
                  <a:schemeClr val="bg2">
                    <a:lumMod val="1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קוד לדוגמה  בלבד </a:t>
            </a:r>
            <a:br>
              <a:rPr lang="en-US" sz="2000" b="1" dirty="0">
                <a:solidFill>
                  <a:schemeClr val="bg2">
                    <a:lumMod val="1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</a:br>
            <a:r>
              <a:rPr lang="he-IL" sz="2000" b="1" dirty="0">
                <a:solidFill>
                  <a:schemeClr val="bg2">
                    <a:lumMod val="1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</a:rPr>
              <a:t>(מחקו טקסט זה)</a:t>
            </a:r>
            <a:endParaRPr lang="en-US" sz="2000" b="1" dirty="0">
              <a:solidFill>
                <a:schemeClr val="bg2">
                  <a:lumMod val="10000"/>
                </a:schemeClr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</a:endParaRPr>
          </a:p>
        </p:txBody>
      </p:sp>
      <p:sp>
        <p:nvSpPr>
          <p:cNvPr id="12" name="מלבן מעוגל 11"/>
          <p:cNvSpPr/>
          <p:nvPr/>
        </p:nvSpPr>
        <p:spPr>
          <a:xfrm>
            <a:off x="3558306" y="3065718"/>
            <a:ext cx="7183120" cy="2513590"/>
          </a:xfrm>
          <a:prstGeom prst="round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b="1" dirty="0"/>
              <a:t>תודה שצפיתם בשיעור </a:t>
            </a:r>
          </a:p>
          <a:p>
            <a:pPr algn="ctr"/>
            <a:r>
              <a:rPr lang="he-IL" sz="2800" b="1" dirty="0"/>
              <a:t>בקישור - קובץ המרכז את כל הפעולות שנלמדו בשיעור ותרגילים לחזרה.</a:t>
            </a:r>
          </a:p>
          <a:p>
            <a:pPr algn="ctr"/>
            <a:endParaRPr lang="he-IL" sz="2800" b="1" dirty="0"/>
          </a:p>
          <a:p>
            <a:pPr algn="ctr"/>
            <a:r>
              <a:rPr lang="he-IL" sz="2800" b="1" dirty="0"/>
              <a:t>דיתה אוהב ציון </a:t>
            </a:r>
          </a:p>
        </p:txBody>
      </p:sp>
      <p:sp>
        <p:nvSpPr>
          <p:cNvPr id="13" name="מלבן מעוגל 12"/>
          <p:cNvSpPr/>
          <p:nvPr/>
        </p:nvSpPr>
        <p:spPr>
          <a:xfrm>
            <a:off x="3756426" y="1101523"/>
            <a:ext cx="6786880" cy="170079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800" b="1" dirty="0"/>
              <a:t>השיעור הבא : תור- 2  </a:t>
            </a:r>
          </a:p>
          <a:p>
            <a:pPr algn="ctr"/>
            <a:r>
              <a:rPr lang="he-IL" sz="2800" b="1" dirty="0"/>
              <a:t> תרגילים </a:t>
            </a:r>
          </a:p>
        </p:txBody>
      </p:sp>
      <p:pic>
        <p:nvPicPr>
          <p:cNvPr id="5" name="תמונה 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035" y="1474582"/>
            <a:ext cx="2798817" cy="2798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0975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423F6F61-4567-462B-A618-70CBC508D8B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172" r="34234" b="66411"/>
          <a:stretch/>
        </p:blipFill>
        <p:spPr>
          <a:xfrm>
            <a:off x="4775994" y="0"/>
            <a:ext cx="3241964" cy="1838476"/>
          </a:xfrm>
          <a:prstGeom prst="rect">
            <a:avLst/>
          </a:prstGeom>
        </p:spPr>
      </p:pic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904EE8F9-32B7-45EB-8FC4-CC451E605118}"/>
              </a:ext>
            </a:extLst>
          </p:cNvPr>
          <p:cNvSpPr txBox="1"/>
          <p:nvPr/>
        </p:nvSpPr>
        <p:spPr>
          <a:xfrm>
            <a:off x="1385454" y="3016112"/>
            <a:ext cx="10436297" cy="18158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895350" algn="just"/>
            <a:r>
              <a:rPr lang="he-IL" sz="2800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השימוש ביצירות במהלך שידור זה נעשה לפי סעיף 27א לחוק זכות יוצרים, תשס"ח-2007. אם הינך בעל הזכויות באחת היצירות, באפשרותך לבקש מאיתנו לחדול מהשימוש ביצירה, זאת באמצעות פנייה לדוא"ל </a:t>
            </a:r>
            <a:r>
              <a:rPr lang="en-US" sz="2800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rights@education.gov.il</a:t>
            </a:r>
            <a:endParaRPr lang="he-IL" sz="2800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0276247E-F89D-4BE1-B3D6-7FE06BEB5A42}"/>
              </a:ext>
            </a:extLst>
          </p:cNvPr>
          <p:cNvSpPr/>
          <p:nvPr/>
        </p:nvSpPr>
        <p:spPr>
          <a:xfrm>
            <a:off x="795" y="1838476"/>
            <a:ext cx="12190412" cy="763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e-IL" sz="3200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שימוש ביצירות מוגנות בזכויות יוצרים ואיתור בעלי זכויות 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E5ECEB5F-1AF1-455B-9707-912205C838FF}"/>
              </a:ext>
            </a:extLst>
          </p:cNvPr>
          <p:cNvSpPr/>
          <p:nvPr/>
        </p:nvSpPr>
        <p:spPr>
          <a:xfrm>
            <a:off x="12279398" y="302487"/>
            <a:ext cx="2277745" cy="6638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שקופית זו היא חובה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מה נלמד היום 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idx="1"/>
          </p:nvPr>
        </p:nvSpPr>
        <p:spPr>
          <a:xfrm>
            <a:off x="6373174" y="970106"/>
            <a:ext cx="3254004" cy="4077986"/>
          </a:xfrm>
        </p:spPr>
        <p:txBody>
          <a:bodyPr/>
          <a:lstStyle/>
          <a:p>
            <a:pPr marL="0" indent="0">
              <a:buNone/>
            </a:pPr>
            <a:r>
              <a:rPr lang="he-IL" dirty="0">
                <a:sym typeface="Varela Round"/>
              </a:rPr>
              <a:t>חלק א </a:t>
            </a:r>
          </a:p>
          <a:p>
            <a:r>
              <a:rPr lang="he-IL" dirty="0">
                <a:sym typeface="Varela Round"/>
              </a:rPr>
              <a:t>תור – פרוטוקול </a:t>
            </a:r>
          </a:p>
          <a:p>
            <a:r>
              <a:rPr lang="he-IL" dirty="0">
                <a:sym typeface="Varela Round"/>
              </a:rPr>
              <a:t>ממשק התור</a:t>
            </a:r>
          </a:p>
          <a:p>
            <a:r>
              <a:rPr lang="he-IL" dirty="0">
                <a:sym typeface="Varela Round"/>
              </a:rPr>
              <a:t>פעולות על התור</a:t>
            </a:r>
          </a:p>
          <a:p>
            <a:r>
              <a:rPr lang="he-IL" dirty="0">
                <a:sym typeface="Varela Round"/>
              </a:rPr>
              <a:t>סריקה</a:t>
            </a:r>
          </a:p>
          <a:p>
            <a:r>
              <a:rPr lang="he-IL" dirty="0">
                <a:sym typeface="Varela Round"/>
              </a:rPr>
              <a:t>חיפוש ערך בתור</a:t>
            </a:r>
            <a:endParaRPr lang="he-IL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58C303-E198-483E-A262-922AC5C18CB4}"/>
              </a:ext>
            </a:extLst>
          </p:cNvPr>
          <p:cNvSpPr/>
          <p:nvPr/>
        </p:nvSpPr>
        <p:spPr>
          <a:xfrm>
            <a:off x="12281852" y="0"/>
            <a:ext cx="2150428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פרטו בשקופית זו את נושאי הלימוד של השיעור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8" name="מציין מיקום טקסט 2"/>
          <p:cNvSpPr txBox="1">
            <a:spLocks/>
          </p:cNvSpPr>
          <p:nvPr/>
        </p:nvSpPr>
        <p:spPr>
          <a:xfrm>
            <a:off x="522514" y="970106"/>
            <a:ext cx="5196693" cy="4077986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>
            <a:lvl1pPr marL="342934" indent="-342934" algn="r" defTabSz="914491" rtl="1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 sz="2400" kern="120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 marL="743024" indent="-285779" algn="r" defTabSz="914491" rtl="1" eaLnBrk="1" latinLnBrk="0" hangingPunct="1"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–"/>
              <a:defRPr sz="2400" kern="120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 marL="1143114" indent="-228623" algn="r" defTabSz="914491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3pPr>
            <a:lvl4pPr marL="1600360" indent="-228623" algn="r" defTabSz="914491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4pPr>
            <a:lvl5pPr marL="2057606" indent="-228623" algn="r" defTabSz="914491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5pPr>
            <a:lvl6pPr marL="2514851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97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343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89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he-IL" dirty="0">
                <a:sym typeface="Varela Round"/>
              </a:rPr>
              <a:t>חלק ב </a:t>
            </a:r>
          </a:p>
          <a:p>
            <a:r>
              <a:rPr lang="he-IL" dirty="0">
                <a:sym typeface="Varela Round"/>
              </a:rPr>
              <a:t>מימוש המחלקה תור</a:t>
            </a:r>
          </a:p>
          <a:p>
            <a:r>
              <a:rPr lang="he-IL" dirty="0">
                <a:sym typeface="Varela Round"/>
              </a:rPr>
              <a:t>תרגיל- הוצאה מתור איבר במיקום </a:t>
            </a:r>
            <a:r>
              <a:rPr lang="en-US" dirty="0">
                <a:sym typeface="Varela Round"/>
              </a:rPr>
              <a:t>X</a:t>
            </a:r>
            <a:r>
              <a:rPr lang="he-IL" dirty="0">
                <a:sym typeface="Varela Round"/>
              </a:rPr>
              <a:t> </a:t>
            </a:r>
          </a:p>
          <a:p>
            <a:r>
              <a:rPr lang="he-IL" dirty="0">
                <a:sym typeface="Varela Round"/>
              </a:rPr>
              <a:t>תור עדיפויות  </a:t>
            </a:r>
            <a:endParaRPr lang="he-I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644" y="14015"/>
            <a:ext cx="9802368" cy="720000"/>
          </a:xfrm>
        </p:spPr>
        <p:txBody>
          <a:bodyPr/>
          <a:lstStyle/>
          <a:p>
            <a:r>
              <a:rPr lang="he-IL" dirty="0"/>
              <a:t>תור- </a:t>
            </a:r>
            <a:r>
              <a:rPr lang="en-US" dirty="0"/>
              <a:t>Queue </a:t>
            </a:r>
            <a:endParaRPr lang="he-IL" dirty="0"/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4CED9733-0A36-407F-9494-8B8D744E45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0" y="587830"/>
            <a:ext cx="10631995" cy="4340890"/>
          </a:xfrm>
        </p:spPr>
        <p:txBody>
          <a:bodyPr/>
          <a:lstStyle/>
          <a:p>
            <a:r>
              <a:rPr lang="he-IL" dirty="0"/>
              <a:t>תור הוא מבנה נתונים מסודר שיש לו הוראות הפעלה נוקשות וקבועות : </a:t>
            </a:r>
          </a:p>
          <a:p>
            <a:pPr marL="96848" indent="0">
              <a:buNone/>
            </a:pPr>
            <a:r>
              <a:rPr lang="he-IL" dirty="0"/>
              <a:t>על פי הפרוטוקול  אלו הפעולות המותרות :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DAE75ED-AA8B-4A33-A28F-0A9982630A9E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</a:rPr>
              <a:t>כדי לשכפל אותה, לחצו עליה </a:t>
            </a:r>
            <a:r>
              <a:rPr lang="he-IL" b="1" dirty="0">
                <a:solidFill>
                  <a:srgbClr val="002060"/>
                </a:solidFill>
              </a:rPr>
              <a:t>קליק ימיני </a:t>
            </a:r>
            <a:r>
              <a:rPr lang="he-IL" dirty="0">
                <a:solidFill>
                  <a:srgbClr val="002060"/>
                </a:solidFill>
              </a:rPr>
              <a:t>בתפריט השקופיות בצד ובחרו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"</a:t>
            </a:r>
            <a:r>
              <a:rPr lang="he-IL" b="1" dirty="0">
                <a:solidFill>
                  <a:srgbClr val="002060"/>
                </a:solidFill>
              </a:rPr>
              <a:t>שכפל שקופית</a:t>
            </a:r>
            <a:r>
              <a:rPr lang="he-IL" dirty="0">
                <a:solidFill>
                  <a:srgbClr val="002060"/>
                </a:solidFill>
              </a:rPr>
              <a:t>" או "</a:t>
            </a:r>
            <a:r>
              <a:rPr lang="en-US" b="1" dirty="0">
                <a:solidFill>
                  <a:srgbClr val="002060"/>
                </a:solidFill>
              </a:rPr>
              <a:t>Duplicate Slide</a:t>
            </a:r>
            <a:r>
              <a:rPr lang="he-IL" dirty="0">
                <a:solidFill>
                  <a:srgbClr val="002060"/>
                </a:solidFill>
              </a:rPr>
              <a:t>"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(מחקו ריבוע זה לאחר הקריאה)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23D0EF2-D682-4EA2-BF58-1A1C04EAB44D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>
                <a:solidFill>
                  <a:srgbClr val="002060"/>
                </a:solidFill>
              </a:rPr>
              <a:t>פריסה 3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(הפריסות שונות זו מזו במיקום תיבות הטקסט וגרפיקת הרקע,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ותוכלו לגוון ביניהן)</a:t>
            </a:r>
            <a:endParaRPr lang="en-US" dirty="0">
              <a:solidFill>
                <a:srgbClr val="002060"/>
              </a:solidFill>
            </a:endParaRPr>
          </a:p>
        </p:txBody>
      </p:sp>
      <p:grpSp>
        <p:nvGrpSpPr>
          <p:cNvPr id="23" name="קבוצה 22"/>
          <p:cNvGrpSpPr/>
          <p:nvPr/>
        </p:nvGrpSpPr>
        <p:grpSpPr>
          <a:xfrm>
            <a:off x="1751539" y="2723609"/>
            <a:ext cx="5343777" cy="3170378"/>
            <a:chOff x="3483430" y="1647725"/>
            <a:chExt cx="5555620" cy="3170378"/>
          </a:xfrm>
        </p:grpSpPr>
        <p:pic>
          <p:nvPicPr>
            <p:cNvPr id="3" name="תמונה 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83430" y="1647725"/>
              <a:ext cx="5521098" cy="3170378"/>
            </a:xfrm>
            <a:prstGeom prst="rect">
              <a:avLst/>
            </a:prstGeom>
          </p:spPr>
        </p:pic>
        <p:sp>
          <p:nvSpPr>
            <p:cNvPr id="12" name="מלבן 11"/>
            <p:cNvSpPr/>
            <p:nvPr/>
          </p:nvSpPr>
          <p:spPr>
            <a:xfrm>
              <a:off x="8588289" y="3176925"/>
              <a:ext cx="76200" cy="1585189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3" name="מלבן 12"/>
            <p:cNvSpPr/>
            <p:nvPr/>
          </p:nvSpPr>
          <p:spPr>
            <a:xfrm>
              <a:off x="7714006" y="3232914"/>
              <a:ext cx="76200" cy="1585189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4" name="מלבן 13"/>
            <p:cNvSpPr/>
            <p:nvPr/>
          </p:nvSpPr>
          <p:spPr>
            <a:xfrm>
              <a:off x="6527463" y="3176925"/>
              <a:ext cx="76200" cy="1585189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5" name="מלבן 14"/>
            <p:cNvSpPr/>
            <p:nvPr/>
          </p:nvSpPr>
          <p:spPr>
            <a:xfrm>
              <a:off x="5653180" y="3176924"/>
              <a:ext cx="76200" cy="1585189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6" name="מלבן 15"/>
            <p:cNvSpPr/>
            <p:nvPr/>
          </p:nvSpPr>
          <p:spPr>
            <a:xfrm>
              <a:off x="4735355" y="3176923"/>
              <a:ext cx="76200" cy="1585189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7" name="מלבן 16"/>
            <p:cNvSpPr/>
            <p:nvPr/>
          </p:nvSpPr>
          <p:spPr>
            <a:xfrm>
              <a:off x="4163855" y="3176922"/>
              <a:ext cx="76200" cy="1585189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9" name="מלבן 18"/>
            <p:cNvSpPr/>
            <p:nvPr/>
          </p:nvSpPr>
          <p:spPr>
            <a:xfrm>
              <a:off x="3605036" y="3418114"/>
              <a:ext cx="5434014" cy="76200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0" name="מלבן 19"/>
            <p:cNvSpPr/>
            <p:nvPr/>
          </p:nvSpPr>
          <p:spPr>
            <a:xfrm>
              <a:off x="3526972" y="3775522"/>
              <a:ext cx="5434014" cy="76200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1" name="מלבן 20"/>
            <p:cNvSpPr/>
            <p:nvPr/>
          </p:nvSpPr>
          <p:spPr>
            <a:xfrm>
              <a:off x="3526972" y="4126577"/>
              <a:ext cx="5434014" cy="76200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2" name="מלבן 21"/>
            <p:cNvSpPr/>
            <p:nvPr/>
          </p:nvSpPr>
          <p:spPr>
            <a:xfrm>
              <a:off x="3497052" y="4472340"/>
              <a:ext cx="5434014" cy="76200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sp>
        <p:nvSpPr>
          <p:cNvPr id="24" name="חץ ימינה 23"/>
          <p:cNvSpPr/>
          <p:nvPr/>
        </p:nvSpPr>
        <p:spPr>
          <a:xfrm>
            <a:off x="26731" y="2830087"/>
            <a:ext cx="1606560" cy="1289485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400" b="1" dirty="0"/>
              <a:t>כניסה לתור</a:t>
            </a:r>
          </a:p>
        </p:txBody>
      </p:sp>
      <p:sp>
        <p:nvSpPr>
          <p:cNvPr id="25" name="חץ ימינה 24"/>
          <p:cNvSpPr/>
          <p:nvPr/>
        </p:nvSpPr>
        <p:spPr>
          <a:xfrm>
            <a:off x="8154414" y="2236241"/>
            <a:ext cx="2254989" cy="1448691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400" b="1" dirty="0"/>
              <a:t>יציאה מהתור </a:t>
            </a:r>
          </a:p>
        </p:txBody>
      </p:sp>
      <p:sp>
        <p:nvSpPr>
          <p:cNvPr id="26" name="חץ ימינה 25"/>
          <p:cNvSpPr/>
          <p:nvPr/>
        </p:nvSpPr>
        <p:spPr>
          <a:xfrm>
            <a:off x="7551173" y="3660692"/>
            <a:ext cx="2024743" cy="1448691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000" b="1" dirty="0"/>
              <a:t>מי בראש התור? </a:t>
            </a:r>
          </a:p>
        </p:txBody>
      </p:sp>
      <p:sp>
        <p:nvSpPr>
          <p:cNvPr id="27" name="חץ ימינה 26"/>
          <p:cNvSpPr/>
          <p:nvPr/>
        </p:nvSpPr>
        <p:spPr>
          <a:xfrm>
            <a:off x="3785061" y="5238642"/>
            <a:ext cx="2024743" cy="1448691"/>
          </a:xfrm>
          <a:prstGeom prst="rightArrow">
            <a:avLst>
              <a:gd name="adj1" fmla="val 50000"/>
              <a:gd name="adj2" fmla="val 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000" b="1" dirty="0"/>
              <a:t>האם התור ריק ? </a:t>
            </a:r>
          </a:p>
        </p:txBody>
      </p:sp>
      <p:sp>
        <p:nvSpPr>
          <p:cNvPr id="28" name="מלבן 27"/>
          <p:cNvSpPr/>
          <p:nvPr/>
        </p:nvSpPr>
        <p:spPr>
          <a:xfrm>
            <a:off x="1756576" y="2868935"/>
            <a:ext cx="5252053" cy="50259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dirty="0"/>
              <a:t>אבי      שולה   ,   דינה  ,  דוד  ,  יאיר  ,  משה     דני</a:t>
            </a:r>
          </a:p>
        </p:txBody>
      </p:sp>
      <p:grpSp>
        <p:nvGrpSpPr>
          <p:cNvPr id="32" name="קבוצה 31"/>
          <p:cNvGrpSpPr/>
          <p:nvPr/>
        </p:nvGrpSpPr>
        <p:grpSpPr>
          <a:xfrm>
            <a:off x="-658975" y="3783773"/>
            <a:ext cx="784089" cy="3243124"/>
            <a:chOff x="1550776" y="1533283"/>
            <a:chExt cx="784089" cy="3243124"/>
          </a:xfrm>
        </p:grpSpPr>
        <p:pic>
          <p:nvPicPr>
            <p:cNvPr id="30" name="תמונה 2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11228" y="1629445"/>
              <a:ext cx="623637" cy="3146962"/>
            </a:xfrm>
            <a:prstGeom prst="rect">
              <a:avLst/>
            </a:prstGeom>
          </p:spPr>
        </p:pic>
        <p:sp>
          <p:nvSpPr>
            <p:cNvPr id="31" name="מלבן 30"/>
            <p:cNvSpPr/>
            <p:nvPr/>
          </p:nvSpPr>
          <p:spPr>
            <a:xfrm>
              <a:off x="1550776" y="1533283"/>
              <a:ext cx="662484" cy="542761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r>
                <a:rPr lang="he-IL" dirty="0"/>
                <a:t>יפה</a:t>
              </a:r>
            </a:p>
          </p:txBody>
        </p:sp>
      </p:grpSp>
      <p:grpSp>
        <p:nvGrpSpPr>
          <p:cNvPr id="35" name="קבוצה 34"/>
          <p:cNvGrpSpPr/>
          <p:nvPr/>
        </p:nvGrpSpPr>
        <p:grpSpPr>
          <a:xfrm>
            <a:off x="6910622" y="2893011"/>
            <a:ext cx="799260" cy="3375351"/>
            <a:chOff x="7610594" y="1553368"/>
            <a:chExt cx="799260" cy="3375351"/>
          </a:xfrm>
        </p:grpSpPr>
        <p:pic>
          <p:nvPicPr>
            <p:cNvPr id="33" name="תמונה 32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10594" y="1758341"/>
              <a:ext cx="647420" cy="3170378"/>
            </a:xfrm>
            <a:prstGeom prst="rect">
              <a:avLst/>
            </a:prstGeom>
          </p:spPr>
        </p:pic>
        <p:sp>
          <p:nvSpPr>
            <p:cNvPr id="34" name="מלבן 33"/>
            <p:cNvSpPr/>
            <p:nvPr/>
          </p:nvSpPr>
          <p:spPr>
            <a:xfrm>
              <a:off x="7747370" y="1553368"/>
              <a:ext cx="662484" cy="542761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r>
                <a:rPr lang="he-IL" dirty="0"/>
                <a:t>יוסי</a:t>
              </a:r>
            </a:p>
          </p:txBody>
        </p:sp>
      </p:grpSp>
      <p:sp>
        <p:nvSpPr>
          <p:cNvPr id="36" name="מלבן 35"/>
          <p:cNvSpPr/>
          <p:nvPr/>
        </p:nvSpPr>
        <p:spPr>
          <a:xfrm>
            <a:off x="9481879" y="3688977"/>
            <a:ext cx="964517" cy="105621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400" b="1" dirty="0"/>
              <a:t>אבי</a:t>
            </a:r>
          </a:p>
        </p:txBody>
      </p:sp>
      <p:grpSp>
        <p:nvGrpSpPr>
          <p:cNvPr id="41" name="קבוצה 40"/>
          <p:cNvGrpSpPr/>
          <p:nvPr/>
        </p:nvGrpSpPr>
        <p:grpSpPr>
          <a:xfrm>
            <a:off x="6956816" y="1798769"/>
            <a:ext cx="1134185" cy="1032598"/>
            <a:chOff x="6956816" y="1307830"/>
            <a:chExt cx="1134185" cy="1032598"/>
          </a:xfrm>
        </p:grpSpPr>
        <p:sp>
          <p:nvSpPr>
            <p:cNvPr id="39" name="חץ למטה 38"/>
            <p:cNvSpPr/>
            <p:nvPr/>
          </p:nvSpPr>
          <p:spPr>
            <a:xfrm>
              <a:off x="7217229" y="1758341"/>
              <a:ext cx="448847" cy="582087"/>
            </a:xfrm>
            <a:prstGeom prst="downArrow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0" name="מלבן מעוגל 39"/>
            <p:cNvSpPr/>
            <p:nvPr/>
          </p:nvSpPr>
          <p:spPr>
            <a:xfrm>
              <a:off x="6956816" y="1307830"/>
              <a:ext cx="1134185" cy="506883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r>
                <a:rPr lang="he-IL" sz="2000" b="1" dirty="0"/>
                <a:t>ראש </a:t>
              </a:r>
            </a:p>
            <a:p>
              <a:pPr algn="ctr"/>
              <a:r>
                <a:rPr lang="he-IL" sz="2000" b="1" dirty="0"/>
                <a:t>התור</a:t>
              </a:r>
            </a:p>
          </p:txBody>
        </p:sp>
      </p:grpSp>
      <p:grpSp>
        <p:nvGrpSpPr>
          <p:cNvPr id="42" name="קבוצה 41"/>
          <p:cNvGrpSpPr/>
          <p:nvPr/>
        </p:nvGrpSpPr>
        <p:grpSpPr>
          <a:xfrm>
            <a:off x="5961611" y="1767050"/>
            <a:ext cx="1134185" cy="1032598"/>
            <a:chOff x="6956816" y="1307830"/>
            <a:chExt cx="1134185" cy="1032598"/>
          </a:xfrm>
        </p:grpSpPr>
        <p:sp>
          <p:nvSpPr>
            <p:cNvPr id="43" name="חץ למטה 42"/>
            <p:cNvSpPr/>
            <p:nvPr/>
          </p:nvSpPr>
          <p:spPr>
            <a:xfrm>
              <a:off x="7217229" y="1758341"/>
              <a:ext cx="448847" cy="582087"/>
            </a:xfrm>
            <a:prstGeom prst="downArrow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4" name="מלבן מעוגל 43"/>
            <p:cNvSpPr/>
            <p:nvPr/>
          </p:nvSpPr>
          <p:spPr>
            <a:xfrm>
              <a:off x="6956816" y="1307830"/>
              <a:ext cx="1134185" cy="506883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r>
                <a:rPr lang="he-IL" sz="2000" b="1" dirty="0"/>
                <a:t>ראש </a:t>
              </a:r>
            </a:p>
            <a:p>
              <a:pPr algn="ctr"/>
              <a:r>
                <a:rPr lang="he-IL" sz="2000" b="1" dirty="0"/>
                <a:t>התור</a:t>
              </a:r>
            </a:p>
          </p:txBody>
        </p:sp>
      </p:grpSp>
      <p:grpSp>
        <p:nvGrpSpPr>
          <p:cNvPr id="45" name="קבוצה 44"/>
          <p:cNvGrpSpPr/>
          <p:nvPr/>
        </p:nvGrpSpPr>
        <p:grpSpPr>
          <a:xfrm>
            <a:off x="1724195" y="1836337"/>
            <a:ext cx="1134185" cy="1032598"/>
            <a:chOff x="6956816" y="1307830"/>
            <a:chExt cx="1134185" cy="1032598"/>
          </a:xfrm>
        </p:grpSpPr>
        <p:sp>
          <p:nvSpPr>
            <p:cNvPr id="46" name="חץ למטה 45"/>
            <p:cNvSpPr/>
            <p:nvPr/>
          </p:nvSpPr>
          <p:spPr>
            <a:xfrm>
              <a:off x="7217229" y="1758341"/>
              <a:ext cx="448847" cy="582087"/>
            </a:xfrm>
            <a:prstGeom prst="downArrow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47" name="מלבן מעוגל 46"/>
            <p:cNvSpPr/>
            <p:nvPr/>
          </p:nvSpPr>
          <p:spPr>
            <a:xfrm>
              <a:off x="6956816" y="1307830"/>
              <a:ext cx="1134185" cy="506883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r>
                <a:rPr lang="he-IL" sz="2000" b="1" dirty="0"/>
                <a:t>סוף </a:t>
              </a:r>
            </a:p>
            <a:p>
              <a:pPr algn="ctr"/>
              <a:r>
                <a:rPr lang="he-IL" sz="2000" b="1" dirty="0"/>
                <a:t>התור</a:t>
              </a:r>
            </a:p>
          </p:txBody>
        </p:sp>
      </p:grpSp>
      <p:grpSp>
        <p:nvGrpSpPr>
          <p:cNvPr id="48" name="קבוצה 47"/>
          <p:cNvGrpSpPr/>
          <p:nvPr/>
        </p:nvGrpSpPr>
        <p:grpSpPr>
          <a:xfrm>
            <a:off x="1056064" y="1841565"/>
            <a:ext cx="1134185" cy="1032598"/>
            <a:chOff x="6956816" y="1307830"/>
            <a:chExt cx="1134185" cy="1032598"/>
          </a:xfrm>
        </p:grpSpPr>
        <p:sp>
          <p:nvSpPr>
            <p:cNvPr id="49" name="חץ למטה 48"/>
            <p:cNvSpPr/>
            <p:nvPr/>
          </p:nvSpPr>
          <p:spPr>
            <a:xfrm>
              <a:off x="7217229" y="1758341"/>
              <a:ext cx="448847" cy="582087"/>
            </a:xfrm>
            <a:prstGeom prst="downArrow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50" name="מלבן מעוגל 49"/>
            <p:cNvSpPr/>
            <p:nvPr/>
          </p:nvSpPr>
          <p:spPr>
            <a:xfrm>
              <a:off x="6956816" y="1307830"/>
              <a:ext cx="1134185" cy="506883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r>
                <a:rPr lang="he-IL" sz="2000" b="1" dirty="0"/>
                <a:t>סוף </a:t>
              </a:r>
            </a:p>
            <a:p>
              <a:pPr algn="ctr"/>
              <a:r>
                <a:rPr lang="he-IL" sz="2000" b="1" dirty="0"/>
                <a:t>התור</a:t>
              </a:r>
            </a:p>
          </p:txBody>
        </p:sp>
      </p:grpSp>
      <p:sp>
        <p:nvSpPr>
          <p:cNvPr id="51" name="TextBox 50"/>
          <p:cNvSpPr txBox="1"/>
          <p:nvPr/>
        </p:nvSpPr>
        <p:spPr>
          <a:xfrm>
            <a:off x="8777809" y="1627602"/>
            <a:ext cx="1596214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he-IL" dirty="0"/>
              <a:t>רק אם יש מישהו בתור</a:t>
            </a:r>
          </a:p>
        </p:txBody>
      </p:sp>
      <p:sp>
        <p:nvSpPr>
          <p:cNvPr id="29" name="חץ ימינה 28"/>
          <p:cNvSpPr/>
          <p:nvPr/>
        </p:nvSpPr>
        <p:spPr>
          <a:xfrm>
            <a:off x="6956816" y="4570197"/>
            <a:ext cx="2841440" cy="2117135"/>
          </a:xfrm>
          <a:prstGeom prst="rightArrow">
            <a:avLst>
              <a:gd name="adj1" fmla="val 50000"/>
              <a:gd name="adj2" fmla="val 0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b="1" dirty="0"/>
              <a:t>רק לראשון אפשר לפנות ... </a:t>
            </a:r>
          </a:p>
          <a:p>
            <a:pPr algn="ctr"/>
            <a:r>
              <a:rPr lang="he-IL" b="1" dirty="0"/>
              <a:t>ורק אם יש מישהו בתור </a:t>
            </a:r>
          </a:p>
        </p:txBody>
      </p:sp>
    </p:spTree>
    <p:extLst>
      <p:ext uri="{BB962C8B-B14F-4D97-AF65-F5344CB8AC3E}">
        <p14:creationId xmlns:p14="http://schemas.microsoft.com/office/powerpoint/2010/main" val="2007319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281 -0.00787 L 0.30312 0.01551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516" y="11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159 0.0375 L 0.14792 -0.13842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69" y="-87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27" grpId="0" animBg="1"/>
      <p:bldP spid="36" grpId="0" animBg="1"/>
      <p:bldP spid="51" grpId="0" animBg="1"/>
      <p:bldP spid="2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הפרוטוקול של התור 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>
          <a:xfrm>
            <a:off x="283029" y="819504"/>
            <a:ext cx="11159019" cy="2934702"/>
          </a:xfrm>
        </p:spPr>
        <p:txBody>
          <a:bodyPr/>
          <a:lstStyle/>
          <a:p>
            <a:pPr marL="96848" indent="0">
              <a:buNone/>
            </a:pPr>
            <a:r>
              <a:rPr lang="he-IL" dirty="0"/>
              <a:t>הפרוטוקול קובע את מיקום ההכנסה(סוף התור)  ומיקום היציאה. (ראש התור)</a:t>
            </a:r>
          </a:p>
          <a:p>
            <a:pPr marL="96848" indent="0">
              <a:buNone/>
            </a:pPr>
            <a:r>
              <a:rPr lang="he-IL" dirty="0"/>
              <a:t>מי יצא ראשון ?  </a:t>
            </a:r>
          </a:p>
          <a:p>
            <a:pPr marL="96848" indent="0">
              <a:buNone/>
            </a:pPr>
            <a:r>
              <a:rPr lang="he-IL" dirty="0"/>
              <a:t>מי נכנס אחרון ? </a:t>
            </a:r>
          </a:p>
          <a:p>
            <a:pPr marL="96848" indent="0">
              <a:buNone/>
            </a:pPr>
            <a:r>
              <a:rPr lang="he-IL" dirty="0"/>
              <a:t>מי נכנס ראשון ? </a:t>
            </a:r>
          </a:p>
          <a:p>
            <a:pPr marL="96848" indent="0">
              <a:buNone/>
            </a:pPr>
            <a:r>
              <a:rPr lang="he-IL" dirty="0"/>
              <a:t>מי יצא אחרון ? </a:t>
            </a:r>
          </a:p>
          <a:p>
            <a:pPr marL="96848" indent="0">
              <a:buNone/>
            </a:pPr>
            <a:endParaRPr lang="he-IL" dirty="0"/>
          </a:p>
          <a:p>
            <a:pPr marL="96848" indent="0">
              <a:buNone/>
            </a:pPr>
            <a:endParaRPr lang="he-IL" dirty="0"/>
          </a:p>
        </p:txBody>
      </p:sp>
      <p:grpSp>
        <p:nvGrpSpPr>
          <p:cNvPr id="5" name="קבוצה 4"/>
          <p:cNvGrpSpPr/>
          <p:nvPr/>
        </p:nvGrpSpPr>
        <p:grpSpPr>
          <a:xfrm>
            <a:off x="1560302" y="3489030"/>
            <a:ext cx="5343777" cy="3170378"/>
            <a:chOff x="3483430" y="1647725"/>
            <a:chExt cx="5555620" cy="3170378"/>
          </a:xfrm>
        </p:grpSpPr>
        <p:pic>
          <p:nvPicPr>
            <p:cNvPr id="6" name="תמונה 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83430" y="1647725"/>
              <a:ext cx="5521098" cy="3170378"/>
            </a:xfrm>
            <a:prstGeom prst="rect">
              <a:avLst/>
            </a:prstGeom>
          </p:spPr>
        </p:pic>
        <p:sp>
          <p:nvSpPr>
            <p:cNvPr id="7" name="מלבן 6"/>
            <p:cNvSpPr/>
            <p:nvPr/>
          </p:nvSpPr>
          <p:spPr>
            <a:xfrm>
              <a:off x="8588289" y="3176925"/>
              <a:ext cx="76200" cy="1585189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8" name="מלבן 7"/>
            <p:cNvSpPr/>
            <p:nvPr/>
          </p:nvSpPr>
          <p:spPr>
            <a:xfrm>
              <a:off x="7714006" y="3232914"/>
              <a:ext cx="76200" cy="1585189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9" name="מלבן 8"/>
            <p:cNvSpPr/>
            <p:nvPr/>
          </p:nvSpPr>
          <p:spPr>
            <a:xfrm>
              <a:off x="6527463" y="3176925"/>
              <a:ext cx="76200" cy="1585189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0" name="מלבן 9"/>
            <p:cNvSpPr/>
            <p:nvPr/>
          </p:nvSpPr>
          <p:spPr>
            <a:xfrm>
              <a:off x="5653180" y="3176924"/>
              <a:ext cx="76200" cy="1585189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1" name="מלבן 10"/>
            <p:cNvSpPr/>
            <p:nvPr/>
          </p:nvSpPr>
          <p:spPr>
            <a:xfrm>
              <a:off x="4735355" y="3176923"/>
              <a:ext cx="76200" cy="1585189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2" name="מלבן 11"/>
            <p:cNvSpPr/>
            <p:nvPr/>
          </p:nvSpPr>
          <p:spPr>
            <a:xfrm>
              <a:off x="4163855" y="3176922"/>
              <a:ext cx="76200" cy="1585189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3" name="מלבן 12"/>
            <p:cNvSpPr/>
            <p:nvPr/>
          </p:nvSpPr>
          <p:spPr>
            <a:xfrm>
              <a:off x="3605036" y="3418114"/>
              <a:ext cx="5434014" cy="76200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4" name="מלבן 13"/>
            <p:cNvSpPr/>
            <p:nvPr/>
          </p:nvSpPr>
          <p:spPr>
            <a:xfrm>
              <a:off x="3526972" y="3775522"/>
              <a:ext cx="5434014" cy="76200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5" name="מלבן 14"/>
            <p:cNvSpPr/>
            <p:nvPr/>
          </p:nvSpPr>
          <p:spPr>
            <a:xfrm>
              <a:off x="3526972" y="4126577"/>
              <a:ext cx="5434014" cy="76200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6" name="מלבן 15"/>
            <p:cNvSpPr/>
            <p:nvPr/>
          </p:nvSpPr>
          <p:spPr>
            <a:xfrm>
              <a:off x="3497052" y="4472340"/>
              <a:ext cx="5434014" cy="76200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sp>
        <p:nvSpPr>
          <p:cNvPr id="17" name="מלבן 16"/>
          <p:cNvSpPr/>
          <p:nvPr/>
        </p:nvSpPr>
        <p:spPr>
          <a:xfrm>
            <a:off x="1539867" y="3415205"/>
            <a:ext cx="5252053" cy="50259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dirty="0"/>
              <a:t>אבי      שולה   ,   דינה  ,  דוד  ,  יאיר  ,  משה     דני</a:t>
            </a:r>
          </a:p>
        </p:txBody>
      </p:sp>
      <p:grpSp>
        <p:nvGrpSpPr>
          <p:cNvPr id="18" name="קבוצה 17"/>
          <p:cNvGrpSpPr/>
          <p:nvPr/>
        </p:nvGrpSpPr>
        <p:grpSpPr>
          <a:xfrm>
            <a:off x="5823899" y="2334106"/>
            <a:ext cx="1134185" cy="1032598"/>
            <a:chOff x="6956816" y="1307830"/>
            <a:chExt cx="1134185" cy="1032598"/>
          </a:xfrm>
        </p:grpSpPr>
        <p:sp>
          <p:nvSpPr>
            <p:cNvPr id="19" name="חץ למטה 18"/>
            <p:cNvSpPr/>
            <p:nvPr/>
          </p:nvSpPr>
          <p:spPr>
            <a:xfrm>
              <a:off x="7217229" y="1758341"/>
              <a:ext cx="448847" cy="582087"/>
            </a:xfrm>
            <a:prstGeom prst="downArrow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0" name="מלבן מעוגל 19"/>
            <p:cNvSpPr/>
            <p:nvPr/>
          </p:nvSpPr>
          <p:spPr>
            <a:xfrm>
              <a:off x="6956816" y="1307830"/>
              <a:ext cx="1134185" cy="506883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r>
                <a:rPr lang="he-IL" sz="2000" b="1" dirty="0"/>
                <a:t>ראש </a:t>
              </a:r>
            </a:p>
            <a:p>
              <a:pPr algn="ctr"/>
              <a:r>
                <a:rPr lang="he-IL" sz="2000" b="1" dirty="0"/>
                <a:t>התור</a:t>
              </a:r>
            </a:p>
          </p:txBody>
        </p:sp>
      </p:grpSp>
      <p:grpSp>
        <p:nvGrpSpPr>
          <p:cNvPr id="21" name="קבוצה 20"/>
          <p:cNvGrpSpPr/>
          <p:nvPr/>
        </p:nvGrpSpPr>
        <p:grpSpPr>
          <a:xfrm>
            <a:off x="1439609" y="2321651"/>
            <a:ext cx="1134185" cy="1032598"/>
            <a:chOff x="6956816" y="1307830"/>
            <a:chExt cx="1134185" cy="1032598"/>
          </a:xfrm>
        </p:grpSpPr>
        <p:sp>
          <p:nvSpPr>
            <p:cNvPr id="22" name="חץ למטה 21"/>
            <p:cNvSpPr/>
            <p:nvPr/>
          </p:nvSpPr>
          <p:spPr>
            <a:xfrm>
              <a:off x="7217229" y="1758341"/>
              <a:ext cx="448847" cy="582087"/>
            </a:xfrm>
            <a:prstGeom prst="downArrow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23" name="מלבן מעוגל 22"/>
            <p:cNvSpPr/>
            <p:nvPr/>
          </p:nvSpPr>
          <p:spPr>
            <a:xfrm>
              <a:off x="6956816" y="1307830"/>
              <a:ext cx="1134185" cy="506883"/>
            </a:xfrm>
            <a:prstGeom prst="round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r>
                <a:rPr lang="he-IL" sz="2000" b="1" dirty="0"/>
                <a:t>סוף </a:t>
              </a:r>
            </a:p>
            <a:p>
              <a:pPr algn="ctr"/>
              <a:r>
                <a:rPr lang="he-IL" sz="2000" b="1" dirty="0"/>
                <a:t>התור</a:t>
              </a:r>
            </a:p>
          </p:txBody>
        </p:sp>
      </p:grpSp>
      <p:sp>
        <p:nvSpPr>
          <p:cNvPr id="24" name="חץ ימינה 23"/>
          <p:cNvSpPr/>
          <p:nvPr/>
        </p:nvSpPr>
        <p:spPr>
          <a:xfrm>
            <a:off x="16303" y="4186738"/>
            <a:ext cx="1606560" cy="1289485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400" b="1" dirty="0"/>
              <a:t>כניסה לתור</a:t>
            </a:r>
          </a:p>
        </p:txBody>
      </p:sp>
      <p:sp>
        <p:nvSpPr>
          <p:cNvPr id="25" name="חץ ימינה 24"/>
          <p:cNvSpPr/>
          <p:nvPr/>
        </p:nvSpPr>
        <p:spPr>
          <a:xfrm>
            <a:off x="6891308" y="3917797"/>
            <a:ext cx="1851150" cy="1448691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400" b="1" dirty="0"/>
              <a:t>יציאה מהתור </a:t>
            </a:r>
          </a:p>
        </p:txBody>
      </p:sp>
      <p:sp>
        <p:nvSpPr>
          <p:cNvPr id="26" name="מלבן 25"/>
          <p:cNvSpPr/>
          <p:nvPr/>
        </p:nvSpPr>
        <p:spPr>
          <a:xfrm>
            <a:off x="8196943" y="1406404"/>
            <a:ext cx="790767" cy="37139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400" b="1" dirty="0"/>
              <a:t>אבי</a:t>
            </a:r>
          </a:p>
        </p:txBody>
      </p:sp>
      <p:sp>
        <p:nvSpPr>
          <p:cNvPr id="27" name="מלבן 26"/>
          <p:cNvSpPr/>
          <p:nvPr/>
        </p:nvSpPr>
        <p:spPr>
          <a:xfrm>
            <a:off x="8196942" y="1856081"/>
            <a:ext cx="790767" cy="37139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400" b="1" dirty="0"/>
              <a:t>דני</a:t>
            </a:r>
          </a:p>
        </p:txBody>
      </p:sp>
      <p:sp>
        <p:nvSpPr>
          <p:cNvPr id="28" name="מלבן 27"/>
          <p:cNvSpPr/>
          <p:nvPr/>
        </p:nvSpPr>
        <p:spPr>
          <a:xfrm>
            <a:off x="8196943" y="2354379"/>
            <a:ext cx="790767" cy="37139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400" b="1" dirty="0"/>
              <a:t>אבי</a:t>
            </a:r>
          </a:p>
        </p:txBody>
      </p:sp>
      <p:sp>
        <p:nvSpPr>
          <p:cNvPr id="29" name="מלבן 28"/>
          <p:cNvSpPr/>
          <p:nvPr/>
        </p:nvSpPr>
        <p:spPr>
          <a:xfrm>
            <a:off x="8226378" y="2837695"/>
            <a:ext cx="790767" cy="37139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400" b="1" dirty="0"/>
              <a:t>דני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603880" y="1362505"/>
            <a:ext cx="5223413" cy="83099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he-IL" sz="2400" dirty="0"/>
              <a:t>נכנס ראשון – יוצא ראשון 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FIFO</a:t>
            </a:r>
            <a:endParaRPr lang="he-IL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dirty="0"/>
              <a:t>First In First Out                    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3917889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8" grpId="0" animBg="1"/>
      <p:bldP spid="29" grpId="0" animBg="1"/>
      <p:bldP spid="3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מבנה נתונים מופשט </a:t>
            </a:r>
            <a:r>
              <a:rPr lang="en-US" dirty="0"/>
              <a:t>ADT</a:t>
            </a:r>
            <a:endParaRPr lang="he-IL" dirty="0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>
          <a:xfrm>
            <a:off x="2610370" y="885407"/>
            <a:ext cx="9038521" cy="1970895"/>
          </a:xfrm>
        </p:spPr>
        <p:txBody>
          <a:bodyPr>
            <a:normAutofit fontScale="92500" lnSpcReduction="10000"/>
          </a:bodyPr>
          <a:lstStyle/>
          <a:p>
            <a:r>
              <a:rPr lang="he-IL" dirty="0"/>
              <a:t>התור הוא מבנה נתונים מופשט </a:t>
            </a:r>
            <a:r>
              <a:rPr lang="en-US" dirty="0"/>
              <a:t>Abstract Data Type     </a:t>
            </a:r>
            <a:endParaRPr lang="he-IL" dirty="0"/>
          </a:p>
          <a:p>
            <a:pPr marL="96848" indent="0">
              <a:buNone/>
            </a:pPr>
            <a:r>
              <a:rPr lang="he-IL" dirty="0"/>
              <a:t>  התור הוא אוסף נתונים כללי – </a:t>
            </a:r>
          </a:p>
          <a:p>
            <a:pPr marL="96848" indent="0">
              <a:buNone/>
            </a:pPr>
            <a:r>
              <a:rPr lang="he-IL" dirty="0"/>
              <a:t>יש התייחסות רק לפעולות על האיברים בתור</a:t>
            </a:r>
          </a:p>
          <a:p>
            <a:pPr marL="96848" indent="0">
              <a:buNone/>
            </a:pPr>
            <a:r>
              <a:rPr lang="he-IL" dirty="0"/>
              <a:t> לא לטיפוס הנתונים של האיברים</a:t>
            </a:r>
          </a:p>
          <a:p>
            <a:pPr marL="96848" indent="0">
              <a:buNone/>
            </a:pPr>
            <a:r>
              <a:rPr lang="he-IL" dirty="0"/>
              <a:t>ולא לייצוג  התור. </a:t>
            </a:r>
          </a:p>
        </p:txBody>
      </p:sp>
      <p:grpSp>
        <p:nvGrpSpPr>
          <p:cNvPr id="5" name="קבוצה 4"/>
          <p:cNvGrpSpPr/>
          <p:nvPr/>
        </p:nvGrpSpPr>
        <p:grpSpPr>
          <a:xfrm>
            <a:off x="837557" y="1686871"/>
            <a:ext cx="4304653" cy="2181285"/>
            <a:chOff x="3483430" y="1647725"/>
            <a:chExt cx="5555620" cy="3170378"/>
          </a:xfrm>
        </p:grpSpPr>
        <p:pic>
          <p:nvPicPr>
            <p:cNvPr id="6" name="תמונה 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83430" y="1647725"/>
              <a:ext cx="5521098" cy="3170378"/>
            </a:xfrm>
            <a:prstGeom prst="rect">
              <a:avLst/>
            </a:prstGeom>
          </p:spPr>
        </p:pic>
        <p:sp>
          <p:nvSpPr>
            <p:cNvPr id="7" name="מלבן 6"/>
            <p:cNvSpPr/>
            <p:nvPr/>
          </p:nvSpPr>
          <p:spPr>
            <a:xfrm>
              <a:off x="8588289" y="3176925"/>
              <a:ext cx="76200" cy="1585189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8" name="מלבן 7"/>
            <p:cNvSpPr/>
            <p:nvPr/>
          </p:nvSpPr>
          <p:spPr>
            <a:xfrm>
              <a:off x="7714006" y="3232914"/>
              <a:ext cx="76200" cy="1585189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9" name="מלבן 8"/>
            <p:cNvSpPr/>
            <p:nvPr/>
          </p:nvSpPr>
          <p:spPr>
            <a:xfrm>
              <a:off x="6527463" y="3176925"/>
              <a:ext cx="76200" cy="1585189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0" name="מלבן 9"/>
            <p:cNvSpPr/>
            <p:nvPr/>
          </p:nvSpPr>
          <p:spPr>
            <a:xfrm>
              <a:off x="5653180" y="3176924"/>
              <a:ext cx="76200" cy="1585189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1" name="מלבן 10"/>
            <p:cNvSpPr/>
            <p:nvPr/>
          </p:nvSpPr>
          <p:spPr>
            <a:xfrm>
              <a:off x="4735355" y="3176923"/>
              <a:ext cx="76200" cy="1585189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2" name="מלבן 11"/>
            <p:cNvSpPr/>
            <p:nvPr/>
          </p:nvSpPr>
          <p:spPr>
            <a:xfrm>
              <a:off x="4163855" y="3176922"/>
              <a:ext cx="76200" cy="1585189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3" name="מלבן 12"/>
            <p:cNvSpPr/>
            <p:nvPr/>
          </p:nvSpPr>
          <p:spPr>
            <a:xfrm>
              <a:off x="3605036" y="3418114"/>
              <a:ext cx="5434014" cy="76200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4" name="מלבן 13"/>
            <p:cNvSpPr/>
            <p:nvPr/>
          </p:nvSpPr>
          <p:spPr>
            <a:xfrm>
              <a:off x="3526972" y="3775522"/>
              <a:ext cx="5434014" cy="76200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5" name="מלבן 14"/>
            <p:cNvSpPr/>
            <p:nvPr/>
          </p:nvSpPr>
          <p:spPr>
            <a:xfrm>
              <a:off x="3526972" y="4126577"/>
              <a:ext cx="5434014" cy="76200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16" name="מלבן 15"/>
            <p:cNvSpPr/>
            <p:nvPr/>
          </p:nvSpPr>
          <p:spPr>
            <a:xfrm>
              <a:off x="3497052" y="4472340"/>
              <a:ext cx="5434014" cy="76200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sp>
        <p:nvSpPr>
          <p:cNvPr id="17" name="מלבן 16"/>
          <p:cNvSpPr/>
          <p:nvPr/>
        </p:nvSpPr>
        <p:spPr>
          <a:xfrm>
            <a:off x="562419" y="1435575"/>
            <a:ext cx="4807069" cy="50259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dirty="0"/>
              <a:t>אבי ,  שולה  ,  דינה  ,  דוד ,  יאיר ,  משה  , דני</a:t>
            </a:r>
          </a:p>
        </p:txBody>
      </p:sp>
      <p:pic>
        <p:nvPicPr>
          <p:cNvPr id="18" name="תמונה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6008" y="4336939"/>
            <a:ext cx="6012600" cy="1610834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6274337" y="2868812"/>
            <a:ext cx="4170716" cy="83099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he-IL" sz="2400" b="1" dirty="0"/>
              <a:t> המחלקה היא גנרית </a:t>
            </a:r>
          </a:p>
          <a:p>
            <a:pPr algn="l" rtl="0"/>
            <a:r>
              <a:rPr lang="en-US" sz="2400" b="1" dirty="0"/>
              <a:t>public class Queue&lt;T&gt;</a:t>
            </a:r>
            <a:endParaRPr lang="he-IL" sz="24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5975786" y="3748442"/>
            <a:ext cx="564996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Varela Round" panose="00000500000000000000" pitchFamily="2" charset="-79"/>
              </a:rPr>
              <a:t>נצהיר על טיפוס הנתונים רק בזמן המימוש.</a:t>
            </a:r>
            <a:endParaRPr lang="he-IL" b="1" dirty="0">
              <a:latin typeface="Varela Round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62361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6827893"/>
              </p:ext>
            </p:extLst>
          </p:nvPr>
        </p:nvGraphicFramePr>
        <p:xfrm>
          <a:off x="0" y="97911"/>
          <a:ext cx="8926286" cy="6541295"/>
        </p:xfrm>
        <a:graphic>
          <a:graphicData uri="http://schemas.openxmlformats.org/drawingml/2006/table">
            <a:tbl>
              <a:tblPr rtl="1" firstRow="1" bandRow="1">
                <a:tableStyleId>{073A0DAA-6AF3-43AB-8588-CEC1D06C72B9}</a:tableStyleId>
              </a:tblPr>
              <a:tblGrid>
                <a:gridCol w="4067629">
                  <a:extLst>
                    <a:ext uri="{9D8B030D-6E8A-4147-A177-3AD203B41FA5}">
                      <a16:colId xmlns:a16="http://schemas.microsoft.com/office/drawing/2014/main" val="584897057"/>
                    </a:ext>
                  </a:extLst>
                </a:gridCol>
                <a:gridCol w="4858657">
                  <a:extLst>
                    <a:ext uri="{9D8B030D-6E8A-4147-A177-3AD203B41FA5}">
                      <a16:colId xmlns:a16="http://schemas.microsoft.com/office/drawing/2014/main" val="4070802632"/>
                    </a:ext>
                  </a:extLst>
                </a:gridCol>
              </a:tblGrid>
              <a:tr h="830572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9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class Queue&lt;T&gt;</a:t>
                      </a:r>
                    </a:p>
                    <a:p>
                      <a:pPr algn="l" rtl="0"/>
                      <a:endParaRPr lang="he-I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0643848"/>
                  </a:ext>
                </a:extLst>
              </a:tr>
              <a:tr h="830572">
                <a:tc>
                  <a:txBody>
                    <a:bodyPr/>
                    <a:lstStyle/>
                    <a:p>
                      <a:pPr rtl="1"/>
                      <a:r>
                        <a:rPr lang="he-IL" sz="2400" dirty="0">
                          <a:latin typeface="+mn-lt"/>
                        </a:rPr>
                        <a:t>בנאי. בונה תור ריק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9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latin typeface="+mn-lt"/>
                        </a:rPr>
                        <a:t>public Queue()</a:t>
                      </a:r>
                    </a:p>
                    <a:p>
                      <a:pPr algn="l" rtl="0"/>
                      <a:endParaRPr lang="he-IL" sz="2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2535687"/>
                  </a:ext>
                </a:extLst>
              </a:tr>
              <a:tr h="830572">
                <a:tc>
                  <a:txBody>
                    <a:bodyPr/>
                    <a:lstStyle/>
                    <a:p>
                      <a:pPr rtl="1"/>
                      <a:r>
                        <a:rPr lang="he-IL" sz="2400" dirty="0">
                          <a:latin typeface="+mn-lt"/>
                        </a:rPr>
                        <a:t>מוסיף לסוף</a:t>
                      </a:r>
                      <a:r>
                        <a:rPr lang="he-IL" sz="2400" baseline="0" dirty="0">
                          <a:latin typeface="+mn-lt"/>
                        </a:rPr>
                        <a:t> התור את הערך </a:t>
                      </a:r>
                      <a:r>
                        <a:rPr lang="en-US" sz="2400" baseline="0" dirty="0">
                          <a:latin typeface="+mn-lt"/>
                        </a:rPr>
                        <a:t>X</a:t>
                      </a:r>
                      <a:r>
                        <a:rPr lang="he-IL" sz="2400" baseline="0" dirty="0">
                          <a:latin typeface="+mn-lt"/>
                        </a:rPr>
                        <a:t> </a:t>
                      </a:r>
                      <a:endParaRPr lang="he-IL" sz="2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9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latin typeface="+mn-lt"/>
                        </a:rPr>
                        <a:t>public void Insert(T x)</a:t>
                      </a:r>
                    </a:p>
                    <a:p>
                      <a:pPr algn="l" rtl="0"/>
                      <a:endParaRPr lang="he-IL" sz="2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5684161"/>
                  </a:ext>
                </a:extLst>
              </a:tr>
              <a:tr h="1199715">
                <a:tc>
                  <a:txBody>
                    <a:bodyPr/>
                    <a:lstStyle/>
                    <a:p>
                      <a:pPr rtl="1"/>
                      <a:r>
                        <a:rPr lang="he-IL" sz="2400" dirty="0">
                          <a:latin typeface="+mn-lt"/>
                        </a:rPr>
                        <a:t>מוציא את הערך מראש התור ומחזיר אותו </a:t>
                      </a:r>
                    </a:p>
                    <a:p>
                      <a:pPr rtl="1"/>
                      <a:r>
                        <a:rPr lang="he-IL" sz="2400" dirty="0">
                          <a:latin typeface="+mn-lt"/>
                        </a:rPr>
                        <a:t>הנחה: התור לא ריק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9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latin typeface="+mn-lt"/>
                        </a:rPr>
                        <a:t>public T Remove()</a:t>
                      </a:r>
                    </a:p>
                    <a:p>
                      <a:pPr algn="l" rtl="0"/>
                      <a:endParaRPr lang="he-IL" sz="2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4827210"/>
                  </a:ext>
                </a:extLst>
              </a:tr>
              <a:tr h="830572">
                <a:tc>
                  <a:txBody>
                    <a:bodyPr/>
                    <a:lstStyle/>
                    <a:p>
                      <a:pPr rtl="1"/>
                      <a:r>
                        <a:rPr lang="he-IL" sz="2400" dirty="0">
                          <a:latin typeface="+mn-lt"/>
                        </a:rPr>
                        <a:t>מחזיר את הערך בראש התור </a:t>
                      </a:r>
                    </a:p>
                    <a:p>
                      <a:pPr rtl="1"/>
                      <a:r>
                        <a:rPr lang="he-IL" sz="2400" dirty="0">
                          <a:latin typeface="+mn-lt"/>
                        </a:rPr>
                        <a:t>הנחה: התור לא ריק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9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latin typeface="+mn-lt"/>
                        </a:rPr>
                        <a:t>public T Head() </a:t>
                      </a:r>
                    </a:p>
                    <a:p>
                      <a:pPr algn="l" rtl="0"/>
                      <a:endParaRPr lang="he-IL" sz="2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550323"/>
                  </a:ext>
                </a:extLst>
              </a:tr>
              <a:tr h="830572">
                <a:tc>
                  <a:txBody>
                    <a:bodyPr/>
                    <a:lstStyle/>
                    <a:p>
                      <a:pPr rtl="1"/>
                      <a:r>
                        <a:rPr lang="he-IL" sz="2400" dirty="0">
                          <a:latin typeface="+mn-lt"/>
                        </a:rPr>
                        <a:t>מחזיר אמת אם התור ריק, אחרת מחזיר שקר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9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latin typeface="+mn-lt"/>
                        </a:rPr>
                        <a:t>public bool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+mn-lt"/>
                        </a:rPr>
                        <a:t>IsEmpty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+mn-lt"/>
                        </a:rPr>
                        <a:t>() </a:t>
                      </a:r>
                    </a:p>
                    <a:p>
                      <a:pPr algn="l" rtl="0"/>
                      <a:endParaRPr lang="he-IL" sz="2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0493011"/>
                  </a:ext>
                </a:extLst>
              </a:tr>
              <a:tr h="830572">
                <a:tc>
                  <a:txBody>
                    <a:bodyPr/>
                    <a:lstStyle/>
                    <a:p>
                      <a:pPr rtl="1"/>
                      <a:r>
                        <a:rPr lang="he-IL" sz="2400" dirty="0">
                          <a:latin typeface="+mn-lt"/>
                        </a:rPr>
                        <a:t>מחזיר</a:t>
                      </a:r>
                      <a:r>
                        <a:rPr lang="he-IL" sz="2400" baseline="0" dirty="0">
                          <a:latin typeface="+mn-lt"/>
                        </a:rPr>
                        <a:t> מחרוזת המייצגת את התור. [</a:t>
                      </a:r>
                      <a:r>
                        <a:rPr lang="en-US" sz="2400" baseline="0" dirty="0">
                          <a:latin typeface="+mn-lt"/>
                        </a:rPr>
                        <a:t>x1,x2,x3…</a:t>
                      </a:r>
                      <a:r>
                        <a:rPr lang="he-IL" sz="2400" baseline="0" dirty="0">
                          <a:latin typeface="+mn-lt"/>
                        </a:rPr>
                        <a:t>]  - ראש התור משמאל </a:t>
                      </a:r>
                      <a:endParaRPr lang="he-IL" sz="2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9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latin typeface="+mn-lt"/>
                        </a:rPr>
                        <a:t>public override string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+mn-lt"/>
                        </a:rPr>
                        <a:t>ToString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+mn-lt"/>
                        </a:rPr>
                        <a:t>()</a:t>
                      </a:r>
                      <a:endParaRPr lang="he-IL" sz="2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algn="l" rtl="0"/>
                      <a:endParaRPr lang="he-IL" sz="24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1016123"/>
                  </a:ext>
                </a:extLst>
              </a:tr>
            </a:tbl>
          </a:graphicData>
        </a:graphic>
      </p:graphicFrame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741228" y="195883"/>
            <a:ext cx="3450772" cy="2024801"/>
          </a:xfrm>
        </p:spPr>
        <p:txBody>
          <a:bodyPr/>
          <a:lstStyle/>
          <a:p>
            <a:r>
              <a:rPr lang="he-IL" dirty="0"/>
              <a:t>ממשק  </a:t>
            </a:r>
            <a:br>
              <a:rPr lang="he-IL" dirty="0"/>
            </a:br>
            <a:r>
              <a:rPr lang="he-IL" dirty="0"/>
              <a:t>המחלקה</a:t>
            </a:r>
            <a:br>
              <a:rPr lang="he-IL" dirty="0"/>
            </a:br>
            <a:r>
              <a:rPr lang="he-IL" dirty="0"/>
              <a:t> </a:t>
            </a:r>
            <a:r>
              <a:rPr lang="en-US" dirty="0"/>
              <a:t>Queue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680960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בניית תור </a:t>
            </a:r>
          </a:p>
        </p:txBody>
      </p:sp>
      <p:grpSp>
        <p:nvGrpSpPr>
          <p:cNvPr id="6" name="קבוצה 5"/>
          <p:cNvGrpSpPr/>
          <p:nvPr/>
        </p:nvGrpSpPr>
        <p:grpSpPr>
          <a:xfrm>
            <a:off x="9658775" y="1598798"/>
            <a:ext cx="1985677" cy="807801"/>
            <a:chOff x="8722544" y="2626156"/>
            <a:chExt cx="1818078" cy="723650"/>
          </a:xfrm>
        </p:grpSpPr>
        <p:sp>
          <p:nvSpPr>
            <p:cNvPr id="11" name="תרשים זרימה: חילוץ 10"/>
            <p:cNvSpPr/>
            <p:nvPr/>
          </p:nvSpPr>
          <p:spPr>
            <a:xfrm>
              <a:off x="8785302" y="3123868"/>
              <a:ext cx="311744" cy="225938"/>
            </a:xfrm>
            <a:prstGeom prst="flowChartExtra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grpSp>
          <p:nvGrpSpPr>
            <p:cNvPr id="12" name="קבוצה 11"/>
            <p:cNvGrpSpPr/>
            <p:nvPr/>
          </p:nvGrpSpPr>
          <p:grpSpPr>
            <a:xfrm>
              <a:off x="8722544" y="2626156"/>
              <a:ext cx="1818078" cy="537644"/>
              <a:chOff x="8634160" y="1575751"/>
              <a:chExt cx="1818078" cy="537644"/>
            </a:xfrm>
          </p:grpSpPr>
          <p:cxnSp>
            <p:nvCxnSpPr>
              <p:cNvPr id="13" name="מחבר ישר 12"/>
              <p:cNvCxnSpPr/>
              <p:nvPr/>
            </p:nvCxnSpPr>
            <p:spPr>
              <a:xfrm flipH="1">
                <a:off x="8634160" y="2113395"/>
                <a:ext cx="1818078" cy="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" name="מחבר ישר 13"/>
              <p:cNvCxnSpPr/>
              <p:nvPr/>
            </p:nvCxnSpPr>
            <p:spPr>
              <a:xfrm flipH="1">
                <a:off x="8634160" y="1575751"/>
                <a:ext cx="1818078" cy="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17" name="אליפסה 16"/>
          <p:cNvSpPr/>
          <p:nvPr/>
        </p:nvSpPr>
        <p:spPr>
          <a:xfrm>
            <a:off x="6254973" y="1579217"/>
            <a:ext cx="1095773" cy="616474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2400" dirty="0"/>
              <a:t>q</a:t>
            </a:r>
            <a:endParaRPr lang="he-IL" sz="2400" dirty="0"/>
          </a:p>
        </p:txBody>
      </p:sp>
      <p:cxnSp>
        <p:nvCxnSpPr>
          <p:cNvPr id="18" name="מחבר חץ ישר 17"/>
          <p:cNvCxnSpPr>
            <a:stCxn id="17" idx="6"/>
          </p:cNvCxnSpPr>
          <p:nvPr/>
        </p:nvCxnSpPr>
        <p:spPr>
          <a:xfrm flipV="1">
            <a:off x="7350746" y="1815804"/>
            <a:ext cx="2217797" cy="7165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מלבן 22"/>
          <p:cNvSpPr/>
          <p:nvPr/>
        </p:nvSpPr>
        <p:spPr>
          <a:xfrm>
            <a:off x="387803" y="2755016"/>
            <a:ext cx="63001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</a:rPr>
              <a:t>Queue&lt;</a:t>
            </a:r>
            <a:r>
              <a:rPr lang="en-US" sz="2800" dirty="0" err="1">
                <a:solidFill>
                  <a:srgbClr val="0000FF"/>
                </a:solidFill>
              </a:rPr>
              <a:t>int</a:t>
            </a:r>
            <a:r>
              <a:rPr lang="en-US" sz="2800" dirty="0">
                <a:solidFill>
                  <a:srgbClr val="000000"/>
                </a:solidFill>
              </a:rPr>
              <a:t>&gt; q = </a:t>
            </a:r>
            <a:r>
              <a:rPr lang="en-US" sz="2800" dirty="0">
                <a:solidFill>
                  <a:srgbClr val="0000FF"/>
                </a:solidFill>
              </a:rPr>
              <a:t>new</a:t>
            </a:r>
            <a:r>
              <a:rPr lang="en-US" sz="2800" dirty="0">
                <a:solidFill>
                  <a:srgbClr val="000000"/>
                </a:solidFill>
              </a:rPr>
              <a:t> Queue&lt;</a:t>
            </a:r>
            <a:r>
              <a:rPr lang="en-US" sz="2800" dirty="0" err="1">
                <a:solidFill>
                  <a:srgbClr val="0000FF"/>
                </a:solidFill>
              </a:rPr>
              <a:t>int</a:t>
            </a:r>
            <a:r>
              <a:rPr lang="en-US" sz="2800" dirty="0">
                <a:solidFill>
                  <a:srgbClr val="000000"/>
                </a:solidFill>
              </a:rPr>
              <a:t>&gt;();</a:t>
            </a:r>
            <a:endParaRPr lang="he-IL" sz="2800" dirty="0"/>
          </a:p>
        </p:txBody>
      </p:sp>
      <p:sp>
        <p:nvSpPr>
          <p:cNvPr id="28" name="חץ למעלה 27"/>
          <p:cNvSpPr/>
          <p:nvPr/>
        </p:nvSpPr>
        <p:spPr>
          <a:xfrm>
            <a:off x="1817914" y="3278236"/>
            <a:ext cx="707572" cy="117565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9" name="צורה חופשית 28"/>
          <p:cNvSpPr/>
          <p:nvPr/>
        </p:nvSpPr>
        <p:spPr>
          <a:xfrm>
            <a:off x="2989328" y="1882884"/>
            <a:ext cx="1778146" cy="872132"/>
          </a:xfrm>
          <a:custGeom>
            <a:avLst/>
            <a:gdLst>
              <a:gd name="connsiteX0" fmla="*/ 1778146 w 1778146"/>
              <a:gd name="connsiteY0" fmla="*/ 802643 h 872132"/>
              <a:gd name="connsiteX1" fmla="*/ 193186 w 1778146"/>
              <a:gd name="connsiteY1" fmla="*/ 3 h 872132"/>
              <a:gd name="connsiteX2" fmla="*/ 10306 w 1778146"/>
              <a:gd name="connsiteY2" fmla="*/ 792483 h 872132"/>
              <a:gd name="connsiteX3" fmla="*/ 40786 w 1778146"/>
              <a:gd name="connsiteY3" fmla="*/ 802643 h 8721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78146" h="872132">
                <a:moveTo>
                  <a:pt x="1778146" y="802643"/>
                </a:moveTo>
                <a:cubicBezTo>
                  <a:pt x="1132986" y="402169"/>
                  <a:pt x="487826" y="1696"/>
                  <a:pt x="193186" y="3"/>
                </a:cubicBezTo>
                <a:cubicBezTo>
                  <a:pt x="-101454" y="-1690"/>
                  <a:pt x="35706" y="658710"/>
                  <a:pt x="10306" y="792483"/>
                </a:cubicBezTo>
                <a:cubicBezTo>
                  <a:pt x="-15094" y="926256"/>
                  <a:pt x="12846" y="864449"/>
                  <a:pt x="40786" y="802643"/>
                </a:cubicBezTo>
              </a:path>
            </a:pathLst>
          </a:cu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r>
              <a:rPr lang="he-IL" b="1" dirty="0"/>
              <a:t>השמה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62000" y="4767943"/>
            <a:ext cx="5834743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dirty="0"/>
              <a:t> המשתנה  </a:t>
            </a:r>
            <a:r>
              <a:rPr lang="en-US" sz="2400" dirty="0"/>
              <a:t>q</a:t>
            </a:r>
            <a:r>
              <a:rPr lang="he-IL" sz="2400" dirty="0"/>
              <a:t>  מטיפוס תור של מספרים , מכיל הפניה לתור.  </a:t>
            </a:r>
          </a:p>
          <a:p>
            <a:r>
              <a:rPr lang="he-IL" sz="2400" dirty="0"/>
              <a:t>  מי שיקבל את ההפניה יוכל לגשת לתור המקורי !!!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87803" y="824250"/>
            <a:ext cx="3607149" cy="101566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marL="342900" indent="-342900">
              <a:buAutoNum type="arabicPeriod"/>
            </a:pPr>
            <a:r>
              <a:rPr lang="he-IL" sz="2000" b="1" dirty="0"/>
              <a:t>הצהרה על משתנה</a:t>
            </a:r>
          </a:p>
          <a:p>
            <a:pPr marL="342900" indent="-342900">
              <a:buAutoNum type="arabicPeriod"/>
            </a:pPr>
            <a:r>
              <a:rPr lang="he-IL" sz="2000" b="1" dirty="0"/>
              <a:t>בניית התור </a:t>
            </a:r>
          </a:p>
          <a:p>
            <a:pPr marL="342900" indent="-342900">
              <a:buAutoNum type="arabicPeriod"/>
            </a:pPr>
            <a:r>
              <a:rPr lang="he-IL" sz="2000" b="1" dirty="0"/>
              <a:t>השמת ההפניה במשתנה  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9255302" y="2485803"/>
            <a:ext cx="128451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ראש התור</a:t>
            </a:r>
          </a:p>
        </p:txBody>
      </p:sp>
    </p:spTree>
    <p:extLst>
      <p:ext uri="{BB962C8B-B14F-4D97-AF65-F5344CB8AC3E}">
        <p14:creationId xmlns:p14="http://schemas.microsoft.com/office/powerpoint/2010/main" val="4209579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15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8" grpId="0" animBg="1"/>
      <p:bldP spid="28" grpId="1" animBg="1"/>
      <p:bldP spid="29" grpId="0" animBg="1"/>
      <p:bldP spid="32" grpId="0"/>
      <p:bldP spid="3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פעולות על התור</a:t>
            </a:r>
          </a:p>
        </p:txBody>
      </p:sp>
      <p:sp>
        <p:nvSpPr>
          <p:cNvPr id="5" name="מלבן 4"/>
          <p:cNvSpPr/>
          <p:nvPr/>
        </p:nvSpPr>
        <p:spPr>
          <a:xfrm>
            <a:off x="508035" y="1456125"/>
            <a:ext cx="54200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Queue&lt;</a:t>
            </a:r>
            <a:r>
              <a:rPr lang="en-US" sz="2400" dirty="0" err="1">
                <a:solidFill>
                  <a:srgbClr val="0000FF"/>
                </a:solidFill>
              </a:rPr>
              <a:t>int</a:t>
            </a:r>
            <a:r>
              <a:rPr lang="en-US" sz="2400" dirty="0">
                <a:solidFill>
                  <a:srgbClr val="000000"/>
                </a:solidFill>
              </a:rPr>
              <a:t>&gt; q1 = </a:t>
            </a:r>
            <a:r>
              <a:rPr lang="en-US" sz="2400" dirty="0">
                <a:solidFill>
                  <a:srgbClr val="0000FF"/>
                </a:solidFill>
              </a:rPr>
              <a:t>new</a:t>
            </a:r>
            <a:r>
              <a:rPr lang="en-US" sz="2400" dirty="0">
                <a:solidFill>
                  <a:srgbClr val="000000"/>
                </a:solidFill>
              </a:rPr>
              <a:t> Queue&lt;</a:t>
            </a:r>
            <a:r>
              <a:rPr lang="en-US" sz="2400" dirty="0" err="1">
                <a:solidFill>
                  <a:srgbClr val="0000FF"/>
                </a:solidFill>
              </a:rPr>
              <a:t>int</a:t>
            </a:r>
            <a:r>
              <a:rPr lang="en-US" sz="2400" dirty="0">
                <a:solidFill>
                  <a:srgbClr val="000000"/>
                </a:solidFill>
              </a:rPr>
              <a:t>&gt;();</a:t>
            </a:r>
            <a:endParaRPr lang="he-IL" sz="2400" dirty="0"/>
          </a:p>
        </p:txBody>
      </p:sp>
      <p:sp>
        <p:nvSpPr>
          <p:cNvPr id="9" name="מלבן 8"/>
          <p:cNvSpPr/>
          <p:nvPr/>
        </p:nvSpPr>
        <p:spPr>
          <a:xfrm>
            <a:off x="10721697" y="2758874"/>
            <a:ext cx="326571" cy="414049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6</a:t>
            </a:r>
            <a:endParaRPr lang="he-IL" sz="2000" dirty="0"/>
          </a:p>
        </p:txBody>
      </p:sp>
      <p:grpSp>
        <p:nvGrpSpPr>
          <p:cNvPr id="25" name="קבוצה 24"/>
          <p:cNvGrpSpPr/>
          <p:nvPr/>
        </p:nvGrpSpPr>
        <p:grpSpPr>
          <a:xfrm>
            <a:off x="8739038" y="1641173"/>
            <a:ext cx="2810299" cy="1833325"/>
            <a:chOff x="8701261" y="1643194"/>
            <a:chExt cx="2810299" cy="1833325"/>
          </a:xfrm>
        </p:grpSpPr>
        <p:sp>
          <p:nvSpPr>
            <p:cNvPr id="20" name="תרשים זרימה: חילוץ 19"/>
            <p:cNvSpPr/>
            <p:nvPr/>
          </p:nvSpPr>
          <p:spPr>
            <a:xfrm>
              <a:off x="8701261" y="3123868"/>
              <a:ext cx="395785" cy="352651"/>
            </a:xfrm>
            <a:prstGeom prst="flowChartExtra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grpSp>
          <p:nvGrpSpPr>
            <p:cNvPr id="24" name="קבוצה 23"/>
            <p:cNvGrpSpPr/>
            <p:nvPr/>
          </p:nvGrpSpPr>
          <p:grpSpPr>
            <a:xfrm>
              <a:off x="8722543" y="1643194"/>
              <a:ext cx="2789017" cy="1468099"/>
              <a:chOff x="8722543" y="599487"/>
              <a:chExt cx="2789017" cy="1468099"/>
            </a:xfrm>
          </p:grpSpPr>
          <p:grpSp>
            <p:nvGrpSpPr>
              <p:cNvPr id="19" name="קבוצה 18"/>
              <p:cNvGrpSpPr/>
              <p:nvPr/>
            </p:nvGrpSpPr>
            <p:grpSpPr>
              <a:xfrm>
                <a:off x="8722543" y="853575"/>
                <a:ext cx="2312321" cy="1214011"/>
                <a:chOff x="8634159" y="846877"/>
                <a:chExt cx="2312321" cy="1214011"/>
              </a:xfrm>
            </p:grpSpPr>
            <p:cxnSp>
              <p:nvCxnSpPr>
                <p:cNvPr id="11" name="מחבר ישר 10"/>
                <p:cNvCxnSpPr/>
                <p:nvPr/>
              </p:nvCxnSpPr>
              <p:spPr>
                <a:xfrm flipH="1">
                  <a:off x="8634160" y="2060888"/>
                  <a:ext cx="1818078" cy="0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מחבר ישר 11"/>
                <p:cNvCxnSpPr/>
                <p:nvPr/>
              </p:nvCxnSpPr>
              <p:spPr>
                <a:xfrm flipH="1">
                  <a:off x="8634159" y="1646839"/>
                  <a:ext cx="1818078" cy="0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14" name="אליפסה 13"/>
                <p:cNvSpPr/>
                <p:nvPr/>
              </p:nvSpPr>
              <p:spPr>
                <a:xfrm>
                  <a:off x="10144188" y="846877"/>
                  <a:ext cx="802292" cy="434737"/>
                </a:xfrm>
                <a:prstGeom prst="ellipse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1" anchor="ctr"/>
                <a:lstStyle/>
                <a:p>
                  <a:pPr algn="ctr"/>
                  <a:r>
                    <a:rPr lang="en-US" dirty="0"/>
                    <a:t>q1</a:t>
                  </a:r>
                  <a:endParaRPr lang="he-IL" dirty="0"/>
                </a:p>
              </p:txBody>
            </p:sp>
            <p:cxnSp>
              <p:nvCxnSpPr>
                <p:cNvPr id="16" name="מחבר חץ ישר 15"/>
                <p:cNvCxnSpPr>
                  <a:stCxn id="14" idx="3"/>
                </p:cNvCxnSpPr>
                <p:nvPr/>
              </p:nvCxnSpPr>
              <p:spPr>
                <a:xfrm flipH="1">
                  <a:off x="9543198" y="1217948"/>
                  <a:ext cx="718483" cy="418548"/>
                </a:xfrm>
                <a:prstGeom prst="straightConnector1">
                  <a:avLst/>
                </a:prstGeom>
                <a:ln>
                  <a:tailEnd type="triangle"/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1" name="מלבן 20"/>
              <p:cNvSpPr/>
              <p:nvPr/>
            </p:nvSpPr>
            <p:spPr>
              <a:xfrm>
                <a:off x="9931834" y="599487"/>
                <a:ext cx="1579726" cy="265305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r>
                  <a:rPr lang="en-US" dirty="0"/>
                  <a:t>Queue&lt;</a:t>
                </a:r>
                <a:r>
                  <a:rPr lang="en-US" dirty="0" err="1"/>
                  <a:t>int</a:t>
                </a:r>
                <a:r>
                  <a:rPr lang="en-US" dirty="0"/>
                  <a:t>&gt;</a:t>
                </a:r>
                <a:endParaRPr lang="he-IL" dirty="0"/>
              </a:p>
            </p:txBody>
          </p:sp>
        </p:grpSp>
      </p:grpSp>
      <p:sp>
        <p:nvSpPr>
          <p:cNvPr id="23" name="מלבן 22"/>
          <p:cNvSpPr/>
          <p:nvPr/>
        </p:nvSpPr>
        <p:spPr>
          <a:xfrm>
            <a:off x="508035" y="2010235"/>
            <a:ext cx="20345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 q1.Insert(6);</a:t>
            </a:r>
            <a:endParaRPr lang="he-IL" sz="2400" dirty="0"/>
          </a:p>
        </p:txBody>
      </p:sp>
      <p:sp>
        <p:nvSpPr>
          <p:cNvPr id="29" name="מלבן 28"/>
          <p:cNvSpPr/>
          <p:nvPr/>
        </p:nvSpPr>
        <p:spPr>
          <a:xfrm>
            <a:off x="508035" y="3495296"/>
            <a:ext cx="31390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</a:rPr>
              <a:t>int</a:t>
            </a:r>
            <a:r>
              <a:rPr lang="en-US" sz="2400" dirty="0">
                <a:solidFill>
                  <a:srgbClr val="000000"/>
                </a:solidFill>
              </a:rPr>
              <a:t> x = q1.Remove();</a:t>
            </a:r>
            <a:endParaRPr lang="he-IL" sz="2400" dirty="0"/>
          </a:p>
        </p:txBody>
      </p:sp>
      <p:sp>
        <p:nvSpPr>
          <p:cNvPr id="30" name="חץ שמאלה 29"/>
          <p:cNvSpPr/>
          <p:nvPr/>
        </p:nvSpPr>
        <p:spPr>
          <a:xfrm>
            <a:off x="7598841" y="2860163"/>
            <a:ext cx="476696" cy="2198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1" name="חץ שמאלה 30"/>
          <p:cNvSpPr/>
          <p:nvPr/>
        </p:nvSpPr>
        <p:spPr>
          <a:xfrm>
            <a:off x="11511560" y="2853984"/>
            <a:ext cx="476696" cy="2198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2" name="מלבן 31"/>
          <p:cNvSpPr/>
          <p:nvPr/>
        </p:nvSpPr>
        <p:spPr>
          <a:xfrm>
            <a:off x="5383015" y="3495296"/>
            <a:ext cx="1090190" cy="62253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l" rtl="0"/>
            <a:r>
              <a:rPr lang="en-US" dirty="0"/>
              <a:t>X=</a:t>
            </a:r>
            <a:endParaRPr lang="he-IL" dirty="0"/>
          </a:p>
        </p:txBody>
      </p:sp>
      <p:sp>
        <p:nvSpPr>
          <p:cNvPr id="27" name="מלבן 26"/>
          <p:cNvSpPr/>
          <p:nvPr/>
        </p:nvSpPr>
        <p:spPr>
          <a:xfrm>
            <a:off x="8714747" y="2703532"/>
            <a:ext cx="326571" cy="414049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6</a:t>
            </a:r>
            <a:endParaRPr lang="he-IL" sz="2000" dirty="0"/>
          </a:p>
        </p:txBody>
      </p:sp>
      <p:sp>
        <p:nvSpPr>
          <p:cNvPr id="33" name="מלבן 32"/>
          <p:cNvSpPr/>
          <p:nvPr/>
        </p:nvSpPr>
        <p:spPr>
          <a:xfrm>
            <a:off x="1113050" y="4233092"/>
            <a:ext cx="273504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x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sz="2400" dirty="0">
                <a:solidFill>
                  <a:srgbClr val="000000"/>
                </a:solidFill>
              </a:rPr>
              <a:t>q1.Remove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  <a:endParaRPr lang="he-IL" dirty="0"/>
          </a:p>
        </p:txBody>
      </p:sp>
      <p:sp>
        <p:nvSpPr>
          <p:cNvPr id="34" name="חץ שמאלה 33"/>
          <p:cNvSpPr/>
          <p:nvPr/>
        </p:nvSpPr>
        <p:spPr>
          <a:xfrm>
            <a:off x="4204197" y="4233092"/>
            <a:ext cx="4238357" cy="621249"/>
          </a:xfrm>
          <a:prstGeom prst="lef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שגיאת זמן ריצה </a:t>
            </a:r>
          </a:p>
        </p:txBody>
      </p:sp>
      <p:sp>
        <p:nvSpPr>
          <p:cNvPr id="35" name="מלבן 34"/>
          <p:cNvSpPr/>
          <p:nvPr/>
        </p:nvSpPr>
        <p:spPr>
          <a:xfrm>
            <a:off x="508035" y="2677251"/>
            <a:ext cx="30396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</a:rPr>
              <a:t>int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dirty="0" err="1">
                <a:solidFill>
                  <a:srgbClr val="000000"/>
                </a:solidFill>
              </a:rPr>
              <a:t>num</a:t>
            </a:r>
            <a:r>
              <a:rPr lang="en-US" sz="2400" dirty="0">
                <a:solidFill>
                  <a:srgbClr val="000000"/>
                </a:solidFill>
              </a:rPr>
              <a:t>= q1.Head()</a:t>
            </a:r>
            <a:endParaRPr lang="he-IL" sz="2400" dirty="0"/>
          </a:p>
        </p:txBody>
      </p:sp>
      <p:sp>
        <p:nvSpPr>
          <p:cNvPr id="36" name="מלבן 35"/>
          <p:cNvSpPr/>
          <p:nvPr/>
        </p:nvSpPr>
        <p:spPr>
          <a:xfrm>
            <a:off x="5383015" y="2568394"/>
            <a:ext cx="1245147" cy="62253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l" rtl="0"/>
            <a:r>
              <a:rPr lang="en-US" dirty="0" err="1"/>
              <a:t>num</a:t>
            </a:r>
            <a:r>
              <a:rPr lang="en-US" dirty="0"/>
              <a:t>=</a:t>
            </a:r>
            <a:endParaRPr lang="he-IL" dirty="0"/>
          </a:p>
        </p:txBody>
      </p:sp>
      <p:sp>
        <p:nvSpPr>
          <p:cNvPr id="26" name="מלבן 25"/>
          <p:cNvSpPr/>
          <p:nvPr/>
        </p:nvSpPr>
        <p:spPr>
          <a:xfrm>
            <a:off x="8772914" y="2820833"/>
            <a:ext cx="296268" cy="197181"/>
          </a:xfrm>
          <a:prstGeom prst="rect">
            <a:avLst/>
          </a:prstGeom>
          <a:ln>
            <a:noFill/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6</a:t>
            </a:r>
            <a:endParaRPr lang="he-IL" sz="2000" dirty="0"/>
          </a:p>
        </p:txBody>
      </p:sp>
      <p:sp>
        <p:nvSpPr>
          <p:cNvPr id="37" name="מלבן 36"/>
          <p:cNvSpPr/>
          <p:nvPr/>
        </p:nvSpPr>
        <p:spPr>
          <a:xfrm>
            <a:off x="6203632" y="2778094"/>
            <a:ext cx="239486" cy="244589"/>
          </a:xfrm>
          <a:prstGeom prst="rect">
            <a:avLst/>
          </a:prstGeom>
          <a:ln>
            <a:noFill/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6</a:t>
            </a:r>
            <a:endParaRPr lang="he-IL" sz="2000" dirty="0"/>
          </a:p>
        </p:txBody>
      </p:sp>
      <p:sp>
        <p:nvSpPr>
          <p:cNvPr id="38" name="מלבן 37"/>
          <p:cNvSpPr/>
          <p:nvPr/>
        </p:nvSpPr>
        <p:spPr>
          <a:xfrm>
            <a:off x="677225" y="5522810"/>
            <a:ext cx="6096000" cy="892552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 rtl="0"/>
            <a:r>
              <a:rPr lang="en-US" sz="2400" dirty="0">
                <a:solidFill>
                  <a:srgbClr val="0000FF"/>
                </a:solidFill>
              </a:rPr>
              <a:t>if</a:t>
            </a:r>
            <a:r>
              <a:rPr lang="en-US" sz="2400" dirty="0">
                <a:solidFill>
                  <a:srgbClr val="000000"/>
                </a:solidFill>
              </a:rPr>
              <a:t>(</a:t>
            </a:r>
            <a:r>
              <a:rPr lang="en-US" sz="2800" b="1" dirty="0">
                <a:solidFill>
                  <a:srgbClr val="C00000"/>
                </a:solidFill>
              </a:rPr>
              <a:t>!</a:t>
            </a:r>
            <a:r>
              <a:rPr lang="en-US" sz="2400" dirty="0">
                <a:solidFill>
                  <a:srgbClr val="000000"/>
                </a:solidFill>
              </a:rPr>
              <a:t>q1.IsEmpty())</a:t>
            </a:r>
          </a:p>
          <a:p>
            <a:pPr algn="l" rtl="0"/>
            <a:r>
              <a:rPr lang="en-US" sz="2400" dirty="0">
                <a:solidFill>
                  <a:srgbClr val="000000"/>
                </a:solidFill>
              </a:rPr>
              <a:t>          x = q1.Remove();</a:t>
            </a:r>
            <a:endParaRPr lang="he-IL" sz="2400" dirty="0"/>
          </a:p>
        </p:txBody>
      </p:sp>
      <p:sp>
        <p:nvSpPr>
          <p:cNvPr id="39" name="TextBox 38"/>
          <p:cNvSpPr txBox="1"/>
          <p:nvPr/>
        </p:nvSpPr>
        <p:spPr>
          <a:xfrm>
            <a:off x="4625815" y="5653495"/>
            <a:ext cx="2147410" cy="70788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he-IL" sz="2000" dirty="0"/>
              <a:t>אם התור לא ריק </a:t>
            </a:r>
          </a:p>
          <a:p>
            <a:r>
              <a:rPr lang="he-IL" sz="2000" dirty="0"/>
              <a:t>          הסר()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251575" y="4759419"/>
            <a:ext cx="165192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/>
              <a:t>(false)   </a:t>
            </a:r>
            <a:endParaRPr lang="he-IL" sz="2400" dirty="0"/>
          </a:p>
        </p:txBody>
      </p:sp>
      <p:sp>
        <p:nvSpPr>
          <p:cNvPr id="41" name="TextBox 40"/>
          <p:cNvSpPr txBox="1"/>
          <p:nvPr/>
        </p:nvSpPr>
        <p:spPr>
          <a:xfrm>
            <a:off x="1233275" y="4772575"/>
            <a:ext cx="165192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/>
              <a:t>(true)   </a:t>
            </a:r>
            <a:endParaRPr lang="he-IL" sz="2400" dirty="0"/>
          </a:p>
        </p:txBody>
      </p:sp>
      <p:sp>
        <p:nvSpPr>
          <p:cNvPr id="43" name="סוגר מסולסל ימני 42"/>
          <p:cNvSpPr/>
          <p:nvPr/>
        </p:nvSpPr>
        <p:spPr>
          <a:xfrm rot="16200000">
            <a:off x="1782805" y="4359548"/>
            <a:ext cx="552861" cy="2064619"/>
          </a:xfrm>
          <a:prstGeom prst="rightBrac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9947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2.59259E-6 L -0.16432 -0.00533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216" y="-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" presetClass="exit" presetSubtype="0" fill="hold" grpId="2" nodeType="afterEffect">
                                  <p:stCondLst>
                                    <p:cond delay="4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-4.44444E-6 L -0.21198 0.00093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599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4.44444E-6 L -0.22722 0.13588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367" y="67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9" grpId="2" animBg="1"/>
      <p:bldP spid="29" grpId="0"/>
      <p:bldP spid="30" grpId="0" animBg="1"/>
      <p:bldP spid="30" grpId="1" animBg="1"/>
      <p:bldP spid="31" grpId="0" animBg="1"/>
      <p:bldP spid="31" grpId="1" animBg="1"/>
      <p:bldP spid="32" grpId="0" animBg="1"/>
      <p:bldP spid="27" grpId="0" animBg="1"/>
      <p:bldP spid="27" grpId="1" animBg="1"/>
      <p:bldP spid="33" grpId="0"/>
      <p:bldP spid="34" grpId="0" animBg="1"/>
      <p:bldP spid="35" grpId="0"/>
      <p:bldP spid="36" grpId="0" animBg="1"/>
      <p:bldP spid="26" grpId="0" animBg="1"/>
      <p:bldP spid="26" grpId="1" animBg="1"/>
      <p:bldP spid="26" grpId="2" animBg="1"/>
      <p:bldP spid="26" grpId="3" animBg="1"/>
      <p:bldP spid="37" grpId="0" animBg="1"/>
      <p:bldP spid="38" grpId="0"/>
      <p:bldP spid="39" grpId="0" animBg="1"/>
      <p:bldP spid="40" grpId="0"/>
      <p:bldP spid="40" grpId="1"/>
      <p:bldP spid="41" grpId="0"/>
      <p:bldP spid="41" grpId="1"/>
      <p:bldP spid="43" grpId="0" animBg="1"/>
    </p:bldLst>
  </p:timing>
</p:sld>
</file>

<file path=ppt/theme/theme1.xml><?xml version="1.0" encoding="utf-8"?>
<a:theme xmlns:a="http://schemas.openxmlformats.org/drawingml/2006/main" name="ערכת נושא Office">
  <a:themeElements>
    <a:clrScheme name="מערכת שידורים">
      <a:dk1>
        <a:srgbClr val="002060"/>
      </a:dk1>
      <a:lt1>
        <a:sysClr val="window" lastClr="FFFFFF"/>
      </a:lt1>
      <a:dk2>
        <a:srgbClr val="44546A"/>
      </a:dk2>
      <a:lt2>
        <a:srgbClr val="E7E6E6"/>
      </a:lt2>
      <a:accent1>
        <a:srgbClr val="92D050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7030A0"/>
      </a:folHlink>
    </a:clrScheme>
    <a:fontScheme name="התאמה אישית 3">
      <a:majorFont>
        <a:latin typeface="Varela Round"/>
        <a:ea typeface=""/>
        <a:cs typeface="Varela Round"/>
      </a:majorFont>
      <a:minorFont>
        <a:latin typeface="Varela Round"/>
        <a:ea typeface=""/>
        <a:cs typeface="Varela Round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13430</TotalTime>
  <Words>2175</Words>
  <Application>Microsoft Macintosh PowerPoint</Application>
  <PresentationFormat>Widescreen</PresentationFormat>
  <Paragraphs>526</Paragraphs>
  <Slides>25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Consolas</vt:lpstr>
      <vt:lpstr>Varela Round</vt:lpstr>
      <vt:lpstr>ערכת נושא Office</vt:lpstr>
      <vt:lpstr>מערכת שידורים לאומית</vt:lpstr>
      <vt:lpstr>מבנה נתונים : תור –שיעור 1</vt:lpstr>
      <vt:lpstr>מה נלמד היום </vt:lpstr>
      <vt:lpstr>תור- Queue </vt:lpstr>
      <vt:lpstr>הפרוטוקול של התור </vt:lpstr>
      <vt:lpstr>מבנה נתונים מופשט ADT</vt:lpstr>
      <vt:lpstr>ממשק   המחלקה  Queue </vt:lpstr>
      <vt:lpstr>בניית תור </vt:lpstr>
      <vt:lpstr>פעולות על התור</vt:lpstr>
      <vt:lpstr>המשך פעולות- מי בראש התור</vt:lpstr>
      <vt:lpstr>סריקה של תור </vt:lpstr>
      <vt:lpstr>סריקה מלאה</vt:lpstr>
      <vt:lpstr>חיפוש ערך בתור </vt:lpstr>
      <vt:lpstr>הפסקה</vt:lpstr>
      <vt:lpstr>מימוש המחלקה תור</vt:lpstr>
      <vt:lpstr>מימוש הפעולות </vt:lpstr>
      <vt:lpstr>המשך: הכנסה לתור</vt:lpstr>
      <vt:lpstr>המשך: הוצאה מהתור</vt:lpstr>
      <vt:lpstr>המשך: הצצה לתור,ToString()</vt:lpstr>
      <vt:lpstr>תרגיל </vt:lpstr>
      <vt:lpstr>הפעולה </vt:lpstr>
      <vt:lpstr>תור עדיפויות </vt:lpstr>
      <vt:lpstr>התכנית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user</dc:creator>
  <cp:lastModifiedBy>Yuval Yadai</cp:lastModifiedBy>
  <cp:revision>256</cp:revision>
  <dcterms:created xsi:type="dcterms:W3CDTF">2020-03-15T19:13:03Z</dcterms:created>
  <dcterms:modified xsi:type="dcterms:W3CDTF">2020-08-23T07:37:13Z</dcterms:modified>
</cp:coreProperties>
</file>