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71" r:id="rId4"/>
    <p:sldId id="289" r:id="rId5"/>
    <p:sldId id="290" r:id="rId6"/>
    <p:sldId id="308" r:id="rId7"/>
    <p:sldId id="291" r:id="rId8"/>
    <p:sldId id="292" r:id="rId9"/>
    <p:sldId id="293" r:id="rId10"/>
    <p:sldId id="294" r:id="rId11"/>
    <p:sldId id="295" r:id="rId12"/>
    <p:sldId id="296" r:id="rId13"/>
    <p:sldId id="297" r:id="rId14"/>
    <p:sldId id="298" r:id="rId15"/>
    <p:sldId id="299" r:id="rId16"/>
    <p:sldId id="304" r:id="rId17"/>
    <p:sldId id="306" r:id="rId18"/>
    <p:sldId id="307" r:id="rId19"/>
    <p:sldId id="305" r:id="rId20"/>
    <p:sldId id="300" r:id="rId21"/>
    <p:sldId id="269"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David" panose="020E0502060401010101" pitchFamily="34" charset="-79"/>
      <p:regular r:id="rId28"/>
      <p:bold r:id="rId29"/>
    </p:embeddedFont>
    <p:embeddedFont>
      <p:font typeface="Varela Round" panose="00000500000000000000" pitchFamily="2" charset="-79"/>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2" roundtripDataSignature="AMtx7mgud2yJ1ioIi+77iOT1RLxY75q8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ACC06F-8A16-417F-83F2-D7B6B2720450}">
  <a:tblStyle styleId="{E9ACC06F-8A16-417F-83F2-D7B6B2720450}"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40" y="52"/>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97E689-C9EA-497E-9D4D-6AC6ACF0A247}" type="doc">
      <dgm:prSet loTypeId="urn:microsoft.com/office/officeart/2005/8/layout/process5" loCatId="process" qsTypeId="urn:microsoft.com/office/officeart/2005/8/quickstyle/simple1" qsCatId="simple" csTypeId="urn:microsoft.com/office/officeart/2005/8/colors/accent3_1" csCatId="accent3" phldr="1"/>
      <dgm:spPr/>
      <dgm:t>
        <a:bodyPr/>
        <a:lstStyle/>
        <a:p>
          <a:pPr rtl="1"/>
          <a:endParaRPr lang="he-IL"/>
        </a:p>
      </dgm:t>
    </dgm:pt>
    <dgm:pt modelId="{A5F3BB93-68D1-4990-9CB0-6C3573978FFC}">
      <dgm:prSet phldrT="[טקסט]" custT="1"/>
      <dgm:spPr/>
      <dgm:t>
        <a:bodyPr/>
        <a:lstStyle/>
        <a:p>
          <a:pPr marL="0" lvl="0" indent="0" algn="ctr" defTabSz="1244600" rtl="1">
            <a:lnSpc>
              <a:spcPct val="90000"/>
            </a:lnSpc>
            <a:spcBef>
              <a:spcPct val="0"/>
            </a:spcBef>
            <a:spcAft>
              <a:spcPct val="35000"/>
            </a:spcAft>
            <a:buNone/>
          </a:pPr>
          <a:r>
            <a:rPr lang="he-IL" sz="3200" b="0" i="0" u="none" strike="noStrike" kern="1200" cap="none" dirty="0">
              <a:solidFill>
                <a:srgbClr val="002060"/>
              </a:solidFill>
              <a:latin typeface="Varela Round" pitchFamily="2" charset="-79"/>
              <a:ea typeface="+mn-ea"/>
              <a:cs typeface="Varela Round" pitchFamily="2" charset="-79"/>
            </a:rPr>
            <a:t>תיאור הבעיה והגדרתה</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1082F016-6810-4614-B1BF-C9A32019DEDA}" type="parTrans" cxnId="{1C2D2352-D059-444D-871F-2C312817E099}">
      <dgm:prSet/>
      <dgm:spPr/>
      <dgm:t>
        <a:bodyPr/>
        <a:lstStyle/>
        <a:p>
          <a:pPr rtl="1"/>
          <a:endParaRPr lang="he-IL" sz="2400" b="1">
            <a:solidFill>
              <a:schemeClr val="tx1"/>
            </a:solidFill>
            <a:latin typeface="David" panose="020E0502060401010101" pitchFamily="34" charset="-79"/>
            <a:cs typeface="David" panose="020E0502060401010101" pitchFamily="34" charset="-79"/>
          </a:endParaRPr>
        </a:p>
      </dgm:t>
    </dgm:pt>
    <dgm:pt modelId="{0036D116-A0CF-49FD-91B2-243858C0399A}" type="sibTrans" cxnId="{1C2D2352-D059-444D-871F-2C312817E099}">
      <dgm:prSet custT="1"/>
      <dgm:spPr/>
      <dgm:t>
        <a:bodyPr/>
        <a:lstStyle/>
        <a:p>
          <a:pPr rtl="1"/>
          <a:endParaRPr lang="he-IL" sz="2800" b="1">
            <a:solidFill>
              <a:schemeClr val="tx1"/>
            </a:solidFill>
            <a:latin typeface="David" panose="020E0502060401010101" pitchFamily="34" charset="-79"/>
            <a:cs typeface="David" panose="020E0502060401010101" pitchFamily="34" charset="-79"/>
          </a:endParaRPr>
        </a:p>
      </dgm:t>
    </dgm:pt>
    <dgm:pt modelId="{BC9F86F0-6C20-43F0-BB0B-D74E6DF108B5}">
      <dgm:prSet phldrT="[טקסט]" custT="1"/>
      <dgm:spPr/>
      <dgm:t>
        <a:bodyPr/>
        <a:lstStyle/>
        <a:p>
          <a:pPr rtl="1"/>
          <a:r>
            <a:rPr lang="he-IL" sz="3200" b="0" i="0" u="none" strike="noStrike" kern="1200" cap="none" dirty="0">
              <a:solidFill>
                <a:srgbClr val="002060"/>
              </a:solidFill>
              <a:latin typeface="Varela Round" pitchFamily="2" charset="-79"/>
              <a:ea typeface="+mn-ea"/>
              <a:cs typeface="Varela Round" pitchFamily="2" charset="-79"/>
            </a:rPr>
            <a:t>איסוף מידע ואינטגרציה שלו</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D21D713-3C93-465B-A7DB-D28D55BCD0F2}" type="parTrans" cxnId="{C6AC50D2-22E4-45F4-BE7C-029486259745}">
      <dgm:prSet/>
      <dgm:spPr/>
      <dgm:t>
        <a:bodyPr/>
        <a:lstStyle/>
        <a:p>
          <a:pPr rtl="1"/>
          <a:endParaRPr lang="he-IL" sz="2400" b="1">
            <a:solidFill>
              <a:schemeClr val="tx1"/>
            </a:solidFill>
            <a:latin typeface="David" panose="020E0502060401010101" pitchFamily="34" charset="-79"/>
            <a:cs typeface="David" panose="020E0502060401010101" pitchFamily="34" charset="-79"/>
          </a:endParaRPr>
        </a:p>
      </dgm:t>
    </dgm:pt>
    <dgm:pt modelId="{BE1EE945-D9BB-4E34-A44B-817B5DD7563C}" type="sibTrans" cxnId="{C6AC50D2-22E4-45F4-BE7C-029486259745}">
      <dgm:prSet custT="1"/>
      <dgm:spPr/>
      <dgm:t>
        <a:bodyPr/>
        <a:lstStyle/>
        <a:p>
          <a:pPr rtl="1"/>
          <a:endParaRPr lang="he-IL" sz="2800" b="1">
            <a:solidFill>
              <a:schemeClr val="tx1"/>
            </a:solidFill>
            <a:latin typeface="David" panose="020E0502060401010101" pitchFamily="34" charset="-79"/>
            <a:cs typeface="David" panose="020E0502060401010101" pitchFamily="34" charset="-79"/>
          </a:endParaRPr>
        </a:p>
      </dgm:t>
    </dgm:pt>
    <dgm:pt modelId="{693D4E7A-FD42-4A2B-B320-77C183F1F3DC}">
      <dgm:prSet phldrT="[טקסט]" custT="1"/>
      <dgm:spPr/>
      <dgm:t>
        <a:bodyPr/>
        <a:lstStyle/>
        <a:p>
          <a:pPr marL="0" lvl="0" indent="0" algn="ctr" defTabSz="1244600" rtl="1">
            <a:lnSpc>
              <a:spcPct val="90000"/>
            </a:lnSpc>
            <a:spcBef>
              <a:spcPct val="0"/>
            </a:spcBef>
            <a:spcAft>
              <a:spcPct val="35000"/>
            </a:spcAft>
            <a:buNone/>
          </a:pPr>
          <a:r>
            <a:rPr lang="he-IL" sz="3200" b="0" i="0" u="none" strike="noStrike" kern="1200" cap="none" dirty="0">
              <a:solidFill>
                <a:srgbClr val="002060"/>
              </a:solidFill>
              <a:latin typeface="Varela Round" pitchFamily="2" charset="-79"/>
              <a:ea typeface="+mn-ea"/>
              <a:cs typeface="Varela Round" pitchFamily="2" charset="-79"/>
              <a:sym typeface="Calibri"/>
            </a:rPr>
            <a:t>גיבוש חלופות</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6C10A5FD-D598-48E7-837A-453E12959B01}" type="parTrans" cxnId="{8A732A7F-799F-4070-8718-15F868BE68CE}">
      <dgm:prSet/>
      <dgm:spPr/>
      <dgm:t>
        <a:bodyPr/>
        <a:lstStyle/>
        <a:p>
          <a:pPr rtl="1"/>
          <a:endParaRPr lang="he-IL" sz="2400" b="1">
            <a:solidFill>
              <a:schemeClr val="tx1"/>
            </a:solidFill>
            <a:latin typeface="David" panose="020E0502060401010101" pitchFamily="34" charset="-79"/>
            <a:cs typeface="David" panose="020E0502060401010101" pitchFamily="34" charset="-79"/>
          </a:endParaRPr>
        </a:p>
      </dgm:t>
    </dgm:pt>
    <dgm:pt modelId="{0A8005CF-0553-4734-9C03-AF649411E91B}" type="sibTrans" cxnId="{8A732A7F-799F-4070-8718-15F868BE68CE}">
      <dgm:prSet custT="1"/>
      <dgm:spPr/>
      <dgm:t>
        <a:bodyPr/>
        <a:lstStyle/>
        <a:p>
          <a:pPr rtl="1"/>
          <a:endParaRPr lang="he-IL" sz="2800" b="1">
            <a:solidFill>
              <a:schemeClr val="tx1"/>
            </a:solidFill>
            <a:latin typeface="David" panose="020E0502060401010101" pitchFamily="34" charset="-79"/>
            <a:cs typeface="David" panose="020E0502060401010101" pitchFamily="34" charset="-79"/>
          </a:endParaRPr>
        </a:p>
      </dgm:t>
    </dgm:pt>
    <dgm:pt modelId="{3CCB8C48-6030-4CA7-9879-91B083C506E4}">
      <dgm:prSet phldrT="[טקסט]" custT="1"/>
      <dgm:spPr/>
      <dgm:t>
        <a:bodyPr/>
        <a:lstStyle/>
        <a:p>
          <a:pPr marL="0" lvl="0" indent="0" algn="ctr" defTabSz="1244600" rtl="1">
            <a:lnSpc>
              <a:spcPct val="90000"/>
            </a:lnSpc>
            <a:spcBef>
              <a:spcPct val="0"/>
            </a:spcBef>
            <a:spcAft>
              <a:spcPct val="35000"/>
            </a:spcAft>
            <a:buNone/>
          </a:pPr>
          <a:r>
            <a:rPr lang="he-IL" sz="3200" b="0" i="0" u="none" strike="noStrike" kern="1200" cap="none" dirty="0">
              <a:solidFill>
                <a:srgbClr val="002060"/>
              </a:solidFill>
              <a:latin typeface="Varela Round" pitchFamily="2" charset="-79"/>
              <a:ea typeface="+mn-ea"/>
              <a:cs typeface="Varela Round" pitchFamily="2" charset="-79"/>
            </a:rPr>
            <a:t>ניתוח והערכה של החלופות</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1638AC10-6FD6-41F8-AF6B-6124D2014B1B}" type="parTrans" cxnId="{4059837C-5F5C-47CD-8074-D4F3135EE605}">
      <dgm:prSet/>
      <dgm:spPr/>
      <dgm:t>
        <a:bodyPr/>
        <a:lstStyle/>
        <a:p>
          <a:pPr rtl="1"/>
          <a:endParaRPr lang="he-IL" sz="2400" b="1">
            <a:solidFill>
              <a:schemeClr val="tx1"/>
            </a:solidFill>
            <a:latin typeface="David" panose="020E0502060401010101" pitchFamily="34" charset="-79"/>
            <a:cs typeface="David" panose="020E0502060401010101" pitchFamily="34" charset="-79"/>
          </a:endParaRPr>
        </a:p>
      </dgm:t>
    </dgm:pt>
    <dgm:pt modelId="{80DCEFA1-1A1D-4E19-8CDC-A46204E92ABA}" type="sibTrans" cxnId="{4059837C-5F5C-47CD-8074-D4F3135EE605}">
      <dgm:prSet custT="1"/>
      <dgm:spPr/>
      <dgm:t>
        <a:bodyPr/>
        <a:lstStyle/>
        <a:p>
          <a:pPr rtl="1"/>
          <a:endParaRPr lang="he-IL" sz="2800" b="1">
            <a:solidFill>
              <a:schemeClr val="tx1"/>
            </a:solidFill>
            <a:latin typeface="David" panose="020E0502060401010101" pitchFamily="34" charset="-79"/>
            <a:cs typeface="David" panose="020E0502060401010101" pitchFamily="34" charset="-79"/>
          </a:endParaRPr>
        </a:p>
      </dgm:t>
    </dgm:pt>
    <dgm:pt modelId="{19891FF1-CFE3-48F4-ADD3-1EEF3867122C}">
      <dgm:prSet phldrT="[טקסט]" custT="1"/>
      <dgm:spPr/>
      <dgm:t>
        <a:bodyPr/>
        <a:lstStyle/>
        <a:p>
          <a:pPr marL="0" lvl="0" indent="0" algn="ctr" defTabSz="1244600" rtl="1">
            <a:lnSpc>
              <a:spcPct val="90000"/>
            </a:lnSpc>
            <a:spcBef>
              <a:spcPct val="0"/>
            </a:spcBef>
            <a:spcAft>
              <a:spcPct val="35000"/>
            </a:spcAft>
            <a:buNone/>
          </a:pPr>
          <a:r>
            <a:rPr lang="he-IL" sz="3200" b="0" i="0" u="none" strike="noStrike" kern="1200" cap="none" dirty="0">
              <a:solidFill>
                <a:srgbClr val="002060"/>
              </a:solidFill>
              <a:latin typeface="Varela Round" pitchFamily="2" charset="-79"/>
              <a:ea typeface="+mn-ea"/>
              <a:cs typeface="Varela Round" pitchFamily="2" charset="-79"/>
            </a:rPr>
            <a:t>בחירת חלופה</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668F0DE0-A6B5-4014-9F7E-F491C9EE7400}" type="parTrans" cxnId="{C1B5F3F1-D4E2-484A-A345-B2B21EBBBEE4}">
      <dgm:prSet/>
      <dgm:spPr/>
      <dgm:t>
        <a:bodyPr/>
        <a:lstStyle/>
        <a:p>
          <a:pPr rtl="1"/>
          <a:endParaRPr lang="he-IL" sz="2400" b="1">
            <a:solidFill>
              <a:schemeClr val="tx1"/>
            </a:solidFill>
            <a:latin typeface="David" panose="020E0502060401010101" pitchFamily="34" charset="-79"/>
            <a:cs typeface="David" panose="020E0502060401010101" pitchFamily="34" charset="-79"/>
          </a:endParaRPr>
        </a:p>
      </dgm:t>
    </dgm:pt>
    <dgm:pt modelId="{E7963B2A-3F0B-4177-A68D-1ACEC15A6528}" type="sibTrans" cxnId="{C1B5F3F1-D4E2-484A-A345-B2B21EBBBEE4}">
      <dgm:prSet custT="1"/>
      <dgm:spPr/>
      <dgm:t>
        <a:bodyPr/>
        <a:lstStyle/>
        <a:p>
          <a:pPr rtl="1"/>
          <a:endParaRPr lang="he-IL" sz="2800" b="1">
            <a:solidFill>
              <a:schemeClr val="tx1"/>
            </a:solidFill>
            <a:latin typeface="David" panose="020E0502060401010101" pitchFamily="34" charset="-79"/>
            <a:cs typeface="David" panose="020E0502060401010101" pitchFamily="34" charset="-79"/>
          </a:endParaRPr>
        </a:p>
      </dgm:t>
    </dgm:pt>
    <dgm:pt modelId="{0EBD4E6F-7425-4692-8AAE-6AD6D6D0109E}">
      <dgm:prSet phldrT="[טקסט]" custT="1"/>
      <dgm:spPr/>
      <dgm:t>
        <a:bodyPr/>
        <a:lstStyle/>
        <a:p>
          <a:pPr marL="0" lvl="0" indent="0" algn="ctr" defTabSz="1244600" rtl="1">
            <a:lnSpc>
              <a:spcPct val="90000"/>
            </a:lnSpc>
            <a:spcBef>
              <a:spcPct val="0"/>
            </a:spcBef>
            <a:spcAft>
              <a:spcPct val="35000"/>
            </a:spcAft>
            <a:buNone/>
          </a:pPr>
          <a:r>
            <a:rPr lang="he-IL" sz="3200" b="0" i="0" u="none" strike="noStrike" kern="1200" cap="none" dirty="0">
              <a:solidFill>
                <a:srgbClr val="002060"/>
              </a:solidFill>
              <a:latin typeface="Varela Round" pitchFamily="2" charset="-79"/>
              <a:ea typeface="+mn-ea"/>
              <a:cs typeface="Varela Round" pitchFamily="2" charset="-79"/>
            </a:rPr>
            <a:t>משוב</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F4136F4-4E47-4A66-97FA-9EA44BC1FCD1}" type="parTrans" cxnId="{4AAD58DA-B822-476F-8104-57ACD7B4E254}">
      <dgm:prSet/>
      <dgm:spPr/>
      <dgm:t>
        <a:bodyPr/>
        <a:lstStyle/>
        <a:p>
          <a:pPr rtl="1"/>
          <a:endParaRPr lang="he-IL" sz="2400" b="1">
            <a:solidFill>
              <a:schemeClr val="tx1"/>
            </a:solidFill>
            <a:latin typeface="David" panose="020E0502060401010101" pitchFamily="34" charset="-79"/>
            <a:cs typeface="David" panose="020E0502060401010101" pitchFamily="34" charset="-79"/>
          </a:endParaRPr>
        </a:p>
      </dgm:t>
    </dgm:pt>
    <dgm:pt modelId="{997DF041-83BE-4E2F-A3AF-A0D33B4D9831}" type="sibTrans" cxnId="{4AAD58DA-B822-476F-8104-57ACD7B4E254}">
      <dgm:prSet/>
      <dgm:spPr/>
      <dgm:t>
        <a:bodyPr/>
        <a:lstStyle/>
        <a:p>
          <a:pPr rtl="1"/>
          <a:endParaRPr lang="he-IL" sz="2400" b="1">
            <a:solidFill>
              <a:schemeClr val="tx1"/>
            </a:solidFill>
            <a:latin typeface="David" panose="020E0502060401010101" pitchFamily="34" charset="-79"/>
            <a:cs typeface="David" panose="020E0502060401010101" pitchFamily="34" charset="-79"/>
          </a:endParaRPr>
        </a:p>
      </dgm:t>
    </dgm:pt>
    <dgm:pt modelId="{3566F891-4F77-441F-8CBB-E41F9B46B89F}" type="pres">
      <dgm:prSet presAssocID="{D297E689-C9EA-497E-9D4D-6AC6ACF0A247}" presName="diagram" presStyleCnt="0">
        <dgm:presLayoutVars>
          <dgm:dir/>
          <dgm:resizeHandles val="exact"/>
        </dgm:presLayoutVars>
      </dgm:prSet>
      <dgm:spPr/>
    </dgm:pt>
    <dgm:pt modelId="{63413341-BFFD-43E4-B138-44A9C71AE10D}" type="pres">
      <dgm:prSet presAssocID="{A5F3BB93-68D1-4990-9CB0-6C3573978FFC}" presName="node" presStyleLbl="node1" presStyleIdx="0" presStyleCnt="6" custLinFactNeighborX="-1587" custLinFactNeighborY="287">
        <dgm:presLayoutVars>
          <dgm:bulletEnabled val="1"/>
        </dgm:presLayoutVars>
      </dgm:prSet>
      <dgm:spPr/>
    </dgm:pt>
    <dgm:pt modelId="{A69C5E2E-A2F7-4508-8817-EB6C7621438C}" type="pres">
      <dgm:prSet presAssocID="{0036D116-A0CF-49FD-91B2-243858C0399A}" presName="sibTrans" presStyleLbl="sibTrans2D1" presStyleIdx="0" presStyleCnt="5"/>
      <dgm:spPr/>
    </dgm:pt>
    <dgm:pt modelId="{9D133189-20D7-48D8-98BB-606FAD484C5B}" type="pres">
      <dgm:prSet presAssocID="{0036D116-A0CF-49FD-91B2-243858C0399A}" presName="connectorText" presStyleLbl="sibTrans2D1" presStyleIdx="0" presStyleCnt="5"/>
      <dgm:spPr/>
    </dgm:pt>
    <dgm:pt modelId="{99316042-D309-43AD-8D7A-4BFEB5E61EFE}" type="pres">
      <dgm:prSet presAssocID="{BC9F86F0-6C20-43F0-BB0B-D74E6DF108B5}" presName="node" presStyleLbl="node1" presStyleIdx="1" presStyleCnt="6" custLinFactNeighborX="-15523">
        <dgm:presLayoutVars>
          <dgm:bulletEnabled val="1"/>
        </dgm:presLayoutVars>
      </dgm:prSet>
      <dgm:spPr/>
    </dgm:pt>
    <dgm:pt modelId="{B2853D5D-F307-4101-8A6D-0B66B9881FC4}" type="pres">
      <dgm:prSet presAssocID="{BE1EE945-D9BB-4E34-A44B-817B5DD7563C}" presName="sibTrans" presStyleLbl="sibTrans2D1" presStyleIdx="1" presStyleCnt="5"/>
      <dgm:spPr/>
    </dgm:pt>
    <dgm:pt modelId="{832829C5-2BC1-4698-A36A-91884F2A81C1}" type="pres">
      <dgm:prSet presAssocID="{BE1EE945-D9BB-4E34-A44B-817B5DD7563C}" presName="connectorText" presStyleLbl="sibTrans2D1" presStyleIdx="1" presStyleCnt="5"/>
      <dgm:spPr/>
    </dgm:pt>
    <dgm:pt modelId="{3426E922-9833-40AF-9A9D-EC0A1E64508D}" type="pres">
      <dgm:prSet presAssocID="{693D4E7A-FD42-4A2B-B320-77C183F1F3DC}" presName="node" presStyleLbl="node1" presStyleIdx="2" presStyleCnt="6" custLinFactNeighborX="-16271">
        <dgm:presLayoutVars>
          <dgm:bulletEnabled val="1"/>
        </dgm:presLayoutVars>
      </dgm:prSet>
      <dgm:spPr/>
    </dgm:pt>
    <dgm:pt modelId="{EBA129FC-E559-4DDB-94C7-13EE545B2388}" type="pres">
      <dgm:prSet presAssocID="{0A8005CF-0553-4734-9C03-AF649411E91B}" presName="sibTrans" presStyleLbl="sibTrans2D1" presStyleIdx="2" presStyleCnt="5"/>
      <dgm:spPr/>
    </dgm:pt>
    <dgm:pt modelId="{D7E62D58-CB0B-49B5-8640-D42FEDFDF453}" type="pres">
      <dgm:prSet presAssocID="{0A8005CF-0553-4734-9C03-AF649411E91B}" presName="connectorText" presStyleLbl="sibTrans2D1" presStyleIdx="2" presStyleCnt="5"/>
      <dgm:spPr/>
    </dgm:pt>
    <dgm:pt modelId="{CBB4F999-26ED-4797-91FE-082004F1CB95}" type="pres">
      <dgm:prSet presAssocID="{3CCB8C48-6030-4CA7-9879-91B083C506E4}" presName="node" presStyleLbl="node1" presStyleIdx="3" presStyleCnt="6" custLinFactNeighborX="-14524" custLinFactNeighborY="-4174">
        <dgm:presLayoutVars>
          <dgm:bulletEnabled val="1"/>
        </dgm:presLayoutVars>
      </dgm:prSet>
      <dgm:spPr/>
    </dgm:pt>
    <dgm:pt modelId="{513AEA6A-D3A5-41BA-875E-1A40AAF6E238}" type="pres">
      <dgm:prSet presAssocID="{80DCEFA1-1A1D-4E19-8CDC-A46204E92ABA}" presName="sibTrans" presStyleLbl="sibTrans2D1" presStyleIdx="3" presStyleCnt="5"/>
      <dgm:spPr/>
    </dgm:pt>
    <dgm:pt modelId="{F54CEA62-1883-4BA6-9353-D66E0350B47C}" type="pres">
      <dgm:prSet presAssocID="{80DCEFA1-1A1D-4E19-8CDC-A46204E92ABA}" presName="connectorText" presStyleLbl="sibTrans2D1" presStyleIdx="3" presStyleCnt="5"/>
      <dgm:spPr/>
    </dgm:pt>
    <dgm:pt modelId="{4987B160-3CFD-4B72-B1CE-AB5ABE00E0A2}" type="pres">
      <dgm:prSet presAssocID="{19891FF1-CFE3-48F4-ADD3-1EEF3867122C}" presName="node" presStyleLbl="node1" presStyleIdx="4" presStyleCnt="6" custLinFactNeighborX="-16606">
        <dgm:presLayoutVars>
          <dgm:bulletEnabled val="1"/>
        </dgm:presLayoutVars>
      </dgm:prSet>
      <dgm:spPr/>
    </dgm:pt>
    <dgm:pt modelId="{D322CDD9-B421-4BB8-B0DD-D79C7CEAD476}" type="pres">
      <dgm:prSet presAssocID="{E7963B2A-3F0B-4177-A68D-1ACEC15A6528}" presName="sibTrans" presStyleLbl="sibTrans2D1" presStyleIdx="4" presStyleCnt="5"/>
      <dgm:spPr/>
    </dgm:pt>
    <dgm:pt modelId="{F83D179B-6FDC-4981-955F-526D5A792867}" type="pres">
      <dgm:prSet presAssocID="{E7963B2A-3F0B-4177-A68D-1ACEC15A6528}" presName="connectorText" presStyleLbl="sibTrans2D1" presStyleIdx="4" presStyleCnt="5"/>
      <dgm:spPr/>
    </dgm:pt>
    <dgm:pt modelId="{FEA33C15-375B-455A-B87F-DA01F476FCCC}" type="pres">
      <dgm:prSet presAssocID="{0EBD4E6F-7425-4692-8AAE-6AD6D6D0109E}" presName="node" presStyleLbl="node1" presStyleIdx="5" presStyleCnt="6" custLinFactNeighborX="-696">
        <dgm:presLayoutVars>
          <dgm:bulletEnabled val="1"/>
        </dgm:presLayoutVars>
      </dgm:prSet>
      <dgm:spPr/>
    </dgm:pt>
  </dgm:ptLst>
  <dgm:cxnLst>
    <dgm:cxn modelId="{233ED625-BD7B-410E-B054-7331BC89731A}" type="presOf" srcId="{0EBD4E6F-7425-4692-8AAE-6AD6D6D0109E}" destId="{FEA33C15-375B-455A-B87F-DA01F476FCCC}" srcOrd="0" destOrd="0" presId="urn:microsoft.com/office/officeart/2005/8/layout/process5"/>
    <dgm:cxn modelId="{195D5A2C-AAF3-4180-9A31-2C1A2978D4EE}" type="presOf" srcId="{3CCB8C48-6030-4CA7-9879-91B083C506E4}" destId="{CBB4F999-26ED-4797-91FE-082004F1CB95}" srcOrd="0" destOrd="0" presId="urn:microsoft.com/office/officeart/2005/8/layout/process5"/>
    <dgm:cxn modelId="{5124D132-1507-4401-B59F-E23E86581626}" type="presOf" srcId="{0A8005CF-0553-4734-9C03-AF649411E91B}" destId="{D7E62D58-CB0B-49B5-8640-D42FEDFDF453}" srcOrd="1" destOrd="0" presId="urn:microsoft.com/office/officeart/2005/8/layout/process5"/>
    <dgm:cxn modelId="{87EC3844-7D52-411C-86CB-BE18E9E32659}" type="presOf" srcId="{693D4E7A-FD42-4A2B-B320-77C183F1F3DC}" destId="{3426E922-9833-40AF-9A9D-EC0A1E64508D}" srcOrd="0" destOrd="0" presId="urn:microsoft.com/office/officeart/2005/8/layout/process5"/>
    <dgm:cxn modelId="{CF046949-3B53-49A4-96B7-DAA615119025}" type="presOf" srcId="{19891FF1-CFE3-48F4-ADD3-1EEF3867122C}" destId="{4987B160-3CFD-4B72-B1CE-AB5ABE00E0A2}" srcOrd="0" destOrd="0" presId="urn:microsoft.com/office/officeart/2005/8/layout/process5"/>
    <dgm:cxn modelId="{2DAE284E-CE24-4E64-930C-DE7FA96117EF}" type="presOf" srcId="{0036D116-A0CF-49FD-91B2-243858C0399A}" destId="{A69C5E2E-A2F7-4508-8817-EB6C7621438C}" srcOrd="0" destOrd="0" presId="urn:microsoft.com/office/officeart/2005/8/layout/process5"/>
    <dgm:cxn modelId="{1C2D2352-D059-444D-871F-2C312817E099}" srcId="{D297E689-C9EA-497E-9D4D-6AC6ACF0A247}" destId="{A5F3BB93-68D1-4990-9CB0-6C3573978FFC}" srcOrd="0" destOrd="0" parTransId="{1082F016-6810-4614-B1BF-C9A32019DEDA}" sibTransId="{0036D116-A0CF-49FD-91B2-243858C0399A}"/>
    <dgm:cxn modelId="{2734C557-1435-4273-950F-335DC1B121F7}" type="presOf" srcId="{80DCEFA1-1A1D-4E19-8CDC-A46204E92ABA}" destId="{F54CEA62-1883-4BA6-9353-D66E0350B47C}" srcOrd="1" destOrd="0" presId="urn:microsoft.com/office/officeart/2005/8/layout/process5"/>
    <dgm:cxn modelId="{4059837C-5F5C-47CD-8074-D4F3135EE605}" srcId="{D297E689-C9EA-497E-9D4D-6AC6ACF0A247}" destId="{3CCB8C48-6030-4CA7-9879-91B083C506E4}" srcOrd="3" destOrd="0" parTransId="{1638AC10-6FD6-41F8-AF6B-6124D2014B1B}" sibTransId="{80DCEFA1-1A1D-4E19-8CDC-A46204E92ABA}"/>
    <dgm:cxn modelId="{8A732A7F-799F-4070-8718-15F868BE68CE}" srcId="{D297E689-C9EA-497E-9D4D-6AC6ACF0A247}" destId="{693D4E7A-FD42-4A2B-B320-77C183F1F3DC}" srcOrd="2" destOrd="0" parTransId="{6C10A5FD-D598-48E7-837A-453E12959B01}" sibTransId="{0A8005CF-0553-4734-9C03-AF649411E91B}"/>
    <dgm:cxn modelId="{5ACF098F-5D6D-4442-9174-C4FDF807342E}" type="presOf" srcId="{0A8005CF-0553-4734-9C03-AF649411E91B}" destId="{EBA129FC-E559-4DDB-94C7-13EE545B2388}" srcOrd="0" destOrd="0" presId="urn:microsoft.com/office/officeart/2005/8/layout/process5"/>
    <dgm:cxn modelId="{C29F6399-37B3-4794-A75C-F231CD9927C6}" type="presOf" srcId="{D297E689-C9EA-497E-9D4D-6AC6ACF0A247}" destId="{3566F891-4F77-441F-8CBB-E41F9B46B89F}" srcOrd="0" destOrd="0" presId="urn:microsoft.com/office/officeart/2005/8/layout/process5"/>
    <dgm:cxn modelId="{E6E6E59D-ED2C-4ACC-BAED-46F6BDAAFFE6}" type="presOf" srcId="{BE1EE945-D9BB-4E34-A44B-817B5DD7563C}" destId="{832829C5-2BC1-4698-A36A-91884F2A81C1}" srcOrd="1" destOrd="0" presId="urn:microsoft.com/office/officeart/2005/8/layout/process5"/>
    <dgm:cxn modelId="{1F97279E-E115-418A-9AFD-EAC6EA99BCF7}" type="presOf" srcId="{0036D116-A0CF-49FD-91B2-243858C0399A}" destId="{9D133189-20D7-48D8-98BB-606FAD484C5B}" srcOrd="1" destOrd="0" presId="urn:microsoft.com/office/officeart/2005/8/layout/process5"/>
    <dgm:cxn modelId="{7D061BD1-A407-4A3A-A617-08B1B86E352E}" type="presOf" srcId="{A5F3BB93-68D1-4990-9CB0-6C3573978FFC}" destId="{63413341-BFFD-43E4-B138-44A9C71AE10D}" srcOrd="0" destOrd="0" presId="urn:microsoft.com/office/officeart/2005/8/layout/process5"/>
    <dgm:cxn modelId="{C6AC50D2-22E4-45F4-BE7C-029486259745}" srcId="{D297E689-C9EA-497E-9D4D-6AC6ACF0A247}" destId="{BC9F86F0-6C20-43F0-BB0B-D74E6DF108B5}" srcOrd="1" destOrd="0" parTransId="{0D21D713-3C93-465B-A7DB-D28D55BCD0F2}" sibTransId="{BE1EE945-D9BB-4E34-A44B-817B5DD7563C}"/>
    <dgm:cxn modelId="{4AAD58DA-B822-476F-8104-57ACD7B4E254}" srcId="{D297E689-C9EA-497E-9D4D-6AC6ACF0A247}" destId="{0EBD4E6F-7425-4692-8AAE-6AD6D6D0109E}" srcOrd="5" destOrd="0" parTransId="{FF4136F4-4E47-4A66-97FA-9EA44BC1FCD1}" sibTransId="{997DF041-83BE-4E2F-A3AF-A0D33B4D9831}"/>
    <dgm:cxn modelId="{43F33CE6-CF84-48CB-B84A-DB91A769373F}" type="presOf" srcId="{BE1EE945-D9BB-4E34-A44B-817B5DD7563C}" destId="{B2853D5D-F307-4101-8A6D-0B66B9881FC4}" srcOrd="0" destOrd="0" presId="urn:microsoft.com/office/officeart/2005/8/layout/process5"/>
    <dgm:cxn modelId="{DBA7B1F1-0D85-4F53-8CB7-08724751EEEE}" type="presOf" srcId="{E7963B2A-3F0B-4177-A68D-1ACEC15A6528}" destId="{D322CDD9-B421-4BB8-B0DD-D79C7CEAD476}" srcOrd="0" destOrd="0" presId="urn:microsoft.com/office/officeart/2005/8/layout/process5"/>
    <dgm:cxn modelId="{C1B5F3F1-D4E2-484A-A345-B2B21EBBBEE4}" srcId="{D297E689-C9EA-497E-9D4D-6AC6ACF0A247}" destId="{19891FF1-CFE3-48F4-ADD3-1EEF3867122C}" srcOrd="4" destOrd="0" parTransId="{668F0DE0-A6B5-4014-9F7E-F491C9EE7400}" sibTransId="{E7963B2A-3F0B-4177-A68D-1ACEC15A6528}"/>
    <dgm:cxn modelId="{29BF51FB-29F0-4254-B1DC-239A3E4D72AB}" type="presOf" srcId="{BC9F86F0-6C20-43F0-BB0B-D74E6DF108B5}" destId="{99316042-D309-43AD-8D7A-4BFEB5E61EFE}" srcOrd="0" destOrd="0" presId="urn:microsoft.com/office/officeart/2005/8/layout/process5"/>
    <dgm:cxn modelId="{61D03BFC-6FA7-43E9-80E2-049EA70EC384}" type="presOf" srcId="{E7963B2A-3F0B-4177-A68D-1ACEC15A6528}" destId="{F83D179B-6FDC-4981-955F-526D5A792867}" srcOrd="1" destOrd="0" presId="urn:microsoft.com/office/officeart/2005/8/layout/process5"/>
    <dgm:cxn modelId="{C0CE3DFD-52A2-4BCC-A514-12293E2D43E7}" type="presOf" srcId="{80DCEFA1-1A1D-4E19-8CDC-A46204E92ABA}" destId="{513AEA6A-D3A5-41BA-875E-1A40AAF6E238}" srcOrd="0" destOrd="0" presId="urn:microsoft.com/office/officeart/2005/8/layout/process5"/>
    <dgm:cxn modelId="{59A52841-42D7-4B62-860D-0C3B9EA6E009}" type="presParOf" srcId="{3566F891-4F77-441F-8CBB-E41F9B46B89F}" destId="{63413341-BFFD-43E4-B138-44A9C71AE10D}" srcOrd="0" destOrd="0" presId="urn:microsoft.com/office/officeart/2005/8/layout/process5"/>
    <dgm:cxn modelId="{B3C86983-2C92-4E5F-B144-64DA9F8FBE99}" type="presParOf" srcId="{3566F891-4F77-441F-8CBB-E41F9B46B89F}" destId="{A69C5E2E-A2F7-4508-8817-EB6C7621438C}" srcOrd="1" destOrd="0" presId="urn:microsoft.com/office/officeart/2005/8/layout/process5"/>
    <dgm:cxn modelId="{B3D64377-86BB-47D0-AF8B-2C791C1C7EE3}" type="presParOf" srcId="{A69C5E2E-A2F7-4508-8817-EB6C7621438C}" destId="{9D133189-20D7-48D8-98BB-606FAD484C5B}" srcOrd="0" destOrd="0" presId="urn:microsoft.com/office/officeart/2005/8/layout/process5"/>
    <dgm:cxn modelId="{EF3F24F5-9A17-4E4B-BC8A-3C1A2324D7CB}" type="presParOf" srcId="{3566F891-4F77-441F-8CBB-E41F9B46B89F}" destId="{99316042-D309-43AD-8D7A-4BFEB5E61EFE}" srcOrd="2" destOrd="0" presId="urn:microsoft.com/office/officeart/2005/8/layout/process5"/>
    <dgm:cxn modelId="{A08A6F3A-ECA3-4518-8388-7E3C6B12C5B4}" type="presParOf" srcId="{3566F891-4F77-441F-8CBB-E41F9B46B89F}" destId="{B2853D5D-F307-4101-8A6D-0B66B9881FC4}" srcOrd="3" destOrd="0" presId="urn:microsoft.com/office/officeart/2005/8/layout/process5"/>
    <dgm:cxn modelId="{B5663F1B-55B3-4206-88BC-7F9E4FDEBACB}" type="presParOf" srcId="{B2853D5D-F307-4101-8A6D-0B66B9881FC4}" destId="{832829C5-2BC1-4698-A36A-91884F2A81C1}" srcOrd="0" destOrd="0" presId="urn:microsoft.com/office/officeart/2005/8/layout/process5"/>
    <dgm:cxn modelId="{E2181DD3-B663-4026-84B8-447212B6446E}" type="presParOf" srcId="{3566F891-4F77-441F-8CBB-E41F9B46B89F}" destId="{3426E922-9833-40AF-9A9D-EC0A1E64508D}" srcOrd="4" destOrd="0" presId="urn:microsoft.com/office/officeart/2005/8/layout/process5"/>
    <dgm:cxn modelId="{7D8A3C0E-A135-42E6-B231-08F137B07445}" type="presParOf" srcId="{3566F891-4F77-441F-8CBB-E41F9B46B89F}" destId="{EBA129FC-E559-4DDB-94C7-13EE545B2388}" srcOrd="5" destOrd="0" presId="urn:microsoft.com/office/officeart/2005/8/layout/process5"/>
    <dgm:cxn modelId="{524111A6-2C54-40A7-B4CD-D4D99F1D9D58}" type="presParOf" srcId="{EBA129FC-E559-4DDB-94C7-13EE545B2388}" destId="{D7E62D58-CB0B-49B5-8640-D42FEDFDF453}" srcOrd="0" destOrd="0" presId="urn:microsoft.com/office/officeart/2005/8/layout/process5"/>
    <dgm:cxn modelId="{482B8FA2-928A-4BFD-8662-162BEC1C1DF4}" type="presParOf" srcId="{3566F891-4F77-441F-8CBB-E41F9B46B89F}" destId="{CBB4F999-26ED-4797-91FE-082004F1CB95}" srcOrd="6" destOrd="0" presId="urn:microsoft.com/office/officeart/2005/8/layout/process5"/>
    <dgm:cxn modelId="{A1D55535-C2BE-43F4-A66E-4D8B11060751}" type="presParOf" srcId="{3566F891-4F77-441F-8CBB-E41F9B46B89F}" destId="{513AEA6A-D3A5-41BA-875E-1A40AAF6E238}" srcOrd="7" destOrd="0" presId="urn:microsoft.com/office/officeart/2005/8/layout/process5"/>
    <dgm:cxn modelId="{E02280E3-B1FA-4410-A930-9B903E3FA39E}" type="presParOf" srcId="{513AEA6A-D3A5-41BA-875E-1A40AAF6E238}" destId="{F54CEA62-1883-4BA6-9353-D66E0350B47C}" srcOrd="0" destOrd="0" presId="urn:microsoft.com/office/officeart/2005/8/layout/process5"/>
    <dgm:cxn modelId="{5FEC3EA4-C490-4CE0-8785-AC8756F8AF0A}" type="presParOf" srcId="{3566F891-4F77-441F-8CBB-E41F9B46B89F}" destId="{4987B160-3CFD-4B72-B1CE-AB5ABE00E0A2}" srcOrd="8" destOrd="0" presId="urn:microsoft.com/office/officeart/2005/8/layout/process5"/>
    <dgm:cxn modelId="{19450EAF-2E57-4819-90FC-F87DE003A71A}" type="presParOf" srcId="{3566F891-4F77-441F-8CBB-E41F9B46B89F}" destId="{D322CDD9-B421-4BB8-B0DD-D79C7CEAD476}" srcOrd="9" destOrd="0" presId="urn:microsoft.com/office/officeart/2005/8/layout/process5"/>
    <dgm:cxn modelId="{CB299EF8-8D4E-4D9F-9BD6-AA503AA5A633}" type="presParOf" srcId="{D322CDD9-B421-4BB8-B0DD-D79C7CEAD476}" destId="{F83D179B-6FDC-4981-955F-526D5A792867}" srcOrd="0" destOrd="0" presId="urn:microsoft.com/office/officeart/2005/8/layout/process5"/>
    <dgm:cxn modelId="{47CB5288-26DA-4A50-8CA9-782F6EC602E6}" type="presParOf" srcId="{3566F891-4F77-441F-8CBB-E41F9B46B89F}" destId="{FEA33C15-375B-455A-B87F-DA01F476FCCC}" srcOrd="10" destOrd="0" presId="urn:microsoft.com/office/officeart/2005/8/layout/process5"/>
  </dgm:cxnLst>
  <dgm:bg>
    <a:solidFill>
      <a:schemeClr val="bg1"/>
    </a:solidFill>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13341-BFFD-43E4-B138-44A9C71AE10D}">
      <dsp:nvSpPr>
        <dsp:cNvPr id="0" name=""/>
        <dsp:cNvSpPr/>
      </dsp:nvSpPr>
      <dsp:spPr>
        <a:xfrm>
          <a:off x="0" y="543052"/>
          <a:ext cx="2461462" cy="1476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244600" rtl="1">
            <a:lnSpc>
              <a:spcPct val="90000"/>
            </a:lnSpc>
            <a:spcBef>
              <a:spcPct val="0"/>
            </a:spcBef>
            <a:spcAft>
              <a:spcPct val="35000"/>
            </a:spcAft>
            <a:buNone/>
          </a:pPr>
          <a:r>
            <a:rPr lang="he-IL" sz="3200" b="0" i="0" u="none" strike="noStrike" kern="1200" cap="none" dirty="0">
              <a:solidFill>
                <a:srgbClr val="002060"/>
              </a:solidFill>
              <a:latin typeface="Varela Round" pitchFamily="2" charset="-79"/>
              <a:ea typeface="+mn-ea"/>
              <a:cs typeface="Varela Round" pitchFamily="2" charset="-79"/>
            </a:rPr>
            <a:t>תיאור הבעיה והגדרתה</a:t>
          </a:r>
        </a:p>
      </dsp:txBody>
      <dsp:txXfrm>
        <a:off x="43256" y="586308"/>
        <a:ext cx="2374950" cy="1390365"/>
      </dsp:txXfrm>
    </dsp:sp>
    <dsp:sp modelId="{A69C5E2E-A2F7-4508-8817-EB6C7621438C}">
      <dsp:nvSpPr>
        <dsp:cNvPr id="0" name=""/>
        <dsp:cNvSpPr/>
      </dsp:nvSpPr>
      <dsp:spPr>
        <a:xfrm rot="21595257">
          <a:off x="2595822" y="974163"/>
          <a:ext cx="323685" cy="61044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endParaRPr lang="he-IL" sz="2800" b="1" kern="1200">
            <a:solidFill>
              <a:schemeClr val="tx1"/>
            </a:solidFill>
            <a:latin typeface="David" panose="020E0502060401010101" pitchFamily="34" charset="-79"/>
            <a:cs typeface="David" panose="020E0502060401010101" pitchFamily="34" charset="-79"/>
          </a:endParaRPr>
        </a:p>
      </dsp:txBody>
      <dsp:txXfrm>
        <a:off x="2595822" y="1096318"/>
        <a:ext cx="226580" cy="366266"/>
      </dsp:txXfrm>
    </dsp:sp>
    <dsp:sp modelId="{99316042-D309-43AD-8D7A-4BFEB5E61EFE}">
      <dsp:nvSpPr>
        <dsp:cNvPr id="0" name=""/>
        <dsp:cNvSpPr/>
      </dsp:nvSpPr>
      <dsp:spPr>
        <a:xfrm>
          <a:off x="3072190" y="538813"/>
          <a:ext cx="2461462" cy="1476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he-IL" sz="3200" b="0" i="0" u="none" strike="noStrike" kern="1200" cap="none" dirty="0">
              <a:solidFill>
                <a:srgbClr val="002060"/>
              </a:solidFill>
              <a:latin typeface="Varela Round" pitchFamily="2" charset="-79"/>
              <a:ea typeface="+mn-ea"/>
              <a:cs typeface="Varela Round" pitchFamily="2" charset="-79"/>
            </a:rPr>
            <a:t>איסוף מידע ואינטגרציה שלו</a:t>
          </a:r>
        </a:p>
      </dsp:txBody>
      <dsp:txXfrm>
        <a:off x="3115446" y="582069"/>
        <a:ext cx="2374950" cy="1390365"/>
      </dsp:txXfrm>
    </dsp:sp>
    <dsp:sp modelId="{B2853D5D-F307-4101-8A6D-0B66B9881FC4}">
      <dsp:nvSpPr>
        <dsp:cNvPr id="0" name=""/>
        <dsp:cNvSpPr/>
      </dsp:nvSpPr>
      <dsp:spPr>
        <a:xfrm>
          <a:off x="5746211" y="972031"/>
          <a:ext cx="512071" cy="61044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endParaRPr lang="he-IL" sz="2800" b="1" kern="1200">
            <a:solidFill>
              <a:schemeClr val="tx1"/>
            </a:solidFill>
            <a:latin typeface="David" panose="020E0502060401010101" pitchFamily="34" charset="-79"/>
            <a:cs typeface="David" panose="020E0502060401010101" pitchFamily="34" charset="-79"/>
          </a:endParaRPr>
        </a:p>
      </dsp:txBody>
      <dsp:txXfrm>
        <a:off x="5746211" y="1094119"/>
        <a:ext cx="358450" cy="366266"/>
      </dsp:txXfrm>
    </dsp:sp>
    <dsp:sp modelId="{3426E922-9833-40AF-9A9D-EC0A1E64508D}">
      <dsp:nvSpPr>
        <dsp:cNvPr id="0" name=""/>
        <dsp:cNvSpPr/>
      </dsp:nvSpPr>
      <dsp:spPr>
        <a:xfrm>
          <a:off x="6499826" y="538813"/>
          <a:ext cx="2461462" cy="1476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244600" rtl="1">
            <a:lnSpc>
              <a:spcPct val="90000"/>
            </a:lnSpc>
            <a:spcBef>
              <a:spcPct val="0"/>
            </a:spcBef>
            <a:spcAft>
              <a:spcPct val="35000"/>
            </a:spcAft>
            <a:buNone/>
          </a:pPr>
          <a:r>
            <a:rPr lang="he-IL" sz="3200" b="0" i="0" u="none" strike="noStrike" kern="1200" cap="none" dirty="0">
              <a:solidFill>
                <a:srgbClr val="002060"/>
              </a:solidFill>
              <a:latin typeface="Varela Round" pitchFamily="2" charset="-79"/>
              <a:ea typeface="+mn-ea"/>
              <a:cs typeface="Varela Round" pitchFamily="2" charset="-79"/>
              <a:sym typeface="Calibri"/>
            </a:rPr>
            <a:t>גיבוש חלופות</a:t>
          </a:r>
        </a:p>
      </dsp:txBody>
      <dsp:txXfrm>
        <a:off x="6543082" y="582069"/>
        <a:ext cx="2374950" cy="1390365"/>
      </dsp:txXfrm>
    </dsp:sp>
    <dsp:sp modelId="{EBA129FC-E559-4DDB-94C7-13EE545B2388}">
      <dsp:nvSpPr>
        <dsp:cNvPr id="0" name=""/>
        <dsp:cNvSpPr/>
      </dsp:nvSpPr>
      <dsp:spPr>
        <a:xfrm rot="5338406">
          <a:off x="7507192" y="2158096"/>
          <a:ext cx="489236" cy="61044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endParaRPr lang="he-IL" sz="2800" b="1" kern="1200">
            <a:solidFill>
              <a:schemeClr val="tx1"/>
            </a:solidFill>
            <a:latin typeface="David" panose="020E0502060401010101" pitchFamily="34" charset="-79"/>
            <a:cs typeface="David" panose="020E0502060401010101" pitchFamily="34" charset="-79"/>
          </a:endParaRPr>
        </a:p>
      </dsp:txBody>
      <dsp:txXfrm rot="-5400000">
        <a:off x="7567363" y="2218710"/>
        <a:ext cx="366266" cy="342465"/>
      </dsp:txXfrm>
    </dsp:sp>
    <dsp:sp modelId="{CBB4F999-26ED-4797-91FE-082004F1CB95}">
      <dsp:nvSpPr>
        <dsp:cNvPr id="0" name=""/>
        <dsp:cNvSpPr/>
      </dsp:nvSpPr>
      <dsp:spPr>
        <a:xfrm>
          <a:off x="6542828" y="2938631"/>
          <a:ext cx="2461462" cy="1476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244600" rtl="1">
            <a:lnSpc>
              <a:spcPct val="90000"/>
            </a:lnSpc>
            <a:spcBef>
              <a:spcPct val="0"/>
            </a:spcBef>
            <a:spcAft>
              <a:spcPct val="35000"/>
            </a:spcAft>
            <a:buNone/>
          </a:pPr>
          <a:r>
            <a:rPr lang="he-IL" sz="3200" b="0" i="0" u="none" strike="noStrike" kern="1200" cap="none" dirty="0">
              <a:solidFill>
                <a:srgbClr val="002060"/>
              </a:solidFill>
              <a:latin typeface="Varela Round" pitchFamily="2" charset="-79"/>
              <a:ea typeface="+mn-ea"/>
              <a:cs typeface="Varela Round" pitchFamily="2" charset="-79"/>
            </a:rPr>
            <a:t>ניתוח והערכה של החלופות</a:t>
          </a:r>
        </a:p>
      </dsp:txBody>
      <dsp:txXfrm>
        <a:off x="6586084" y="2981887"/>
        <a:ext cx="2374950" cy="1390365"/>
      </dsp:txXfrm>
    </dsp:sp>
    <dsp:sp modelId="{513AEA6A-D3A5-41BA-875E-1A40AAF6E238}">
      <dsp:nvSpPr>
        <dsp:cNvPr id="0" name=""/>
        <dsp:cNvSpPr/>
      </dsp:nvSpPr>
      <dsp:spPr>
        <a:xfrm rot="10739411">
          <a:off x="5765910" y="3402397"/>
          <a:ext cx="549076" cy="61044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endParaRPr lang="he-IL" sz="2800" b="1" kern="1200">
            <a:solidFill>
              <a:schemeClr val="tx1"/>
            </a:solidFill>
            <a:latin typeface="David" panose="020E0502060401010101" pitchFamily="34" charset="-79"/>
            <a:cs typeface="David" panose="020E0502060401010101" pitchFamily="34" charset="-79"/>
          </a:endParaRPr>
        </a:p>
      </dsp:txBody>
      <dsp:txXfrm rot="10800000">
        <a:off x="5930620" y="3523033"/>
        <a:ext cx="384353" cy="366266"/>
      </dsp:txXfrm>
    </dsp:sp>
    <dsp:sp modelId="{4987B160-3CFD-4B72-B1CE-AB5ABE00E0A2}">
      <dsp:nvSpPr>
        <dsp:cNvPr id="0" name=""/>
        <dsp:cNvSpPr/>
      </dsp:nvSpPr>
      <dsp:spPr>
        <a:xfrm>
          <a:off x="3045532" y="3000276"/>
          <a:ext cx="2461462" cy="1476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244600" rtl="1">
            <a:lnSpc>
              <a:spcPct val="90000"/>
            </a:lnSpc>
            <a:spcBef>
              <a:spcPct val="0"/>
            </a:spcBef>
            <a:spcAft>
              <a:spcPct val="35000"/>
            </a:spcAft>
            <a:buNone/>
          </a:pPr>
          <a:r>
            <a:rPr lang="he-IL" sz="3200" b="0" i="0" u="none" strike="noStrike" kern="1200" cap="none" dirty="0">
              <a:solidFill>
                <a:srgbClr val="002060"/>
              </a:solidFill>
              <a:latin typeface="Varela Round" pitchFamily="2" charset="-79"/>
              <a:ea typeface="+mn-ea"/>
              <a:cs typeface="Varela Round" pitchFamily="2" charset="-79"/>
            </a:rPr>
            <a:t>בחירת חלופה</a:t>
          </a:r>
        </a:p>
      </dsp:txBody>
      <dsp:txXfrm>
        <a:off x="3088788" y="3043532"/>
        <a:ext cx="2374950" cy="1390365"/>
      </dsp:txXfrm>
    </dsp:sp>
    <dsp:sp modelId="{D322CDD9-B421-4BB8-B0DD-D79C7CEAD476}">
      <dsp:nvSpPr>
        <dsp:cNvPr id="0" name=""/>
        <dsp:cNvSpPr/>
      </dsp:nvSpPr>
      <dsp:spPr>
        <a:xfrm rot="10800000">
          <a:off x="2607480" y="3433493"/>
          <a:ext cx="309557" cy="61044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rtl="1">
            <a:lnSpc>
              <a:spcPct val="90000"/>
            </a:lnSpc>
            <a:spcBef>
              <a:spcPct val="0"/>
            </a:spcBef>
            <a:spcAft>
              <a:spcPct val="35000"/>
            </a:spcAft>
            <a:buNone/>
          </a:pPr>
          <a:endParaRPr lang="he-IL" sz="2800" b="1" kern="1200">
            <a:solidFill>
              <a:schemeClr val="tx1"/>
            </a:solidFill>
            <a:latin typeface="David" panose="020E0502060401010101" pitchFamily="34" charset="-79"/>
            <a:cs typeface="David" panose="020E0502060401010101" pitchFamily="34" charset="-79"/>
          </a:endParaRPr>
        </a:p>
      </dsp:txBody>
      <dsp:txXfrm rot="10800000">
        <a:off x="2700347" y="3555581"/>
        <a:ext cx="216690" cy="366266"/>
      </dsp:txXfrm>
    </dsp:sp>
    <dsp:sp modelId="{FEA33C15-375B-455A-B87F-DA01F476FCCC}">
      <dsp:nvSpPr>
        <dsp:cNvPr id="0" name=""/>
        <dsp:cNvSpPr/>
      </dsp:nvSpPr>
      <dsp:spPr>
        <a:xfrm>
          <a:off x="0" y="3000276"/>
          <a:ext cx="2461462" cy="1476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244600" rtl="1">
            <a:lnSpc>
              <a:spcPct val="90000"/>
            </a:lnSpc>
            <a:spcBef>
              <a:spcPct val="0"/>
            </a:spcBef>
            <a:spcAft>
              <a:spcPct val="35000"/>
            </a:spcAft>
            <a:buNone/>
          </a:pPr>
          <a:r>
            <a:rPr lang="he-IL" sz="3200" b="0" i="0" u="none" strike="noStrike" kern="1200" cap="none" dirty="0">
              <a:solidFill>
                <a:srgbClr val="002060"/>
              </a:solidFill>
              <a:latin typeface="Varela Round" pitchFamily="2" charset="-79"/>
              <a:ea typeface="+mn-ea"/>
              <a:cs typeface="Varela Round" pitchFamily="2" charset="-79"/>
            </a:rPr>
            <a:t>משוב</a:t>
          </a:r>
        </a:p>
      </dsp:txBody>
      <dsp:txXfrm>
        <a:off x="43256" y="3043532"/>
        <a:ext cx="2374950" cy="13903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he-IL" sz="1200" dirty="0"/>
              <a:t>סיפור: לבעלים של בניין משרדים גדול במרכז מנהטן שיש בו רק שתי מעליות, התברר שהמבקרים בבניין מתלוננים שהמעליות איטיות מאוד. </a:t>
            </a:r>
          </a:p>
          <a:p>
            <a:r>
              <a:rPr lang="he-IL" sz="1200" dirty="0"/>
              <a:t>בעל הבניין מיהר לחברת מעליות וביקש פתרון למעליות האיטיות. חברת המעליות הציעה לו כמה פתרונות לשדרוג המעליות, אבל המחירים נעו בין מיליון לארבעה מיליון דולר. </a:t>
            </a:r>
          </a:p>
          <a:p>
            <a:r>
              <a:rPr lang="he-IL" sz="1200" dirty="0"/>
              <a:t>בעל הבניין לא היה יכול להרשות לעצמו הוצאה כזו, וסיפר לחברו על הבעיה. </a:t>
            </a:r>
          </a:p>
          <a:p>
            <a:pPr marL="0" lvl="0" indent="0" algn="r" rtl="0">
              <a:spcBef>
                <a:spcPts val="0"/>
              </a:spcBef>
              <a:spcAft>
                <a:spcPts val="0"/>
              </a:spcAft>
              <a:buNone/>
            </a:pPr>
            <a:endParaRPr dirty="0"/>
          </a:p>
        </p:txBody>
      </p:sp>
    </p:spTree>
    <p:extLst>
      <p:ext uri="{BB962C8B-B14F-4D97-AF65-F5344CB8AC3E}">
        <p14:creationId xmlns:p14="http://schemas.microsoft.com/office/powerpoint/2010/main" val="1181283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Tree>
    <p:extLst>
      <p:ext uri="{BB962C8B-B14F-4D97-AF65-F5344CB8AC3E}">
        <p14:creationId xmlns:p14="http://schemas.microsoft.com/office/powerpoint/2010/main" val="1341106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dirty="0"/>
              <a:t>אפשר להתייחס להצלחה וכשלון.</a:t>
            </a:r>
          </a:p>
          <a:p>
            <a:pPr marL="0" lvl="0" indent="0" algn="r" rtl="0">
              <a:spcBef>
                <a:spcPts val="0"/>
              </a:spcBef>
              <a:spcAft>
                <a:spcPts val="0"/>
              </a:spcAft>
              <a:buNone/>
            </a:pPr>
            <a:endParaRPr dirty="0"/>
          </a:p>
        </p:txBody>
      </p:sp>
    </p:spTree>
    <p:extLst>
      <p:ext uri="{BB962C8B-B14F-4D97-AF65-F5344CB8AC3E}">
        <p14:creationId xmlns:p14="http://schemas.microsoft.com/office/powerpoint/2010/main" val="4061268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dirty="0"/>
              <a:t>אפשר להתייחס להצלחה וכשלון.</a:t>
            </a:r>
          </a:p>
          <a:p>
            <a:pPr marL="0" lvl="0" indent="0" algn="r" rtl="0">
              <a:spcBef>
                <a:spcPts val="0"/>
              </a:spcBef>
              <a:spcAft>
                <a:spcPts val="0"/>
              </a:spcAft>
              <a:buNone/>
            </a:pPr>
            <a:endParaRPr dirty="0"/>
          </a:p>
        </p:txBody>
      </p:sp>
    </p:spTree>
    <p:extLst>
      <p:ext uri="{BB962C8B-B14F-4D97-AF65-F5344CB8AC3E}">
        <p14:creationId xmlns:p14="http://schemas.microsoft.com/office/powerpoint/2010/main" val="193729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dirty="0"/>
              <a:t>אפשר להתייחס להצלחה וכשלון.</a:t>
            </a:r>
          </a:p>
          <a:p>
            <a:pPr marL="0" lvl="0" indent="0" algn="r" rtl="0">
              <a:spcBef>
                <a:spcPts val="0"/>
              </a:spcBef>
              <a:spcAft>
                <a:spcPts val="0"/>
              </a:spcAft>
              <a:buNone/>
            </a:pPr>
            <a:endParaRPr dirty="0"/>
          </a:p>
        </p:txBody>
      </p:sp>
    </p:spTree>
    <p:extLst>
      <p:ext uri="{BB962C8B-B14F-4D97-AF65-F5344CB8AC3E}">
        <p14:creationId xmlns:p14="http://schemas.microsoft.com/office/powerpoint/2010/main" val="2514639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dirty="0"/>
              <a:t>אפשר להתייחס להצלחה וכשלון.</a:t>
            </a:r>
          </a:p>
          <a:p>
            <a:pPr marL="0" lvl="0" indent="0" algn="r" rtl="0">
              <a:spcBef>
                <a:spcPts val="0"/>
              </a:spcBef>
              <a:spcAft>
                <a:spcPts val="0"/>
              </a:spcAft>
              <a:buNone/>
            </a:pPr>
            <a:endParaRPr dirty="0"/>
          </a:p>
        </p:txBody>
      </p:sp>
    </p:spTree>
    <p:extLst>
      <p:ext uri="{BB962C8B-B14F-4D97-AF65-F5344CB8AC3E}">
        <p14:creationId xmlns:p14="http://schemas.microsoft.com/office/powerpoint/2010/main" val="1840878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dirty="0"/>
              <a:t>אפשר להתייחס להצלחה וכשלון.</a:t>
            </a:r>
          </a:p>
          <a:p>
            <a:pPr marL="0" lvl="0" indent="0" algn="r" rtl="0">
              <a:spcBef>
                <a:spcPts val="0"/>
              </a:spcBef>
              <a:spcAft>
                <a:spcPts val="0"/>
              </a:spcAft>
              <a:buNone/>
            </a:pPr>
            <a:endParaRPr dirty="0"/>
          </a:p>
        </p:txBody>
      </p:sp>
    </p:spTree>
    <p:extLst>
      <p:ext uri="{BB962C8B-B14F-4D97-AF65-F5344CB8AC3E}">
        <p14:creationId xmlns:p14="http://schemas.microsoft.com/office/powerpoint/2010/main" val="3977486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Tree>
    <p:extLst>
      <p:ext uri="{BB962C8B-B14F-4D97-AF65-F5344CB8AC3E}">
        <p14:creationId xmlns:p14="http://schemas.microsoft.com/office/powerpoint/2010/main" val="1893238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Tree>
    <p:extLst>
      <p:ext uri="{BB962C8B-B14F-4D97-AF65-F5344CB8AC3E}">
        <p14:creationId xmlns:p14="http://schemas.microsoft.com/office/powerpoint/2010/main" val="260727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Tree>
    <p:extLst>
      <p:ext uri="{BB962C8B-B14F-4D97-AF65-F5344CB8AC3E}">
        <p14:creationId xmlns:p14="http://schemas.microsoft.com/office/powerpoint/2010/main" val="898336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dirty="0"/>
              <a:t>אפשר להתייחס להצלחה וכשלון.</a:t>
            </a:r>
          </a:p>
          <a:p>
            <a:pPr marL="0" lvl="0" indent="0" algn="r" rtl="0">
              <a:spcBef>
                <a:spcPts val="0"/>
              </a:spcBef>
              <a:spcAft>
                <a:spcPts val="0"/>
              </a:spcAft>
              <a:buNone/>
            </a:pPr>
            <a:endParaRPr dirty="0"/>
          </a:p>
        </p:txBody>
      </p:sp>
    </p:spTree>
    <p:extLst>
      <p:ext uri="{BB962C8B-B14F-4D97-AF65-F5344CB8AC3E}">
        <p14:creationId xmlns:p14="http://schemas.microsoft.com/office/powerpoint/2010/main" val="3939925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dirty="0"/>
              <a:t>אפשר להתייחס להצלחה וכשלון.</a:t>
            </a:r>
          </a:p>
          <a:p>
            <a:pPr marL="0" lvl="0" indent="0" algn="r"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Tree>
    <p:extLst>
      <p:ext uri="{BB962C8B-B14F-4D97-AF65-F5344CB8AC3E}">
        <p14:creationId xmlns:p14="http://schemas.microsoft.com/office/powerpoint/2010/main" val="233452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457200">
              <a:lnSpc>
                <a:spcPct val="94000"/>
              </a:lnSpc>
              <a:spcBef>
                <a:spcPts val="1000"/>
              </a:spcBef>
              <a:spcAft>
                <a:spcPts val="200"/>
              </a:spcAft>
              <a:buFont typeface="Wingdings" panose="05000000000000000000" pitchFamily="2" charset="2"/>
              <a:buChar char="q"/>
            </a:pPr>
            <a:endParaRPr lang="en-US" sz="1200" dirty="0">
              <a:solidFill>
                <a:srgbClr val="191B0E"/>
              </a:solidFill>
              <a:latin typeface="David" panose="020E0502060401010101" pitchFamily="34" charset="-79"/>
              <a:cs typeface="David" panose="020E0502060401010101" pitchFamily="34" charset="-79"/>
            </a:endParaRPr>
          </a:p>
          <a:p>
            <a:pPr marL="0" lvl="0" indent="0">
              <a:lnSpc>
                <a:spcPct val="94000"/>
              </a:lnSpc>
              <a:spcBef>
                <a:spcPts val="1000"/>
              </a:spcBef>
              <a:spcAft>
                <a:spcPts val="200"/>
              </a:spcAft>
              <a:buNone/>
            </a:pPr>
            <a:r>
              <a:rPr lang="he-IL" sz="1200" dirty="0">
                <a:solidFill>
                  <a:srgbClr val="191B0E"/>
                </a:solidFill>
                <a:latin typeface="David" panose="020E0502060401010101" pitchFamily="34" charset="-79"/>
                <a:cs typeface="David" panose="020E0502060401010101" pitchFamily="34" charset="-79"/>
              </a:rPr>
              <a:t>להתחיל בשנייה 00:26-עד הסוף</a:t>
            </a:r>
          </a:p>
          <a:p>
            <a:pPr marL="457200" lvl="0" indent="-457200">
              <a:lnSpc>
                <a:spcPct val="94000"/>
              </a:lnSpc>
              <a:spcBef>
                <a:spcPts val="1000"/>
              </a:spcBef>
              <a:spcAft>
                <a:spcPts val="200"/>
              </a:spcAft>
              <a:buFont typeface="Wingdings" panose="05000000000000000000" pitchFamily="2" charset="2"/>
              <a:buChar char="q"/>
            </a:pPr>
            <a:endParaRPr lang="he-IL" sz="1200" dirty="0">
              <a:solidFill>
                <a:srgbClr val="191B0E"/>
              </a:solidFill>
              <a:latin typeface="David" panose="020E0502060401010101" pitchFamily="34" charset="-79"/>
              <a:cs typeface="David" panose="020E0502060401010101" pitchFamily="34" charset="-79"/>
            </a:endParaRPr>
          </a:p>
          <a:p>
            <a:pPr marL="457200" lvl="0" indent="-457200">
              <a:lnSpc>
                <a:spcPct val="94000"/>
              </a:lnSpc>
              <a:spcBef>
                <a:spcPts val="1000"/>
              </a:spcBef>
              <a:spcAft>
                <a:spcPts val="200"/>
              </a:spcAft>
              <a:buFont typeface="Wingdings" panose="05000000000000000000" pitchFamily="2" charset="2"/>
              <a:buChar char="q"/>
            </a:pPr>
            <a:endParaRPr lang="en-US" sz="1200" dirty="0">
              <a:solidFill>
                <a:srgbClr val="191B0E"/>
              </a:solidFill>
              <a:latin typeface="David" panose="020E0502060401010101" pitchFamily="34" charset="-79"/>
              <a:cs typeface="David" panose="020E0502060401010101" pitchFamily="34" charset="-79"/>
            </a:endParaRPr>
          </a:p>
          <a:p>
            <a:pPr marL="0" lvl="0" indent="0">
              <a:lnSpc>
                <a:spcPct val="94000"/>
              </a:lnSpc>
              <a:spcBef>
                <a:spcPts val="1000"/>
              </a:spcBef>
              <a:spcAft>
                <a:spcPts val="200"/>
              </a:spcAft>
              <a:buNone/>
            </a:pPr>
            <a:r>
              <a:rPr lang="he-IL" sz="1200" dirty="0">
                <a:solidFill>
                  <a:srgbClr val="191B0E"/>
                </a:solidFill>
                <a:latin typeface="David" panose="020E0502060401010101" pitchFamily="34" charset="-79"/>
                <a:cs typeface="David" panose="020E0502060401010101" pitchFamily="34" charset="-79"/>
              </a:rPr>
              <a:t>להתחיל בשנייה 00:26-עד הסוף</a:t>
            </a:r>
          </a:p>
          <a:p>
            <a:pPr marL="457200" lvl="0" indent="-457200">
              <a:lnSpc>
                <a:spcPct val="94000"/>
              </a:lnSpc>
              <a:spcBef>
                <a:spcPts val="1000"/>
              </a:spcBef>
              <a:spcAft>
                <a:spcPts val="200"/>
              </a:spcAft>
              <a:buFont typeface="Wingdings" panose="05000000000000000000" pitchFamily="2" charset="2"/>
              <a:buChar char="q"/>
            </a:pPr>
            <a:endParaRPr lang="en-US" sz="1200" dirty="0">
              <a:solidFill>
                <a:srgbClr val="191B0E"/>
              </a:solidFill>
              <a:latin typeface="David" panose="020E0502060401010101" pitchFamily="34" charset="-79"/>
              <a:cs typeface="David" panose="020E0502060401010101" pitchFamily="34" charset="-79"/>
            </a:endParaRPr>
          </a:p>
          <a:p>
            <a:pPr marL="0" lvl="0" indent="0">
              <a:lnSpc>
                <a:spcPct val="94000"/>
              </a:lnSpc>
              <a:spcBef>
                <a:spcPts val="1000"/>
              </a:spcBef>
              <a:spcAft>
                <a:spcPts val="200"/>
              </a:spcAft>
              <a:buNone/>
            </a:pPr>
            <a:r>
              <a:rPr lang="he-IL" sz="1200" dirty="0">
                <a:solidFill>
                  <a:srgbClr val="191B0E"/>
                </a:solidFill>
                <a:latin typeface="David" panose="020E0502060401010101" pitchFamily="34" charset="-79"/>
                <a:cs typeface="David" panose="020E0502060401010101" pitchFamily="34" charset="-79"/>
              </a:rPr>
              <a:t>להתחיל בשנייה 00:26-עד הסוף</a:t>
            </a:r>
          </a:p>
          <a:p>
            <a:pPr marL="457200" lvl="0" indent="-457200">
              <a:lnSpc>
                <a:spcPct val="94000"/>
              </a:lnSpc>
              <a:spcBef>
                <a:spcPts val="1000"/>
              </a:spcBef>
              <a:spcAft>
                <a:spcPts val="200"/>
              </a:spcAft>
              <a:buFont typeface="Wingdings" panose="05000000000000000000" pitchFamily="2" charset="2"/>
              <a:buChar char="q"/>
            </a:pPr>
            <a:endParaRPr lang="he-IL" sz="1200" dirty="0">
              <a:solidFill>
                <a:srgbClr val="191B0E"/>
              </a:solidFill>
              <a:latin typeface="David" panose="020E0502060401010101" pitchFamily="34" charset="-79"/>
              <a:cs typeface="David" panose="020E0502060401010101" pitchFamily="34" charset="-79"/>
            </a:endParaRPr>
          </a:p>
          <a:p>
            <a:pPr marL="457200" lvl="0" indent="-457200">
              <a:lnSpc>
                <a:spcPct val="94000"/>
              </a:lnSpc>
              <a:spcBef>
                <a:spcPts val="1000"/>
              </a:spcBef>
              <a:spcAft>
                <a:spcPts val="200"/>
              </a:spcAft>
              <a:buFont typeface="Wingdings" panose="05000000000000000000" pitchFamily="2" charset="2"/>
              <a:buChar char="q"/>
            </a:pPr>
            <a:endParaRPr lang="he-IL" sz="1200" dirty="0">
              <a:solidFill>
                <a:srgbClr val="191B0E"/>
              </a:solidFill>
              <a:latin typeface="David" panose="020E0502060401010101" pitchFamily="34" charset="-79"/>
              <a:cs typeface="David" panose="020E0502060401010101" pitchFamily="34" charset="-79"/>
            </a:endParaRPr>
          </a:p>
          <a:p>
            <a:pPr marL="0" lvl="0" indent="0" algn="r" rtl="0">
              <a:spcBef>
                <a:spcPts val="0"/>
              </a:spcBef>
              <a:spcAft>
                <a:spcPts val="0"/>
              </a:spcAft>
              <a:buNone/>
            </a:pPr>
            <a:endParaRPr dirty="0"/>
          </a:p>
        </p:txBody>
      </p:sp>
    </p:spTree>
    <p:extLst>
      <p:ext uri="{BB962C8B-B14F-4D97-AF65-F5344CB8AC3E}">
        <p14:creationId xmlns:p14="http://schemas.microsoft.com/office/powerpoint/2010/main" val="207226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Tree>
    <p:extLst>
      <p:ext uri="{BB962C8B-B14F-4D97-AF65-F5344CB8AC3E}">
        <p14:creationId xmlns:p14="http://schemas.microsoft.com/office/powerpoint/2010/main" val="2800229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spTree>
    <p:extLst>
      <p:ext uri="{BB962C8B-B14F-4D97-AF65-F5344CB8AC3E}">
        <p14:creationId xmlns:p14="http://schemas.microsoft.com/office/powerpoint/2010/main" val="164419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he-IL" sz="1200" dirty="0"/>
              <a:t>סיפור: לבעלים של בניין משרדים גדול במרכז מנהטן שיש בו רק שתי מעליות, התברר שהמבקרים בבניין מתלוננים שהמעליות איטיות מאוד. </a:t>
            </a:r>
          </a:p>
          <a:p>
            <a:r>
              <a:rPr lang="he-IL" sz="1200" dirty="0"/>
              <a:t>בעל הבניין מיהר לחברת מעליות וביקש פתרון למעליות האיטיות. חברת המעליות הציעה לו כמה פתרונות לשדרוג המעליות, אבל המחירים נעו בין מיליון לארבעה מיליון דולר. </a:t>
            </a:r>
          </a:p>
          <a:p>
            <a:r>
              <a:rPr lang="he-IL" sz="1200" dirty="0"/>
              <a:t>בעל הבניין לא היה יכול להרשות לעצמו הוצאה כזו, וסיפר לחברו על הבעיה. </a:t>
            </a:r>
          </a:p>
          <a:p>
            <a:pPr marL="0" lvl="0" indent="0" algn="r" rtl="0">
              <a:spcBef>
                <a:spcPts val="0"/>
              </a:spcBef>
              <a:spcAft>
                <a:spcPts val="0"/>
              </a:spcAft>
              <a:buNone/>
            </a:pPr>
            <a:endParaRPr dirty="0"/>
          </a:p>
        </p:txBody>
      </p:sp>
    </p:spTree>
    <p:extLst>
      <p:ext uri="{BB962C8B-B14F-4D97-AF65-F5344CB8AC3E}">
        <p14:creationId xmlns:p14="http://schemas.microsoft.com/office/powerpoint/2010/main" val="1700279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7"/>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Calibri"/>
                <a:ea typeface="Calibri"/>
                <a:cs typeface="Calibri"/>
                <a:sym typeface="Calibri"/>
              </a:rPr>
              <a:t>  </a:t>
            </a:r>
            <a:endParaRPr/>
          </a:p>
        </p:txBody>
      </p:sp>
      <p:sp>
        <p:nvSpPr>
          <p:cNvPr id="24" name="Google Shape;24;p1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17"/>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17"/>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17"/>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7"/>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a:off x="515274" y="1195757"/>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95" name="Google Shape;95;p26"/>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6" name="Google Shape;96;p26"/>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7" name="Google Shape;97;p26"/>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249643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Calibri"/>
                <a:ea typeface="Calibri"/>
                <a:cs typeface="Calibri"/>
                <a:sym typeface="Calibri"/>
              </a:defRPr>
            </a:lvl1pPr>
            <a:lvl2pPr marL="0" marR="0" lvl="1" indent="0" algn="l" rtl="1">
              <a:spcBef>
                <a:spcPts val="0"/>
              </a:spcBef>
              <a:buNone/>
              <a:defRPr sz="1200" b="0" i="0" u="none" strike="noStrike" cap="none">
                <a:solidFill>
                  <a:srgbClr val="888A9C"/>
                </a:solidFill>
                <a:latin typeface="Calibri"/>
                <a:ea typeface="Calibri"/>
                <a:cs typeface="Calibri"/>
                <a:sym typeface="Calibri"/>
              </a:defRPr>
            </a:lvl2pPr>
            <a:lvl3pPr marL="0" marR="0" lvl="2" indent="0" algn="l" rtl="1">
              <a:spcBef>
                <a:spcPts val="0"/>
              </a:spcBef>
              <a:buNone/>
              <a:defRPr sz="1200" b="0" i="0" u="none" strike="noStrike" cap="none">
                <a:solidFill>
                  <a:srgbClr val="888A9C"/>
                </a:solidFill>
                <a:latin typeface="Calibri"/>
                <a:ea typeface="Calibri"/>
                <a:cs typeface="Calibri"/>
                <a:sym typeface="Calibri"/>
              </a:defRPr>
            </a:lvl3pPr>
            <a:lvl4pPr marL="0" marR="0" lvl="3" indent="0" algn="l" rtl="1">
              <a:spcBef>
                <a:spcPts val="0"/>
              </a:spcBef>
              <a:buNone/>
              <a:defRPr sz="1200" b="0" i="0" u="none" strike="noStrike" cap="none">
                <a:solidFill>
                  <a:srgbClr val="888A9C"/>
                </a:solidFill>
                <a:latin typeface="Calibri"/>
                <a:ea typeface="Calibri"/>
                <a:cs typeface="Calibri"/>
                <a:sym typeface="Calibri"/>
              </a:defRPr>
            </a:lvl4pPr>
            <a:lvl5pPr marL="0" marR="0" lvl="4" indent="0" algn="l" rtl="1">
              <a:spcBef>
                <a:spcPts val="0"/>
              </a:spcBef>
              <a:buNone/>
              <a:defRPr sz="1200" b="0" i="0" u="none" strike="noStrike" cap="none">
                <a:solidFill>
                  <a:srgbClr val="888A9C"/>
                </a:solidFill>
                <a:latin typeface="Calibri"/>
                <a:ea typeface="Calibri"/>
                <a:cs typeface="Calibri"/>
                <a:sym typeface="Calibri"/>
              </a:defRPr>
            </a:lvl5pPr>
            <a:lvl6pPr marL="0" marR="0" lvl="5" indent="0" algn="l" rtl="1">
              <a:spcBef>
                <a:spcPts val="0"/>
              </a:spcBef>
              <a:buNone/>
              <a:defRPr sz="1200" b="0" i="0" u="none" strike="noStrike" cap="none">
                <a:solidFill>
                  <a:srgbClr val="888A9C"/>
                </a:solidFill>
                <a:latin typeface="Calibri"/>
                <a:ea typeface="Calibri"/>
                <a:cs typeface="Calibri"/>
                <a:sym typeface="Calibri"/>
              </a:defRPr>
            </a:lvl6pPr>
            <a:lvl7pPr marL="0" marR="0" lvl="6" indent="0" algn="l" rtl="1">
              <a:spcBef>
                <a:spcPts val="0"/>
              </a:spcBef>
              <a:buNone/>
              <a:defRPr sz="1200" b="0" i="0" u="none" strike="noStrike" cap="none">
                <a:solidFill>
                  <a:srgbClr val="888A9C"/>
                </a:solidFill>
                <a:latin typeface="Calibri"/>
                <a:ea typeface="Calibri"/>
                <a:cs typeface="Calibri"/>
                <a:sym typeface="Calibri"/>
              </a:defRPr>
            </a:lvl7pPr>
            <a:lvl8pPr marL="0" marR="0" lvl="7" indent="0" algn="l" rtl="1">
              <a:spcBef>
                <a:spcPts val="0"/>
              </a:spcBef>
              <a:buNone/>
              <a:defRPr sz="1200" b="0" i="0" u="none" strike="noStrike" cap="none">
                <a:solidFill>
                  <a:srgbClr val="888A9C"/>
                </a:solidFill>
                <a:latin typeface="Calibri"/>
                <a:ea typeface="Calibri"/>
                <a:cs typeface="Calibri"/>
                <a:sym typeface="Calibri"/>
              </a:defRPr>
            </a:lvl8pPr>
            <a:lvl9pPr marL="0" marR="0" lvl="8" indent="0" algn="l" rtl="1">
              <a:spcBef>
                <a:spcPts val="0"/>
              </a:spcBef>
              <a:buNone/>
              <a:defRPr sz="1200" b="0" i="0" u="none" strike="noStrike" cap="none">
                <a:solidFill>
                  <a:srgbClr val="888A9C"/>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9" r:id="rId4"/>
    <p:sldLayoutId id="2147483660"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9DX3ofpdkGM?start=26&amp;feature=oemb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6600"/>
              <a:buFont typeface="Varela Round"/>
              <a:buNone/>
            </a:pPr>
            <a:r>
              <a:rPr lang="iw-IL" dirty="0"/>
              <a:t>מערכת שידורים לאומית</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7743"/>
            <a:ext cx="12191999" cy="720094"/>
          </a:xfrm>
        </p:spPr>
        <p:txBody>
          <a:bodyPr/>
          <a:lstStyle/>
          <a:p>
            <a:r>
              <a:rPr lang="he-IL" dirty="0">
                <a:solidFill>
                  <a:prstClr val="black">
                    <a:hueOff val="0"/>
                    <a:satOff val="0"/>
                    <a:lumOff val="0"/>
                    <a:alphaOff val="0"/>
                  </a:prstClr>
                </a:solidFill>
              </a:rPr>
              <a:t>סיפור המעלית</a:t>
            </a:r>
            <a:endParaRPr lang="he-IL" dirty="0"/>
          </a:p>
        </p:txBody>
      </p:sp>
      <p:sp>
        <p:nvSpPr>
          <p:cNvPr id="11" name="מציין מיקום תוכן 10"/>
          <p:cNvSpPr>
            <a:spLocks noGrp="1"/>
          </p:cNvSpPr>
          <p:nvPr>
            <p:ph sz="quarter" idx="4"/>
          </p:nvPr>
        </p:nvSpPr>
        <p:spPr>
          <a:xfrm>
            <a:off x="15832" y="1034877"/>
            <a:ext cx="8988323" cy="4266173"/>
          </a:xfrm>
        </p:spPr>
        <p:txBody>
          <a:bodyPr>
            <a:noAutofit/>
          </a:bodyPr>
          <a:lstStyle/>
          <a:p>
            <a:pPr marL="96848" indent="0">
              <a:buNone/>
            </a:pPr>
            <a:r>
              <a:rPr lang="he-IL" dirty="0"/>
              <a:t>החבר הציע לו לחשוב על הבעיה בצורה שונה: במקום לנסח את הבעיה כשאלה "כיצד לגרום לכך שהמעליות ינועו מהר יותר", עליו לנסח אותה כשאלה "כיצד לגרום לכך  שלאנשים יהיה נעים בזמן שהם בבניין", ובאופן פרטני יותר – "כיצד לגרום לכך שהמשתמשים לא יכעסו על המעליות". </a:t>
            </a:r>
          </a:p>
          <a:p>
            <a:pPr marL="96848" indent="0">
              <a:buNone/>
            </a:pPr>
            <a:r>
              <a:rPr lang="he-IL" dirty="0"/>
              <a:t>הפתרון שהציע החבר היה להציב מראות גדולות בחזית ההמתנה למעליות ובתוך המעליות עצמן. כך התאפשר לאנשים הממתינים לסדר את עצמם, והזמן נראה להם קצר יותר. </a:t>
            </a:r>
          </a:p>
          <a:p>
            <a:pPr marL="96848" indent="0">
              <a:buNone/>
            </a:pPr>
            <a:r>
              <a:rPr lang="he-IL" dirty="0"/>
              <a:t> מאז, לפי האגדה, נהוג להתקין מראות בתוך המעליות </a:t>
            </a:r>
          </a:p>
          <a:p>
            <a:pPr marL="96848" indent="0">
              <a:buNone/>
            </a:pPr>
            <a:r>
              <a:rPr lang="he-IL" dirty="0"/>
              <a:t>ומחוצה להן .</a:t>
            </a:r>
          </a:p>
        </p:txBody>
      </p:sp>
      <p:pic>
        <p:nvPicPr>
          <p:cNvPr id="6146" name="Picture 2" descr="Black cupboard with mirror Free Photo">
            <a:extLst>
              <a:ext uri="{FF2B5EF4-FFF2-40B4-BE49-F238E27FC236}">
                <a16:creationId xmlns:a16="http://schemas.microsoft.com/office/drawing/2014/main" id="{A6C67AC4-2C8B-460D-969C-81483F5C69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11" t="8306" r="12808" b="44540"/>
          <a:stretch/>
        </p:blipFill>
        <p:spPr bwMode="auto">
          <a:xfrm>
            <a:off x="9100457" y="1208314"/>
            <a:ext cx="2612572" cy="222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4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180017"/>
            <a:ext cx="12191999" cy="720094"/>
          </a:xfrm>
        </p:spPr>
        <p:txBody>
          <a:bodyPr/>
          <a:lstStyle/>
          <a:p>
            <a:r>
              <a:rPr lang="he-IL" sz="4000" dirty="0"/>
              <a:t>שלב 2 - איסוף מידע ובדיקתו</a:t>
            </a:r>
          </a:p>
        </p:txBody>
      </p:sp>
      <p:sp>
        <p:nvSpPr>
          <p:cNvPr id="11" name="מציין מיקום תוכן 10"/>
          <p:cNvSpPr>
            <a:spLocks noGrp="1"/>
          </p:cNvSpPr>
          <p:nvPr>
            <p:ph sz="quarter" idx="4"/>
          </p:nvPr>
        </p:nvSpPr>
        <p:spPr>
          <a:xfrm>
            <a:off x="-601426" y="733029"/>
            <a:ext cx="12303569" cy="4756620"/>
          </a:xfrm>
        </p:spPr>
        <p:txBody>
          <a:bodyPr>
            <a:normAutofit fontScale="92500" lnSpcReduction="10000"/>
          </a:bodyPr>
          <a:lstStyle/>
          <a:p>
            <a:r>
              <a:rPr lang="he-IL" sz="3200" b="1" dirty="0"/>
              <a:t>איסוף מידע</a:t>
            </a:r>
          </a:p>
          <a:p>
            <a:pPr marL="96848" indent="0">
              <a:buNone/>
            </a:pPr>
            <a:r>
              <a:rPr lang="he-IL" sz="2600" dirty="0"/>
              <a:t>מידע פנים ארגוני - שימוש בכלי הניהול של הארגון, שיחות עם עובדים </a:t>
            </a:r>
          </a:p>
          <a:p>
            <a:pPr marL="96848" indent="0">
              <a:buNone/>
            </a:pPr>
            <a:r>
              <a:rPr lang="he-IL" sz="2600" dirty="0"/>
              <a:t>מידע חוץ ארגוני – שימוש במאגרי מידע</a:t>
            </a:r>
          </a:p>
          <a:p>
            <a:pPr marL="96848" indent="0">
              <a:buNone/>
            </a:pPr>
            <a:endParaRPr lang="he-IL" sz="3200" dirty="0"/>
          </a:p>
          <a:p>
            <a:r>
              <a:rPr lang="he-IL" sz="3200" b="1" dirty="0"/>
              <a:t>אינטגרציה של המידע</a:t>
            </a:r>
          </a:p>
          <a:p>
            <a:pPr marL="96848" indent="0">
              <a:buNone/>
            </a:pPr>
            <a:r>
              <a:rPr lang="he-IL" sz="2600" dirty="0"/>
              <a:t>לאחר שנאסף המידע יש למיין אותו ולסנן אותו, </a:t>
            </a:r>
          </a:p>
          <a:p>
            <a:pPr marL="96848" indent="0">
              <a:buNone/>
            </a:pPr>
            <a:r>
              <a:rPr lang="he-IL" sz="2600" dirty="0"/>
              <a:t>לבדוק את מהימנות מקור המידע, </a:t>
            </a:r>
          </a:p>
          <a:p>
            <a:pPr marL="96848" indent="0">
              <a:buNone/>
            </a:pPr>
            <a:r>
              <a:rPr lang="he-IL" sz="2600" dirty="0"/>
              <a:t>להתמקד במידע החשוב והרלוונטי, להצליב בין נתונים קיימים</a:t>
            </a:r>
          </a:p>
          <a:p>
            <a:pPr marL="96848" indent="0">
              <a:buNone/>
            </a:pPr>
            <a:r>
              <a:rPr lang="he-IL" sz="2800" b="1" dirty="0"/>
              <a:t> דוגמה פלאפון: </a:t>
            </a:r>
            <a:r>
              <a:rPr lang="he-IL" sz="2800" dirty="0"/>
              <a:t>בודק את האפשרויות הקיימות</a:t>
            </a:r>
          </a:p>
          <a:p>
            <a:pPr marL="96848" indent="0">
              <a:buNone/>
            </a:pPr>
            <a:r>
              <a:rPr lang="he-IL" sz="2800" dirty="0"/>
              <a:t>                         בשוק – החלפה, תיקון, רכישה.</a:t>
            </a:r>
          </a:p>
          <a:p>
            <a:pPr marL="96848" indent="0">
              <a:buNone/>
            </a:pPr>
            <a:endParaRPr lang="he-IL" sz="3200" dirty="0"/>
          </a:p>
          <a:p>
            <a:pPr marL="96848" indent="0">
              <a:buNone/>
            </a:pPr>
            <a:endParaRPr lang="he-IL" sz="3200" dirty="0"/>
          </a:p>
        </p:txBody>
      </p:sp>
      <p:pic>
        <p:nvPicPr>
          <p:cNvPr id="7170" name="Picture 2" descr="Jigsaw teamwork concept macro shot Free Photo">
            <a:extLst>
              <a:ext uri="{FF2B5EF4-FFF2-40B4-BE49-F238E27FC236}">
                <a16:creationId xmlns:a16="http://schemas.microsoft.com/office/drawing/2014/main" id="{D27CB9B2-A673-4CF8-8501-86BB7573C6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82"/>
          <a:stretch/>
        </p:blipFill>
        <p:spPr bwMode="auto">
          <a:xfrm>
            <a:off x="489857" y="3938654"/>
            <a:ext cx="2687862" cy="238242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nfo word written on wooden dices Free Photo">
            <a:extLst>
              <a:ext uri="{FF2B5EF4-FFF2-40B4-BE49-F238E27FC236}">
                <a16:creationId xmlns:a16="http://schemas.microsoft.com/office/drawing/2014/main" id="{E3847EDC-49F0-4AB9-A3F8-DF8E52C212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77" t="22360" r="13741"/>
          <a:stretch/>
        </p:blipFill>
        <p:spPr bwMode="auto">
          <a:xfrm>
            <a:off x="489857" y="1916487"/>
            <a:ext cx="2687862" cy="188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23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fade">
                                      <p:cBhvr>
                                        <p:cTn id="15" dur="500"/>
                                        <p:tgtEl>
                                          <p:spTgt spid="1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5" end="5"/>
                                            </p:txEl>
                                          </p:spTgt>
                                        </p:tgtEl>
                                        <p:attrNameLst>
                                          <p:attrName>style.visibility</p:attrName>
                                        </p:attrNameLst>
                                      </p:cBhvr>
                                      <p:to>
                                        <p:strVal val="visible"/>
                                      </p:to>
                                    </p:set>
                                    <p:animEffect transition="in" filter="fade">
                                      <p:cBhvr>
                                        <p:cTn id="18" dur="500"/>
                                        <p:tgtEl>
                                          <p:spTgt spid="11">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animEffect transition="in" filter="fade">
                                      <p:cBhvr>
                                        <p:cTn id="21" dur="500"/>
                                        <p:tgtEl>
                                          <p:spTgt spid="11">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xEl>
                                              <p:pRg st="7" end="7"/>
                                            </p:txEl>
                                          </p:spTgt>
                                        </p:tgtEl>
                                        <p:attrNameLst>
                                          <p:attrName>style.visibility</p:attrName>
                                        </p:attrNameLst>
                                      </p:cBhvr>
                                      <p:to>
                                        <p:strVal val="visible"/>
                                      </p:to>
                                    </p:set>
                                    <p:animEffect transition="in" filter="fade">
                                      <p:cBhvr>
                                        <p:cTn id="24" dur="500"/>
                                        <p:tgtEl>
                                          <p:spTgt spid="11">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anim calcmode="lin" valueType="num">
                                      <p:cBhvr additive="base">
                                        <p:cTn id="2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9" end="9"/>
                                            </p:txEl>
                                          </p:spTgt>
                                        </p:tgtEl>
                                        <p:attrNameLst>
                                          <p:attrName>style.visibility</p:attrName>
                                        </p:attrNameLst>
                                      </p:cBhvr>
                                      <p:to>
                                        <p:strVal val="visible"/>
                                      </p:to>
                                    </p:set>
                                    <p:anim calcmode="lin" valueType="num">
                                      <p:cBhvr additive="base">
                                        <p:cTn id="33"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68839"/>
            <a:ext cx="12191999" cy="720094"/>
          </a:xfrm>
        </p:spPr>
        <p:txBody>
          <a:bodyPr/>
          <a:lstStyle/>
          <a:p>
            <a:r>
              <a:rPr lang="he-IL" dirty="0"/>
              <a:t>שלב 3 – גיבוש חלופות</a:t>
            </a:r>
          </a:p>
        </p:txBody>
      </p:sp>
      <p:sp>
        <p:nvSpPr>
          <p:cNvPr id="11" name="מציין מיקום תוכן 10"/>
          <p:cNvSpPr>
            <a:spLocks noGrp="1"/>
          </p:cNvSpPr>
          <p:nvPr>
            <p:ph sz="quarter" idx="4"/>
          </p:nvPr>
        </p:nvSpPr>
        <p:spPr>
          <a:xfrm>
            <a:off x="-962944" y="908361"/>
            <a:ext cx="10996007" cy="4153058"/>
          </a:xfrm>
        </p:spPr>
        <p:txBody>
          <a:bodyPr>
            <a:normAutofit/>
          </a:bodyPr>
          <a:lstStyle/>
          <a:p>
            <a:pPr marL="96848" indent="0">
              <a:buNone/>
            </a:pPr>
            <a:r>
              <a:rPr lang="he-IL" sz="3200" dirty="0"/>
              <a:t>חיפוש כל הדרכים האפשריות לפתרון הבעיה.</a:t>
            </a:r>
          </a:p>
          <a:p>
            <a:pPr marL="96848" indent="0">
              <a:buNone/>
            </a:pPr>
            <a:r>
              <a:rPr lang="he-IL" sz="3200" dirty="0"/>
              <a:t>לשם כך צריך יצירתיות, סיעור מוחות</a:t>
            </a:r>
          </a:p>
          <a:p>
            <a:pPr marL="96848" indent="0">
              <a:buNone/>
            </a:pPr>
            <a:endParaRPr lang="he-IL" sz="3200" dirty="0"/>
          </a:p>
          <a:p>
            <a:pPr marL="96848" indent="0">
              <a:buNone/>
            </a:pPr>
            <a:r>
              <a:rPr lang="he-IL" b="1" dirty="0"/>
              <a:t>דוגמא פלאפון</a:t>
            </a:r>
            <a:r>
              <a:rPr lang="he-IL" dirty="0"/>
              <a:t>:</a:t>
            </a:r>
          </a:p>
          <a:p>
            <a:pPr marL="96848" indent="0">
              <a:buNone/>
            </a:pPr>
            <a:r>
              <a:rPr lang="he-IL" dirty="0"/>
              <a:t>רכישת מכשיר חדש</a:t>
            </a:r>
          </a:p>
          <a:p>
            <a:pPr marL="96848" indent="0">
              <a:buNone/>
            </a:pPr>
            <a:r>
              <a:rPr lang="he-IL" dirty="0"/>
              <a:t>תיקון המסך </a:t>
            </a:r>
          </a:p>
          <a:p>
            <a:pPr marL="96848" indent="0">
              <a:buNone/>
            </a:pPr>
            <a:r>
              <a:rPr lang="he-IL" dirty="0"/>
              <a:t>רכישת פלאפון יד 2</a:t>
            </a:r>
          </a:p>
          <a:p>
            <a:pPr marL="96848" indent="0">
              <a:buNone/>
            </a:pPr>
            <a:r>
              <a:rPr lang="he-IL" dirty="0"/>
              <a:t>* ביצוע סקר שוק</a:t>
            </a:r>
          </a:p>
          <a:p>
            <a:pPr marL="96848" indent="0">
              <a:buNone/>
            </a:pPr>
            <a:endParaRPr lang="he-IL" dirty="0"/>
          </a:p>
        </p:txBody>
      </p:sp>
      <p:pic>
        <p:nvPicPr>
          <p:cNvPr id="5" name="תמונה 4" descr="תמונה שמכילה מחשב נישא, אדם, ישיבה, מקורה&#10;&#10;התיאור נוצר באופן אוטומטי">
            <a:extLst>
              <a:ext uri="{FF2B5EF4-FFF2-40B4-BE49-F238E27FC236}">
                <a16:creationId xmlns:a16="http://schemas.microsoft.com/office/drawing/2014/main" id="{3C585638-0636-497D-9E63-9C454DB5C18B}"/>
              </a:ext>
            </a:extLst>
          </p:cNvPr>
          <p:cNvPicPr>
            <a:picLocks noChangeAspect="1"/>
          </p:cNvPicPr>
          <p:nvPr/>
        </p:nvPicPr>
        <p:blipFill>
          <a:blip r:embed="rId3"/>
          <a:stretch>
            <a:fillRect/>
          </a:stretch>
        </p:blipFill>
        <p:spPr>
          <a:xfrm>
            <a:off x="596690" y="3035596"/>
            <a:ext cx="6095999" cy="3301593"/>
          </a:xfrm>
          <a:prstGeom prst="rect">
            <a:avLst/>
          </a:prstGeom>
        </p:spPr>
      </p:pic>
    </p:spTree>
    <p:extLst>
      <p:ext uri="{BB962C8B-B14F-4D97-AF65-F5344CB8AC3E}">
        <p14:creationId xmlns:p14="http://schemas.microsoft.com/office/powerpoint/2010/main" val="228875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 calcmode="lin" valueType="num">
                                      <p:cBhvr additive="base">
                                        <p:cTn id="1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 calcmode="lin" valueType="num">
                                      <p:cBhvr additive="base">
                                        <p:cTn id="2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anim calcmode="lin" valueType="num">
                                      <p:cBhvr additive="base">
                                        <p:cTn id="29"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921237" y="183489"/>
            <a:ext cx="12191999" cy="720094"/>
          </a:xfrm>
        </p:spPr>
        <p:txBody>
          <a:bodyPr/>
          <a:lstStyle/>
          <a:p>
            <a:r>
              <a:rPr lang="he-IL" dirty="0"/>
              <a:t>שלב 4 – ניתוח והערכה של חלופות</a:t>
            </a:r>
          </a:p>
        </p:txBody>
      </p:sp>
      <p:sp>
        <p:nvSpPr>
          <p:cNvPr id="11" name="מציין מיקום תוכן 10"/>
          <p:cNvSpPr>
            <a:spLocks noGrp="1"/>
          </p:cNvSpPr>
          <p:nvPr>
            <p:ph sz="quarter" idx="4"/>
          </p:nvPr>
        </p:nvSpPr>
        <p:spPr>
          <a:xfrm>
            <a:off x="597996" y="1352471"/>
            <a:ext cx="10996007" cy="4153058"/>
          </a:xfrm>
        </p:spPr>
        <p:txBody>
          <a:bodyPr>
            <a:normAutofit/>
          </a:bodyPr>
          <a:lstStyle/>
          <a:p>
            <a:pPr marL="96848" indent="0">
              <a:buNone/>
            </a:pPr>
            <a:r>
              <a:rPr lang="he-IL" sz="3200" dirty="0"/>
              <a:t>יש לקבוע קריטריונים כיצד לדרג את החלופות לפתרון ולנתח אותן לפיהן.</a:t>
            </a:r>
          </a:p>
          <a:p>
            <a:pPr marL="96848" indent="0">
              <a:buNone/>
            </a:pPr>
            <a:endParaRPr lang="he-IL" sz="3200" dirty="0"/>
          </a:p>
          <a:p>
            <a:pPr marL="96848" indent="0">
              <a:buNone/>
            </a:pPr>
            <a:r>
              <a:rPr lang="he-IL" dirty="0"/>
              <a:t>דוגמא פלאפון: עלות ודחיפות</a:t>
            </a:r>
          </a:p>
          <a:p>
            <a:pPr marL="96848" indent="0">
              <a:buNone/>
            </a:pPr>
            <a:endParaRPr lang="he-IL" dirty="0"/>
          </a:p>
        </p:txBody>
      </p:sp>
      <p:pic>
        <p:nvPicPr>
          <p:cNvPr id="3" name="תמונה 2" descr="תמונה שמכילה אדם, מקורה, אחזקה, איש&#10;&#10;התיאור נוצר באופן אוטומטי">
            <a:extLst>
              <a:ext uri="{FF2B5EF4-FFF2-40B4-BE49-F238E27FC236}">
                <a16:creationId xmlns:a16="http://schemas.microsoft.com/office/drawing/2014/main" id="{56319538-D90B-43D9-B872-D96C042E9DD7}"/>
              </a:ext>
            </a:extLst>
          </p:cNvPr>
          <p:cNvPicPr>
            <a:picLocks noChangeAspect="1"/>
          </p:cNvPicPr>
          <p:nvPr/>
        </p:nvPicPr>
        <p:blipFill>
          <a:blip r:embed="rId3"/>
          <a:stretch>
            <a:fillRect/>
          </a:stretch>
        </p:blipFill>
        <p:spPr>
          <a:xfrm>
            <a:off x="1159186" y="2412315"/>
            <a:ext cx="6225509" cy="3902149"/>
          </a:xfrm>
          <a:prstGeom prst="rect">
            <a:avLst/>
          </a:prstGeom>
        </p:spPr>
      </p:pic>
    </p:spTree>
    <p:extLst>
      <p:ext uri="{BB962C8B-B14F-4D97-AF65-F5344CB8AC3E}">
        <p14:creationId xmlns:p14="http://schemas.microsoft.com/office/powerpoint/2010/main" val="240346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 calcmode="lin" valueType="num">
                                      <p:cBhvr additive="base">
                                        <p:cTn id="1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627323" y="160764"/>
            <a:ext cx="12191999" cy="720094"/>
          </a:xfrm>
        </p:spPr>
        <p:txBody>
          <a:bodyPr/>
          <a:lstStyle/>
          <a:p>
            <a:r>
              <a:rPr lang="he-IL" dirty="0">
                <a:solidFill>
                  <a:prstClr val="black">
                    <a:hueOff val="0"/>
                    <a:satOff val="0"/>
                    <a:lumOff val="0"/>
                    <a:alphaOff val="0"/>
                  </a:prstClr>
                </a:solidFill>
              </a:rPr>
              <a:t>שלב 5 – בחירת חלופה</a:t>
            </a:r>
          </a:p>
        </p:txBody>
      </p:sp>
      <p:sp>
        <p:nvSpPr>
          <p:cNvPr id="11" name="מציין מיקום תוכן 10"/>
          <p:cNvSpPr>
            <a:spLocks noGrp="1"/>
          </p:cNvSpPr>
          <p:nvPr>
            <p:ph sz="quarter" idx="4"/>
          </p:nvPr>
        </p:nvSpPr>
        <p:spPr>
          <a:xfrm>
            <a:off x="515273" y="1352471"/>
            <a:ext cx="10996007" cy="4153058"/>
          </a:xfrm>
        </p:spPr>
        <p:txBody>
          <a:bodyPr>
            <a:normAutofit/>
          </a:bodyPr>
          <a:lstStyle/>
          <a:p>
            <a:r>
              <a:rPr lang="he-IL" sz="3200" dirty="0"/>
              <a:t>בודקים את החלופות לפי הקריטריונים שנבדקו, ובוחרים באפשרות הטובה ביותר</a:t>
            </a:r>
          </a:p>
          <a:p>
            <a:endParaRPr lang="he-IL" sz="3200" dirty="0"/>
          </a:p>
          <a:p>
            <a:pPr marL="96848" indent="0">
              <a:buNone/>
            </a:pPr>
            <a:r>
              <a:rPr lang="he-IL" dirty="0"/>
              <a:t>דוגמא פלאפון: החלפת מסך</a:t>
            </a:r>
          </a:p>
          <a:p>
            <a:pPr marL="96848" indent="0">
              <a:buNone/>
            </a:pPr>
            <a:endParaRPr lang="he-IL" sz="3200" dirty="0"/>
          </a:p>
        </p:txBody>
      </p:sp>
      <p:pic>
        <p:nvPicPr>
          <p:cNvPr id="8196" name="Picture 4" descr="Hand picking among metal paperclips one red, different from others Free Photo">
            <a:extLst>
              <a:ext uri="{FF2B5EF4-FFF2-40B4-BE49-F238E27FC236}">
                <a16:creationId xmlns:a16="http://schemas.microsoft.com/office/drawing/2014/main" id="{B022DE7F-9E88-402A-BB01-1B7B70A49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303" y="2739322"/>
            <a:ext cx="4860612" cy="323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19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 calcmode="lin" valueType="num">
                                      <p:cBhvr additive="base">
                                        <p:cTn id="1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627323" y="160764"/>
            <a:ext cx="12191999" cy="720094"/>
          </a:xfrm>
        </p:spPr>
        <p:txBody>
          <a:bodyPr/>
          <a:lstStyle/>
          <a:p>
            <a:r>
              <a:rPr lang="he-IL" dirty="0"/>
              <a:t>שלב 6 – משוב</a:t>
            </a:r>
          </a:p>
        </p:txBody>
      </p:sp>
      <p:sp>
        <p:nvSpPr>
          <p:cNvPr id="11" name="מציין מיקום תוכן 10"/>
          <p:cNvSpPr>
            <a:spLocks noGrp="1"/>
          </p:cNvSpPr>
          <p:nvPr>
            <p:ph sz="quarter" idx="4"/>
          </p:nvPr>
        </p:nvSpPr>
        <p:spPr>
          <a:xfrm>
            <a:off x="319577" y="880858"/>
            <a:ext cx="10996007" cy="4153058"/>
          </a:xfrm>
        </p:spPr>
        <p:txBody>
          <a:bodyPr>
            <a:normAutofit/>
          </a:bodyPr>
          <a:lstStyle/>
          <a:p>
            <a:pPr marL="96848" indent="0">
              <a:buNone/>
            </a:pPr>
            <a:r>
              <a:rPr lang="he-IL" sz="2800" b="1" dirty="0"/>
              <a:t>משוב</a:t>
            </a:r>
            <a:r>
              <a:rPr lang="he-IL" sz="2800" dirty="0"/>
              <a:t> - ביצוע ההחלטות שהתקבלו והתוצאות או התגובות של גורמים שונים בארגון להחלטה</a:t>
            </a:r>
          </a:p>
          <a:p>
            <a:pPr marL="96848" indent="0">
              <a:buNone/>
            </a:pPr>
            <a:r>
              <a:rPr lang="he-IL" sz="2800" dirty="0"/>
              <a:t>ארגון לומד הוא ארגון שאנשיו משפרים בהתמדה את יכולותיהם להפיק את התוצאות שהם רוצים באמת.</a:t>
            </a:r>
          </a:p>
          <a:p>
            <a:pPr marL="96848" indent="0">
              <a:buNone/>
            </a:pPr>
            <a:endParaRPr lang="he-IL" sz="3200" dirty="0"/>
          </a:p>
          <a:p>
            <a:pPr marL="96848" indent="0">
              <a:buNone/>
            </a:pPr>
            <a:r>
              <a:rPr lang="he-IL" dirty="0"/>
              <a:t>דוגמא פלאפון: האם ההחלטה הייתה נכונה?</a:t>
            </a:r>
          </a:p>
          <a:p>
            <a:pPr marL="96848" indent="0">
              <a:buNone/>
            </a:pPr>
            <a:r>
              <a:rPr lang="he-IL" dirty="0"/>
              <a:t>האם התיקון הצליח? מבחינת מחיר וזמן?</a:t>
            </a:r>
          </a:p>
        </p:txBody>
      </p:sp>
      <p:pic>
        <p:nvPicPr>
          <p:cNvPr id="9218" name="Picture 2" descr="Close-up uncompleted election questionnaire with black pen Free Photo">
            <a:extLst>
              <a:ext uri="{FF2B5EF4-FFF2-40B4-BE49-F238E27FC236}">
                <a16:creationId xmlns:a16="http://schemas.microsoft.com/office/drawing/2014/main" id="{AE9D9293-A046-4031-8489-524F51BD8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89" y="3429000"/>
            <a:ext cx="4221710" cy="300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63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 calcmode="lin" valueType="num">
                                      <p:cBhvr additive="base">
                                        <p:cTn id="1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765243" y="99732"/>
            <a:ext cx="10599477" cy="720094"/>
          </a:xfrm>
        </p:spPr>
        <p:txBody>
          <a:bodyPr/>
          <a:lstStyle/>
          <a:p>
            <a:r>
              <a:rPr lang="he-IL" sz="4000" dirty="0"/>
              <a:t>תרגיל בתהליך קבלת החלטות</a:t>
            </a:r>
          </a:p>
        </p:txBody>
      </p:sp>
      <p:sp>
        <p:nvSpPr>
          <p:cNvPr id="11" name="מציין מיקום תוכן 10"/>
          <p:cNvSpPr>
            <a:spLocks noGrp="1"/>
          </p:cNvSpPr>
          <p:nvPr>
            <p:ph sz="quarter" idx="4"/>
          </p:nvPr>
        </p:nvSpPr>
        <p:spPr>
          <a:xfrm>
            <a:off x="261256" y="1047206"/>
            <a:ext cx="11581041" cy="4491177"/>
          </a:xfrm>
        </p:spPr>
        <p:txBody>
          <a:bodyPr>
            <a:normAutofit/>
          </a:bodyPr>
          <a:lstStyle/>
          <a:p>
            <a:pPr marL="96848" indent="0">
              <a:buNone/>
            </a:pPr>
            <a:r>
              <a:rPr lang="he-IL" dirty="0"/>
              <a:t>במדינת ישראל קיימים אתרי מים תרמו-מינרליים. המים טובים לבריאות והאתרים הם בעלי פוטנציאל תיירותי רחב</a:t>
            </a:r>
            <a:r>
              <a:rPr lang="en-US" dirty="0"/>
              <a:t>.</a:t>
            </a:r>
          </a:p>
          <a:p>
            <a:pPr marL="96848" indent="0">
              <a:buNone/>
            </a:pPr>
            <a:r>
              <a:rPr lang="he-IL" dirty="0"/>
              <a:t>משקיעים מספרד הגיעו לאחד האתרים הממוקם בדרום הארץ והציעו לבעליו השקעה משותפת, כדי להפוך את האתר למקום של "תיירות גבוהה", כנהוג באתרי בריאות באירופה. המשקיעים הציגו תוכנית עסקית הכוללת השקעה בבנייה והפעלת האתר</a:t>
            </a:r>
            <a:r>
              <a:rPr lang="en-US" dirty="0"/>
              <a:t>.</a:t>
            </a:r>
            <a:r>
              <a:rPr lang="he-IL" dirty="0"/>
              <a:t> בעלי האתר זימנו ישיבה כדי לדון בהצעה ולקבל החלטה לגבי פיתוחו</a:t>
            </a:r>
            <a:r>
              <a:rPr lang="en-US" dirty="0"/>
              <a:t>.</a:t>
            </a:r>
          </a:p>
          <a:p>
            <a:pPr marL="96848" indent="0">
              <a:buNone/>
            </a:pPr>
            <a:r>
              <a:rPr lang="he-IL" b="1" dirty="0"/>
              <a:t>פרטו והסבירו את שלבי תהליך קבלת ההחלטות שיש לדון בהן בישיבה, על מנת שבעלי האתר יוכלו לתת מענה למשקיעים מספרד</a:t>
            </a:r>
            <a:r>
              <a:rPr lang="en-US" b="1" dirty="0"/>
              <a:t>.</a:t>
            </a:r>
          </a:p>
          <a:p>
            <a:endParaRPr lang="he-IL" dirty="0"/>
          </a:p>
        </p:txBody>
      </p:sp>
      <p:pic>
        <p:nvPicPr>
          <p:cNvPr id="10242" name="Picture 2" descr="Hand of businesswoman writing on paper in office Free Photo">
            <a:extLst>
              <a:ext uri="{FF2B5EF4-FFF2-40B4-BE49-F238E27FC236}">
                <a16:creationId xmlns:a16="http://schemas.microsoft.com/office/drawing/2014/main" id="{DCF8EA50-D2D9-4778-99FE-B234C0CD8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60" y="4147457"/>
            <a:ext cx="3765723" cy="250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11266" name="Picture 2" descr="Portrait of a smiling young man standing and showing ok Free Photo">
            <a:extLst>
              <a:ext uri="{FF2B5EF4-FFF2-40B4-BE49-F238E27FC236}">
                <a16:creationId xmlns:a16="http://schemas.microsoft.com/office/drawing/2014/main" id="{78C3CCA7-5C60-4FBA-83D7-B222387F7F13}"/>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72886" y="4342689"/>
            <a:ext cx="3775982" cy="2515311"/>
          </a:xfrm>
          <a:prstGeom prst="rect">
            <a:avLst/>
          </a:prstGeom>
          <a:noFill/>
          <a:extLst>
            <a:ext uri="{909E8E84-426E-40DD-AFC4-6F175D3DCCD1}">
              <a14:hiddenFill xmlns:a14="http://schemas.microsoft.com/office/drawing/2010/main">
                <a:solidFill>
                  <a:srgbClr val="FFFFFF"/>
                </a:solidFill>
              </a14:hiddenFill>
            </a:ext>
          </a:extLst>
        </p:spPr>
      </p:pic>
      <p:sp>
        <p:nvSpPr>
          <p:cNvPr id="8" name="כותרת 7"/>
          <p:cNvSpPr>
            <a:spLocks noGrp="1"/>
          </p:cNvSpPr>
          <p:nvPr>
            <p:ph type="title"/>
          </p:nvPr>
        </p:nvSpPr>
        <p:spPr>
          <a:xfrm>
            <a:off x="1765243" y="160764"/>
            <a:ext cx="10599477" cy="720094"/>
          </a:xfrm>
        </p:spPr>
        <p:txBody>
          <a:bodyPr/>
          <a:lstStyle/>
          <a:p>
            <a:r>
              <a:rPr lang="he-IL" sz="4000" dirty="0"/>
              <a:t>פתרון תרגיל בתהליך קבלת החלטות</a:t>
            </a:r>
          </a:p>
        </p:txBody>
      </p:sp>
      <p:sp>
        <p:nvSpPr>
          <p:cNvPr id="11" name="מציין מיקום תוכן 10"/>
          <p:cNvSpPr>
            <a:spLocks noGrp="1"/>
          </p:cNvSpPr>
          <p:nvPr>
            <p:ph sz="quarter" idx="4"/>
          </p:nvPr>
        </p:nvSpPr>
        <p:spPr>
          <a:xfrm>
            <a:off x="-28457" y="929900"/>
            <a:ext cx="10996007" cy="4153058"/>
          </a:xfrm>
        </p:spPr>
        <p:txBody>
          <a:bodyPr>
            <a:normAutofit/>
          </a:bodyPr>
          <a:lstStyle/>
          <a:p>
            <a:pPr marL="96848" indent="0">
              <a:buNone/>
            </a:pPr>
            <a:r>
              <a:rPr lang="he-IL" b="1" dirty="0"/>
              <a:t>1. איתור וזיהוי הבעיה </a:t>
            </a:r>
            <a:r>
              <a:rPr lang="he-IL" dirty="0"/>
              <a:t>-במקרה הזה אחד הבעלים הציג את התוכנית העסקית המוצעת על ידי המשקיעים ואת התוצר, את היקף ההשקעה והתועלת למשקיעים ולבעלים וכן את התועלת לציבור.</a:t>
            </a:r>
          </a:p>
          <a:p>
            <a:pPr marL="96848" indent="0">
              <a:buNone/>
            </a:pPr>
            <a:r>
              <a:rPr lang="he-IL" b="1" dirty="0"/>
              <a:t>2. איסוף מידע והאינטגרציה שלו: </a:t>
            </a:r>
            <a:r>
              <a:rPr lang="he-IL" dirty="0"/>
              <a:t>המשקיעים ערכו מחקרי שוק, כך שקיים מידע עדכני לגבי הכדאיות של הקמת אתר תיירותי במקום</a:t>
            </a:r>
          </a:p>
          <a:p>
            <a:pPr marL="96848" indent="0">
              <a:buNone/>
            </a:pPr>
            <a:r>
              <a:rPr lang="he-IL" b="1" dirty="0"/>
              <a:t>3. חיפוש חלופות לפתרון הבעיה: </a:t>
            </a:r>
          </a:p>
          <a:p>
            <a:pPr marL="96848" indent="0">
              <a:buNone/>
            </a:pPr>
            <a:r>
              <a:rPr lang="he-IL" dirty="0"/>
              <a:t>1. המשך הפעלת האתר על ידי הבעלים.</a:t>
            </a:r>
          </a:p>
          <a:p>
            <a:pPr marL="96848" indent="0">
              <a:buNone/>
            </a:pPr>
            <a:r>
              <a:rPr lang="he-IL" dirty="0"/>
              <a:t>2.ביצוע ההשקעה המשותפת עם המשקיעים מספרד, דבר המחייב עריכת מכרז לבניית האתר ועיצובו בתוך חודש כדי לעמוד בלו"ז שקבעו המשקיעים</a:t>
            </a:r>
          </a:p>
          <a:p>
            <a:endParaRPr lang="he-IL" sz="3200" dirty="0"/>
          </a:p>
        </p:txBody>
      </p:sp>
    </p:spTree>
    <p:extLst>
      <p:ext uri="{BB962C8B-B14F-4D97-AF65-F5344CB8AC3E}">
        <p14:creationId xmlns:p14="http://schemas.microsoft.com/office/powerpoint/2010/main" val="330122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1000"/>
                                        <p:tgtEl>
                                          <p:spTgt spid="11">
                                            <p:txEl>
                                              <p:pRg st="1" end="1"/>
                                            </p:txEl>
                                          </p:spTgt>
                                        </p:tgtEl>
                                      </p:cBhvr>
                                    </p:animEffect>
                                    <p:anim calcmode="lin" valueType="num">
                                      <p:cBhvr>
                                        <p:cTn id="1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additive="base">
                                        <p:cTn id="1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 calcmode="lin" valueType="num">
                                      <p:cBhvr additive="base">
                                        <p:cTn id="22"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additive="base">
                                        <p:cTn id="26"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765243" y="160764"/>
            <a:ext cx="10599477" cy="720094"/>
          </a:xfrm>
        </p:spPr>
        <p:txBody>
          <a:bodyPr/>
          <a:lstStyle/>
          <a:p>
            <a:r>
              <a:rPr lang="he-IL" sz="4000" dirty="0"/>
              <a:t>פתרון תרגיל בתהליך קבלת החלטות</a:t>
            </a:r>
          </a:p>
        </p:txBody>
      </p:sp>
      <p:sp>
        <p:nvSpPr>
          <p:cNvPr id="11" name="מציין מיקום תוכן 10"/>
          <p:cNvSpPr>
            <a:spLocks noGrp="1"/>
          </p:cNvSpPr>
          <p:nvPr>
            <p:ph sz="quarter" idx="4"/>
          </p:nvPr>
        </p:nvSpPr>
        <p:spPr>
          <a:xfrm>
            <a:off x="515273" y="995679"/>
            <a:ext cx="10707898" cy="5189363"/>
          </a:xfrm>
        </p:spPr>
        <p:txBody>
          <a:bodyPr>
            <a:normAutofit/>
          </a:bodyPr>
          <a:lstStyle/>
          <a:p>
            <a:pPr marL="96848" indent="0">
              <a:buNone/>
            </a:pPr>
            <a:r>
              <a:rPr lang="he-IL" b="1" dirty="0"/>
              <a:t>4. ניתוח החלופות והערכתן: </a:t>
            </a:r>
            <a:r>
              <a:rPr lang="he-IL" dirty="0"/>
              <a:t>בשלב זה הצטבר בידי מקבלי ההחלטות מידע מגוון הכולל נתונים מספריים, דו"חות, הערכות מצב, רעיונות שונים, לקחים מהחלטות קודמות, דעת מומחים וכדומה. </a:t>
            </a:r>
          </a:p>
          <a:p>
            <a:pPr marL="96848" indent="0">
              <a:buNone/>
            </a:pPr>
            <a:r>
              <a:rPr lang="he-IL" b="1" dirty="0"/>
              <a:t>חלופה 1: </a:t>
            </a:r>
            <a:r>
              <a:rPr lang="he-IL" dirty="0"/>
              <a:t>להמשיך להפעיל את האתר הקיים; חלופה המחייבת השקעה מיידית של הבעלים לטובת שיפוצים שוטפים ותיקונים חשובים של נזקים הנגרמים למתקנים בשל מזג האוויר ושחיקה מהשימוש בהם.</a:t>
            </a:r>
          </a:p>
          <a:p>
            <a:pPr marL="96848" indent="0">
              <a:buNone/>
            </a:pPr>
            <a:r>
              <a:rPr lang="he-IL" b="1" dirty="0"/>
              <a:t>חלופה 2: </a:t>
            </a:r>
            <a:r>
              <a:rPr lang="he-IL" dirty="0"/>
              <a:t>השקעה משותפת עם המשקיעים מספרד; חלופה שתשבית את האתר לתקופה קצרה, אך על פי הניתוחים הכלכליים שהוצגו התועלת תהיה מרבית לאחר מכן, היות שהאתר יהפוך למקום בילוי ופנאי ברמה אירופית.</a:t>
            </a:r>
          </a:p>
          <a:p>
            <a:pPr marL="96848" indent="0">
              <a:buNone/>
            </a:pPr>
            <a:endParaRPr lang="he-IL" dirty="0"/>
          </a:p>
        </p:txBody>
      </p:sp>
      <p:pic>
        <p:nvPicPr>
          <p:cNvPr id="5" name="Picture 2" descr="Portrait of a smiling young man standing and showing ok Free Photo">
            <a:extLst>
              <a:ext uri="{FF2B5EF4-FFF2-40B4-BE49-F238E27FC236}">
                <a16:creationId xmlns:a16="http://schemas.microsoft.com/office/drawing/2014/main" id="{7764D698-6FBE-4563-9C49-F8F59A2D59FA}"/>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72886" y="4342689"/>
            <a:ext cx="3775982" cy="2515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4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765243" y="160764"/>
            <a:ext cx="10599477" cy="720094"/>
          </a:xfrm>
        </p:spPr>
        <p:txBody>
          <a:bodyPr/>
          <a:lstStyle/>
          <a:p>
            <a:r>
              <a:rPr lang="he-IL" sz="4000" dirty="0"/>
              <a:t>פתרון תרגיל בתהליך קבלת החלטות</a:t>
            </a:r>
          </a:p>
        </p:txBody>
      </p:sp>
      <p:sp>
        <p:nvSpPr>
          <p:cNvPr id="11" name="מציין מיקום תוכן 10"/>
          <p:cNvSpPr>
            <a:spLocks noGrp="1"/>
          </p:cNvSpPr>
          <p:nvPr>
            <p:ph sz="quarter" idx="4"/>
          </p:nvPr>
        </p:nvSpPr>
        <p:spPr>
          <a:xfrm>
            <a:off x="515274" y="1017452"/>
            <a:ext cx="10925612" cy="5014702"/>
          </a:xfrm>
        </p:spPr>
        <p:txBody>
          <a:bodyPr>
            <a:normAutofit/>
          </a:bodyPr>
          <a:lstStyle/>
          <a:p>
            <a:pPr marL="96848" indent="0">
              <a:buNone/>
            </a:pPr>
            <a:r>
              <a:rPr lang="he-IL" sz="2600" b="1" dirty="0"/>
              <a:t>5. בחירת החלופה: </a:t>
            </a:r>
            <a:r>
              <a:rPr lang="he-IL" sz="2600" dirty="0"/>
              <a:t>נבחנו רמת הסיכון הצפויה בכל אחת מהחלופות, רמת ההשקעה הצפויה בכל אחת מהן, תזמון ומגבלות הצוות, והוחלט על הקמת הפרויקט בשיתוף המשקיעים מספרד.</a:t>
            </a:r>
          </a:p>
          <a:p>
            <a:pPr marL="96848" indent="0">
              <a:buNone/>
            </a:pPr>
            <a:r>
              <a:rPr lang="he-IL" sz="2600" b="1" dirty="0"/>
              <a:t>6. משוב: </a:t>
            </a:r>
            <a:r>
              <a:rPr lang="he-IL" sz="2600" dirty="0"/>
              <a:t>שלב זה כולל את הפעולות שיש לבצע בעקבות ההחלטה שהתקבלה. יש צורך בהתערבות של בעלי עניין, שיתוף העובדים בתהליכים והאצלת הסמכויות לצוותי מומחים לצורך ביצוע ההחלטות</a:t>
            </a:r>
          </a:p>
          <a:p>
            <a:pPr marL="96848" indent="0">
              <a:buNone/>
            </a:pPr>
            <a:endParaRPr lang="he-IL" sz="2600" dirty="0"/>
          </a:p>
        </p:txBody>
      </p:sp>
      <p:pic>
        <p:nvPicPr>
          <p:cNvPr id="5" name="Picture 2" descr="Portrait of a smiling young man standing and showing ok Free Photo">
            <a:extLst>
              <a:ext uri="{FF2B5EF4-FFF2-40B4-BE49-F238E27FC236}">
                <a16:creationId xmlns:a16="http://schemas.microsoft.com/office/drawing/2014/main" id="{AFB52F4D-4B73-4AC1-B7B1-447F3F35520E}"/>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72886" y="4342689"/>
            <a:ext cx="3775982" cy="2515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93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4" name="Google Shape;114;p2"/>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lvl="0">
              <a:buSzPts val="6600"/>
            </a:pPr>
            <a:r>
              <a:rPr lang="he-IL" b="0" dirty="0"/>
              <a:t>תהליך קבלת החלטות</a:t>
            </a:r>
            <a:endParaRPr dirty="0"/>
          </a:p>
        </p:txBody>
      </p:sp>
      <p:sp>
        <p:nvSpPr>
          <p:cNvPr id="115" name="Google Shape;115;p2"/>
          <p:cNvSpPr txBox="1">
            <a:spLocks noGrp="1"/>
          </p:cNvSpPr>
          <p:nvPr>
            <p:ph type="subTitle" idx="1"/>
          </p:nvPr>
        </p:nvSpPr>
        <p:spPr>
          <a:xfrm>
            <a:off x="1" y="2803497"/>
            <a:ext cx="12192000" cy="765200"/>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he-IL" sz="4000" dirty="0"/>
              <a:t>מנהל וכלכלה</a:t>
            </a:r>
            <a:endParaRPr dirty="0"/>
          </a:p>
        </p:txBody>
      </p:sp>
      <p:sp>
        <p:nvSpPr>
          <p:cNvPr id="116" name="Google Shape;116;p2"/>
          <p:cNvSpPr txBox="1">
            <a:spLocks noGrp="1"/>
          </p:cNvSpPr>
          <p:nvPr>
            <p:ph type="body" idx="2"/>
          </p:nvPr>
        </p:nvSpPr>
        <p:spPr>
          <a:xfrm>
            <a:off x="1" y="3655861"/>
            <a:ext cx="12192000" cy="72009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iw-IL" sz="3200" dirty="0"/>
              <a:t>שם המורה:</a:t>
            </a:r>
            <a:r>
              <a:rPr lang="he-IL" dirty="0"/>
              <a:t> צחי אפרתי</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115003" y="120124"/>
            <a:ext cx="12191999" cy="720094"/>
          </a:xfrm>
        </p:spPr>
        <p:txBody>
          <a:bodyPr/>
          <a:lstStyle/>
          <a:p>
            <a:r>
              <a:rPr lang="he-IL" sz="4000" dirty="0"/>
              <a:t>לסיכום – השלבים בתהליך קבלת החלטות</a:t>
            </a:r>
          </a:p>
        </p:txBody>
      </p:sp>
      <p:sp>
        <p:nvSpPr>
          <p:cNvPr id="11" name="מציין מיקום תוכן 10"/>
          <p:cNvSpPr>
            <a:spLocks noGrp="1"/>
          </p:cNvSpPr>
          <p:nvPr>
            <p:ph sz="quarter" idx="4"/>
          </p:nvPr>
        </p:nvSpPr>
        <p:spPr>
          <a:xfrm>
            <a:off x="515273" y="1169126"/>
            <a:ext cx="10871183" cy="4749400"/>
          </a:xfrm>
        </p:spPr>
        <p:txBody>
          <a:bodyPr>
            <a:normAutofit/>
          </a:bodyPr>
          <a:lstStyle/>
          <a:p>
            <a:r>
              <a:rPr lang="he-IL" b="1" dirty="0"/>
              <a:t>שלב 1-</a:t>
            </a:r>
            <a:r>
              <a:rPr lang="he-IL" dirty="0"/>
              <a:t> איתור הבעיה – מציאת הבעיה האמיתית</a:t>
            </a:r>
          </a:p>
          <a:p>
            <a:r>
              <a:rPr lang="he-IL" b="1" dirty="0"/>
              <a:t>שלב 2-</a:t>
            </a:r>
            <a:r>
              <a:rPr lang="he-IL" dirty="0"/>
              <a:t>  איסוף מידע ובדיקתו – איסוף מידע מתוך הארגון ומחוצה לו</a:t>
            </a:r>
          </a:p>
          <a:p>
            <a:r>
              <a:rPr lang="he-IL" b="1" dirty="0"/>
              <a:t>שלב 3-</a:t>
            </a:r>
            <a:r>
              <a:rPr lang="he-IL" dirty="0"/>
              <a:t>  גיבוש חלופות – חיפוש כל הדרכים האפשריות לפתרון</a:t>
            </a:r>
          </a:p>
          <a:p>
            <a:r>
              <a:rPr lang="he-IL" b="1" dirty="0"/>
              <a:t>שלב 4- </a:t>
            </a:r>
            <a:r>
              <a:rPr lang="he-IL" dirty="0"/>
              <a:t> ניתוח והערכה של החלופות – קביעת קריטריונים לדירוג החלופות ודירוגן.</a:t>
            </a:r>
          </a:p>
          <a:p>
            <a:r>
              <a:rPr lang="he-IL" b="1" dirty="0"/>
              <a:t>שלב 5-</a:t>
            </a:r>
            <a:r>
              <a:rPr lang="he-IL" dirty="0"/>
              <a:t>  בחירת חלופה – בחירת החלופה הטובה ביותר לפי הקריטריונים</a:t>
            </a:r>
          </a:p>
          <a:p>
            <a:r>
              <a:rPr lang="he-IL" b="1" dirty="0"/>
              <a:t>שלב 6- </a:t>
            </a:r>
            <a:r>
              <a:rPr lang="he-IL" dirty="0"/>
              <a:t> משוב – ביצוע ההחלטות ובדיקת התוצאות</a:t>
            </a:r>
          </a:p>
        </p:txBody>
      </p:sp>
      <p:pic>
        <p:nvPicPr>
          <p:cNvPr id="4" name="Picture 2" descr="Close-up of businessman writing an idea Free Photo">
            <a:extLst>
              <a:ext uri="{FF2B5EF4-FFF2-40B4-BE49-F238E27FC236}">
                <a16:creationId xmlns:a16="http://schemas.microsoft.com/office/drawing/2014/main" id="{EF0BD8C9-B21D-4D85-A5CD-8EF59FCA4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544" y="4333967"/>
            <a:ext cx="3439977" cy="229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279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219" name="Google Shape;219;p14"/>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iw-IL" sz="2800" b="0" i="0" u="none" strike="noStrike" cap="none" dirty="0">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dirty="0">
              <a:solidFill>
                <a:srgbClr val="192A72"/>
              </a:solidFill>
              <a:latin typeface="Varela Round"/>
              <a:ea typeface="Varela Round"/>
              <a:cs typeface="Varela Round"/>
              <a:sym typeface="Varela Round"/>
            </a:endParaRPr>
          </a:p>
        </p:txBody>
      </p:sp>
      <p:sp>
        <p:nvSpPr>
          <p:cNvPr id="220" name="Google Shape;220;p14"/>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iw-IL" sz="3200" b="1" i="0" u="none" strike="noStrike" cap="none" dirty="0">
                <a:solidFill>
                  <a:srgbClr val="192A72"/>
                </a:solidFill>
                <a:latin typeface="Varela Round"/>
                <a:ea typeface="Varela Round"/>
                <a:cs typeface="Varela Round"/>
                <a:sym typeface="Varela Round"/>
              </a:rPr>
              <a:t>שימוש ביצירות מוגנות בזכויות יוצרים ואיתור בעלי זכויות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sz="4000" dirty="0">
                <a:latin typeface="Varela Round"/>
                <a:cs typeface="Varela Round"/>
                <a:sym typeface="Varela Round"/>
              </a:rPr>
              <a:t>מה נלמד היום </a:t>
            </a:r>
          </a:p>
        </p:txBody>
      </p:sp>
      <p:sp>
        <p:nvSpPr>
          <p:cNvPr id="8" name="מציין מיקום תוכן 7"/>
          <p:cNvSpPr>
            <a:spLocks noGrp="1"/>
          </p:cNvSpPr>
          <p:nvPr>
            <p:ph sz="quarter" idx="4"/>
          </p:nvPr>
        </p:nvSpPr>
        <p:spPr>
          <a:xfrm>
            <a:off x="602359" y="1300963"/>
            <a:ext cx="10721686" cy="4153058"/>
          </a:xfrm>
        </p:spPr>
        <p:txBody>
          <a:bodyPr>
            <a:normAutofit/>
          </a:bodyPr>
          <a:lstStyle/>
          <a:p>
            <a:pPr>
              <a:lnSpc>
                <a:spcPct val="200000"/>
              </a:lnSpc>
            </a:pPr>
            <a:r>
              <a:rPr lang="he-IL" sz="3200" dirty="0">
                <a:solidFill>
                  <a:schemeClr val="tx1"/>
                </a:solidFill>
              </a:rPr>
              <a:t>השלבים בתהליך קבלת החלטות - אישית וארגונית </a:t>
            </a:r>
          </a:p>
          <a:p>
            <a:pPr>
              <a:lnSpc>
                <a:spcPct val="200000"/>
              </a:lnSpc>
            </a:pPr>
            <a:r>
              <a:rPr lang="he-IL" sz="3200" dirty="0">
                <a:solidFill>
                  <a:schemeClr val="tx1"/>
                </a:solidFill>
              </a:rPr>
              <a:t>תרגול שאלה בתהליך קבלת החלטות</a:t>
            </a:r>
          </a:p>
        </p:txBody>
      </p:sp>
      <p:pic>
        <p:nvPicPr>
          <p:cNvPr id="1028" name="Picture 4" descr="Businessmen hands on white table with documents and drafts Free Photo">
            <a:extLst>
              <a:ext uri="{FF2B5EF4-FFF2-40B4-BE49-F238E27FC236}">
                <a16:creationId xmlns:a16="http://schemas.microsoft.com/office/drawing/2014/main" id="{AEB5D74B-074B-4097-A9EB-BC55FF06A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90" y="3480508"/>
            <a:ext cx="4309381" cy="2870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152401" y="215246"/>
            <a:ext cx="12191999" cy="720094"/>
          </a:xfrm>
        </p:spPr>
        <p:txBody>
          <a:bodyPr/>
          <a:lstStyle/>
          <a:p>
            <a:r>
              <a:rPr lang="he-IL" dirty="0"/>
              <a:t>רקע - לתהליך קבלת החלטות</a:t>
            </a:r>
          </a:p>
        </p:txBody>
      </p:sp>
      <p:sp>
        <p:nvSpPr>
          <p:cNvPr id="11" name="מציין מיקום תוכן 10"/>
          <p:cNvSpPr>
            <a:spLocks noGrp="1"/>
          </p:cNvSpPr>
          <p:nvPr>
            <p:ph sz="quarter" idx="4"/>
          </p:nvPr>
        </p:nvSpPr>
        <p:spPr>
          <a:xfrm>
            <a:off x="515273" y="991227"/>
            <a:ext cx="10996007" cy="4153058"/>
          </a:xfrm>
        </p:spPr>
        <p:txBody>
          <a:bodyPr>
            <a:normAutofit/>
          </a:bodyPr>
          <a:lstStyle/>
          <a:p>
            <a:pPr marL="457200" lvl="0" indent="-457200">
              <a:lnSpc>
                <a:spcPct val="94000"/>
              </a:lnSpc>
              <a:spcBef>
                <a:spcPts val="1000"/>
              </a:spcBef>
              <a:spcAft>
                <a:spcPts val="200"/>
              </a:spcAft>
              <a:buFont typeface="Wingdings" panose="05000000000000000000" pitchFamily="2" charset="2"/>
              <a:buChar char="q"/>
            </a:pPr>
            <a:r>
              <a:rPr lang="he-IL" sz="2600" dirty="0">
                <a:solidFill>
                  <a:schemeClr val="tx1"/>
                </a:solidFill>
              </a:rPr>
              <a:t>החלטות רבות בארגונים מתקבלות באורח שגרתי וכמעט אוטומטי, על פי תכנית הפעולה של הארגון. </a:t>
            </a:r>
          </a:p>
          <a:p>
            <a:pPr marL="457200" lvl="0" indent="-457200">
              <a:lnSpc>
                <a:spcPct val="94000"/>
              </a:lnSpc>
              <a:spcBef>
                <a:spcPts val="1000"/>
              </a:spcBef>
              <a:spcAft>
                <a:spcPts val="200"/>
              </a:spcAft>
              <a:buFont typeface="Wingdings" panose="05000000000000000000" pitchFamily="2" charset="2"/>
              <a:buChar char="q"/>
            </a:pPr>
            <a:r>
              <a:rPr lang="he-IL" sz="2600" dirty="0">
                <a:solidFill>
                  <a:schemeClr val="tx1"/>
                </a:solidFill>
              </a:rPr>
              <a:t>תוכניות פעולה הן אוסף של כללים, נהלים וסטנדרטים לקבלת החלטות, לביצוע החלטות ולהנהגות במצבי החלטה שונים בארגון.</a:t>
            </a:r>
          </a:p>
          <a:p>
            <a:pPr marL="457200" lvl="0" indent="-457200">
              <a:lnSpc>
                <a:spcPct val="94000"/>
              </a:lnSpc>
              <a:spcBef>
                <a:spcPts val="1000"/>
              </a:spcBef>
              <a:spcAft>
                <a:spcPts val="200"/>
              </a:spcAft>
              <a:buFont typeface="Wingdings" panose="05000000000000000000" pitchFamily="2" charset="2"/>
              <a:buChar char="q"/>
            </a:pPr>
            <a:r>
              <a:rPr lang="he-IL" sz="2600" dirty="0">
                <a:solidFill>
                  <a:schemeClr val="tx1"/>
                </a:solidFill>
              </a:rPr>
              <a:t>עיקר עבודתם של מקבלי החלטות בארגונים הוא לעצב תוכניות פעולה ארגוניות ולפרשן עבור מבצעי ההחלטות.</a:t>
            </a:r>
          </a:p>
          <a:p>
            <a:pPr marL="442800" lvl="0" indent="0">
              <a:lnSpc>
                <a:spcPct val="94000"/>
              </a:lnSpc>
              <a:spcBef>
                <a:spcPts val="1000"/>
              </a:spcBef>
              <a:spcAft>
                <a:spcPts val="200"/>
              </a:spcAft>
              <a:buNone/>
            </a:pPr>
            <a:endParaRPr lang="he-IL" sz="2600" dirty="0">
              <a:solidFill>
                <a:srgbClr val="191B0E"/>
              </a:solidFill>
              <a:latin typeface="David" panose="020E0502060401010101" pitchFamily="34" charset="-79"/>
              <a:cs typeface="David" panose="020E0502060401010101" pitchFamily="34" charset="-79"/>
            </a:endParaRPr>
          </a:p>
        </p:txBody>
      </p:sp>
      <p:pic>
        <p:nvPicPr>
          <p:cNvPr id="2050" name="Picture 2" descr="Press the start button of the car to start the vehicle Free Photo">
            <a:extLst>
              <a:ext uri="{FF2B5EF4-FFF2-40B4-BE49-F238E27FC236}">
                <a16:creationId xmlns:a16="http://schemas.microsoft.com/office/drawing/2014/main" id="{6018DEEF-151F-47A1-ABAA-13CB0D8BB6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22" t="29712" r="29370" b="7527"/>
          <a:stretch/>
        </p:blipFill>
        <p:spPr bwMode="auto">
          <a:xfrm>
            <a:off x="515273" y="3485066"/>
            <a:ext cx="4037137" cy="293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רקע - לתהליך קבלת החלטות</a:t>
            </a:r>
          </a:p>
        </p:txBody>
      </p:sp>
      <p:sp>
        <p:nvSpPr>
          <p:cNvPr id="11" name="מציין מיקום תוכן 10"/>
          <p:cNvSpPr>
            <a:spLocks noGrp="1"/>
          </p:cNvSpPr>
          <p:nvPr>
            <p:ph sz="quarter" idx="4"/>
          </p:nvPr>
        </p:nvSpPr>
        <p:spPr>
          <a:xfrm>
            <a:off x="191516" y="1016547"/>
            <a:ext cx="10996007" cy="4153058"/>
          </a:xfrm>
        </p:spPr>
        <p:txBody>
          <a:bodyPr>
            <a:normAutofit/>
          </a:bodyPr>
          <a:lstStyle/>
          <a:p>
            <a:pPr marL="457200" lvl="0" indent="-457200">
              <a:lnSpc>
                <a:spcPct val="94000"/>
              </a:lnSpc>
              <a:spcBef>
                <a:spcPts val="1000"/>
              </a:spcBef>
              <a:spcAft>
                <a:spcPts val="200"/>
              </a:spcAft>
              <a:buFont typeface="Wingdings" panose="05000000000000000000" pitchFamily="2" charset="2"/>
              <a:buChar char="q"/>
            </a:pPr>
            <a:r>
              <a:rPr lang="he-IL" dirty="0">
                <a:solidFill>
                  <a:schemeClr val="tx1"/>
                </a:solidFill>
              </a:rPr>
              <a:t>שני המשתנים המרכזיים שבבסיס קבלת כל החלטה, פשוטה או מורכבת, הם:  מידע ותועלת.</a:t>
            </a:r>
          </a:p>
          <a:p>
            <a:pPr marL="900000" lvl="0" indent="-457200">
              <a:lnSpc>
                <a:spcPct val="94000"/>
              </a:lnSpc>
              <a:spcBef>
                <a:spcPts val="1000"/>
              </a:spcBef>
              <a:spcAft>
                <a:spcPts val="200"/>
              </a:spcAft>
              <a:buFont typeface="Wingdings" panose="05000000000000000000" pitchFamily="2" charset="2"/>
              <a:buChar char="Ø"/>
            </a:pPr>
            <a:r>
              <a:rPr lang="he-IL" dirty="0">
                <a:solidFill>
                  <a:schemeClr val="tx1"/>
                </a:solidFill>
              </a:rPr>
              <a:t>מידע - לגבי האפשרויות העומדות לפנינו.</a:t>
            </a:r>
          </a:p>
          <a:p>
            <a:pPr marL="900000" lvl="0" indent="-457200">
              <a:lnSpc>
                <a:spcPct val="94000"/>
              </a:lnSpc>
              <a:spcBef>
                <a:spcPts val="1000"/>
              </a:spcBef>
              <a:spcAft>
                <a:spcPts val="200"/>
              </a:spcAft>
              <a:buFont typeface="Wingdings" panose="05000000000000000000" pitchFamily="2" charset="2"/>
              <a:buChar char="Ø"/>
            </a:pPr>
            <a:r>
              <a:rPr lang="he-IL" dirty="0">
                <a:solidFill>
                  <a:schemeClr val="tx1"/>
                </a:solidFill>
              </a:rPr>
              <a:t>תועלת - הערכת מידת התועלת שנוכל להפיק מכל אפשרות מול המחיר שנדרש לשלם בעבורה, הן מבחינת המשאבים שנצטרך להשקיע בה והן מבחינת הסיכון שנפסיד משאבים קיימים.</a:t>
            </a:r>
          </a:p>
        </p:txBody>
      </p:sp>
      <p:pic>
        <p:nvPicPr>
          <p:cNvPr id="3074" name="Picture 2" descr="Businessman touching the tip of a bar chart Free Photo">
            <a:extLst>
              <a:ext uri="{FF2B5EF4-FFF2-40B4-BE49-F238E27FC236}">
                <a16:creationId xmlns:a16="http://schemas.microsoft.com/office/drawing/2014/main" id="{6FE2FD4E-335E-45EF-85C7-D39164B7B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413" y="3820886"/>
            <a:ext cx="3797173" cy="25294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pp woman white solution closeup two Free Photo">
            <a:extLst>
              <a:ext uri="{FF2B5EF4-FFF2-40B4-BE49-F238E27FC236}">
                <a16:creationId xmlns:a16="http://schemas.microsoft.com/office/drawing/2014/main" id="{083D63AE-C098-42F1-ADDC-82568C0C8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878" y="3820886"/>
            <a:ext cx="3797173" cy="2529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42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2" name="Rectangle 1">
            <a:extLst>
              <a:ext uri="{FF2B5EF4-FFF2-40B4-BE49-F238E27FC236}">
                <a16:creationId xmlns:a16="http://schemas.microsoft.com/office/drawing/2014/main" id="{2BEE6016-EA9F-4F47-8B8C-ED8148C8309A}"/>
              </a:ext>
            </a:extLst>
          </p:cNvPr>
          <p:cNvSpPr/>
          <p:nvPr/>
        </p:nvSpPr>
        <p:spPr>
          <a:xfrm>
            <a:off x="0" y="4572000"/>
            <a:ext cx="1219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כותרת 7"/>
          <p:cNvSpPr>
            <a:spLocks noGrp="1"/>
          </p:cNvSpPr>
          <p:nvPr>
            <p:ph type="title"/>
          </p:nvPr>
        </p:nvSpPr>
        <p:spPr>
          <a:xfrm>
            <a:off x="359231" y="158246"/>
            <a:ext cx="12191999" cy="720094"/>
          </a:xfrm>
        </p:spPr>
        <p:txBody>
          <a:bodyPr/>
          <a:lstStyle/>
          <a:p>
            <a:r>
              <a:rPr lang="he-IL" dirty="0"/>
              <a:t>סרטון - לתהליך קבלת החלטות</a:t>
            </a:r>
          </a:p>
        </p:txBody>
      </p:sp>
      <p:pic>
        <p:nvPicPr>
          <p:cNvPr id="3" name="מדיה מקוונת 2" title="ￗﾐￗﾙￗﾤￗﾔ ￗﾢￗﾕￗﾩￗﾙￗﾝ ￗﾐￗﾪ ￗﾔￗﾗￗﾒ? | ￗﾜￗﾙￗﾜ ￗﾔￗﾡￗﾓￗﾨ | ￗﾤￗﾡￗﾗ | ￗﾨￗﾐￗﾩ ￗﾔￗﾩￗﾠￗﾔ | ￗﾩￗﾑￗﾕￗﾢￗﾕￗﾪ | ￗﾡￗﾕￗﾛￗﾕￗﾪ | ￗﾪￗﾔￗﾜￗﾙￗﾚ ￗﾧￗﾑￗﾜￗﾪ ￗﾔￗﾗￗﾜￗﾘￗﾕￗﾪ">
            <a:hlinkClick r:id="" action="ppaction://media"/>
            <a:extLst>
              <a:ext uri="{FF2B5EF4-FFF2-40B4-BE49-F238E27FC236}">
                <a16:creationId xmlns:a16="http://schemas.microsoft.com/office/drawing/2014/main" id="{B8C57A4D-BF80-47DC-83BD-1D7006C4ED3B}"/>
              </a:ext>
            </a:extLst>
          </p:cNvPr>
          <p:cNvPicPr>
            <a:picLocks noGrp="1" noRot="1" noChangeAspect="1"/>
          </p:cNvPicPr>
          <p:nvPr>
            <p:ph sz="quarter" idx="4"/>
            <a:videoFile r:link="rId1"/>
          </p:nvPr>
        </p:nvPicPr>
        <p:blipFill>
          <a:blip r:embed="rId4"/>
          <a:stretch>
            <a:fillRect/>
          </a:stretch>
        </p:blipFill>
        <p:spPr>
          <a:xfrm>
            <a:off x="701040" y="941369"/>
            <a:ext cx="10911840" cy="5556904"/>
          </a:xfrm>
          <a:prstGeom prst="rect">
            <a:avLst/>
          </a:prstGeom>
        </p:spPr>
      </p:pic>
    </p:spTree>
    <p:extLst>
      <p:ext uri="{BB962C8B-B14F-4D97-AF65-F5344CB8AC3E}">
        <p14:creationId xmlns:p14="http://schemas.microsoft.com/office/powerpoint/2010/main" val="340371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513709" y="212675"/>
            <a:ext cx="12191999" cy="720094"/>
          </a:xfrm>
        </p:spPr>
        <p:txBody>
          <a:bodyPr/>
          <a:lstStyle/>
          <a:p>
            <a:r>
              <a:rPr lang="he-IL" dirty="0"/>
              <a:t>תהליך קבלת החלטות</a:t>
            </a:r>
          </a:p>
        </p:txBody>
      </p:sp>
      <p:graphicFrame>
        <p:nvGraphicFramePr>
          <p:cNvPr id="6" name="מציין מיקום תוכן 3">
            <a:extLst>
              <a:ext uri="{FF2B5EF4-FFF2-40B4-BE49-F238E27FC236}">
                <a16:creationId xmlns:a16="http://schemas.microsoft.com/office/drawing/2014/main" id="{225D5245-DD0B-4C14-B9C1-453C52802EDA}"/>
              </a:ext>
            </a:extLst>
          </p:cNvPr>
          <p:cNvGraphicFramePr>
            <a:graphicFrameLocks/>
          </p:cNvGraphicFramePr>
          <p:nvPr>
            <p:extLst>
              <p:ext uri="{D42A27DB-BD31-4B8C-83A1-F6EECF244321}">
                <p14:modId xmlns:p14="http://schemas.microsoft.com/office/powerpoint/2010/main" val="3998111992"/>
              </p:ext>
            </p:extLst>
          </p:nvPr>
        </p:nvGraphicFramePr>
        <p:xfrm>
          <a:off x="154115" y="940864"/>
          <a:ext cx="9370029" cy="5015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487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500746" y="212675"/>
            <a:ext cx="12191999" cy="720094"/>
          </a:xfrm>
        </p:spPr>
        <p:txBody>
          <a:bodyPr/>
          <a:lstStyle/>
          <a:p>
            <a:r>
              <a:rPr lang="he-IL" dirty="0"/>
              <a:t>שלב 1 -תיאור הבעיה והגדרתה</a:t>
            </a:r>
          </a:p>
        </p:txBody>
      </p:sp>
      <p:sp>
        <p:nvSpPr>
          <p:cNvPr id="11" name="מציין מיקום תוכן 10"/>
          <p:cNvSpPr>
            <a:spLocks noGrp="1"/>
          </p:cNvSpPr>
          <p:nvPr>
            <p:ph sz="quarter" idx="4"/>
          </p:nvPr>
        </p:nvSpPr>
        <p:spPr>
          <a:xfrm>
            <a:off x="285207" y="1235604"/>
            <a:ext cx="11236960" cy="4153058"/>
          </a:xfrm>
        </p:spPr>
        <p:txBody>
          <a:bodyPr>
            <a:normAutofit/>
          </a:bodyPr>
          <a:lstStyle/>
          <a:p>
            <a:pPr algn="just"/>
            <a:r>
              <a:rPr lang="he-IL" sz="2600" dirty="0"/>
              <a:t>הגדרת הבעיה היא המרכיב הקריטי והקשה ביותר. בעיות רבות נראות פשוטות או מסובכות בתחילה, ורק לאחר תהליך ארוך ומסובך מגלים עד כמה הגדרה נכונה של הבעיה הייתה מסייעת בפתרונה.</a:t>
            </a:r>
          </a:p>
          <a:p>
            <a:pPr marL="96848" indent="0" algn="just">
              <a:buNone/>
            </a:pPr>
            <a:r>
              <a:rPr lang="he-IL" sz="2600" dirty="0"/>
              <a:t>    דוגמא א' -  סיפור המעלית (קבלת החלטות ברמה הארגונית)</a:t>
            </a:r>
          </a:p>
          <a:p>
            <a:pPr marL="96848" indent="0" algn="just">
              <a:buNone/>
            </a:pPr>
            <a:r>
              <a:rPr lang="he-IL" sz="2600" dirty="0"/>
              <a:t>    דוגמא ב' -  תקלה בפלאפון – נשבר המסך (קבלת החלטות</a:t>
            </a:r>
            <a:r>
              <a:rPr lang="en-US" sz="2600" dirty="0"/>
              <a:t> </a:t>
            </a:r>
            <a:r>
              <a:rPr lang="he-IL" sz="2600" dirty="0"/>
              <a:t>ברמה אישית)</a:t>
            </a:r>
          </a:p>
        </p:txBody>
      </p:sp>
      <p:pic>
        <p:nvPicPr>
          <p:cNvPr id="4098" name="Picture 2" descr="Old vintage key Free Photo">
            <a:extLst>
              <a:ext uri="{FF2B5EF4-FFF2-40B4-BE49-F238E27FC236}">
                <a16:creationId xmlns:a16="http://schemas.microsoft.com/office/drawing/2014/main" id="{9E9E69EF-F927-415C-9ACA-5E696AEA8B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89" r="25901"/>
          <a:stretch/>
        </p:blipFill>
        <p:spPr bwMode="auto">
          <a:xfrm rot="5400000">
            <a:off x="1667565" y="2563056"/>
            <a:ext cx="2689025" cy="547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92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01789"/>
            <a:ext cx="12191999" cy="720094"/>
          </a:xfrm>
        </p:spPr>
        <p:txBody>
          <a:bodyPr/>
          <a:lstStyle/>
          <a:p>
            <a:r>
              <a:rPr lang="he-IL" dirty="0"/>
              <a:t>סיפור המעלית</a:t>
            </a:r>
          </a:p>
        </p:txBody>
      </p:sp>
      <p:sp>
        <p:nvSpPr>
          <p:cNvPr id="11" name="מציין מיקום תוכן 10"/>
          <p:cNvSpPr>
            <a:spLocks noGrp="1"/>
          </p:cNvSpPr>
          <p:nvPr>
            <p:ph sz="quarter" idx="4"/>
          </p:nvPr>
        </p:nvSpPr>
        <p:spPr>
          <a:xfrm>
            <a:off x="1012371" y="905402"/>
            <a:ext cx="10690688" cy="4523024"/>
          </a:xfrm>
        </p:spPr>
        <p:txBody>
          <a:bodyPr>
            <a:normAutofit/>
          </a:bodyPr>
          <a:lstStyle/>
          <a:p>
            <a:pPr marL="96848" indent="0">
              <a:buNone/>
            </a:pPr>
            <a:r>
              <a:rPr lang="he-IL" sz="2600" dirty="0"/>
              <a:t>לבעלים של בניין משרדים גדול במרכז מנהטן שיש בו רק שתי מעליות, התברר שהמבקרים בבניין מתלוננים שהמעליות איטיות מאוד. </a:t>
            </a:r>
          </a:p>
          <a:p>
            <a:pPr marL="96848" indent="0">
              <a:buNone/>
            </a:pPr>
            <a:r>
              <a:rPr lang="he-IL" sz="2600" dirty="0"/>
              <a:t>בעל הבניין מיהר לחברת מעליות וביקש פתרון למעליות האיטיות. חברת המעליות הציעה לו כמה פתרונות לשדרוג המעליות, אבל המחירים נעו בין מיליון לארבעה מיליון דולר. </a:t>
            </a:r>
          </a:p>
          <a:p>
            <a:pPr marL="96848" indent="0">
              <a:buNone/>
            </a:pPr>
            <a:r>
              <a:rPr lang="he-IL" sz="2600" dirty="0"/>
              <a:t>בעל הבניין לא היה יכול להרשות לעצמו הוצאה כזו, וסיפר לחברו על הבעיה. </a:t>
            </a:r>
          </a:p>
        </p:txBody>
      </p:sp>
      <p:pic>
        <p:nvPicPr>
          <p:cNvPr id="5122" name="Picture 2" descr="A bird's eye view of shanghai Free Photo">
            <a:extLst>
              <a:ext uri="{FF2B5EF4-FFF2-40B4-BE49-F238E27FC236}">
                <a16:creationId xmlns:a16="http://schemas.microsoft.com/office/drawing/2014/main" id="{BBFB1EA6-120F-41F6-BEB4-991B9B09E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29" y="3618857"/>
            <a:ext cx="4505325" cy="300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716378"/>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7232</TotalTime>
  <Words>1259</Words>
  <Application>Microsoft Office PowerPoint</Application>
  <PresentationFormat>מסך רחב</PresentationFormat>
  <Paragraphs>117</Paragraphs>
  <Slides>21</Slides>
  <Notes>21</Notes>
  <HiddenSlides>0</HiddenSlides>
  <MMClips>1</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21</vt:i4>
      </vt:variant>
    </vt:vector>
  </HeadingPairs>
  <TitlesOfParts>
    <vt:vector size="27" baseType="lpstr">
      <vt:lpstr>Arial</vt:lpstr>
      <vt:lpstr>Varela Round</vt:lpstr>
      <vt:lpstr>Calibri</vt:lpstr>
      <vt:lpstr>Wingdings</vt:lpstr>
      <vt:lpstr>David</vt:lpstr>
      <vt:lpstr>ערכת נושא Office</vt:lpstr>
      <vt:lpstr>מערכת שידורים לאומית</vt:lpstr>
      <vt:lpstr>תהליך קבלת החלטות</vt:lpstr>
      <vt:lpstr>מה נלמד היום </vt:lpstr>
      <vt:lpstr>רקע - לתהליך קבלת החלטות</vt:lpstr>
      <vt:lpstr>רקע - לתהליך קבלת החלטות</vt:lpstr>
      <vt:lpstr>סרטון - לתהליך קבלת החלטות</vt:lpstr>
      <vt:lpstr>תהליך קבלת החלטות</vt:lpstr>
      <vt:lpstr>שלב 1 -תיאור הבעיה והגדרתה</vt:lpstr>
      <vt:lpstr>סיפור המעלית</vt:lpstr>
      <vt:lpstr>סיפור המעלית</vt:lpstr>
      <vt:lpstr>שלב 2 - איסוף מידע ובדיקתו</vt:lpstr>
      <vt:lpstr>שלב 3 – גיבוש חלופות</vt:lpstr>
      <vt:lpstr>שלב 4 – ניתוח והערכה של חלופות</vt:lpstr>
      <vt:lpstr>שלב 5 – בחירת חלופה</vt:lpstr>
      <vt:lpstr>שלב 6 – משוב</vt:lpstr>
      <vt:lpstr>תרגיל בתהליך קבלת החלטות</vt:lpstr>
      <vt:lpstr>פתרון תרגיל בתהליך קבלת החלטות</vt:lpstr>
      <vt:lpstr>פתרון תרגיל בתהליך קבלת החלטות</vt:lpstr>
      <vt:lpstr>פתרון תרגיל בתהליך קבלת החלטות</vt:lpstr>
      <vt:lpstr>לסיכום – השלבים בתהליך קבלת החלטות</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צחי אפרתי</cp:lastModifiedBy>
  <cp:revision>40</cp:revision>
  <dcterms:created xsi:type="dcterms:W3CDTF">2020-03-15T19:13:03Z</dcterms:created>
  <dcterms:modified xsi:type="dcterms:W3CDTF">2020-04-06T19:15:13Z</dcterms:modified>
</cp:coreProperties>
</file>