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trictFirstAndLastChars="0" saveSubsetFonts="1">
  <p:sldMasterIdLst>
    <p:sldMasterId id="2147483661" r:id="rId4"/>
  </p:sldMasterIdLst>
  <p:notesMasterIdLst>
    <p:notesMasterId r:id="rId30"/>
  </p:notesMasterIdLst>
  <p:handoutMasterIdLst>
    <p:handoutMasterId r:id="rId31"/>
  </p:handoutMasterIdLst>
  <p:sldIdLst>
    <p:sldId id="283" r:id="rId5"/>
    <p:sldId id="256" r:id="rId6"/>
    <p:sldId id="282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284" r:id="rId29"/>
  </p:sldIdLst>
  <p:sldSz cx="12192000" cy="6858000"/>
  <p:notesSz cx="6858000" cy="9737725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haroni" pitchFamily="2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9900CC"/>
    <a:srgbClr val="CC6600"/>
    <a:srgbClr val="C1038B"/>
    <a:srgbClr val="DDF2FF"/>
    <a:srgbClr val="FF6600"/>
    <a:srgbClr val="763B00"/>
    <a:srgbClr val="FF9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3571" autoAdjust="0"/>
  </p:normalViewPr>
  <p:slideViewPr>
    <p:cSldViewPr>
      <p:cViewPr varScale="1">
        <p:scale>
          <a:sx n="74" d="100"/>
          <a:sy n="74" d="100"/>
        </p:scale>
        <p:origin x="43" y="86"/>
      </p:cViewPr>
      <p:guideLst>
        <p:guide orient="horz" pos="238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2" y="-96"/>
      </p:cViewPr>
      <p:guideLst>
        <p:guide orient="horz" pos="30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he-IL" altLang="en-US"/>
              <a:t>יזמות עסקית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he-IL" altLang="en-US"/>
              <a:t>אשר קירשנבוים</a:t>
            </a:r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3FDDCCA2-C532-4292-965C-E644FAB71D7D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0082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5738" y="730250"/>
            <a:ext cx="648811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 dirty="0"/>
              <a:t>לחץ כדי לערוך סגנונות טקסט של תבנית בסיס</a:t>
            </a:r>
          </a:p>
          <a:p>
            <a:pPr lvl="1"/>
            <a:r>
              <a:rPr lang="he-IL" altLang="en-US" dirty="0"/>
              <a:t>רמה שנייה</a:t>
            </a:r>
          </a:p>
          <a:p>
            <a:pPr lvl="2"/>
            <a:r>
              <a:rPr lang="he-IL" altLang="en-US" dirty="0"/>
              <a:t>רמה שלישית</a:t>
            </a:r>
          </a:p>
          <a:p>
            <a:pPr lvl="3"/>
            <a:r>
              <a:rPr lang="he-IL" altLang="en-US" dirty="0"/>
              <a:t>רמה רביעית</a:t>
            </a:r>
          </a:p>
          <a:p>
            <a:pPr lvl="4"/>
            <a:r>
              <a:rPr lang="he-IL" altLang="en-US" dirty="0"/>
              <a:t>רמה חמישית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6606A63-3E22-48E8-91B3-7A8A0B757663}" type="slidenum">
              <a:rPr lang="he-IL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915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 txBox="1">
            <a:spLocks noGrp="1"/>
          </p:cNvSpPr>
          <p:nvPr>
            <p:ph type="body" idx="1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4150" y="730250"/>
            <a:ext cx="6489700" cy="3651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ער">
  <p:cSld name="שער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" y="2693991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-1488811" y="6304090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9986485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8259473" y="6565100"/>
            <a:ext cx="4434215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l="33058" r="33511" b="26248"/>
          <a:stretch/>
        </p:blipFill>
        <p:spPr>
          <a:xfrm>
            <a:off x="5445287" y="369916"/>
            <a:ext cx="1301431" cy="159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185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ארבע תמונות">
  <p:cSld name="כותרת וארבע תמונות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84" name="Google Shape;84;p11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1"/>
          <p:cNvSpPr/>
          <p:nvPr/>
        </p:nvSpPr>
        <p:spPr>
          <a:xfrm>
            <a:off x="10171545" y="938562"/>
            <a:ext cx="2190883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86" name="Google Shape;86;p11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1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1"/>
          <p:cNvSpPr>
            <a:spLocks noGrp="1"/>
          </p:cNvSpPr>
          <p:nvPr>
            <p:ph type="pic" idx="2"/>
          </p:nvPr>
        </p:nvSpPr>
        <p:spPr>
          <a:xfrm>
            <a:off x="154520" y="10736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89" name="Google Shape;89;p11"/>
          <p:cNvSpPr>
            <a:spLocks noGrp="1"/>
          </p:cNvSpPr>
          <p:nvPr>
            <p:ph type="pic" idx="3"/>
          </p:nvPr>
        </p:nvSpPr>
        <p:spPr>
          <a:xfrm>
            <a:off x="154520" y="39760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90" name="Google Shape;90;p11"/>
          <p:cNvSpPr>
            <a:spLocks noGrp="1"/>
          </p:cNvSpPr>
          <p:nvPr>
            <p:ph type="pic" idx="4"/>
          </p:nvPr>
        </p:nvSpPr>
        <p:spPr>
          <a:xfrm>
            <a:off x="4414861" y="10736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91" name="Google Shape;91;p11"/>
          <p:cNvSpPr>
            <a:spLocks noGrp="1"/>
          </p:cNvSpPr>
          <p:nvPr>
            <p:ph type="pic" idx="5"/>
          </p:nvPr>
        </p:nvSpPr>
        <p:spPr>
          <a:xfrm>
            <a:off x="4414861" y="3976095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5807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כותרת ותוכן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3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>
            <a:off x="515273" y="1195760"/>
            <a:ext cx="8031963" cy="461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5" name="Google Shape;95;p12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6" name="Google Shape;96;p12"/>
          <p:cNvSpPr/>
          <p:nvPr/>
        </p:nvSpPr>
        <p:spPr>
          <a:xfrm>
            <a:off x="8667718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2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509429098"/>
      </p:ext>
    </p:extLst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טקסט גדול-X2">
  <p:cSld name="5_טקסט גדול-X2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ctrTitle"/>
          </p:nvPr>
        </p:nvSpPr>
        <p:spPr>
          <a:xfrm>
            <a:off x="234418" y="1312990"/>
            <a:ext cx="7910519" cy="5224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  <a:defRPr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10082355" y="81726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-2155687" y="6347808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3"/>
          <p:cNvSpPr txBox="1">
            <a:spLocks noGrp="1"/>
          </p:cNvSpPr>
          <p:nvPr>
            <p:ph type="body" idx="1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680121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D8D08E-A53C-41E4-B0D8-B19F2B58435C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00731"/>
      </p:ext>
    </p:extLst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AE9D0-0933-4CDB-A13E-3CC0C40E2AFD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130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יעור שכבה ושם המורה">
  <p:cSld name="השיעור שכבה ושם המורה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212944" y="1396874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7329949" y="6155858"/>
            <a:ext cx="5333867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9501144" y="5870972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-501112" y="163632"/>
            <a:ext cx="1428111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40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r>
              <a:rPr lang="he-IL"/>
              <a:t>לחץ כדי לערוך סגנון כותרת משנה של תבנית בסיס</a:t>
            </a:r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2"/>
          </p:nvPr>
        </p:nvSpPr>
        <p:spPr>
          <a:xfrm>
            <a:off x="3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0" name="Google Shape;30;p3"/>
          <p:cNvSpPr/>
          <p:nvPr/>
        </p:nvSpPr>
        <p:spPr>
          <a:xfrm>
            <a:off x="10059468" y="87236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51213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כותרות ותוכן">
  <p:cSld name="2 כותרות ותוכן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2549771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sz="2800" b="1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2"/>
          </p:nvPr>
        </p:nvSpPr>
        <p:spPr>
          <a:xfrm>
            <a:off x="515273" y="1725686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5" name="Google Shape;35;p4"/>
          <p:cNvSpPr/>
          <p:nvPr/>
        </p:nvSpPr>
        <p:spPr>
          <a:xfrm>
            <a:off x="9664805" y="56990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-260561" y="181688"/>
            <a:ext cx="2598823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4"/>
          <p:cNvSpPr/>
          <p:nvPr/>
        </p:nvSpPr>
        <p:spPr>
          <a:xfrm>
            <a:off x="-488824" y="468418"/>
            <a:ext cx="2969303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4"/>
          <p:cNvSpPr/>
          <p:nvPr/>
        </p:nvSpPr>
        <p:spPr>
          <a:xfrm>
            <a:off x="9010094" y="6104091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55792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ק חדש">
  <p:cSld name="פרק חדש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/>
          <p:nvPr/>
        </p:nvSpPr>
        <p:spPr>
          <a:xfrm>
            <a:off x="212944" y="1396874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41" name="Google Shape;41;p5"/>
          <p:cNvSpPr txBox="1"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  <a:defRPr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r>
              <a:rPr lang="he-IL"/>
              <a:t>לחץ כדי לערוך סגנון כותרת משנה של תבנית בסיס</a:t>
            </a:r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9664805" y="56990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-260561" y="181688"/>
            <a:ext cx="2598823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5" name="Google Shape;45;p5"/>
          <p:cNvSpPr/>
          <p:nvPr/>
        </p:nvSpPr>
        <p:spPr>
          <a:xfrm>
            <a:off x="-488824" y="468418"/>
            <a:ext cx="2969303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6" name="Google Shape;46;p5"/>
          <p:cNvSpPr/>
          <p:nvPr/>
        </p:nvSpPr>
        <p:spPr>
          <a:xfrm>
            <a:off x="9010094" y="6104091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46175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3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667718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87508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וידאו על מסך מלא">
  <p:cSld name="וידאו על מסך מלא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/>
          <p:nvPr/>
        </p:nvSpPr>
        <p:spPr>
          <a:xfrm>
            <a:off x="3" y="587820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7"/>
          <p:cNvSpPr/>
          <p:nvPr/>
        </p:nvSpPr>
        <p:spPr>
          <a:xfrm>
            <a:off x="8667718" y="66853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3" y="6306753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6" name="Google Shape;56;p7"/>
          <p:cNvSpPr>
            <a:spLocks noGrp="1"/>
          </p:cNvSpPr>
          <p:nvPr>
            <p:ph type="media" idx="2"/>
          </p:nvPr>
        </p:nvSpPr>
        <p:spPr>
          <a:xfrm>
            <a:off x="363416" y="639721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מדיה</a:t>
            </a:r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"/>
          </p:nvPr>
        </p:nvSpPr>
        <p:spPr>
          <a:xfrm>
            <a:off x="363419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82146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מונה">
  <p:cSld name="כותרת ותמונה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>
            <a:spLocks noGrp="1"/>
          </p:cNvSpPr>
          <p:nvPr>
            <p:ph type="pic" idx="2"/>
          </p:nvPr>
        </p:nvSpPr>
        <p:spPr>
          <a:xfrm>
            <a:off x="161150" y="964353"/>
            <a:ext cx="8483175" cy="5721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8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63" name="Google Shape;63;p8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8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18329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כותרת ושתי תמונות">
  <p:cSld name="1_כותרת ושתי תמונות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>
            <a:spLocks noGrp="1"/>
          </p:cNvSpPr>
          <p:nvPr>
            <p:ph type="pic" idx="2"/>
          </p:nvPr>
        </p:nvSpPr>
        <p:spPr>
          <a:xfrm>
            <a:off x="6444698" y="978205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ctrTitle"/>
          </p:nvPr>
        </p:nvSpPr>
        <p:spPr>
          <a:xfrm>
            <a:off x="1733911" y="186262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9" name="Google Shape;69;p9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70" name="Google Shape;70;p9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9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" name="Google Shape;72;p9"/>
          <p:cNvSpPr>
            <a:spLocks noGrp="1"/>
          </p:cNvSpPr>
          <p:nvPr>
            <p:ph type="pic" idx="3"/>
          </p:nvPr>
        </p:nvSpPr>
        <p:spPr>
          <a:xfrm>
            <a:off x="843277" y="978205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1399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שלוש תמונות">
  <p:cSld name="כותרת ושלוש תמונות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>
            <a:spLocks noGrp="1"/>
          </p:cNvSpPr>
          <p:nvPr>
            <p:ph type="pic" idx="2"/>
          </p:nvPr>
        </p:nvSpPr>
        <p:spPr>
          <a:xfrm>
            <a:off x="5513042" y="1030566"/>
            <a:ext cx="5395321" cy="3638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ctrTitle"/>
          </p:nvPr>
        </p:nvSpPr>
        <p:spPr>
          <a:xfrm>
            <a:off x="1733912" y="18626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  <a:defRPr sz="44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he-IL"/>
              <a:t>לחץ כדי לערוך סגנון כותרת של תבנית בסיס</a:t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1186075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0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x-none" kern="0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sz="1400" kern="0" dirty="0">
              <a:solidFill>
                <a:srgbClr val="00000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Arial"/>
            </a:endParaRPr>
          </a:p>
        </p:txBody>
      </p:sp>
      <p:sp>
        <p:nvSpPr>
          <p:cNvPr id="78" name="Google Shape;78;p10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0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0" name="Google Shape;80;p10"/>
          <p:cNvSpPr>
            <a:spLocks noGrp="1"/>
          </p:cNvSpPr>
          <p:nvPr>
            <p:ph type="pic" idx="3"/>
          </p:nvPr>
        </p:nvSpPr>
        <p:spPr>
          <a:xfrm>
            <a:off x="1241441" y="1030562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  <p:sp>
        <p:nvSpPr>
          <p:cNvPr id="81" name="Google Shape;81;p10"/>
          <p:cNvSpPr>
            <a:spLocks noGrp="1"/>
          </p:cNvSpPr>
          <p:nvPr>
            <p:ph type="pic" idx="4"/>
          </p:nvPr>
        </p:nvSpPr>
        <p:spPr>
          <a:xfrm>
            <a:off x="1241441" y="3932962"/>
            <a:ext cx="4114651" cy="2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he-IL"/>
              <a:t>לחץ על הסמל כדי להוסיף תמונה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4521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sz="4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1" y="1600206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737601" y="635635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buClr>
                <a:srgbClr val="000000"/>
              </a:buClr>
              <a:buFont typeface="Arial"/>
              <a:buNone/>
            </a:pPr>
            <a:endParaRPr lang="he-IL" kern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1" y="635635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buClr>
                <a:srgbClr val="000000"/>
              </a:buClr>
              <a:buFont typeface="Arial"/>
              <a:buNone/>
            </a:pPr>
            <a:endParaRPr lang="he-IL" kern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09601" y="635635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fontAlgn="auto">
              <a:spcAft>
                <a:spcPts val="0"/>
              </a:spcAft>
              <a:buClr>
                <a:srgbClr val="000000"/>
              </a:buClr>
            </a:pPr>
            <a:fld id="{00000000-1234-1234-1234-123412341234}" type="slidenum">
              <a:rPr lang="x-none" kern="0" smtClean="0"/>
              <a:pPr fontAlgn="auto">
                <a:spcAft>
                  <a:spcPts val="0"/>
                </a:spcAft>
                <a:buClr>
                  <a:srgbClr val="000000"/>
                </a:buClr>
              </a:pPr>
              <a:t>‹#›</a:t>
            </a:fld>
            <a:endParaRPr lang="x-none" kern="0"/>
          </a:p>
        </p:txBody>
      </p:sp>
    </p:spTree>
    <p:extLst>
      <p:ext uri="{BB962C8B-B14F-4D97-AF65-F5344CB8AC3E}">
        <p14:creationId xmlns:p14="http://schemas.microsoft.com/office/powerpoint/2010/main" val="4358729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6600"/>
            </a:pPr>
            <a:r>
              <a:rPr lang="x-none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מערכת שידורים לאומית</a:t>
            </a:r>
            <a:endParaRPr sz="6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741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1196752"/>
            <a:ext cx="10849205" cy="3921886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en-US" dirty="0"/>
              <a:t> </a:t>
            </a:r>
            <a:r>
              <a:rPr lang="he-IL" dirty="0"/>
              <a:t> הגדרה </a:t>
            </a:r>
            <a:r>
              <a:rPr lang="en-US" dirty="0"/>
              <a:t>MVP</a:t>
            </a:r>
            <a:r>
              <a:rPr lang="he-IL" dirty="0"/>
              <a:t> – מוצר קיימא מינימלי, שייתן מספיק ערך ללקוחות בשלב הראשון.</a:t>
            </a:r>
          </a:p>
          <a:p>
            <a:pPr marL="0" lvl="1" indent="0" algn="ctr">
              <a:buNone/>
            </a:pPr>
            <a:r>
              <a:rPr lang="en-US" dirty="0"/>
              <a:t>MVP</a:t>
            </a:r>
            <a:r>
              <a:rPr lang="he-IL" dirty="0"/>
              <a:t> נותן ערך קטן אבל משמעותי</a:t>
            </a:r>
          </a:p>
          <a:p>
            <a:pPr marL="0" indent="0" algn="ctr">
              <a:buNone/>
            </a:pPr>
            <a:r>
              <a:rPr lang="he-IL" dirty="0"/>
              <a:t>סיעור מוחות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יצירתיות - המשך</a:t>
            </a:r>
          </a:p>
        </p:txBody>
      </p:sp>
    </p:spTree>
    <p:extLst>
      <p:ext uri="{BB962C8B-B14F-4D97-AF65-F5344CB8AC3E}">
        <p14:creationId xmlns:p14="http://schemas.microsoft.com/office/powerpoint/2010/main" val="2204509140"/>
      </p:ext>
    </p:extLst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46836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200" dirty="0"/>
              <a:t>לרתום כמה שיותר אנשים שיעזרו לנו</a:t>
            </a:r>
          </a:p>
          <a:p>
            <a:pPr marL="0" lvl="1" indent="0" algn="ctr">
              <a:buNone/>
            </a:pPr>
            <a:r>
              <a:rPr lang="he-IL" sz="3200" dirty="0"/>
              <a:t>מה הם המשאבים הדרושים (כסף, כ"א, מיקום, ציוד ועוד...)</a:t>
            </a:r>
          </a:p>
          <a:p>
            <a:pPr marL="0" lvl="1" indent="0" algn="ctr">
              <a:buNone/>
            </a:pPr>
            <a:r>
              <a:rPr lang="he-IL" sz="3200" dirty="0"/>
              <a:t>ואיך להשיג את המשאבים הדרושים</a:t>
            </a:r>
          </a:p>
          <a:p>
            <a:pPr algn="ctr"/>
            <a:endParaRPr lang="he-IL" sz="3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ה - רתימה</a:t>
            </a:r>
          </a:p>
        </p:txBody>
      </p:sp>
    </p:spTree>
    <p:extLst>
      <p:ext uri="{BB962C8B-B14F-4D97-AF65-F5344CB8AC3E}">
        <p14:creationId xmlns:p14="http://schemas.microsoft.com/office/powerpoint/2010/main" val="390458536"/>
      </p:ext>
    </p:extLst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33094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600" dirty="0"/>
              <a:t>אילו החלטות צריך לקבל ואיך לקבל אותן</a:t>
            </a:r>
          </a:p>
          <a:p>
            <a:pPr marL="0" lvl="1" indent="0" algn="ctr">
              <a:buNone/>
            </a:pPr>
            <a:r>
              <a:rPr lang="he-IL" sz="3600" dirty="0"/>
              <a:t>העזרות באנשי מקצוע ובמנטורים</a:t>
            </a:r>
          </a:p>
          <a:p>
            <a:pPr marL="0" lvl="1" indent="0" algn="ctr">
              <a:buNone/>
            </a:pPr>
            <a:r>
              <a:rPr lang="he-IL" sz="3600" dirty="0"/>
              <a:t>יצירת שקט פנימי מהצוות</a:t>
            </a:r>
          </a:p>
          <a:p>
            <a:pPr algn="ctr"/>
            <a:endParaRPr lang="he-IL" sz="36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ו – קבלת החלטות</a:t>
            </a:r>
          </a:p>
        </p:txBody>
      </p:sp>
    </p:spTree>
    <p:extLst>
      <p:ext uri="{BB962C8B-B14F-4D97-AF65-F5344CB8AC3E}">
        <p14:creationId xmlns:p14="http://schemas.microsoft.com/office/powerpoint/2010/main" val="4036772195"/>
      </p:ext>
    </p:extLst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95400" y="1556792"/>
            <a:ext cx="10849205" cy="377787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600" dirty="0"/>
              <a:t>בניית מפת דרכים (</a:t>
            </a:r>
            <a:r>
              <a:rPr lang="he-IL" sz="3600" dirty="0" err="1"/>
              <a:t>גאנט</a:t>
            </a:r>
            <a:r>
              <a:rPr lang="he-IL" sz="3600" dirty="0"/>
              <a:t> ופרט) אשר יביאו אותנו ליעד</a:t>
            </a:r>
          </a:p>
          <a:p>
            <a:pPr marL="0" lvl="1" indent="0" algn="ctr">
              <a:buNone/>
            </a:pPr>
            <a:r>
              <a:rPr lang="he-IL" sz="3600" dirty="0"/>
              <a:t>ניהול זמן נכון כך שנגיע בזמן למטרה</a:t>
            </a:r>
          </a:p>
          <a:p>
            <a:pPr algn="ctr"/>
            <a:endParaRPr lang="he-IL" sz="36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ז – היישום</a:t>
            </a:r>
          </a:p>
        </p:txBody>
      </p:sp>
    </p:spTree>
    <p:extLst>
      <p:ext uri="{BB962C8B-B14F-4D97-AF65-F5344CB8AC3E}">
        <p14:creationId xmlns:p14="http://schemas.microsoft.com/office/powerpoint/2010/main" val="557184251"/>
      </p:ext>
    </p:extLst>
  </p:cSld>
  <p:clrMapOvr>
    <a:masterClrMapping/>
  </p:clrMapOvr>
  <p:transition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27382" y="1124744"/>
            <a:ext cx="11137236" cy="396044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3200" dirty="0"/>
              <a:t>בנייה נכונה של תמהיל השיווק</a:t>
            </a:r>
          </a:p>
          <a:p>
            <a:pPr marL="0" lvl="1" indent="0" algn="ctr">
              <a:buNone/>
            </a:pPr>
            <a:r>
              <a:rPr lang="he-IL" sz="3200" dirty="0"/>
              <a:t>הלקוחות צריכים להבין מה הם מרוויחים מהמוצר שלנו</a:t>
            </a:r>
          </a:p>
          <a:p>
            <a:pPr marL="0" lvl="1" indent="0" algn="ctr">
              <a:buNone/>
            </a:pPr>
            <a:r>
              <a:rPr lang="he-IL" sz="3200" dirty="0"/>
              <a:t>תועלות ללקוחות </a:t>
            </a:r>
          </a:p>
          <a:p>
            <a:pPr marL="0" lvl="1" indent="0" algn="ctr">
              <a:buNone/>
            </a:pPr>
            <a:r>
              <a:rPr lang="he-IL" sz="3200" dirty="0"/>
              <a:t> כיצד לשווק ולמכור את המוצר</a:t>
            </a:r>
          </a:p>
          <a:p>
            <a:pPr algn="ctr"/>
            <a:endParaRPr lang="he-IL" sz="3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ח – השיווק</a:t>
            </a:r>
          </a:p>
        </p:txBody>
      </p:sp>
    </p:spTree>
    <p:extLst>
      <p:ext uri="{BB962C8B-B14F-4D97-AF65-F5344CB8AC3E}">
        <p14:creationId xmlns:p14="http://schemas.microsoft.com/office/powerpoint/2010/main" val="706769255"/>
      </p:ext>
    </p:extLst>
  </p:cSld>
  <p:clrMapOvr>
    <a:masterClrMapping/>
  </p:clrMapOvr>
  <p:transition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95400" y="1412776"/>
            <a:ext cx="10321131" cy="3777869"/>
          </a:xfrm>
        </p:spPr>
        <p:txBody>
          <a:bodyPr>
            <a:noAutofit/>
          </a:bodyPr>
          <a:lstStyle/>
          <a:p>
            <a:r>
              <a:rPr lang="he-IL" sz="2800" dirty="0"/>
              <a:t>בגבולות מסוימים – אין אי אפשר</a:t>
            </a:r>
          </a:p>
          <a:p>
            <a:r>
              <a:rPr lang="he-IL" sz="2800" dirty="0"/>
              <a:t>אילו בעיות חשובות לכם באמת כדי להתאמץ לפתור אותן? לא חובה להיות מקורי, כדאי להתאחד למען פתרון הבעיה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התמודדות עם חסמים</a:t>
            </a:r>
          </a:p>
        </p:txBody>
      </p:sp>
    </p:spTree>
    <p:extLst>
      <p:ext uri="{BB962C8B-B14F-4D97-AF65-F5344CB8AC3E}">
        <p14:creationId xmlns:p14="http://schemas.microsoft.com/office/powerpoint/2010/main" val="2636023546"/>
      </p:ext>
    </p:extLst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933094"/>
            <a:ext cx="11233247" cy="3777869"/>
          </a:xfrm>
        </p:spPr>
        <p:txBody>
          <a:bodyPr>
            <a:normAutofit fontScale="62500" lnSpcReduction="20000"/>
          </a:bodyPr>
          <a:lstStyle/>
          <a:p>
            <a:r>
              <a:rPr lang="he-IL" sz="4400" dirty="0"/>
              <a:t>מציאת </a:t>
            </a:r>
            <a:r>
              <a:rPr lang="he-IL" sz="4400" dirty="0" err="1"/>
              <a:t>החוזקות</a:t>
            </a:r>
            <a:r>
              <a:rPr lang="he-IL" sz="4400" dirty="0"/>
              <a:t> שלנו והכרה בחולשות שלנו</a:t>
            </a:r>
          </a:p>
          <a:p>
            <a:r>
              <a:rPr lang="he-IL" sz="4400" dirty="0"/>
              <a:t>מה אני אוהב לעשות בשעות הפנאי?</a:t>
            </a:r>
          </a:p>
          <a:p>
            <a:r>
              <a:rPr lang="he-IL" sz="4400" dirty="0"/>
              <a:t>מה אנשים שמכירים אותי אומרים</a:t>
            </a:r>
          </a:p>
          <a:p>
            <a:pPr lvl="1"/>
            <a:r>
              <a:rPr lang="he-IL" sz="4200" dirty="0"/>
              <a:t>במה אני טוב לדעתך?</a:t>
            </a:r>
          </a:p>
          <a:p>
            <a:pPr lvl="1"/>
            <a:r>
              <a:rPr lang="he-IL" sz="4200" dirty="0"/>
              <a:t>מה הייתי יכול לעשות עבורך שיביא לך ערך</a:t>
            </a:r>
          </a:p>
          <a:p>
            <a:pPr lvl="1"/>
            <a:r>
              <a:rPr lang="he-IL" sz="4200" dirty="0"/>
              <a:t>כמה היית מוכן לשלם לי על זה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SWOT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1450929595"/>
      </p:ext>
    </p:extLst>
  </p:cSld>
  <p:clrMapOvr>
    <a:masterClrMapping/>
  </p:clrMapOvr>
  <p:transition spd="med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35360" y="1124744"/>
            <a:ext cx="11233247" cy="3777869"/>
          </a:xfrm>
        </p:spPr>
        <p:txBody>
          <a:bodyPr>
            <a:normAutofit/>
          </a:bodyPr>
          <a:lstStyle/>
          <a:p>
            <a:r>
              <a:rPr lang="he-IL" sz="4400" dirty="0"/>
              <a:t>הכוחות הדרושים להקמת המיזם</a:t>
            </a:r>
          </a:p>
          <a:p>
            <a:r>
              <a:rPr lang="he-IL" sz="4400" dirty="0"/>
              <a:t>הכוחות שלי</a:t>
            </a:r>
          </a:p>
          <a:p>
            <a:r>
              <a:rPr lang="he-IL" sz="4400" dirty="0"/>
              <a:t>הכוחות שישלימו אותי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/>
              <a:t>גיוס חברי צוות</a:t>
            </a:r>
          </a:p>
        </p:txBody>
      </p:sp>
    </p:spTree>
    <p:extLst>
      <p:ext uri="{BB962C8B-B14F-4D97-AF65-F5344CB8AC3E}">
        <p14:creationId xmlns:p14="http://schemas.microsoft.com/office/powerpoint/2010/main" val="3911389851"/>
      </p:ext>
    </p:extLst>
  </p:cSld>
  <p:clrMapOvr>
    <a:masterClrMapping/>
  </p:clrMapOvr>
  <p:transition spd="med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51384" y="1916832"/>
            <a:ext cx="11233247" cy="3777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4400" dirty="0"/>
              <a:t>סיכום מראש של הכללים שיפתרו ויכוחים וקונפליקטים בצוות</a:t>
            </a:r>
          </a:p>
          <a:p>
            <a:pPr marL="0" indent="0">
              <a:buNone/>
            </a:pP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הסכם מייסדים</a:t>
            </a:r>
          </a:p>
        </p:txBody>
      </p:sp>
    </p:spTree>
    <p:extLst>
      <p:ext uri="{BB962C8B-B14F-4D97-AF65-F5344CB8AC3E}">
        <p14:creationId xmlns:p14="http://schemas.microsoft.com/office/powerpoint/2010/main" val="3810419015"/>
      </p:ext>
    </p:extLst>
  </p:cSld>
  <p:clrMapOvr>
    <a:masterClrMapping/>
  </p:clrMapOvr>
  <p:transition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83365" y="933094"/>
            <a:ext cx="11425269" cy="4365104"/>
          </a:xfrm>
        </p:spPr>
        <p:txBody>
          <a:bodyPr>
            <a:normAutofit fontScale="62500" lnSpcReduction="20000"/>
          </a:bodyPr>
          <a:lstStyle/>
          <a:p>
            <a:r>
              <a:rPr lang="he-IL" sz="4400" dirty="0"/>
              <a:t>מהו הענף?</a:t>
            </a:r>
          </a:p>
          <a:p>
            <a:r>
              <a:rPr lang="he-IL" sz="4400" dirty="0"/>
              <a:t>מיהו קהל היעד?</a:t>
            </a:r>
          </a:p>
          <a:p>
            <a:r>
              <a:rPr lang="he-IL" sz="4400" dirty="0"/>
              <a:t>מה הם הצרכים והתועלות?</a:t>
            </a:r>
          </a:p>
          <a:p>
            <a:r>
              <a:rPr lang="he-IL" sz="4400" dirty="0"/>
              <a:t>מאפייני הפתרון?</a:t>
            </a:r>
          </a:p>
          <a:p>
            <a:r>
              <a:rPr lang="he-IL" sz="4400" dirty="0"/>
              <a:t>מה היתרון היחסי שלנו?</a:t>
            </a:r>
          </a:p>
          <a:p>
            <a:r>
              <a:rPr lang="he-IL" sz="4400" dirty="0"/>
              <a:t>תמהיל השיווק האופטימאלי?</a:t>
            </a:r>
          </a:p>
          <a:p>
            <a:r>
              <a:rPr lang="he-IL" sz="4400" dirty="0"/>
              <a:t>מדדי הצלחה?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שאלות שחייבים לענות עליהן</a:t>
            </a:r>
          </a:p>
        </p:txBody>
      </p:sp>
    </p:spTree>
    <p:extLst>
      <p:ext uri="{BB962C8B-B14F-4D97-AF65-F5344CB8AC3E}">
        <p14:creationId xmlns:p14="http://schemas.microsoft.com/office/powerpoint/2010/main" val="3989257496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E3DC17-0766-4CE7-9EE5-74944DF0B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536" y="1707391"/>
            <a:ext cx="9144000" cy="1260000"/>
          </a:xfrm>
        </p:spPr>
        <p:txBody>
          <a:bodyPr/>
          <a:lstStyle/>
          <a:p>
            <a:r>
              <a:rPr lang="he-IL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מודל 8 השלבים ביזמות</a:t>
            </a:r>
            <a:endParaRPr lang="he-IL" sz="4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340C437-A72C-40CA-BB80-1D58E7117EA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063553" y="2708920"/>
            <a:ext cx="9143999" cy="1512168"/>
          </a:xfrm>
        </p:spPr>
        <p:txBody>
          <a:bodyPr/>
          <a:lstStyle/>
          <a:p>
            <a:r>
              <a:rPr lang="he-IL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ניהול עסקי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מרצה: אשר קירשנבוים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4294967295"/>
          </p:nvPr>
        </p:nvSpPr>
        <p:spPr>
          <a:xfrm>
            <a:off x="8534400" y="6254750"/>
            <a:ext cx="2133600" cy="476250"/>
          </a:xfrm>
        </p:spPr>
        <p:txBody>
          <a:bodyPr/>
          <a:lstStyle/>
          <a:p>
            <a:fld id="{CDDB9CCC-031C-4387-9903-0C980B26844A}" type="slidenum">
              <a:rPr lang="he-IL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pPr/>
              <a:t>2</a:t>
            </a:fld>
            <a:endParaRPr lang="en-US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268760"/>
            <a:ext cx="11233247" cy="3921886"/>
          </a:xfrm>
        </p:spPr>
        <p:txBody>
          <a:bodyPr>
            <a:normAutofit fontScale="85000" lnSpcReduction="10000"/>
          </a:bodyPr>
          <a:lstStyle/>
          <a:p>
            <a:r>
              <a:rPr lang="he-IL" sz="4400" dirty="0"/>
              <a:t>מי השוק? האם השוק עומד בתנאי כדאיות (גודל, נגישות, רווחיות)</a:t>
            </a:r>
          </a:p>
          <a:p>
            <a:r>
              <a:rPr lang="he-IL" sz="4400" dirty="0"/>
              <a:t>הקשבה יצירתית – מה תורם כל אחד מהשותפים? על איזה צורך של הלקוחות אנו עונים</a:t>
            </a:r>
            <a:endParaRPr lang="he-IL" sz="42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הקשבה</a:t>
            </a:r>
          </a:p>
        </p:txBody>
      </p:sp>
    </p:spTree>
    <p:extLst>
      <p:ext uri="{BB962C8B-B14F-4D97-AF65-F5344CB8AC3E}">
        <p14:creationId xmlns:p14="http://schemas.microsoft.com/office/powerpoint/2010/main" val="2330981413"/>
      </p:ext>
    </p:extLst>
  </p:cSld>
  <p:clrMapOvr>
    <a:masterClrMapping/>
  </p:clrMapOvr>
  <p:transition spd="med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7" cy="3777869"/>
          </a:xfrm>
        </p:spPr>
        <p:txBody>
          <a:bodyPr>
            <a:normAutofit fontScale="70000" lnSpcReduction="20000"/>
          </a:bodyPr>
          <a:lstStyle/>
          <a:p>
            <a:r>
              <a:rPr lang="he-IL" sz="4400" dirty="0"/>
              <a:t>מה האינפורמציה החסרה לנו?</a:t>
            </a:r>
          </a:p>
          <a:p>
            <a:r>
              <a:rPr lang="he-IL" sz="4400" dirty="0"/>
              <a:t>פוטנציאל שוק</a:t>
            </a:r>
          </a:p>
          <a:p>
            <a:r>
              <a:rPr lang="he-IL" sz="4400" dirty="0"/>
              <a:t>מי המתחרים וכיצד הם פועלים </a:t>
            </a:r>
          </a:p>
          <a:p>
            <a:r>
              <a:rPr lang="he-IL" sz="4400" dirty="0"/>
              <a:t>סקרים, קבוצות מיקוד, רעיונות עומק, ניסויים</a:t>
            </a:r>
          </a:p>
          <a:p>
            <a:r>
              <a:rPr lang="he-IL" sz="4400" dirty="0"/>
              <a:t>תמריצים לעונים על הסקר</a:t>
            </a:r>
          </a:p>
          <a:p>
            <a:r>
              <a:rPr lang="he-IL" sz="4400" dirty="0"/>
              <a:t>ניתוח הנתונים</a:t>
            </a:r>
          </a:p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חקר שוק</a:t>
            </a:r>
          </a:p>
        </p:txBody>
      </p:sp>
    </p:spTree>
    <p:extLst>
      <p:ext uri="{BB962C8B-B14F-4D97-AF65-F5344CB8AC3E}">
        <p14:creationId xmlns:p14="http://schemas.microsoft.com/office/powerpoint/2010/main" val="2690807143"/>
      </p:ext>
    </p:extLst>
  </p:cSld>
  <p:clrMapOvr>
    <a:masterClrMapping/>
  </p:clrMapOvr>
  <p:transition spd="med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31371" y="2675467"/>
            <a:ext cx="11233247" cy="3777869"/>
          </a:xfrm>
        </p:spPr>
        <p:txBody>
          <a:bodyPr>
            <a:normAutofit/>
          </a:bodyPr>
          <a:lstStyle/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כתיבת </a:t>
            </a:r>
            <a:r>
              <a:rPr lang="he-IL" sz="54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תוכנית</a:t>
            </a:r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עסקית</a:t>
            </a:r>
          </a:p>
        </p:txBody>
      </p:sp>
    </p:spTree>
    <p:extLst>
      <p:ext uri="{BB962C8B-B14F-4D97-AF65-F5344CB8AC3E}">
        <p14:creationId xmlns:p14="http://schemas.microsoft.com/office/powerpoint/2010/main" val="257343774"/>
      </p:ext>
    </p:extLst>
  </p:cSld>
  <p:clrMapOvr>
    <a:masterClrMapping/>
  </p:clrMapOvr>
  <p:transition spd="med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31371" y="2675467"/>
            <a:ext cx="11233247" cy="3777869"/>
          </a:xfrm>
        </p:spPr>
        <p:txBody>
          <a:bodyPr>
            <a:normAutofit/>
          </a:bodyPr>
          <a:lstStyle/>
          <a:p>
            <a:endParaRPr lang="he-IL" sz="4400" dirty="0"/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בניית אבטיפוס עובד</a:t>
            </a:r>
          </a:p>
        </p:txBody>
      </p:sp>
    </p:spTree>
    <p:extLst>
      <p:ext uri="{BB962C8B-B14F-4D97-AF65-F5344CB8AC3E}">
        <p14:creationId xmlns:p14="http://schemas.microsoft.com/office/powerpoint/2010/main" val="2028724311"/>
      </p:ext>
    </p:extLst>
  </p:cSld>
  <p:clrMapOvr>
    <a:masterClrMapping/>
  </p:clrMapOvr>
  <p:transition spd="med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7" cy="3777869"/>
          </a:xfrm>
        </p:spPr>
        <p:txBody>
          <a:bodyPr>
            <a:normAutofit/>
          </a:bodyPr>
          <a:lstStyle/>
          <a:p>
            <a:r>
              <a:rPr lang="he-IL" sz="4400" dirty="0"/>
              <a:t>בחירת יום השקה</a:t>
            </a:r>
          </a:p>
          <a:p>
            <a:r>
              <a:rPr lang="he-IL" sz="4400" dirty="0"/>
              <a:t>שיווק, מיתוג, מיצוב</a:t>
            </a:r>
          </a:p>
          <a:p>
            <a:r>
              <a:rPr lang="he-IL" sz="4400" dirty="0"/>
              <a:t>אתר אינטרנט וקידומו</a:t>
            </a:r>
          </a:p>
          <a:p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יישום המיזם</a:t>
            </a:r>
          </a:p>
        </p:txBody>
      </p:sp>
    </p:spTree>
    <p:extLst>
      <p:ext uri="{BB962C8B-B14F-4D97-AF65-F5344CB8AC3E}">
        <p14:creationId xmlns:p14="http://schemas.microsoft.com/office/powerpoint/2010/main" val="3454824079"/>
      </p:ext>
    </p:extLst>
  </p:cSld>
  <p:clrMapOvr>
    <a:masterClrMapping/>
  </p:clrMapOvr>
  <p:transition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27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5105997" y="0"/>
            <a:ext cx="2431473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7"/>
          <p:cNvSpPr txBox="1"/>
          <p:nvPr/>
        </p:nvSpPr>
        <p:spPr>
          <a:xfrm>
            <a:off x="2563093" y="3016112"/>
            <a:ext cx="7827223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95350" algn="just">
              <a:spcBef>
                <a:spcPts val="0"/>
              </a:spcBef>
              <a:spcAft>
                <a:spcPts val="0"/>
              </a:spcAft>
            </a:pPr>
            <a:r>
              <a:rPr lang="x-none" sz="2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000" dirty="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0" name="Google Shape;220;p27"/>
          <p:cNvSpPr/>
          <p:nvPr/>
        </p:nvSpPr>
        <p:spPr>
          <a:xfrm>
            <a:off x="1524597" y="1838476"/>
            <a:ext cx="9142810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x-none" sz="2800" b="1" dirty="0">
                <a:solidFill>
                  <a:srgbClr val="192A72"/>
                </a:solidFill>
                <a:latin typeface="Segoe UI Semibold" panose="020B0702040204020203" pitchFamily="34" charset="0"/>
                <a:ea typeface="Varela Round"/>
                <a:cs typeface="Segoe UI Semibold" panose="020B0702040204020203" pitchFamily="34" charset="0"/>
                <a:sym typeface="Varela Round"/>
              </a:rPr>
              <a:t>שימוש ביצירות מוגנות בזכויות יוצרים ואיתור בעלי זכויות </a:t>
            </a:r>
            <a:endParaRPr sz="1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95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192A72"/>
              </a:buClr>
            </a:pPr>
            <a:r>
              <a:rPr lang="x-none">
                <a:solidFill>
                  <a:srgbClr val="192A7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מה נלמד היום </a:t>
            </a:r>
            <a:endParaRPr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23" name="Google Shape;123;p16"/>
          <p:cNvSpPr txBox="1">
            <a:spLocks noGrp="1"/>
          </p:cNvSpPr>
          <p:nvPr>
            <p:ph type="body" idx="1"/>
          </p:nvPr>
        </p:nvSpPr>
        <p:spPr>
          <a:xfrm>
            <a:off x="3143672" y="1268760"/>
            <a:ext cx="6230246" cy="2808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92148" indent="-342900">
              <a:lnSpc>
                <a:spcPct val="150000"/>
              </a:lnSpc>
            </a:pPr>
            <a:r>
              <a:rPr lang="he-IL" sz="2000" dirty="0">
                <a:solidFill>
                  <a:schemeClr val="dk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מודל 8 השלבים ביזמות</a:t>
            </a:r>
            <a:endParaRPr sz="2000" dirty="0">
              <a:solidFill>
                <a:schemeClr val="dk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Picture 2061" descr="MCj02953370000[1]">
            <a:extLst>
              <a:ext uri="{FF2B5EF4-FFF2-40B4-BE49-F238E27FC236}">
                <a16:creationId xmlns:a16="http://schemas.microsoft.com/office/drawing/2014/main" id="{51531229-C117-4BCF-920F-3B4D17E2E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2041" y="3862018"/>
            <a:ext cx="2568575" cy="2782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73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551384" y="1628800"/>
            <a:ext cx="11233248" cy="3450696"/>
          </a:xfrm>
        </p:spPr>
        <p:txBody>
          <a:bodyPr/>
          <a:lstStyle/>
          <a:p>
            <a:pPr marL="0" indent="0" algn="ctr">
              <a:buNone/>
            </a:pPr>
            <a:r>
              <a:rPr lang="he-IL" sz="6000" dirty="0"/>
              <a:t>להבין את עצמנו, לדעת מי אנחנו, מה מדבר אלינו ומה מפריע לנו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תשוקה</a:t>
            </a:r>
          </a:p>
        </p:txBody>
      </p:sp>
    </p:spTree>
    <p:extLst>
      <p:ext uri="{BB962C8B-B14F-4D97-AF65-F5344CB8AC3E}">
        <p14:creationId xmlns:p14="http://schemas.microsoft.com/office/powerpoint/2010/main" val="295094039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28228" y="1052736"/>
            <a:ext cx="11952651" cy="43924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e-IL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א 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he-IL" u="sng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יחודיות</a:t>
            </a:r>
            <a:endParaRPr lang="he-IL" u="sng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0" indent="0" algn="ctr">
              <a:buNone/>
            </a:pPr>
            <a:r>
              <a:rPr lang="he-IL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ב 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he-IL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אחדות</a:t>
            </a:r>
            <a:endParaRPr lang="he-IL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0" indent="0" algn="ctr">
              <a:buNone/>
            </a:pPr>
            <a:r>
              <a:rPr lang="he-IL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ג 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he-IL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הקשבה</a:t>
            </a:r>
          </a:p>
          <a:p>
            <a:pPr marL="0" indent="0" algn="ctr">
              <a:buNone/>
            </a:pPr>
            <a:r>
              <a:rPr lang="he-IL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ד 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he-IL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יצירתיות</a:t>
            </a:r>
            <a:endParaRPr lang="he-IL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0" indent="0" algn="ctr">
              <a:buNone/>
            </a:pPr>
            <a:r>
              <a:rPr lang="he-IL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ה 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he-IL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רתימה</a:t>
            </a:r>
            <a:endParaRPr lang="he-IL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0" indent="0" algn="ctr">
              <a:buNone/>
            </a:pPr>
            <a:r>
              <a:rPr lang="he-IL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ו 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he-IL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קבלת החלטות</a:t>
            </a:r>
            <a:endParaRPr lang="he-IL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0" indent="0" algn="ctr">
              <a:buNone/>
            </a:pPr>
            <a:r>
              <a:rPr lang="he-IL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ז 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he-IL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יישום</a:t>
            </a:r>
          </a:p>
          <a:p>
            <a:pPr marL="0" indent="0" algn="ctr">
              <a:buNone/>
            </a:pPr>
            <a:r>
              <a:rPr lang="he-IL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ח </a:t>
            </a:r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– </a:t>
            </a:r>
            <a:r>
              <a:rPr lang="he-IL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שיווק</a:t>
            </a:r>
          </a:p>
          <a:p>
            <a:pPr algn="ctr"/>
            <a:endParaRPr lang="he-IL" u="sng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he-IL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he-IL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מודל 8 השלבים ביזמות</a:t>
            </a:r>
          </a:p>
        </p:txBody>
      </p:sp>
    </p:spTree>
    <p:extLst>
      <p:ext uri="{BB962C8B-B14F-4D97-AF65-F5344CB8AC3E}">
        <p14:creationId xmlns:p14="http://schemas.microsoft.com/office/powerpoint/2010/main" val="3560408887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2423592" y="1196752"/>
            <a:ext cx="8031963" cy="4611559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4400" dirty="0"/>
              <a:t>להכיר בכוח שלנו, מה מניע אותנו ומעניין אותנו בחיים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א' - </a:t>
            </a:r>
            <a:r>
              <a:rPr lang="he-IL" sz="54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יחודיות</a:t>
            </a:r>
            <a:endParaRPr lang="he-IL" sz="5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699000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2135560" y="1196752"/>
            <a:ext cx="8031963" cy="4611559"/>
          </a:xfrm>
        </p:spPr>
        <p:txBody>
          <a:bodyPr>
            <a:normAutofit/>
          </a:bodyPr>
          <a:lstStyle/>
          <a:p>
            <a:pPr lvl="1" algn="ctr"/>
            <a:r>
              <a:rPr lang="he-IL" sz="4400" dirty="0"/>
              <a:t>הצורך בעבודת צוות ושיתוף פעולה</a:t>
            </a:r>
          </a:p>
          <a:p>
            <a:pPr lvl="1" algn="ctr"/>
            <a:r>
              <a:rPr lang="he-IL" sz="4400" dirty="0"/>
              <a:t>דרכים לעבודת צוות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ב - אחדות</a:t>
            </a:r>
          </a:p>
        </p:txBody>
      </p:sp>
    </p:spTree>
    <p:extLst>
      <p:ext uri="{BB962C8B-B14F-4D97-AF65-F5344CB8AC3E}">
        <p14:creationId xmlns:p14="http://schemas.microsoft.com/office/powerpoint/2010/main" val="3217082399"/>
      </p:ext>
    </p:extLst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1991544" y="1268760"/>
            <a:ext cx="8031963" cy="4611559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he-IL" sz="4000" dirty="0"/>
              <a:t>צרכים של הלקוחות הפוטנציאלים, מה הם חושבים על הפתרון שלנו ועל פתרונות אחרים שאולי קיימים בשוק.</a:t>
            </a:r>
          </a:p>
          <a:p>
            <a:pPr algn="ctr"/>
            <a:endParaRPr lang="he-IL" sz="40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ג - הקשבה</a:t>
            </a:r>
          </a:p>
        </p:txBody>
      </p:sp>
    </p:spTree>
    <p:extLst>
      <p:ext uri="{BB962C8B-B14F-4D97-AF65-F5344CB8AC3E}">
        <p14:creationId xmlns:p14="http://schemas.microsoft.com/office/powerpoint/2010/main" val="4110341276"/>
      </p:ext>
    </p:extLst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671397" y="933094"/>
            <a:ext cx="10849205" cy="3777870"/>
          </a:xfrm>
        </p:spPr>
        <p:txBody>
          <a:bodyPr>
            <a:normAutofit fontScale="77500" lnSpcReduction="20000"/>
          </a:bodyPr>
          <a:lstStyle/>
          <a:p>
            <a:pPr marL="0" lvl="1" indent="0" algn="ctr">
              <a:buNone/>
            </a:pPr>
            <a:r>
              <a:rPr lang="he-IL" sz="4400" dirty="0"/>
              <a:t>חשיבה יצירתית.</a:t>
            </a:r>
          </a:p>
          <a:p>
            <a:pPr marL="0" lvl="1" indent="0" algn="ctr">
              <a:buNone/>
            </a:pPr>
            <a:r>
              <a:rPr lang="he-IL" sz="4400" dirty="0"/>
              <a:t>יצור תהליכים בשיתוף מתודות של חשיבה יצירתית.</a:t>
            </a:r>
          </a:p>
          <a:p>
            <a:pPr marL="0" lvl="1" indent="0" algn="ctr">
              <a:buNone/>
            </a:pPr>
            <a:r>
              <a:rPr lang="he-IL" sz="4400" dirty="0"/>
              <a:t>לחשוב על רעיונות ולסנן מתוכם את הטובים.</a:t>
            </a:r>
          </a:p>
          <a:p>
            <a:pPr marL="0" lvl="1" indent="0" algn="ctr">
              <a:buNone/>
            </a:pPr>
            <a:r>
              <a:rPr lang="he-IL" sz="4400" dirty="0"/>
              <a:t>בדיקת התכנות (טכנולוגית, כלכלית, תפעולית, שיווקית)</a:t>
            </a:r>
          </a:p>
          <a:p>
            <a:pPr algn="ctr"/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שלב ד - יצירתיות</a:t>
            </a:r>
          </a:p>
        </p:txBody>
      </p:sp>
    </p:spTree>
    <p:extLst>
      <p:ext uri="{BB962C8B-B14F-4D97-AF65-F5344CB8AC3E}">
        <p14:creationId xmlns:p14="http://schemas.microsoft.com/office/powerpoint/2010/main" val="1951141408"/>
      </p:ext>
    </p:extLst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פורמט משרד החינוך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D405C3C5E2144991A82FB03AD36A29" ma:contentTypeVersion="12" ma:contentTypeDescription="Create a new document." ma:contentTypeScope="" ma:versionID="e4f0827a931059b31765ed3d04ced2b4">
  <xsd:schema xmlns:xsd="http://www.w3.org/2001/XMLSchema" xmlns:xs="http://www.w3.org/2001/XMLSchema" xmlns:p="http://schemas.microsoft.com/office/2006/metadata/properties" xmlns:ns3="3fb18b26-9745-44e6-b802-7b00fa7a1430" xmlns:ns4="e3d15af0-53cc-4fdd-8ebf-c94b218c505a" targetNamespace="http://schemas.microsoft.com/office/2006/metadata/properties" ma:root="true" ma:fieldsID="4b78d8332063f637b049228e2d456018" ns3:_="" ns4:_="">
    <xsd:import namespace="3fb18b26-9745-44e6-b802-7b00fa7a1430"/>
    <xsd:import namespace="e3d15af0-53cc-4fdd-8ebf-c94b218c50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b18b26-9745-44e6-b802-7b00fa7a1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d15af0-53cc-4fdd-8ebf-c94b218c505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D268B5-1222-43C3-B6BB-E5EE4964E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b18b26-9745-44e6-b802-7b00fa7a1430"/>
    <ds:schemaRef ds:uri="e3d15af0-53cc-4fdd-8ebf-c94b218c50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9324A3-5F5A-4752-BDEF-E8089F231F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B6992E-A113-41A5-9031-74F16297583F}">
  <ds:schemaRefs>
    <ds:schemaRef ds:uri="3fb18b26-9745-44e6-b802-7b00fa7a143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3d15af0-53cc-4fdd-8ebf-c94b218c50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פורמט משרד החינוך</Template>
  <TotalTime>10946</TotalTime>
  <Words>527</Words>
  <Application>Microsoft Office PowerPoint</Application>
  <PresentationFormat>מסך רחב</PresentationFormat>
  <Paragraphs>93</Paragraphs>
  <Slides>25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3" baseType="lpstr">
      <vt:lpstr>Aharoni</vt:lpstr>
      <vt:lpstr>Arial</vt:lpstr>
      <vt:lpstr>Calibri</vt:lpstr>
      <vt:lpstr>Garamond</vt:lpstr>
      <vt:lpstr>Segoe UI Semibold</vt:lpstr>
      <vt:lpstr>Times New Roman</vt:lpstr>
      <vt:lpstr>Varela Round</vt:lpstr>
      <vt:lpstr>פורמט משרד החינוך</vt:lpstr>
      <vt:lpstr>מערכת שידורים לאומית</vt:lpstr>
      <vt:lpstr>מודל 8 השלבים ביזמות</vt:lpstr>
      <vt:lpstr>מה נלמד היום </vt:lpstr>
      <vt:lpstr>תשוקה</vt:lpstr>
      <vt:lpstr>מודל 8 השלבים ביזמות</vt:lpstr>
      <vt:lpstr>שלב א' - יחודיות</vt:lpstr>
      <vt:lpstr>שלב ב - אחדות</vt:lpstr>
      <vt:lpstr>שלב ג - הקשבה</vt:lpstr>
      <vt:lpstr>שלב ד - יצירתיות</vt:lpstr>
      <vt:lpstr>יצירתיות - המשך</vt:lpstr>
      <vt:lpstr>שלב ה - רתימה</vt:lpstr>
      <vt:lpstr>שלב ו – קבלת החלטות</vt:lpstr>
      <vt:lpstr>שלב ז – היישום</vt:lpstr>
      <vt:lpstr>שלב ח – השיווק</vt:lpstr>
      <vt:lpstr>התמודדות עם חסמים</vt:lpstr>
      <vt:lpstr>SWOT</vt:lpstr>
      <vt:lpstr>גיוס חברי צוות</vt:lpstr>
      <vt:lpstr>הסכם מייסדים</vt:lpstr>
      <vt:lpstr>שאלות שחייבים לענות עליהן</vt:lpstr>
      <vt:lpstr>הקשבה</vt:lpstr>
      <vt:lpstr>חקר שוק</vt:lpstr>
      <vt:lpstr>כתיבת תוכנית עסקית</vt:lpstr>
      <vt:lpstr>בניית אבטיפוס עובד</vt:lpstr>
      <vt:lpstr>יישום המיזם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ללא כותרת שקופית</dc:title>
  <dc:creator>אורנה</dc:creator>
  <cp:lastModifiedBy>שני שמלה/Shani Chemla</cp:lastModifiedBy>
  <cp:revision>117</cp:revision>
  <dcterms:created xsi:type="dcterms:W3CDTF">1996-09-30T18:28:10Z</dcterms:created>
  <dcterms:modified xsi:type="dcterms:W3CDTF">2022-04-28T08:40:07Z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0x01010033D405C3C5E2144991A82FB03AD36A29</vt:lpwstr>
  </property>
</Properties>
</file>