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7" r:id="rId2"/>
    <p:sldId id="262" r:id="rId3"/>
    <p:sldId id="263" r:id="rId4"/>
    <p:sldId id="288" r:id="rId5"/>
    <p:sldId id="409" r:id="rId6"/>
    <p:sldId id="303" r:id="rId7"/>
    <p:sldId id="336" r:id="rId8"/>
    <p:sldId id="340" r:id="rId9"/>
    <p:sldId id="354" r:id="rId10"/>
    <p:sldId id="355" r:id="rId11"/>
    <p:sldId id="319" r:id="rId12"/>
    <p:sldId id="341" r:id="rId13"/>
    <p:sldId id="393" r:id="rId14"/>
    <p:sldId id="343" r:id="rId15"/>
    <p:sldId id="413" r:id="rId16"/>
    <p:sldId id="414" r:id="rId17"/>
    <p:sldId id="415" r:id="rId18"/>
    <p:sldId id="356" r:id="rId19"/>
    <p:sldId id="347" r:id="rId20"/>
    <p:sldId id="344" r:id="rId21"/>
    <p:sldId id="357" r:id="rId22"/>
    <p:sldId id="351" r:id="rId23"/>
    <p:sldId id="417" r:id="rId24"/>
    <p:sldId id="394" r:id="rId25"/>
    <p:sldId id="398" r:id="rId26"/>
    <p:sldId id="360" r:id="rId27"/>
    <p:sldId id="345" r:id="rId28"/>
    <p:sldId id="418" r:id="rId29"/>
    <p:sldId id="419" r:id="rId30"/>
    <p:sldId id="364" r:id="rId31"/>
    <p:sldId id="352" r:id="rId32"/>
    <p:sldId id="289" r:id="rId33"/>
    <p:sldId id="366" r:id="rId34"/>
    <p:sldId id="368" r:id="rId35"/>
    <p:sldId id="369" r:id="rId36"/>
    <p:sldId id="370" r:id="rId37"/>
    <p:sldId id="371" r:id="rId38"/>
    <p:sldId id="397" r:id="rId39"/>
    <p:sldId id="425" r:id="rId40"/>
    <p:sldId id="426" r:id="rId41"/>
    <p:sldId id="427" r:id="rId42"/>
    <p:sldId id="424" r:id="rId43"/>
    <p:sldId id="449" r:id="rId44"/>
    <p:sldId id="407" r:id="rId45"/>
    <p:sldId id="408" r:id="rId46"/>
    <p:sldId id="420" r:id="rId47"/>
    <p:sldId id="411" r:id="rId48"/>
    <p:sldId id="432" r:id="rId49"/>
    <p:sldId id="428" r:id="rId5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D0"/>
    <a:srgbClr val="92D050"/>
    <a:srgbClr val="192A72"/>
    <a:srgbClr val="6CF0FF"/>
    <a:srgbClr val="BD090A"/>
    <a:srgbClr val="0000FF"/>
    <a:srgbClr val="6D6AFF"/>
    <a:srgbClr val="55B0D1"/>
    <a:srgbClr val="7B4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3792" autoAdjust="0"/>
  </p:normalViewPr>
  <p:slideViewPr>
    <p:cSldViewPr snapToGrid="0" snapToObjects="1">
      <p:cViewPr varScale="1">
        <p:scale>
          <a:sx n="86" d="100"/>
          <a:sy n="86" d="100"/>
        </p:scale>
        <p:origin x="106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כ"ג/תשרי/תשפ"א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90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53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505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9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96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1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306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7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04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34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331C792-37E7-42CF-A6D6-4B8B2222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A72BF68-D1A3-4C3E-8501-E313B84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598" y="6421668"/>
            <a:ext cx="2844800" cy="365125"/>
          </a:xfrm>
        </p:spPr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מספר שקופית 5">
            <a:extLst>
              <a:ext uri="{FF2B5EF4-FFF2-40B4-BE49-F238E27FC236}">
                <a16:creationId xmlns:a16="http://schemas.microsoft.com/office/drawing/2014/main" id="{6F0B6B50-EB77-4999-A7EE-BB0E9093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id="{27FCCC3B-19E7-4211-8FF8-4DDA16B68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0F6559AF-8AA4-4D05-B07E-B4F9ABAB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ציין מיקום של מספר שקופית 5">
            <a:extLst>
              <a:ext uri="{FF2B5EF4-FFF2-40B4-BE49-F238E27FC236}">
                <a16:creationId xmlns:a16="http://schemas.microsoft.com/office/drawing/2014/main" id="{D7B3F4D3-B8E9-4D7D-8934-AD1136358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ציין מיקום של מספר שקופית 5">
            <a:extLst>
              <a:ext uri="{FF2B5EF4-FFF2-40B4-BE49-F238E27FC236}">
                <a16:creationId xmlns:a16="http://schemas.microsoft.com/office/drawing/2014/main" id="{97199498-EB5E-41D4-BCBF-754169D75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מספר שקופית 5">
            <a:extLst>
              <a:ext uri="{FF2B5EF4-FFF2-40B4-BE49-F238E27FC236}">
                <a16:creationId xmlns:a16="http://schemas.microsoft.com/office/drawing/2014/main" id="{F519C67B-F751-4716-A233-894E957F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לחצן פעולה: ריק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1195F1-2691-4C86-9AB1-F372A4DEDEF9}"/>
              </a:ext>
            </a:extLst>
          </p:cNvPr>
          <p:cNvSpPr/>
          <p:nvPr userDrawn="1"/>
        </p:nvSpPr>
        <p:spPr>
          <a:xfrm>
            <a:off x="361950" y="274638"/>
            <a:ext cx="238125" cy="244477"/>
          </a:xfrm>
          <a:prstGeom prst="actionButtonBlank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hf hdr="0" dt="0"/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ADA72814-24D7-4A58-9575-DF9FBBC0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 vert="horz" lIns="91440" tIns="45720" rIns="91440" bIns="45720" rtlCol="1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he-I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rPr>
              <a:t>פתרון אפשרי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4621108-F552-484F-96A6-1EB1DC0CD9DF}"/>
              </a:ext>
            </a:extLst>
          </p:cNvPr>
          <p:cNvSpPr txBox="1"/>
          <p:nvPr/>
        </p:nvSpPr>
        <p:spPr>
          <a:xfrm>
            <a:off x="2005026" y="963540"/>
            <a:ext cx="8031963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defTabSz="91449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נקלוט חמישה ציונים לחמישה משתנים.</a:t>
            </a:r>
          </a:p>
          <a:p>
            <a:pPr marL="457200" indent="-457200" defTabSz="91449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נחשב ממוצע של חמשת האיברים.</a:t>
            </a:r>
          </a:p>
          <a:p>
            <a:pPr marL="457200" indent="-457200" defTabSz="91449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נכתוב חמישה תנאים, תנאי לכל אחד מהמשתנים ונמנה את מספר המשתנים המכילים ציונים הגבוהים מהממוצע.</a:t>
            </a:r>
          </a:p>
        </p:txBody>
      </p:sp>
      <p:pic>
        <p:nvPicPr>
          <p:cNvPr id="4098" name="Picture 2" descr="Question Mark Background Png - Understanding The Problem, Transparent Png -  kindpng">
            <a:extLst>
              <a:ext uri="{FF2B5EF4-FFF2-40B4-BE49-F238E27FC236}">
                <a16:creationId xmlns:a16="http://schemas.microsoft.com/office/drawing/2014/main" id="{CE4CE378-353B-4201-99A4-D59FD7C6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" y="3360546"/>
            <a:ext cx="4064981" cy="34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351F028-8E92-4683-BD38-EF569A07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304"/>
            <a:ext cx="8652345" cy="4819833"/>
          </a:xfrm>
          <a:prstGeom prst="rect">
            <a:avLst/>
          </a:prstGeom>
        </p:spPr>
      </p:pic>
      <p:sp>
        <p:nvSpPr>
          <p:cNvPr id="9" name="מציין מיקום טקסט 1">
            <a:extLst>
              <a:ext uri="{FF2B5EF4-FFF2-40B4-BE49-F238E27FC236}">
                <a16:creationId xmlns:a16="http://schemas.microsoft.com/office/drawing/2014/main" id="{7CB45C74-5748-4B5E-A99B-6976D4A20CB8}"/>
              </a:ext>
            </a:extLst>
          </p:cNvPr>
          <p:cNvSpPr txBox="1">
            <a:spLocks/>
          </p:cNvSpPr>
          <p:nvPr/>
        </p:nvSpPr>
        <p:spPr>
          <a:xfrm>
            <a:off x="6350970" y="806776"/>
            <a:ext cx="4426591" cy="92123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u="sng" dirty="0">
                <a:solidFill>
                  <a:srgbClr val="12B4BC"/>
                </a:solidFill>
              </a:rPr>
              <a:t>ט. כניסה: </a:t>
            </a:r>
          </a:p>
          <a:p>
            <a:pPr marL="0" indent="0">
              <a:buNone/>
            </a:pPr>
            <a:r>
              <a:rPr lang="he-IL" sz="2000" u="sng" dirty="0">
                <a:solidFill>
                  <a:srgbClr val="12B4BC"/>
                </a:solidFill>
              </a:rPr>
              <a:t>ט. יציאה: </a:t>
            </a:r>
            <a:r>
              <a:rPr lang="he-IL" sz="2000" dirty="0">
                <a:solidFill>
                  <a:srgbClr val="12B4BC"/>
                </a:solidFill>
              </a:rPr>
              <a:t>הפעולה קולטת 5 ציונים ומחזירה </a:t>
            </a:r>
            <a:br>
              <a:rPr lang="en-US" sz="2000" dirty="0">
                <a:solidFill>
                  <a:srgbClr val="12B4BC"/>
                </a:solidFill>
              </a:rPr>
            </a:br>
            <a:r>
              <a:rPr lang="he-IL" sz="2000" dirty="0">
                <a:solidFill>
                  <a:srgbClr val="12B4BC"/>
                </a:solidFill>
              </a:rPr>
              <a:t>את מספר הציונים הגבוהים מהממוצע.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פתרון אפשרי</a:t>
            </a:r>
            <a:endParaRPr lang="he-IL" sz="4400" b="1" dirty="0"/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E2823E1-DBB2-403B-BB69-26BE5C7CE28C}"/>
              </a:ext>
            </a:extLst>
          </p:cNvPr>
          <p:cNvGrpSpPr/>
          <p:nvPr/>
        </p:nvGrpSpPr>
        <p:grpSpPr>
          <a:xfrm>
            <a:off x="6685852" y="2031937"/>
            <a:ext cx="3756825" cy="1163236"/>
            <a:chOff x="6894170" y="1804981"/>
            <a:chExt cx="3756825" cy="1163236"/>
          </a:xfrm>
        </p:grpSpPr>
        <p:sp>
          <p:nvSpPr>
            <p:cNvPr id="12" name="תרשים זרימה: מסיים 11">
              <a:extLst>
                <a:ext uri="{FF2B5EF4-FFF2-40B4-BE49-F238E27FC236}">
                  <a16:creationId xmlns:a16="http://schemas.microsoft.com/office/drawing/2014/main" id="{A93F9086-CE4C-4095-A2BD-C8D1F9CB74CC}"/>
                </a:ext>
              </a:extLst>
            </p:cNvPr>
            <p:cNvSpPr/>
            <p:nvPr/>
          </p:nvSpPr>
          <p:spPr>
            <a:xfrm>
              <a:off x="8018632" y="2050926"/>
              <a:ext cx="2632363" cy="665018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קליטת</a:t>
              </a:r>
              <a:r>
                <a:rPr lang="he-IL" sz="2000" b="1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5 משתנים</a:t>
              </a:r>
            </a:p>
          </p:txBody>
        </p:sp>
        <p:sp>
          <p:nvSpPr>
            <p:cNvPr id="13" name="סוגר מסולסל ימני 12">
              <a:extLst>
                <a:ext uri="{FF2B5EF4-FFF2-40B4-BE49-F238E27FC236}">
                  <a16:creationId xmlns:a16="http://schemas.microsoft.com/office/drawing/2014/main" id="{1C9B4BD5-9710-4202-B20A-B8BBADB4886E}"/>
                </a:ext>
              </a:extLst>
            </p:cNvPr>
            <p:cNvSpPr/>
            <p:nvPr/>
          </p:nvSpPr>
          <p:spPr>
            <a:xfrm rot="10800000" flipH="1">
              <a:off x="6894170" y="1804981"/>
              <a:ext cx="392842" cy="1163236"/>
            </a:xfrm>
            <a:prstGeom prst="rightBrace">
              <a:avLst>
                <a:gd name="adj1" fmla="val 128223"/>
                <a:gd name="adj2" fmla="val 4934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CA2471D5-17DA-4CCA-9417-5594A8ED5C0B}"/>
              </a:ext>
            </a:extLst>
          </p:cNvPr>
          <p:cNvGrpSpPr/>
          <p:nvPr/>
        </p:nvGrpSpPr>
        <p:grpSpPr>
          <a:xfrm>
            <a:off x="3718607" y="3655413"/>
            <a:ext cx="3756825" cy="1163236"/>
            <a:chOff x="6894170" y="1804981"/>
            <a:chExt cx="3756825" cy="1163236"/>
          </a:xfrm>
        </p:grpSpPr>
        <p:sp>
          <p:nvSpPr>
            <p:cNvPr id="15" name="תרשים זרימה: מסיים 14">
              <a:extLst>
                <a:ext uri="{FF2B5EF4-FFF2-40B4-BE49-F238E27FC236}">
                  <a16:creationId xmlns:a16="http://schemas.microsoft.com/office/drawing/2014/main" id="{94009769-8C4C-4C21-B740-289E733EEABF}"/>
                </a:ext>
              </a:extLst>
            </p:cNvPr>
            <p:cNvSpPr/>
            <p:nvPr/>
          </p:nvSpPr>
          <p:spPr>
            <a:xfrm>
              <a:off x="8018632" y="2050926"/>
              <a:ext cx="2632363" cy="665018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כתיבת 5 תנאים</a:t>
              </a:r>
            </a:p>
          </p:txBody>
        </p:sp>
        <p:sp>
          <p:nvSpPr>
            <p:cNvPr id="16" name="סוגר מסולסל ימני 15">
              <a:extLst>
                <a:ext uri="{FF2B5EF4-FFF2-40B4-BE49-F238E27FC236}">
                  <a16:creationId xmlns:a16="http://schemas.microsoft.com/office/drawing/2014/main" id="{1F6DA4DD-9DD2-411D-8BB2-6D1537A0711F}"/>
                </a:ext>
              </a:extLst>
            </p:cNvPr>
            <p:cNvSpPr/>
            <p:nvPr/>
          </p:nvSpPr>
          <p:spPr>
            <a:xfrm rot="10800000" flipH="1">
              <a:off x="6894170" y="1804981"/>
              <a:ext cx="392842" cy="1163236"/>
            </a:xfrm>
            <a:prstGeom prst="rightBrace">
              <a:avLst>
                <a:gd name="adj1" fmla="val 128223"/>
                <a:gd name="adj2" fmla="val 4934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8B4E0A58-D0E7-4E76-ADB9-2477B16C0690}"/>
              </a:ext>
            </a:extLst>
          </p:cNvPr>
          <p:cNvGrpSpPr/>
          <p:nvPr/>
        </p:nvGrpSpPr>
        <p:grpSpPr>
          <a:xfrm rot="5400000">
            <a:off x="568637" y="4374020"/>
            <a:ext cx="783090" cy="106167"/>
            <a:chOff x="248277" y="5773898"/>
            <a:chExt cx="1062411" cy="108487"/>
          </a:xfrm>
        </p:grpSpPr>
        <p:sp>
          <p:nvSpPr>
            <p:cNvPr id="6" name="תרשים זרימה: מחבר 5">
              <a:extLst>
                <a:ext uri="{FF2B5EF4-FFF2-40B4-BE49-F238E27FC236}">
                  <a16:creationId xmlns:a16="http://schemas.microsoft.com/office/drawing/2014/main" id="{136E6441-C224-402F-A05E-F9BFD28800D3}"/>
                </a:ext>
              </a:extLst>
            </p:cNvPr>
            <p:cNvSpPr/>
            <p:nvPr/>
          </p:nvSpPr>
          <p:spPr>
            <a:xfrm>
              <a:off x="248277" y="5776218"/>
              <a:ext cx="45719" cy="106167"/>
            </a:xfrm>
            <a:prstGeom prst="flowChartConnector">
              <a:avLst/>
            </a:prstGeom>
            <a:solidFill>
              <a:srgbClr val="552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תרשים זרימה: מחבר 16">
              <a:extLst>
                <a:ext uri="{FF2B5EF4-FFF2-40B4-BE49-F238E27FC236}">
                  <a16:creationId xmlns:a16="http://schemas.microsoft.com/office/drawing/2014/main" id="{BA102603-7A89-4300-8ECE-E6A36EE24370}"/>
                </a:ext>
              </a:extLst>
            </p:cNvPr>
            <p:cNvSpPr/>
            <p:nvPr/>
          </p:nvSpPr>
          <p:spPr>
            <a:xfrm>
              <a:off x="1264969" y="5773898"/>
              <a:ext cx="45719" cy="106167"/>
            </a:xfrm>
            <a:prstGeom prst="flowChartConnector">
              <a:avLst/>
            </a:prstGeom>
            <a:solidFill>
              <a:srgbClr val="552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תרשים זרימה: מחבר 17">
              <a:extLst>
                <a:ext uri="{FF2B5EF4-FFF2-40B4-BE49-F238E27FC236}">
                  <a16:creationId xmlns:a16="http://schemas.microsoft.com/office/drawing/2014/main" id="{C0A3B389-7553-4806-99DD-00595960740C}"/>
                </a:ext>
              </a:extLst>
            </p:cNvPr>
            <p:cNvSpPr/>
            <p:nvPr/>
          </p:nvSpPr>
          <p:spPr>
            <a:xfrm>
              <a:off x="688044" y="5776218"/>
              <a:ext cx="45719" cy="106167"/>
            </a:xfrm>
            <a:prstGeom prst="flowChartConnector">
              <a:avLst/>
            </a:prstGeom>
            <a:solidFill>
              <a:srgbClr val="552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4E675DA-B4C6-4758-A5C1-6AF547081A13}"/>
              </a:ext>
            </a:extLst>
          </p:cNvPr>
          <p:cNvSpPr txBox="1"/>
          <p:nvPr/>
        </p:nvSpPr>
        <p:spPr>
          <a:xfrm rot="19227790">
            <a:off x="172119" y="2494977"/>
            <a:ext cx="7023256" cy="923330"/>
          </a:xfrm>
          <a:prstGeom prst="rect">
            <a:avLst/>
          </a:prstGeom>
          <a:solidFill>
            <a:srgbClr val="192A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FFFFFF"/>
                </a:solidFill>
              </a:rPr>
              <a:t>ואם היו 100 תלמידים?</a:t>
            </a:r>
          </a:p>
        </p:txBody>
      </p:sp>
    </p:spTree>
    <p:extLst>
      <p:ext uri="{BB962C8B-B14F-4D97-AF65-F5344CB8AC3E}">
        <p14:creationId xmlns:p14="http://schemas.microsoft.com/office/powerpoint/2010/main" val="22790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מה החסרונות של הפתרון?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064" y="922294"/>
            <a:ext cx="10024435" cy="26382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הכתיבה ארוכה ולא מחזורית.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פתרון לא מתאים לנתונים רבים.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/>
          </a:p>
          <a:p>
            <a:pPr>
              <a:lnSpc>
                <a:spcPct val="150000"/>
              </a:lnSpc>
            </a:pPr>
            <a:endParaRPr lang="he-IL" sz="3000" dirty="0"/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pic>
        <p:nvPicPr>
          <p:cNvPr id="5122" name="Picture 2" descr="человек с вопросом png » PNG Image">
            <a:extLst>
              <a:ext uri="{FF2B5EF4-FFF2-40B4-BE49-F238E27FC236}">
                <a16:creationId xmlns:a16="http://schemas.microsoft.com/office/drawing/2014/main" id="{2B42A5EB-FB73-4209-94A1-F6BCA32A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15" y="1668506"/>
            <a:ext cx="3924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2">
            <a:extLst>
              <a:ext uri="{FF2B5EF4-FFF2-40B4-BE49-F238E27FC236}">
                <a16:creationId xmlns:a16="http://schemas.microsoft.com/office/drawing/2014/main" id="{9F633A9C-7AEA-4D56-AB3A-5F5C9D8440C6}"/>
              </a:ext>
            </a:extLst>
          </p:cNvPr>
          <p:cNvSpPr txBox="1">
            <a:spLocks/>
          </p:cNvSpPr>
          <p:nvPr/>
        </p:nvSpPr>
        <p:spPr>
          <a:xfrm>
            <a:off x="1639871" y="403267"/>
            <a:ext cx="10247689" cy="637353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dirty="0"/>
              <a:t> מערך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A1BF479-62AF-4E24-AFA7-96FE39AB6CC0}"/>
              </a:ext>
            </a:extLst>
          </p:cNvPr>
          <p:cNvSpPr txBox="1"/>
          <p:nvPr/>
        </p:nvSpPr>
        <p:spPr>
          <a:xfrm>
            <a:off x="1" y="1435344"/>
            <a:ext cx="1129059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מערך </a:t>
            </a:r>
            <a:r>
              <a:rPr lang="he-IL" sz="2800" dirty="0"/>
              <a:t>הוא עצם המכיל אוסף סדור של איברים </a:t>
            </a:r>
            <a:r>
              <a:rPr lang="he-IL" sz="2800" b="1" dirty="0"/>
              <a:t>מאותו טיפוס </a:t>
            </a:r>
            <a:r>
              <a:rPr lang="he-IL" sz="2800" dirty="0"/>
              <a:t>ותכונה </a:t>
            </a:r>
            <a:r>
              <a:rPr lang="en-US" sz="2800" dirty="0"/>
              <a:t>Length</a:t>
            </a:r>
            <a:r>
              <a:rPr lang="he-IL" sz="2800" dirty="0"/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ניתן להתייחס לכל אחד מאיברי המערך כמו למשתנה פשוט.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מיקומו הסידורי של איבר במערך נקרא מציין (אינדקס).</a:t>
            </a:r>
          </a:p>
        </p:txBody>
      </p:sp>
      <p:pic>
        <p:nvPicPr>
          <p:cNvPr id="8" name="Picture 2" descr="How to find a best fitting IT solution for your lending business? |  BankingHub">
            <a:extLst>
              <a:ext uri="{FF2B5EF4-FFF2-40B4-BE49-F238E27FC236}">
                <a16:creationId xmlns:a16="http://schemas.microsoft.com/office/drawing/2014/main" id="{DD9F8ECB-3CDF-4746-AAC2-1FE0EEF4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" y="3781565"/>
            <a:ext cx="4463129" cy="29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הצהרה על מערך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0B79221-D32C-4CBD-8829-48DE57A8BAD1}"/>
              </a:ext>
            </a:extLst>
          </p:cNvPr>
          <p:cNvSpPr txBox="1"/>
          <p:nvPr/>
        </p:nvSpPr>
        <p:spPr>
          <a:xfrm>
            <a:off x="182880" y="4197344"/>
            <a:ext cx="9147509" cy="20608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הפעולה </a:t>
            </a:r>
            <a:r>
              <a:rPr lang="en-US" sz="2200" dirty="0"/>
              <a:t>new</a:t>
            </a:r>
            <a:r>
              <a:rPr lang="he-IL" sz="2200" dirty="0"/>
              <a:t> תשים במשתנה </a:t>
            </a:r>
            <a:r>
              <a:rPr lang="en-US" sz="2200" dirty="0" err="1"/>
              <a:t>arr</a:t>
            </a:r>
            <a:r>
              <a:rPr lang="he-IL" sz="2200" dirty="0"/>
              <a:t> הפניה למקום חדש בזיכרון.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במקום זה ניתן יהיה לאחסן </a:t>
            </a:r>
            <a:r>
              <a:rPr lang="en-US" sz="2200" dirty="0"/>
              <a:t>Length</a:t>
            </a:r>
            <a:r>
              <a:rPr lang="he-IL" sz="2200" dirty="0"/>
              <a:t> איברים שונים מאותו טיפוס, ואת התכונה </a:t>
            </a:r>
            <a:r>
              <a:rPr lang="en-US" sz="2200" dirty="0"/>
              <a:t>Length</a:t>
            </a:r>
            <a:r>
              <a:rPr lang="he-IL" sz="2200" dirty="0"/>
              <a:t>.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/>
              <a:t>שימו לב, המיקום הראשון במערך הוא 0, ולכן המיקום האחרון הוא </a:t>
            </a:r>
            <a:r>
              <a:rPr lang="en-US" sz="2200" b="1" dirty="0"/>
              <a:t>Length-1</a:t>
            </a:r>
            <a:r>
              <a:rPr lang="he-IL" sz="2200" b="1" dirty="0"/>
              <a:t>.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658E0C11-F0BC-4335-A408-F3C5D64DF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28032"/>
              </p:ext>
            </p:extLst>
          </p:nvPr>
        </p:nvGraphicFramePr>
        <p:xfrm>
          <a:off x="1255649" y="2469256"/>
          <a:ext cx="8103510" cy="1432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390">
                  <a:extLst>
                    <a:ext uri="{9D8B030D-6E8A-4147-A177-3AD203B41FA5}">
                      <a16:colId xmlns:a16="http://schemas.microsoft.com/office/drawing/2014/main" val="2911949068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3825776459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839410655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3279218280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3280172806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2911744325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1327575419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2257099975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2825397465"/>
                    </a:ext>
                  </a:extLst>
                </a:gridCol>
              </a:tblGrid>
              <a:tr h="40572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2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84159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Length=9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2930"/>
                  </a:ext>
                </a:extLst>
              </a:tr>
            </a:tbl>
          </a:graphicData>
        </a:graphic>
      </p:graphicFrame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AA361569-67F0-4DBD-BE19-77FF8580EBC2}"/>
              </a:ext>
            </a:extLst>
          </p:cNvPr>
          <p:cNvGrpSpPr/>
          <p:nvPr/>
        </p:nvGrpSpPr>
        <p:grpSpPr>
          <a:xfrm>
            <a:off x="43050" y="2487457"/>
            <a:ext cx="1178778" cy="1495566"/>
            <a:chOff x="718816" y="3234104"/>
            <a:chExt cx="1015093" cy="1445798"/>
          </a:xfrm>
        </p:grpSpPr>
        <p:sp>
          <p:nvSpPr>
            <p:cNvPr id="13" name="סוגר מסולסל ימני 12">
              <a:extLst>
                <a:ext uri="{FF2B5EF4-FFF2-40B4-BE49-F238E27FC236}">
                  <a16:creationId xmlns:a16="http://schemas.microsoft.com/office/drawing/2014/main" id="{4A34AE5E-41D6-412D-91D7-AA64B7360E56}"/>
                </a:ext>
              </a:extLst>
            </p:cNvPr>
            <p:cNvSpPr/>
            <p:nvPr/>
          </p:nvSpPr>
          <p:spPr>
            <a:xfrm rot="10800000">
              <a:off x="1540945" y="3234104"/>
              <a:ext cx="192964" cy="1325811"/>
            </a:xfrm>
            <a:prstGeom prst="rightBrace">
              <a:avLst>
                <a:gd name="adj1" fmla="val 128223"/>
                <a:gd name="adj2" fmla="val 4779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064ADA49-8FDD-4301-8346-09635ED304E4}"/>
                </a:ext>
              </a:extLst>
            </p:cNvPr>
            <p:cNvSpPr txBox="1"/>
            <p:nvPr/>
          </p:nvSpPr>
          <p:spPr>
            <a:xfrm>
              <a:off x="718816" y="3354090"/>
              <a:ext cx="724048" cy="13258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/>
                <a:t>arr</a:t>
              </a:r>
              <a:br>
                <a:rPr lang="en-US" sz="2800" dirty="0"/>
              </a:br>
              <a:endParaRPr lang="he-IL" sz="2800" dirty="0"/>
            </a:p>
          </p:txBody>
        </p:sp>
      </p:grpSp>
      <p:pic>
        <p:nvPicPr>
          <p:cNvPr id="40" name="תמונה 39">
            <a:extLst>
              <a:ext uri="{FF2B5EF4-FFF2-40B4-BE49-F238E27FC236}">
                <a16:creationId xmlns:a16="http://schemas.microsoft.com/office/drawing/2014/main" id="{BC833E14-4A1B-41FB-BBD1-BBA65352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73" y="1779913"/>
            <a:ext cx="3683456" cy="384308"/>
          </a:xfrm>
          <a:prstGeom prst="rect">
            <a:avLst/>
          </a:prstGeom>
        </p:spPr>
      </p:pic>
      <p:cxnSp>
        <p:nvCxnSpPr>
          <p:cNvPr id="44" name="מחבר חץ ישר 43">
            <a:extLst>
              <a:ext uri="{FF2B5EF4-FFF2-40B4-BE49-F238E27FC236}">
                <a16:creationId xmlns:a16="http://schemas.microsoft.com/office/drawing/2014/main" id="{CCBBF2B6-713D-4975-998D-D14D9B1F893E}"/>
              </a:ext>
            </a:extLst>
          </p:cNvPr>
          <p:cNvCxnSpPr>
            <a:cxnSpLocks/>
          </p:cNvCxnSpPr>
          <p:nvPr/>
        </p:nvCxnSpPr>
        <p:spPr>
          <a:xfrm>
            <a:off x="3993882" y="2157094"/>
            <a:ext cx="1566995" cy="1508760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">
            <a:extLst>
              <a:ext uri="{FF2B5EF4-FFF2-40B4-BE49-F238E27FC236}">
                <a16:creationId xmlns:a16="http://schemas.microsoft.com/office/drawing/2014/main" id="{200E084D-57E5-45D6-9E99-CD9F4675FCE4}"/>
              </a:ext>
            </a:extLst>
          </p:cNvPr>
          <p:cNvSpPr txBox="1"/>
          <p:nvPr/>
        </p:nvSpPr>
        <p:spPr>
          <a:xfrm>
            <a:off x="3647330" y="876011"/>
            <a:ext cx="7278100" cy="57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עד כה הצהרנו על משתנים פשוטים בדרך הבאה: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BC20B2B-18B1-412C-AC37-3933BB0F4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75" t="29582" r="74383" b="67068"/>
          <a:stretch/>
        </p:blipFill>
        <p:spPr>
          <a:xfrm>
            <a:off x="890337" y="1124239"/>
            <a:ext cx="1687144" cy="381153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04A6690-7755-4DAF-A95F-8609126FACBB}"/>
              </a:ext>
            </a:extLst>
          </p:cNvPr>
          <p:cNvSpPr txBox="1"/>
          <p:nvPr/>
        </p:nvSpPr>
        <p:spPr>
          <a:xfrm>
            <a:off x="4293462" y="1542362"/>
            <a:ext cx="663196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איך נצהיר על מערך?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7F756AC-390D-4BD7-8056-0DA4D838B0B4}"/>
              </a:ext>
            </a:extLst>
          </p:cNvPr>
          <p:cNvSpPr/>
          <p:nvPr/>
        </p:nvSpPr>
        <p:spPr>
          <a:xfrm>
            <a:off x="1335724" y="3037840"/>
            <a:ext cx="736916" cy="459863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טיפוס </a:t>
            </a:r>
            <a:r>
              <a:rPr lang="en-US" dirty="0">
                <a:solidFill>
                  <a:srgbClr val="002060"/>
                </a:solidFill>
              </a:rPr>
              <a:t>int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E001C99-C4C4-465C-9419-16E61F5A99D9}"/>
              </a:ext>
            </a:extLst>
          </p:cNvPr>
          <p:cNvCxnSpPr>
            <a:cxnSpLocks/>
          </p:cNvCxnSpPr>
          <p:nvPr/>
        </p:nvCxnSpPr>
        <p:spPr>
          <a:xfrm flipH="1">
            <a:off x="1999495" y="2120212"/>
            <a:ext cx="1730024" cy="1000311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F38EFD85-74E9-4DE5-A411-0FDA53D77DA1}"/>
              </a:ext>
            </a:extLst>
          </p:cNvPr>
          <p:cNvCxnSpPr>
            <a:cxnSpLocks/>
          </p:cNvCxnSpPr>
          <p:nvPr/>
        </p:nvCxnSpPr>
        <p:spPr>
          <a:xfrm>
            <a:off x="3993882" y="2157094"/>
            <a:ext cx="1370598" cy="2790826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31" grpId="0" build="p"/>
      <p:bldP spid="1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הצהרה על מערך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2340A6F-1C63-4579-BA40-55256A305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2" t="42847" r="67472" b="54258"/>
          <a:stretch/>
        </p:blipFill>
        <p:spPr>
          <a:xfrm>
            <a:off x="0" y="936910"/>
            <a:ext cx="4966183" cy="467406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16788BBF-E191-4FC9-8D3C-607D1DE1B4A3}"/>
              </a:ext>
            </a:extLst>
          </p:cNvPr>
          <p:cNvSpPr txBox="1"/>
          <p:nvPr/>
        </p:nvSpPr>
        <p:spPr>
          <a:xfrm>
            <a:off x="1367855" y="883906"/>
            <a:ext cx="9635321" cy="59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את ההצהרה על המערך אפשר לפצל </a:t>
            </a:r>
            <a:r>
              <a:rPr lang="he-IL" sz="2400" b="1" dirty="0"/>
              <a:t>לשתי הוראות</a:t>
            </a:r>
            <a:r>
              <a:rPr lang="he-IL" sz="2400" dirty="0"/>
              <a:t>:</a:t>
            </a: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C673BD24-90D2-4360-9C88-26AB7CAB3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2" t="45448" r="67472" b="50881"/>
          <a:stretch/>
        </p:blipFill>
        <p:spPr>
          <a:xfrm>
            <a:off x="-1" y="1525746"/>
            <a:ext cx="4966184" cy="592587"/>
          </a:xfrm>
          <a:prstGeom prst="rect">
            <a:avLst/>
          </a:prstGeom>
        </p:spPr>
      </p:pic>
      <p:sp>
        <p:nvSpPr>
          <p:cNvPr id="33" name="TextBox 3">
            <a:extLst>
              <a:ext uri="{FF2B5EF4-FFF2-40B4-BE49-F238E27FC236}">
                <a16:creationId xmlns:a16="http://schemas.microsoft.com/office/drawing/2014/main" id="{B4A25F12-CDAA-428B-ACDC-316F5BEC04D0}"/>
              </a:ext>
            </a:extLst>
          </p:cNvPr>
          <p:cNvSpPr txBox="1"/>
          <p:nvPr/>
        </p:nvSpPr>
        <p:spPr>
          <a:xfrm>
            <a:off x="4003829" y="3191246"/>
            <a:ext cx="6860867" cy="114954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שימו לב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שתי ההוראות יחד הכרחיות כדי להשתמש במערך.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977DD425-5FA1-4FFA-9659-73A2C24CEDA5}"/>
              </a:ext>
            </a:extLst>
          </p:cNvPr>
          <p:cNvSpPr txBox="1"/>
          <p:nvPr/>
        </p:nvSpPr>
        <p:spPr>
          <a:xfrm>
            <a:off x="-1" y="1957057"/>
            <a:ext cx="1097280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ההוראה הראשונה תצהיר על המשתנה </a:t>
            </a:r>
            <a:r>
              <a:rPr lang="en-US" sz="2400" dirty="0"/>
              <a:t>grades</a:t>
            </a:r>
            <a:r>
              <a:rPr lang="he-IL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ההוראה השנייה תקצה מקום חדש בזיכרון, עבור 40 מספרים ממשיים.</a:t>
            </a:r>
          </a:p>
        </p:txBody>
      </p:sp>
      <p:sp>
        <p:nvSpPr>
          <p:cNvPr id="2" name="לב 1">
            <a:extLst>
              <a:ext uri="{FF2B5EF4-FFF2-40B4-BE49-F238E27FC236}">
                <a16:creationId xmlns:a16="http://schemas.microsoft.com/office/drawing/2014/main" id="{701021CD-94F9-45EB-B3D9-E582FF4B3954}"/>
              </a:ext>
            </a:extLst>
          </p:cNvPr>
          <p:cNvSpPr/>
          <p:nvPr/>
        </p:nvSpPr>
        <p:spPr>
          <a:xfrm>
            <a:off x="9337382" y="3350168"/>
            <a:ext cx="284480" cy="3400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prutCAM — Solution Partner">
            <a:extLst>
              <a:ext uri="{FF2B5EF4-FFF2-40B4-BE49-F238E27FC236}">
                <a16:creationId xmlns:a16="http://schemas.microsoft.com/office/drawing/2014/main" id="{8A97F9E6-552D-4F15-81C3-77A4EFA0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794"/>
            <a:ext cx="6096000" cy="25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3" grpId="0" animBg="1"/>
      <p:bldP spid="35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הצהרה על מערך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977DD425-5FA1-4FFA-9659-73A2C24CEDA5}"/>
              </a:ext>
            </a:extLst>
          </p:cNvPr>
          <p:cNvSpPr txBox="1"/>
          <p:nvPr/>
        </p:nvSpPr>
        <p:spPr>
          <a:xfrm>
            <a:off x="256855" y="850737"/>
            <a:ext cx="10656806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מה נעשה אם ברצוננו לקלוט למערך את זמני הריצה של כל משתתפי מרוץ הלילה של תל-אביב?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מספר המגיעים למרוץ אינו ידוע מראש, והקצאה מראש יכולה לגרור בזבוז רב בזיכרון או מחסור במקום.</a:t>
            </a:r>
          </a:p>
        </p:txBody>
      </p:sp>
      <p:pic>
        <p:nvPicPr>
          <p:cNvPr id="1026" name="Picture 2" descr="Open-Ended Questions Get You The Information To Make The Sale – Part 3">
            <a:extLst>
              <a:ext uri="{FF2B5EF4-FFF2-40B4-BE49-F238E27FC236}">
                <a16:creationId xmlns:a16="http://schemas.microsoft.com/office/drawing/2014/main" id="{B137B780-0BE5-4F76-BB91-24B84D57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288"/>
            <a:ext cx="3888126" cy="37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הצהרה על מערך שאורכו תלוי במשתמש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977DD425-5FA1-4FFA-9659-73A2C24CEDA5}"/>
              </a:ext>
            </a:extLst>
          </p:cNvPr>
          <p:cNvSpPr txBox="1"/>
          <p:nvPr/>
        </p:nvSpPr>
        <p:spPr>
          <a:xfrm>
            <a:off x="309613" y="823611"/>
            <a:ext cx="10786477" cy="59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ביכולתנו לקלוט מספר מהמשתמש ולעשות שימוש בו לקביעת אורך המערך.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9982C0-96F1-4C8F-9A00-E12B8131A3EC}"/>
              </a:ext>
            </a:extLst>
          </p:cNvPr>
          <p:cNvSpPr txBox="1"/>
          <p:nvPr/>
        </p:nvSpPr>
        <p:spPr>
          <a:xfrm>
            <a:off x="532253" y="3870929"/>
            <a:ext cx="10247687" cy="114954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שימו לב, שאם נשתמש בדרך השנייה, הדרך היחידה לדעת את מספר איברי המערך היא באמצעות התכונה </a:t>
            </a:r>
            <a:r>
              <a:rPr lang="en-US" sz="2400" dirty="0"/>
              <a:t>Length</a:t>
            </a:r>
            <a:r>
              <a:rPr lang="he-IL" sz="2400" dirty="0"/>
              <a:t>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2A4C09A-21C4-41FB-BD72-942B8418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2" t="32060" r="47753" b="56704"/>
          <a:stretch/>
        </p:blipFill>
        <p:spPr>
          <a:xfrm>
            <a:off x="532253" y="1354734"/>
            <a:ext cx="6794851" cy="123993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53D681D-8AF9-42D2-A9B2-A5F8CBD1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96" t="23009" r="39903" b="70636"/>
          <a:stretch/>
        </p:blipFill>
        <p:spPr>
          <a:xfrm>
            <a:off x="532253" y="3057357"/>
            <a:ext cx="8238979" cy="69451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E478E6B-207C-4955-8197-B14F29DA046A}"/>
              </a:ext>
            </a:extLst>
          </p:cNvPr>
          <p:cNvSpPr txBox="1"/>
          <p:nvPr/>
        </p:nvSpPr>
        <p:spPr>
          <a:xfrm>
            <a:off x="972156" y="2357658"/>
            <a:ext cx="10247688" cy="1149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הזיכרון יוקצה לפי מספר המשתתפים שנקלוט מהמשתמש.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ניתן גם לכתוב בקיצור:</a:t>
            </a:r>
          </a:p>
        </p:txBody>
      </p:sp>
    </p:spTree>
    <p:extLst>
      <p:ext uri="{BB962C8B-B14F-4D97-AF65-F5344CB8AC3E}">
        <p14:creationId xmlns:p14="http://schemas.microsoft.com/office/powerpoint/2010/main" val="2831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8" grpId="0" animBg="1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תמונה 26">
            <a:extLst>
              <a:ext uri="{FF2B5EF4-FFF2-40B4-BE49-F238E27FC236}">
                <a16:creationId xmlns:a16="http://schemas.microsoft.com/office/drawing/2014/main" id="{B6A77B41-C078-4A66-BC48-2AA316A8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4" y="4667757"/>
            <a:ext cx="3021812" cy="712567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התכונה  </a:t>
            </a:r>
            <a:r>
              <a:rPr lang="en-US" dirty="0"/>
              <a:t>Length</a:t>
            </a:r>
            <a:r>
              <a:rPr lang="he-IL" dirty="0"/>
              <a:t>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6B5741DA-A664-4B9B-B189-9A4777234208}"/>
              </a:ext>
            </a:extLst>
          </p:cNvPr>
          <p:cNvSpPr txBox="1"/>
          <p:nvPr/>
        </p:nvSpPr>
        <p:spPr>
          <a:xfrm>
            <a:off x="359311" y="920509"/>
            <a:ext cx="10512316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נוכל לפנות לתכונה </a:t>
            </a:r>
            <a:r>
              <a:rPr lang="en-US" sz="2800" dirty="0"/>
              <a:t>Length</a:t>
            </a:r>
            <a:r>
              <a:rPr lang="he-IL" sz="2800" dirty="0"/>
              <a:t> כמו בכל פניה לתכונה של עצם באמצעות </a:t>
            </a:r>
            <a:r>
              <a:rPr lang="en-US" sz="2800" dirty="0"/>
              <a:t>&lt;Object&gt;.&lt;Property&gt;</a:t>
            </a:r>
            <a:endParaRPr lang="he-IL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נוכל להדפיס את אורך המערך: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BA76D75-91CE-4A3F-8D3F-6C90C439F948}"/>
              </a:ext>
            </a:extLst>
          </p:cNvPr>
          <p:cNvSpPr txBox="1"/>
          <p:nvPr/>
        </p:nvSpPr>
        <p:spPr>
          <a:xfrm rot="20965599">
            <a:off x="584744" y="4504903"/>
            <a:ext cx="3074016" cy="923330"/>
          </a:xfrm>
          <a:prstGeom prst="rect">
            <a:avLst/>
          </a:prstGeom>
          <a:solidFill>
            <a:srgbClr val="192A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FFFFFF"/>
                </a:solidFill>
              </a:rPr>
              <a:t>לא חוקי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674E627-3529-4103-923F-815545C66945}"/>
              </a:ext>
            </a:extLst>
          </p:cNvPr>
          <p:cNvSpPr txBox="1"/>
          <p:nvPr/>
        </p:nvSpPr>
        <p:spPr>
          <a:xfrm>
            <a:off x="0" y="3540964"/>
            <a:ext cx="10871627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יחד עם זאת, התכונה </a:t>
            </a:r>
            <a:r>
              <a:rPr lang="en-US" sz="2800" dirty="0"/>
              <a:t>Length</a:t>
            </a:r>
            <a:r>
              <a:rPr lang="he-IL" sz="2800" dirty="0"/>
              <a:t> מאותחלת עם הגדרת המערך, ולא ניתן לשנותה.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9C160C3-4BA1-4A6D-AAB9-DC005575E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0" y="2384850"/>
            <a:ext cx="4884686" cy="478131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6B937015-269F-4897-8BA1-2970555A9A0C}"/>
              </a:ext>
            </a:extLst>
          </p:cNvPr>
          <p:cNvSpPr txBox="1"/>
          <p:nvPr/>
        </p:nvSpPr>
        <p:spPr>
          <a:xfrm>
            <a:off x="4748373" y="2903804"/>
            <a:ext cx="6123254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נוכל גם להציב את אורכו במשתנה: </a:t>
            </a:r>
            <a:endParaRPr lang="en-US" sz="28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56D11FD-1ED0-4D61-8BB7-F04B7452A4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37" t="57703" r="71011" b="37526"/>
          <a:stretch/>
        </p:blipFill>
        <p:spPr>
          <a:xfrm>
            <a:off x="505602" y="2968903"/>
            <a:ext cx="3624659" cy="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2" grpId="0" animBg="1"/>
      <p:bldP spid="11" grpId="0" build="p"/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אתחול המערך בשלב ההגדרה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B353678-4DB8-4AD7-82AA-88A03F0F76F7}"/>
              </a:ext>
            </a:extLst>
          </p:cNvPr>
          <p:cNvGrpSpPr/>
          <p:nvPr/>
        </p:nvGrpSpPr>
        <p:grpSpPr>
          <a:xfrm>
            <a:off x="834344" y="1336694"/>
            <a:ext cx="10500407" cy="1325812"/>
            <a:chOff x="364491" y="947741"/>
            <a:chExt cx="10613423" cy="1325812"/>
          </a:xfrm>
        </p:grpSpPr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52E5BFFA-A380-4E5F-930F-568634F1623E}"/>
                </a:ext>
              </a:extLst>
            </p:cNvPr>
            <p:cNvSpPr txBox="1"/>
            <p:nvPr/>
          </p:nvSpPr>
          <p:spPr>
            <a:xfrm>
              <a:off x="364491" y="947741"/>
              <a:ext cx="10613423" cy="13258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e-IL" sz="2800" dirty="0"/>
                <a:t>שימו לב  </a:t>
              </a:r>
            </a:p>
            <a:p>
              <a:pPr>
                <a:lnSpc>
                  <a:spcPct val="150000"/>
                </a:lnSpc>
              </a:pPr>
              <a:r>
                <a:rPr lang="he-IL" sz="2800" dirty="0"/>
                <a:t>ניתן לאתחל מערך בשלב ההגדרה:</a:t>
              </a:r>
            </a:p>
          </p:txBody>
        </p:sp>
        <p:sp>
          <p:nvSpPr>
            <p:cNvPr id="2" name="לב 1">
              <a:extLst>
                <a:ext uri="{FF2B5EF4-FFF2-40B4-BE49-F238E27FC236}">
                  <a16:creationId xmlns:a16="http://schemas.microsoft.com/office/drawing/2014/main" id="{EFEF0BB2-796A-479A-9C06-EC5BEBBA1AA7}"/>
                </a:ext>
              </a:extLst>
            </p:cNvPr>
            <p:cNvSpPr/>
            <p:nvPr/>
          </p:nvSpPr>
          <p:spPr>
            <a:xfrm>
              <a:off x="9187334" y="1217340"/>
              <a:ext cx="359595" cy="28007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6146" name="Picture 2" descr="What is Hotel Management System? | Hospitality Technology">
            <a:extLst>
              <a:ext uri="{FF2B5EF4-FFF2-40B4-BE49-F238E27FC236}">
                <a16:creationId xmlns:a16="http://schemas.microsoft.com/office/drawing/2014/main" id="{B5AB778A-75E7-4C14-BE32-202EEEA7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3875020" cy="29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6FDD718-A58A-496C-92C7-779B134D9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6" t="41721" b="34009"/>
          <a:stretch/>
        </p:blipFill>
        <p:spPr>
          <a:xfrm>
            <a:off x="1204427" y="2153450"/>
            <a:ext cx="4825859" cy="435525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568D3635-3DE9-4EBB-B6D2-68E96B4E0AB6}"/>
              </a:ext>
            </a:extLst>
          </p:cNvPr>
          <p:cNvGrpSpPr/>
          <p:nvPr/>
        </p:nvGrpSpPr>
        <p:grpSpPr>
          <a:xfrm>
            <a:off x="329236" y="2991058"/>
            <a:ext cx="1015094" cy="956101"/>
            <a:chOff x="718816" y="3234104"/>
            <a:chExt cx="1015093" cy="1445799"/>
          </a:xfrm>
        </p:grpSpPr>
        <p:sp>
          <p:nvSpPr>
            <p:cNvPr id="14" name="סוגר מסולסל ימני 13">
              <a:extLst>
                <a:ext uri="{FF2B5EF4-FFF2-40B4-BE49-F238E27FC236}">
                  <a16:creationId xmlns:a16="http://schemas.microsoft.com/office/drawing/2014/main" id="{A74FA97C-80E3-4DD2-A61B-2AD0B1CE9F88}"/>
                </a:ext>
              </a:extLst>
            </p:cNvPr>
            <p:cNvSpPr/>
            <p:nvPr/>
          </p:nvSpPr>
          <p:spPr>
            <a:xfrm rot="10800000">
              <a:off x="1540945" y="3234104"/>
              <a:ext cx="192964" cy="1325811"/>
            </a:xfrm>
            <a:prstGeom prst="rightBrace">
              <a:avLst>
                <a:gd name="adj1" fmla="val 128223"/>
                <a:gd name="adj2" fmla="val 4779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CA5F8DC1-7EA9-4F8F-8EDA-E8B2CBD9204D}"/>
                </a:ext>
              </a:extLst>
            </p:cNvPr>
            <p:cNvSpPr txBox="1"/>
            <p:nvPr/>
          </p:nvSpPr>
          <p:spPr>
            <a:xfrm>
              <a:off x="718816" y="3354090"/>
              <a:ext cx="724048" cy="13258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/>
                <a:t>arr</a:t>
              </a:r>
              <a:br>
                <a:rPr lang="en-US" sz="2800" dirty="0"/>
              </a:br>
              <a:endParaRPr lang="he-IL" sz="2800" dirty="0"/>
            </a:p>
          </p:txBody>
        </p:sp>
      </p:grpSp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5244E64F-A757-4E28-AC63-F05E1F69E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96503"/>
              </p:ext>
            </p:extLst>
          </p:nvPr>
        </p:nvGraphicFramePr>
        <p:xfrm>
          <a:off x="1361931" y="2971800"/>
          <a:ext cx="3612444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27817788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3948512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58755669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id="{A2C8BA7B-54B1-460D-B868-841C5ADBCF1C}"/>
              </a:ext>
            </a:extLst>
          </p:cNvPr>
          <p:cNvSpPr/>
          <p:nvPr/>
        </p:nvSpPr>
        <p:spPr>
          <a:xfrm>
            <a:off x="4749553" y="3004973"/>
            <a:ext cx="6585198" cy="142498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</a:rPr>
              <a:t>דרך אתחול זו נוחה מאוד לבדיקת תוכניות ולבחינת אלגוריתמים על קלטים שונים.</a:t>
            </a:r>
            <a:endParaRPr lang="en-US" sz="2800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מערך חד ממדי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97016"/>
            <a:ext cx="12192001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מדעי המחשב – יסודות 1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טלי מראלי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מהו המציין (האינדקס)?</a:t>
            </a:r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0B318470-3799-41C9-9F25-3369C2A08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05728"/>
              </p:ext>
            </p:extLst>
          </p:nvPr>
        </p:nvGraphicFramePr>
        <p:xfrm>
          <a:off x="1796556" y="5317246"/>
          <a:ext cx="4435365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2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91960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3910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17" name="TextBox 3">
            <a:extLst>
              <a:ext uri="{FF2B5EF4-FFF2-40B4-BE49-F238E27FC236}">
                <a16:creationId xmlns:a16="http://schemas.microsoft.com/office/drawing/2014/main" id="{90150F15-0B7A-498B-85EC-A8C1E92B8F46}"/>
              </a:ext>
            </a:extLst>
          </p:cNvPr>
          <p:cNvSpPr txBox="1"/>
          <p:nvPr/>
        </p:nvSpPr>
        <p:spPr>
          <a:xfrm>
            <a:off x="46982" y="1053074"/>
            <a:ext cx="11156131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מציין</a:t>
            </a: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מספר התא במערך החל באפס ועד אורך המערך פחות אחד.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תפקיד המציין להבחין בין איברי המערך ולאפשר פניה ישירה לכל אחד מהם.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בדוגמה הראשונה שראינו הגדרנו חמשה משתנים שלמים. </a:t>
            </a:r>
          </a:p>
        </p:txBody>
      </p: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698D00E3-52A9-429E-AA5A-F6422246F059}"/>
              </a:ext>
            </a:extLst>
          </p:cNvPr>
          <p:cNvGrpSpPr/>
          <p:nvPr/>
        </p:nvGrpSpPr>
        <p:grpSpPr>
          <a:xfrm>
            <a:off x="86349" y="5380937"/>
            <a:ext cx="1644365" cy="847977"/>
            <a:chOff x="779574" y="2436291"/>
            <a:chExt cx="870244" cy="2088302"/>
          </a:xfrm>
        </p:grpSpPr>
        <p:sp>
          <p:nvSpPr>
            <p:cNvPr id="26" name="סוגר מסולסל ימני 25">
              <a:extLst>
                <a:ext uri="{FF2B5EF4-FFF2-40B4-BE49-F238E27FC236}">
                  <a16:creationId xmlns:a16="http://schemas.microsoft.com/office/drawing/2014/main" id="{3ED1F463-9786-4E5A-9E7D-EEB9AB7568B2}"/>
                </a:ext>
              </a:extLst>
            </p:cNvPr>
            <p:cNvSpPr/>
            <p:nvPr/>
          </p:nvSpPr>
          <p:spPr>
            <a:xfrm rot="10800000">
              <a:off x="1540945" y="2436291"/>
              <a:ext cx="108873" cy="2088302"/>
            </a:xfrm>
            <a:prstGeom prst="rightBrace">
              <a:avLst>
                <a:gd name="adj1" fmla="val 128223"/>
                <a:gd name="adj2" fmla="val 5160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81814625-7324-487F-BF51-47B354BB6FC4}"/>
                </a:ext>
              </a:extLst>
            </p:cNvPr>
            <p:cNvSpPr txBox="1"/>
            <p:nvPr/>
          </p:nvSpPr>
          <p:spPr>
            <a:xfrm>
              <a:off x="779574" y="2489078"/>
              <a:ext cx="724048" cy="14773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/>
                <a:t>grades</a:t>
              </a:r>
              <a:endParaRPr lang="he-IL" sz="2800" dirty="0"/>
            </a:p>
          </p:txBody>
        </p:sp>
      </p:grpSp>
      <p:pic>
        <p:nvPicPr>
          <p:cNvPr id="2" name="תמונה 1">
            <a:extLst>
              <a:ext uri="{FF2B5EF4-FFF2-40B4-BE49-F238E27FC236}">
                <a16:creationId xmlns:a16="http://schemas.microsoft.com/office/drawing/2014/main" id="{83C5F695-E19F-4B5A-B51E-3455E9129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8" t="59326" r="67893" b="35580"/>
          <a:stretch/>
        </p:blipFill>
        <p:spPr>
          <a:xfrm>
            <a:off x="188152" y="3408207"/>
            <a:ext cx="4134907" cy="733152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0541339C-4009-4CE5-AD81-37E126C0870C}"/>
              </a:ext>
            </a:extLst>
          </p:cNvPr>
          <p:cNvSpPr txBox="1"/>
          <p:nvPr/>
        </p:nvSpPr>
        <p:spPr>
          <a:xfrm>
            <a:off x="46982" y="3429000"/>
            <a:ext cx="11156131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למערך יש שם אחד,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grades</a:t>
            </a: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7690F26-AFA2-435B-8E5A-9A2AA1CE4BEE}"/>
              </a:ext>
            </a:extLst>
          </p:cNvPr>
          <p:cNvSpPr txBox="1"/>
          <p:nvPr/>
        </p:nvSpPr>
        <p:spPr>
          <a:xfrm>
            <a:off x="46982" y="3967091"/>
            <a:ext cx="11156131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ההבחנה בין המשתנים השונים תעשה באמצעות המציין.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57557838-6F7F-4581-9385-DFDD1DD0F638}"/>
              </a:ext>
            </a:extLst>
          </p:cNvPr>
          <p:cNvCxnSpPr/>
          <p:nvPr/>
        </p:nvCxnSpPr>
        <p:spPr>
          <a:xfrm>
            <a:off x="2265680" y="4932419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94C90F60-B561-40A6-8ED7-769A5AA4944D}"/>
              </a:ext>
            </a:extLst>
          </p:cNvPr>
          <p:cNvCxnSpPr/>
          <p:nvPr/>
        </p:nvCxnSpPr>
        <p:spPr>
          <a:xfrm>
            <a:off x="3198916" y="4964084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3AA04680-2451-4503-8473-2F59FB0213F5}"/>
              </a:ext>
            </a:extLst>
          </p:cNvPr>
          <p:cNvCxnSpPr/>
          <p:nvPr/>
        </p:nvCxnSpPr>
        <p:spPr>
          <a:xfrm>
            <a:off x="4039684" y="4932419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B7D2E7C4-5920-40AF-B253-BC1DDB4B4B06}"/>
              </a:ext>
            </a:extLst>
          </p:cNvPr>
          <p:cNvCxnSpPr/>
          <p:nvPr/>
        </p:nvCxnSpPr>
        <p:spPr>
          <a:xfrm>
            <a:off x="4870179" y="4932419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6FCE40D6-DDDE-4593-925C-36398FB93369}"/>
              </a:ext>
            </a:extLst>
          </p:cNvPr>
          <p:cNvCxnSpPr/>
          <p:nvPr/>
        </p:nvCxnSpPr>
        <p:spPr>
          <a:xfrm>
            <a:off x="5793141" y="4932419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BAE8F84C-D005-4A3C-90F7-CD6E469C0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0" t="45972" r="51796" b="50000"/>
          <a:stretch/>
        </p:blipFill>
        <p:spPr>
          <a:xfrm>
            <a:off x="212988" y="3061720"/>
            <a:ext cx="5663938" cy="4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A0D7065-231D-44CB-A649-CCB16A13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8" t="57611" b="19680"/>
          <a:stretch/>
        </p:blipFill>
        <p:spPr>
          <a:xfrm>
            <a:off x="175370" y="2220079"/>
            <a:ext cx="3889674" cy="462962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7EAAFB91-DFD9-4D6F-8256-668C0AB5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פניה לאיבר במערך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0150F15-0B7A-498B-85EC-A8C1E92B8F46}"/>
              </a:ext>
            </a:extLst>
          </p:cNvPr>
          <p:cNvSpPr txBox="1"/>
          <p:nvPr/>
        </p:nvSpPr>
        <p:spPr>
          <a:xfrm>
            <a:off x="450241" y="750027"/>
            <a:ext cx="10613423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פנייה לתא במערך תתבצע על ידי שמו של המערך וציון המקום הייחודי של התא בתוך אוסף איברי המערך.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לדוגמה: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16438B3-6886-419E-AA1B-1E033D654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1" t="74672" r="57865" b="22221"/>
          <a:stretch/>
        </p:blipFill>
        <p:spPr>
          <a:xfrm>
            <a:off x="441415" y="3798419"/>
            <a:ext cx="5735160" cy="42599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3725E6B-78FE-40E6-A123-46E6F7994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8" t="68615" r="60983" b="25842"/>
          <a:stretch/>
        </p:blipFill>
        <p:spPr>
          <a:xfrm>
            <a:off x="358844" y="2610705"/>
            <a:ext cx="5900302" cy="797463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710B945C-0DA5-470C-AAF4-76E5F45F48A8}"/>
              </a:ext>
            </a:extLst>
          </p:cNvPr>
          <p:cNvSpPr txBox="1"/>
          <p:nvPr/>
        </p:nvSpPr>
        <p:spPr>
          <a:xfrm>
            <a:off x="450240" y="3132826"/>
            <a:ext cx="10613423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</a:t>
            </a:r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לדמיון</a:t>
            </a: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עם פעולת הקליטה של הציון הראשון: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E3ED467-B7A4-4061-B8BC-CD3E694E4C0D}"/>
              </a:ext>
            </a:extLst>
          </p:cNvPr>
          <p:cNvSpPr txBox="1"/>
          <p:nvPr/>
        </p:nvSpPr>
        <p:spPr>
          <a:xfrm>
            <a:off x="2120207" y="4130394"/>
            <a:ext cx="8791362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והקפידו לזכור שהאיבר הראשון במערך מיקומו אפס.</a:t>
            </a:r>
          </a:p>
        </p:txBody>
      </p:sp>
    </p:spTree>
    <p:extLst>
      <p:ext uri="{BB962C8B-B14F-4D97-AF65-F5344CB8AC3E}">
        <p14:creationId xmlns:p14="http://schemas.microsoft.com/office/powerpoint/2010/main" val="36825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2">
            <a:extLst>
              <a:ext uri="{FF2B5EF4-FFF2-40B4-BE49-F238E27FC236}">
                <a16:creationId xmlns:a16="http://schemas.microsoft.com/office/drawing/2014/main" id="{418C22FF-B762-4533-9A6A-922A2775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 שימוש בלולאה למעבר על מערך</a:t>
            </a:r>
          </a:p>
        </p:txBody>
      </p:sp>
      <p:pic>
        <p:nvPicPr>
          <p:cNvPr id="2" name="Picture 2" descr="SprutCAM — Solution Partner">
            <a:extLst>
              <a:ext uri="{FF2B5EF4-FFF2-40B4-BE49-F238E27FC236}">
                <a16:creationId xmlns:a16="http://schemas.microsoft.com/office/drawing/2014/main" id="{59E3612D-AF2B-4E06-B0AD-98BEF461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246"/>
            <a:ext cx="5979560" cy="24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4155F53-27F5-4B93-B8D5-E7094BDBC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9" t="35201"/>
          <a:stretch/>
        </p:blipFill>
        <p:spPr>
          <a:xfrm>
            <a:off x="258214" y="2723088"/>
            <a:ext cx="6352170" cy="196733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8274486-00CE-4242-92E9-8D33C73039EE}"/>
              </a:ext>
            </a:extLst>
          </p:cNvPr>
          <p:cNvSpPr txBox="1"/>
          <p:nvPr/>
        </p:nvSpPr>
        <p:spPr>
          <a:xfrm>
            <a:off x="560888" y="709846"/>
            <a:ext cx="10788873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אחת הבעיות שמערך נועד לפתור היא היכולת לעשות שימוש בלולאה למעבר על הנתונים.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שם המערך נשאר קבוע ומה שמשתנה הוא האיבר שאליו מתייחסים.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דוגמה לקליטת איברים למערך:</a:t>
            </a: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9044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2">
            <a:extLst>
              <a:ext uri="{FF2B5EF4-FFF2-40B4-BE49-F238E27FC236}">
                <a16:creationId xmlns:a16="http://schemas.microsoft.com/office/drawing/2014/main" id="{418C22FF-B762-4533-9A6A-922A2775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 שימוש בלולאה למעבר על מערך</a:t>
            </a:r>
            <a:r>
              <a:rPr lang="en-US" sz="4400" b="1" dirty="0"/>
              <a:t>- </a:t>
            </a:r>
            <a:r>
              <a:rPr lang="he-IL" sz="4400" b="1" dirty="0"/>
              <a:t> דגשים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8274486-00CE-4242-92E9-8D33C73039EE}"/>
              </a:ext>
            </a:extLst>
          </p:cNvPr>
          <p:cNvSpPr txBox="1"/>
          <p:nvPr/>
        </p:nvSpPr>
        <p:spPr>
          <a:xfrm>
            <a:off x="874560" y="4217684"/>
            <a:ext cx="8604261" cy="130516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בלולאה נעשה שימוש בתכונת אורך המערך ולא במספר קבוע.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הלולאה תפסק כאשר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he-IL" sz="2800" dirty="0"/>
              <a:t> יהיה שווה לאורך המערך.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29F83D8-ED85-442B-A402-044878CFD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0" t="22322" r="46573" b="60600"/>
          <a:stretch/>
        </p:blipFill>
        <p:spPr>
          <a:xfrm>
            <a:off x="854655" y="1027416"/>
            <a:ext cx="6213965" cy="167468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B1AD50C-C3D3-4E67-90AA-AFB876D43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5" t="14982" r="79522" b="73632"/>
          <a:stretch/>
        </p:blipFill>
        <p:spPr>
          <a:xfrm>
            <a:off x="7592602" y="1166117"/>
            <a:ext cx="3210741" cy="1461176"/>
          </a:xfrm>
          <a:prstGeom prst="rect">
            <a:avLst/>
          </a:prstGeom>
        </p:spPr>
      </p:pic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862036AE-71BC-4501-B901-17B81B97E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775"/>
              </p:ext>
            </p:extLst>
          </p:nvPr>
        </p:nvGraphicFramePr>
        <p:xfrm>
          <a:off x="2014587" y="2941320"/>
          <a:ext cx="3549513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91960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3910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F0791DA-A901-4316-AB22-2214735C16D5}"/>
              </a:ext>
            </a:extLst>
          </p:cNvPr>
          <p:cNvGrpSpPr/>
          <p:nvPr/>
        </p:nvGrpSpPr>
        <p:grpSpPr>
          <a:xfrm>
            <a:off x="988370" y="3005011"/>
            <a:ext cx="960151" cy="847977"/>
            <a:chOff x="1141679" y="2436291"/>
            <a:chExt cx="508139" cy="2088302"/>
          </a:xfrm>
        </p:grpSpPr>
        <p:sp>
          <p:nvSpPr>
            <p:cNvPr id="15" name="סוגר מסולסל ימני 14">
              <a:extLst>
                <a:ext uri="{FF2B5EF4-FFF2-40B4-BE49-F238E27FC236}">
                  <a16:creationId xmlns:a16="http://schemas.microsoft.com/office/drawing/2014/main" id="{CB80B9E2-DCB4-43DF-9013-35F0DC69668A}"/>
                </a:ext>
              </a:extLst>
            </p:cNvPr>
            <p:cNvSpPr/>
            <p:nvPr/>
          </p:nvSpPr>
          <p:spPr>
            <a:xfrm rot="10800000">
              <a:off x="1540945" y="2436291"/>
              <a:ext cx="108873" cy="2088302"/>
            </a:xfrm>
            <a:prstGeom prst="rightBrace">
              <a:avLst>
                <a:gd name="adj1" fmla="val 128223"/>
                <a:gd name="adj2" fmla="val 5160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47049FFD-3D1A-4CCB-A86A-2DCC0EE76A4D}"/>
                </a:ext>
              </a:extLst>
            </p:cNvPr>
            <p:cNvSpPr txBox="1"/>
            <p:nvPr/>
          </p:nvSpPr>
          <p:spPr>
            <a:xfrm>
              <a:off x="1141679" y="2489079"/>
              <a:ext cx="361943" cy="16225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/>
                <a:t>arr</a:t>
              </a:r>
              <a:endParaRPr lang="he-IL" sz="2800" dirty="0"/>
            </a:p>
          </p:txBody>
        </p:sp>
      </p:grpSp>
      <p:sp>
        <p:nvSpPr>
          <p:cNvPr id="23" name="מלבן 22">
            <a:extLst>
              <a:ext uri="{FF2B5EF4-FFF2-40B4-BE49-F238E27FC236}">
                <a16:creationId xmlns:a16="http://schemas.microsoft.com/office/drawing/2014/main" id="{07BFFB69-E94F-4E72-BFBE-5EE7DC1DA1A6}"/>
              </a:ext>
            </a:extLst>
          </p:cNvPr>
          <p:cNvSpPr/>
          <p:nvPr/>
        </p:nvSpPr>
        <p:spPr>
          <a:xfrm>
            <a:off x="2229200" y="3487723"/>
            <a:ext cx="571742" cy="319675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6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2E4DE231-4FC8-4F19-85F6-7E0F4B233D61}"/>
              </a:ext>
            </a:extLst>
          </p:cNvPr>
          <p:cNvSpPr/>
          <p:nvPr/>
        </p:nvSpPr>
        <p:spPr>
          <a:xfrm>
            <a:off x="3051713" y="3532077"/>
            <a:ext cx="571742" cy="319675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96E385E2-2346-4810-87A6-45AC5F6DCB0C}"/>
              </a:ext>
            </a:extLst>
          </p:cNvPr>
          <p:cNvSpPr/>
          <p:nvPr/>
        </p:nvSpPr>
        <p:spPr>
          <a:xfrm>
            <a:off x="3928255" y="3492746"/>
            <a:ext cx="571742" cy="319675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45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1160E26-4543-43D4-BFC9-EAB66AC1F844}"/>
              </a:ext>
            </a:extLst>
          </p:cNvPr>
          <p:cNvSpPr/>
          <p:nvPr/>
        </p:nvSpPr>
        <p:spPr>
          <a:xfrm>
            <a:off x="4750768" y="3487723"/>
            <a:ext cx="571742" cy="319675"/>
          </a:xfrm>
          <a:prstGeom prst="rect">
            <a:avLst/>
          </a:prstGeom>
          <a:solidFill>
            <a:srgbClr val="DCE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8E29BEA3-B5D2-45B8-B05E-F8F4353CCA9D}"/>
              </a:ext>
            </a:extLst>
          </p:cNvPr>
          <p:cNvCxnSpPr/>
          <p:nvPr/>
        </p:nvCxnSpPr>
        <p:spPr>
          <a:xfrm>
            <a:off x="2423217" y="2517364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B5AA6902-3C74-4E77-BA98-72936C3287C1}"/>
              </a:ext>
            </a:extLst>
          </p:cNvPr>
          <p:cNvCxnSpPr/>
          <p:nvPr/>
        </p:nvCxnSpPr>
        <p:spPr>
          <a:xfrm>
            <a:off x="3358165" y="2507090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B702BFC8-7FD0-4F21-93A7-FE7ABACC6693}"/>
              </a:ext>
            </a:extLst>
          </p:cNvPr>
          <p:cNvCxnSpPr/>
          <p:nvPr/>
        </p:nvCxnSpPr>
        <p:spPr>
          <a:xfrm>
            <a:off x="4180097" y="2505043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37AF071D-624A-4177-A9F7-452141C8CA1A}"/>
              </a:ext>
            </a:extLst>
          </p:cNvPr>
          <p:cNvCxnSpPr/>
          <p:nvPr/>
        </p:nvCxnSpPr>
        <p:spPr>
          <a:xfrm>
            <a:off x="5176691" y="2505043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D4EF5B10-8155-4631-85F2-EE82D3F2A876}"/>
              </a:ext>
            </a:extLst>
          </p:cNvPr>
          <p:cNvCxnSpPr/>
          <p:nvPr/>
        </p:nvCxnSpPr>
        <p:spPr>
          <a:xfrm>
            <a:off x="5834237" y="2517364"/>
            <a:ext cx="0" cy="43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What is Hotel Management System? | Hospitality Technology">
            <a:extLst>
              <a:ext uri="{FF2B5EF4-FFF2-40B4-BE49-F238E27FC236}">
                <a16:creationId xmlns:a16="http://schemas.microsoft.com/office/drawing/2014/main" id="{13C085E5-03E8-4387-9ABC-BBFA6AB2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901"/>
            <a:ext cx="1672277" cy="12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23" grpId="0" animBg="1"/>
      <p:bldP spid="25" grpId="0" animBg="1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Handle the Weakness Question">
            <a:extLst>
              <a:ext uri="{FF2B5EF4-FFF2-40B4-BE49-F238E27FC236}">
                <a16:creationId xmlns:a16="http://schemas.microsoft.com/office/drawing/2014/main" id="{871A696C-7C7D-4B43-AC77-43D53221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3" y="3076575"/>
            <a:ext cx="5359777" cy="35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BED757AA-4D2C-4D0E-9233-3B8291128CBB}"/>
              </a:ext>
            </a:extLst>
          </p:cNvPr>
          <p:cNvSpPr txBox="1"/>
          <p:nvPr/>
        </p:nvSpPr>
        <p:spPr>
          <a:xfrm>
            <a:off x="1371737" y="829111"/>
            <a:ext cx="9638414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כתוב קטע תוכנית אשר יקלוט מספר למשתנה </a:t>
            </a:r>
            <a:r>
              <a:rPr lang="en-US" sz="2800" dirty="0"/>
              <a:t>num</a:t>
            </a:r>
            <a:r>
              <a:rPr lang="he-IL" sz="2800" dirty="0"/>
              <a:t> ויציב במערך את השורה מלוח הכפל של המספר החל באפס.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עבור הקלט 3 ייווצר המערך הבא</a:t>
            </a:r>
          </a:p>
          <a:p>
            <a:pPr algn="l">
              <a:lnSpc>
                <a:spcPct val="150000"/>
              </a:lnSpc>
            </a:pPr>
            <a:r>
              <a:rPr lang="en-US" sz="2800" b="1" dirty="0"/>
              <a:t>30	27	24	21	18	15	12	9	6	3	0</a:t>
            </a:r>
            <a:endParaRPr lang="he-IL" sz="2800" b="1" dirty="0"/>
          </a:p>
        </p:txBody>
      </p:sp>
      <p:sp>
        <p:nvSpPr>
          <p:cNvPr id="5" name="כותרת 2">
            <a:extLst>
              <a:ext uri="{FF2B5EF4-FFF2-40B4-BE49-F238E27FC236}">
                <a16:creationId xmlns:a16="http://schemas.microsoft.com/office/drawing/2014/main" id="{5A2977E3-FAB6-4645-B771-9E3DAC5EB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רגע חושבים....</a:t>
            </a:r>
          </a:p>
        </p:txBody>
      </p:sp>
    </p:spTree>
    <p:extLst>
      <p:ext uri="{BB962C8B-B14F-4D97-AF65-F5344CB8AC3E}">
        <p14:creationId xmlns:p14="http://schemas.microsoft.com/office/powerpoint/2010/main" val="34212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15A9E34C-2C88-4100-BAE5-3D5C594B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9" y="3429000"/>
            <a:ext cx="6524983" cy="2670563"/>
          </a:xfrm>
          <a:prstGeom prst="rect">
            <a:avLst/>
          </a:prstGeom>
        </p:spPr>
      </p:pic>
      <p:sp>
        <p:nvSpPr>
          <p:cNvPr id="5" name="כותרת 2">
            <a:extLst>
              <a:ext uri="{FF2B5EF4-FFF2-40B4-BE49-F238E27FC236}">
                <a16:creationId xmlns:a16="http://schemas.microsoft.com/office/drawing/2014/main" id="{5A2977E3-FAB6-4645-B771-9E3DAC5EB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רגע חושבים....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649A274-AA07-45DD-B2AF-0D2855677D32}"/>
              </a:ext>
            </a:extLst>
          </p:cNvPr>
          <p:cNvSpPr txBox="1"/>
          <p:nvPr/>
        </p:nvSpPr>
        <p:spPr>
          <a:xfrm>
            <a:off x="0" y="796610"/>
            <a:ext cx="11020425" cy="32648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כל תא תלוי במספר שנקלט ובמיקום שלו, בדיוק כמו בלוח הכפל</a:t>
            </a:r>
            <a:r>
              <a:rPr lang="he-IL" sz="2800" b="1" dirty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נגדיר מערך באורך 11.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נקלוט מספר שלם למשתנה </a:t>
            </a:r>
            <a:r>
              <a:rPr lang="en-US" sz="2800" dirty="0"/>
              <a:t>num</a:t>
            </a:r>
            <a:r>
              <a:rPr lang="he-IL" sz="2800" dirty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נעבור על כל תאי המערך ונציב את תוצאת המכפלה של </a:t>
            </a:r>
            <a:r>
              <a:rPr lang="en-US" sz="2800" dirty="0"/>
              <a:t>num</a:t>
            </a:r>
            <a:r>
              <a:rPr lang="he-IL" sz="2800" dirty="0"/>
              <a:t> במיקום התא.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2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2">
            <a:extLst>
              <a:ext uri="{FF2B5EF4-FFF2-40B4-BE49-F238E27FC236}">
                <a16:creationId xmlns:a16="http://schemas.microsoft.com/office/drawing/2014/main" id="{418C22FF-B762-4533-9A6A-922A2775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טבלת מעקב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2A7ED42-7F58-4232-B3BA-9EC3ABE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7" y="713483"/>
            <a:ext cx="4800196" cy="1666444"/>
          </a:xfrm>
          <a:prstGeom prst="rect">
            <a:avLst/>
          </a:prstGeom>
        </p:spPr>
      </p:pic>
      <p:graphicFrame>
        <p:nvGraphicFramePr>
          <p:cNvPr id="22" name="טבלה 18">
            <a:extLst>
              <a:ext uri="{FF2B5EF4-FFF2-40B4-BE49-F238E27FC236}">
                <a16:creationId xmlns:a16="http://schemas.microsoft.com/office/drawing/2014/main" id="{AD683F84-BCB5-4525-A64F-CAF51B4FD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43359"/>
              </p:ext>
            </p:extLst>
          </p:nvPr>
        </p:nvGraphicFramePr>
        <p:xfrm>
          <a:off x="885825" y="2305031"/>
          <a:ext cx="10134600" cy="300881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51446">
                  <a:extLst>
                    <a:ext uri="{9D8B030D-6E8A-4147-A177-3AD203B41FA5}">
                      <a16:colId xmlns:a16="http://schemas.microsoft.com/office/drawing/2014/main" val="3795355783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920762148"/>
                    </a:ext>
                  </a:extLst>
                </a:gridCol>
                <a:gridCol w="308144">
                  <a:extLst>
                    <a:ext uri="{9D8B030D-6E8A-4147-A177-3AD203B41FA5}">
                      <a16:colId xmlns:a16="http://schemas.microsoft.com/office/drawing/2014/main" val="2425705767"/>
                    </a:ext>
                  </a:extLst>
                </a:gridCol>
                <a:gridCol w="5067714">
                  <a:extLst>
                    <a:ext uri="{9D8B030D-6E8A-4147-A177-3AD203B41FA5}">
                      <a16:colId xmlns:a16="http://schemas.microsoft.com/office/drawing/2014/main" val="1552796805"/>
                    </a:ext>
                  </a:extLst>
                </a:gridCol>
              </a:tblGrid>
              <a:tr h="395881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arr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arr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arr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arr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num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Varela Round" panose="00000500000000000000" pitchFamily="2" charset="-79"/>
                        </a:rPr>
                        <a:t>i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הוראה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>
                        <a:latin typeface="Courier New" panose="02070309020205020404" pitchFamily="49" charset="0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</a:tbl>
          </a:graphicData>
        </a:graphic>
      </p:graphicFrame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F47069-20A7-4027-B0F3-B4B22BC52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16492"/>
              </p:ext>
            </p:extLst>
          </p:nvPr>
        </p:nvGraphicFramePr>
        <p:xfrm>
          <a:off x="925690" y="5649807"/>
          <a:ext cx="3558977" cy="1045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3134">
                  <a:extLst>
                    <a:ext uri="{9D8B030D-6E8A-4147-A177-3AD203B41FA5}">
                      <a16:colId xmlns:a16="http://schemas.microsoft.com/office/drawing/2014/main" val="1267469513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595205214"/>
                    </a:ext>
                  </a:extLst>
                </a:gridCol>
                <a:gridCol w="879573">
                  <a:extLst>
                    <a:ext uri="{9D8B030D-6E8A-4147-A177-3AD203B41FA5}">
                      <a16:colId xmlns:a16="http://schemas.microsoft.com/office/drawing/2014/main" val="37247821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48513062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0893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32404"/>
                  </a:ext>
                </a:extLst>
              </a:tr>
            </a:tbl>
          </a:graphicData>
        </a:graphic>
      </p:graphicFrame>
      <p:sp>
        <p:nvSpPr>
          <p:cNvPr id="27" name="TextBox 3">
            <a:extLst>
              <a:ext uri="{FF2B5EF4-FFF2-40B4-BE49-F238E27FC236}">
                <a16:creationId xmlns:a16="http://schemas.microsoft.com/office/drawing/2014/main" id="{F403F678-DE67-408D-A984-F3EB6BC91E59}"/>
              </a:ext>
            </a:extLst>
          </p:cNvPr>
          <p:cNvSpPr txBox="1"/>
          <p:nvPr/>
        </p:nvSpPr>
        <p:spPr>
          <a:xfrm>
            <a:off x="5065160" y="796610"/>
            <a:ext cx="5955265" cy="1149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נערוך טבלת מעקב אחר קטע התוכנית.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להדגמת המעקב, נתייחס למערך בגודל 4.</a:t>
            </a:r>
            <a:endParaRPr lang="en-US" sz="24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53C00D4-3353-4B4C-A2AD-1045E59E3FC2}"/>
              </a:ext>
            </a:extLst>
          </p:cNvPr>
          <p:cNvSpPr/>
          <p:nvPr/>
        </p:nvSpPr>
        <p:spPr>
          <a:xfrm>
            <a:off x="936802" y="3288729"/>
            <a:ext cx="4800196" cy="407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arr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]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=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num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*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;</a:t>
            </a:r>
            <a:endParaRPr lang="he-IL" dirty="0">
              <a:solidFill>
                <a:schemeClr val="tx1"/>
              </a:solidFill>
              <a:latin typeface="Courier New" panose="02070309020205020404" pitchFamily="49" charset="0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E4ACC11-6BD0-4B17-ADB3-1DE63F10111D}"/>
              </a:ext>
            </a:extLst>
          </p:cNvPr>
          <p:cNvSpPr/>
          <p:nvPr/>
        </p:nvSpPr>
        <p:spPr>
          <a:xfrm>
            <a:off x="6324900" y="2770330"/>
            <a:ext cx="409759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9959EE78-9C76-474F-80CA-244C9E2F691F}"/>
              </a:ext>
            </a:extLst>
          </p:cNvPr>
          <p:cNvSpPr/>
          <p:nvPr/>
        </p:nvSpPr>
        <p:spPr>
          <a:xfrm>
            <a:off x="5991525" y="3335578"/>
            <a:ext cx="238125" cy="2973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649A2F2B-4956-49BF-9F52-D6BE7DDABEDF}"/>
              </a:ext>
            </a:extLst>
          </p:cNvPr>
          <p:cNvSpPr/>
          <p:nvPr/>
        </p:nvSpPr>
        <p:spPr>
          <a:xfrm>
            <a:off x="7142114" y="3296258"/>
            <a:ext cx="409759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D190404F-8AF0-4F58-AF56-3F4EFE8059F3}"/>
              </a:ext>
            </a:extLst>
          </p:cNvPr>
          <p:cNvSpPr/>
          <p:nvPr/>
        </p:nvSpPr>
        <p:spPr>
          <a:xfrm>
            <a:off x="1099757" y="6220416"/>
            <a:ext cx="409759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4708E09C-B864-4CD4-B945-19B0E1E7CEBA}"/>
              </a:ext>
            </a:extLst>
          </p:cNvPr>
          <p:cNvSpPr/>
          <p:nvPr/>
        </p:nvSpPr>
        <p:spPr>
          <a:xfrm>
            <a:off x="948475" y="2709529"/>
            <a:ext cx="4918626" cy="49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num</a:t>
            </a:r>
            <a:r>
              <a:rPr lang="he-IL" sz="1800" dirty="0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=</a:t>
            </a:r>
            <a:r>
              <a:rPr lang="en-US" sz="1800" dirty="0" err="1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int.Parse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(</a:t>
            </a:r>
            <a:r>
              <a:rPr lang="en-US" sz="1800" dirty="0" err="1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Console.Readline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());</a:t>
            </a:r>
            <a:endParaRPr lang="he-IL" sz="1800" dirty="0">
              <a:solidFill>
                <a:srgbClr val="002060"/>
              </a:solidFill>
              <a:latin typeface="Courier New" panose="02070309020205020404" pitchFamily="49" charset="0"/>
              <a:cs typeface="Varela Round" panose="00000500000000000000" pitchFamily="2" charset="-79"/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49019F55-AEAA-4194-9E39-52508681F0C1}"/>
              </a:ext>
            </a:extLst>
          </p:cNvPr>
          <p:cNvSpPr/>
          <p:nvPr/>
        </p:nvSpPr>
        <p:spPr>
          <a:xfrm>
            <a:off x="948475" y="3752315"/>
            <a:ext cx="3243539" cy="466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arr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]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=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num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*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;</a:t>
            </a:r>
            <a:endParaRPr lang="he-IL" dirty="0">
              <a:solidFill>
                <a:schemeClr val="tx1"/>
              </a:solidFill>
              <a:latin typeface="Courier New" panose="02070309020205020404" pitchFamily="49" charset="0"/>
              <a:cs typeface="Varela Round" panose="00000500000000000000" pitchFamily="2" charset="-79"/>
            </a:endParaRP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18E99C52-315D-446D-9A02-E7639AC8BB31}"/>
              </a:ext>
            </a:extLst>
          </p:cNvPr>
          <p:cNvSpPr/>
          <p:nvPr/>
        </p:nvSpPr>
        <p:spPr>
          <a:xfrm>
            <a:off x="925690" y="4277531"/>
            <a:ext cx="3635424" cy="49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arr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]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=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num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*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;</a:t>
            </a:r>
            <a:endParaRPr lang="he-IL" dirty="0">
              <a:solidFill>
                <a:schemeClr val="tx1"/>
              </a:solidFill>
              <a:latin typeface="Courier New" panose="02070309020205020404" pitchFamily="49" charset="0"/>
              <a:cs typeface="Varela Round" panose="00000500000000000000" pitchFamily="2" charset="-79"/>
            </a:endParaRP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86B8E76B-8D3B-4E08-8098-1FF05D029B53}"/>
              </a:ext>
            </a:extLst>
          </p:cNvPr>
          <p:cNvSpPr/>
          <p:nvPr/>
        </p:nvSpPr>
        <p:spPr>
          <a:xfrm>
            <a:off x="929369" y="4801204"/>
            <a:ext cx="2826204" cy="49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arr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[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]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=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num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*</a:t>
            </a:r>
            <a:r>
              <a:rPr lang="he-IL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Varela Round" panose="00000500000000000000" pitchFamily="2" charset="-79"/>
              </a:rPr>
              <a:t>;</a:t>
            </a:r>
            <a:endParaRPr lang="he-IL" dirty="0">
              <a:solidFill>
                <a:schemeClr val="tx1"/>
              </a:solidFill>
              <a:latin typeface="Courier New" panose="02070309020205020404" pitchFamily="49" charset="0"/>
              <a:cs typeface="Varela Round" panose="00000500000000000000" pitchFamily="2" charset="-79"/>
            </a:endParaRP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CDC87FFB-86A2-4829-9F29-C4694B3CBEB7}"/>
              </a:ext>
            </a:extLst>
          </p:cNvPr>
          <p:cNvSpPr/>
          <p:nvPr/>
        </p:nvSpPr>
        <p:spPr>
          <a:xfrm>
            <a:off x="5981700" y="3859617"/>
            <a:ext cx="238125" cy="2973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5E2BFC3B-ADBE-4F44-98B4-450DA971B3C6}"/>
              </a:ext>
            </a:extLst>
          </p:cNvPr>
          <p:cNvSpPr/>
          <p:nvPr/>
        </p:nvSpPr>
        <p:spPr>
          <a:xfrm>
            <a:off x="5991525" y="4372105"/>
            <a:ext cx="238125" cy="2973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E7C6B679-A3FE-4E7F-A810-736DB9A1D5A4}"/>
              </a:ext>
            </a:extLst>
          </p:cNvPr>
          <p:cNvSpPr/>
          <p:nvPr/>
        </p:nvSpPr>
        <p:spPr>
          <a:xfrm>
            <a:off x="5981700" y="4945230"/>
            <a:ext cx="238125" cy="2973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B59C02A2-7870-4100-B85B-69525E31295A}"/>
              </a:ext>
            </a:extLst>
          </p:cNvPr>
          <p:cNvSpPr/>
          <p:nvPr/>
        </p:nvSpPr>
        <p:spPr>
          <a:xfrm>
            <a:off x="8348522" y="3864582"/>
            <a:ext cx="409759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7EA91842-DD16-4919-83C1-EDC648EB6393}"/>
              </a:ext>
            </a:extLst>
          </p:cNvPr>
          <p:cNvCxnSpPr>
            <a:cxnSpLocks/>
          </p:cNvCxnSpPr>
          <p:nvPr/>
        </p:nvCxnSpPr>
        <p:spPr>
          <a:xfrm flipH="1">
            <a:off x="1377620" y="3544278"/>
            <a:ext cx="5856792" cy="2662519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042FDE5C-1936-4918-9503-0C9026356FB1}"/>
              </a:ext>
            </a:extLst>
          </p:cNvPr>
          <p:cNvSpPr/>
          <p:nvPr/>
        </p:nvSpPr>
        <p:spPr>
          <a:xfrm>
            <a:off x="2015127" y="6273882"/>
            <a:ext cx="409759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E43BD38A-3749-4AA9-A688-70ED52C512DA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2295636" y="4041517"/>
            <a:ext cx="6052886" cy="2355834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מלבן 42">
            <a:extLst>
              <a:ext uri="{FF2B5EF4-FFF2-40B4-BE49-F238E27FC236}">
                <a16:creationId xmlns:a16="http://schemas.microsoft.com/office/drawing/2014/main" id="{37B5599F-8FD6-457C-BACD-A034F8740BA7}"/>
              </a:ext>
            </a:extLst>
          </p:cNvPr>
          <p:cNvSpPr/>
          <p:nvPr/>
        </p:nvSpPr>
        <p:spPr>
          <a:xfrm>
            <a:off x="9266538" y="4343832"/>
            <a:ext cx="629826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C6184EA9-B85D-486F-8CD9-3450CCFCA321}"/>
              </a:ext>
            </a:extLst>
          </p:cNvPr>
          <p:cNvSpPr/>
          <p:nvPr/>
        </p:nvSpPr>
        <p:spPr>
          <a:xfrm>
            <a:off x="2908434" y="6271805"/>
            <a:ext cx="605889" cy="360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77076331-ABB2-494E-B9E2-4628F3D599F5}"/>
              </a:ext>
            </a:extLst>
          </p:cNvPr>
          <p:cNvCxnSpPr>
            <a:cxnSpLocks/>
          </p:cNvCxnSpPr>
          <p:nvPr/>
        </p:nvCxnSpPr>
        <p:spPr>
          <a:xfrm flipH="1">
            <a:off x="3338614" y="4563933"/>
            <a:ext cx="6052886" cy="1780460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מלבן 44">
            <a:extLst>
              <a:ext uri="{FF2B5EF4-FFF2-40B4-BE49-F238E27FC236}">
                <a16:creationId xmlns:a16="http://schemas.microsoft.com/office/drawing/2014/main" id="{4ADF4FA9-E9E3-4985-88BD-E112A2D639A2}"/>
              </a:ext>
            </a:extLst>
          </p:cNvPr>
          <p:cNvSpPr/>
          <p:nvPr/>
        </p:nvSpPr>
        <p:spPr>
          <a:xfrm>
            <a:off x="10192076" y="4851579"/>
            <a:ext cx="622304" cy="35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56423A59-766B-423B-9E2C-BBD04F172DCE}"/>
              </a:ext>
            </a:extLst>
          </p:cNvPr>
          <p:cNvSpPr/>
          <p:nvPr/>
        </p:nvSpPr>
        <p:spPr>
          <a:xfrm>
            <a:off x="3803067" y="6267966"/>
            <a:ext cx="604563" cy="3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836909CD-0D7E-4F58-AA3F-31B30C37B68E}"/>
              </a:ext>
            </a:extLst>
          </p:cNvPr>
          <p:cNvCxnSpPr>
            <a:cxnSpLocks/>
          </p:cNvCxnSpPr>
          <p:nvPr/>
        </p:nvCxnSpPr>
        <p:spPr>
          <a:xfrm flipH="1">
            <a:off x="4272070" y="5104693"/>
            <a:ext cx="6033158" cy="1310804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" grpId="0" animBg="1"/>
      <p:bldP spid="3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2">
            <a:extLst>
              <a:ext uri="{FF2B5EF4-FFF2-40B4-BE49-F238E27FC236}">
                <a16:creationId xmlns:a16="http://schemas.microsoft.com/office/drawing/2014/main" id="{2DE42ECE-265F-43C3-BFA8-C0933A4C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מאפייני המערך</a:t>
            </a:r>
          </a:p>
        </p:txBody>
      </p:sp>
      <p:graphicFrame>
        <p:nvGraphicFramePr>
          <p:cNvPr id="4" name="טבלה 18">
            <a:extLst>
              <a:ext uri="{FF2B5EF4-FFF2-40B4-BE49-F238E27FC236}">
                <a16:creationId xmlns:a16="http://schemas.microsoft.com/office/drawing/2014/main" id="{7C5916DF-3E61-4F6B-9FB8-56C2D967C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11057"/>
              </p:ext>
            </p:extLst>
          </p:nvPr>
        </p:nvGraphicFramePr>
        <p:xfrm>
          <a:off x="640349" y="1365931"/>
          <a:ext cx="9965934" cy="39944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982967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498296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יתרונות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מגבלות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indent="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400" dirty="0"/>
                        <a:t>מאפשר לשמור מספר רב של נתונים יחד.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400" dirty="0"/>
                        <a:t>כל הנתונים חייבים להיות מאותו טיפוס.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2400" dirty="0"/>
                        <a:t>ניתן לפנות באופן ישיר לכל תא במערך באמצעות מציין התא.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400" dirty="0"/>
                        <a:t>יש להגדיר את גודל המערך מראש, מה שעלול לגרום לבזבוז זיכרון.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400" dirty="0"/>
                        <a:t>ניתן לעבור על כל הנתונים באמצעות לולאה.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400" dirty="0"/>
                        <a:t>הוצאת איבר מהמערך דורשת הזזת איברים, אם רוצים לשמור על רצף.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73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2">
            <a:extLst>
              <a:ext uri="{FF2B5EF4-FFF2-40B4-BE49-F238E27FC236}">
                <a16:creationId xmlns:a16="http://schemas.microsoft.com/office/drawing/2014/main" id="{2DE42ECE-265F-43C3-BFA8-C0933A4C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סיכום מאפייני המערך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A752691-0C9B-48C0-9353-5E3DDD3B1AEC}"/>
              </a:ext>
            </a:extLst>
          </p:cNvPr>
          <p:cNvSpPr txBox="1"/>
          <p:nvPr/>
        </p:nvSpPr>
        <p:spPr>
          <a:xfrm>
            <a:off x="0" y="807492"/>
            <a:ext cx="11020425" cy="3890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מערך הוא עצם המכיל אוסף של נתונים מאותו טיפוס ותכונה </a:t>
            </a:r>
            <a:r>
              <a:rPr lang="en-US" sz="2800" dirty="0"/>
              <a:t>Length</a:t>
            </a:r>
            <a:r>
              <a:rPr lang="he-IL" sz="28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הצהרה על המערך יוצרת הקצאת זיכרון עבור המערך.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גודל הזיכרון שיוקצה יהיה בהתאם למספר האיברים והטיפוס שלהם.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ההפניה לזיכרון מושמת במשתנה (שם המערך).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איברי המערך ממוספרים החל מהמספר אפס.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במעבר על איברי המערך באמצעות לולאה משתנה הלולאה יציין את המיקום.</a:t>
            </a:r>
          </a:p>
        </p:txBody>
      </p:sp>
    </p:spTree>
    <p:extLst>
      <p:ext uri="{BB962C8B-B14F-4D97-AF65-F5344CB8AC3E}">
        <p14:creationId xmlns:p14="http://schemas.microsoft.com/office/powerpoint/2010/main" val="36416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2">
            <a:extLst>
              <a:ext uri="{FF2B5EF4-FFF2-40B4-BE49-F238E27FC236}">
                <a16:creationId xmlns:a16="http://schemas.microsoft.com/office/drawing/2014/main" id="{2DE42ECE-265F-43C3-BFA8-C0933A4C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sz="4400" b="1" dirty="0"/>
              <a:t>סיכום מאפייני המערך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A752691-0C9B-48C0-9353-5E3DDD3B1AEC}"/>
              </a:ext>
            </a:extLst>
          </p:cNvPr>
          <p:cNvSpPr txBox="1"/>
          <p:nvPr/>
        </p:nvSpPr>
        <p:spPr>
          <a:xfrm>
            <a:off x="0" y="1145931"/>
            <a:ext cx="11020425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פניה לאיבר במערך שנמצא מחוץ לתחומי המערך תגרור טעות הרצה.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לדוגמה עבור הפעולה: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7832F6C-1A2C-4FD8-87E7-D67510A53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1" t="67266" r="71517" b="28389"/>
          <a:stretch/>
        </p:blipFill>
        <p:spPr>
          <a:xfrm>
            <a:off x="503433" y="1911577"/>
            <a:ext cx="3898871" cy="72946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8FB1BC7-8ADB-4937-B619-9B112ECB3640}"/>
              </a:ext>
            </a:extLst>
          </p:cNvPr>
          <p:cNvSpPr txBox="1"/>
          <p:nvPr/>
        </p:nvSpPr>
        <p:spPr>
          <a:xfrm>
            <a:off x="-1" y="2444708"/>
            <a:ext cx="11020425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תתקבל הודעת השגיאה הבאה: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E570B55-C59C-4566-9B75-0253D5D1C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8" t="23371" r="26853" b="68389"/>
          <a:stretch/>
        </p:blipFill>
        <p:spPr>
          <a:xfrm>
            <a:off x="158014" y="3312193"/>
            <a:ext cx="10862411" cy="72946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2240133-A47F-462F-B491-6181DC264812}"/>
              </a:ext>
            </a:extLst>
          </p:cNvPr>
          <p:cNvSpPr txBox="1"/>
          <p:nvPr/>
        </p:nvSpPr>
        <p:spPr>
          <a:xfrm>
            <a:off x="158014" y="4286959"/>
            <a:ext cx="8693023" cy="132581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יש להקפיד לא לחרוג מגבולות המערך שנקבעו.</a:t>
            </a:r>
          </a:p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002060"/>
                </a:solidFill>
              </a:rPr>
              <a:t>זכרו, האיבר האחרון במערך הוא </a:t>
            </a:r>
            <a:r>
              <a:rPr lang="en-US" sz="2800" b="1" dirty="0" err="1">
                <a:solidFill>
                  <a:srgbClr val="002060"/>
                </a:solidFill>
              </a:rPr>
              <a:t>arr</a:t>
            </a:r>
            <a:r>
              <a:rPr lang="en-US" sz="2800" b="1" dirty="0">
                <a:solidFill>
                  <a:srgbClr val="002060"/>
                </a:solidFill>
              </a:rPr>
              <a:t>[arr.Length-1]</a:t>
            </a:r>
            <a:r>
              <a:rPr lang="he-IL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3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122782"/>
            <a:ext cx="8306994" cy="4153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מערך חד ממדי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- מאפיינים, יתרונות וחסרונות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הבחנה בין ערך התא במערך למציין המקום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פעולות בסיסיות על מערכים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1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נחזור לתרגיל מתחילת השיעור</a:t>
            </a:r>
          </a:p>
        </p:txBody>
      </p:sp>
    </p:spTree>
    <p:extLst>
      <p:ext uri="{BB962C8B-B14F-4D97-AF65-F5344CB8AC3E}">
        <p14:creationId xmlns:p14="http://schemas.microsoft.com/office/powerpoint/2010/main" val="185625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עתה נפתור את התרגיל עם מערך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064" y="922294"/>
            <a:ext cx="10024435" cy="3306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נקלוט 5 ציונים למערך ונחשב את סכומם.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נחשב בסוף המעבר את הממוצע.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נעבור שוב על כל הציונים ונספור כמה מהם גבוהים מהממוצע.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נחזיר את תוצאת המנייה.</a:t>
            </a:r>
          </a:p>
          <a:p>
            <a:pPr>
              <a:lnSpc>
                <a:spcPct val="150000"/>
              </a:lnSpc>
            </a:pPr>
            <a:endParaRPr lang="he-IL" sz="3000" dirty="0"/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pic>
        <p:nvPicPr>
          <p:cNvPr id="1026" name="Picture 2" descr="problem-solution-image - colpitts clinical">
            <a:extLst>
              <a:ext uri="{FF2B5EF4-FFF2-40B4-BE49-F238E27FC236}">
                <a16:creationId xmlns:a16="http://schemas.microsoft.com/office/drawing/2014/main" id="{290BEBFC-317B-4513-8DEB-B9A85B39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7" y="3168630"/>
            <a:ext cx="3092147" cy="30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643883" y="42514"/>
            <a:ext cx="9074725" cy="1094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מימוש האלגוריתם</a:t>
            </a:r>
            <a:endParaRPr lang="he-IL" sz="3600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A190900B-6493-4409-9F9A-E0CBA328A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7778" r="50000" b="28571"/>
          <a:stretch/>
        </p:blipFill>
        <p:spPr>
          <a:xfrm>
            <a:off x="47749" y="1068573"/>
            <a:ext cx="6196736" cy="5343099"/>
          </a:xfrm>
          <a:prstGeom prst="rect">
            <a:avLst/>
          </a:prstGeom>
        </p:spPr>
      </p:pic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E8F480DD-97B0-48FD-A109-59B8388DF5EF}"/>
              </a:ext>
            </a:extLst>
          </p:cNvPr>
          <p:cNvGrpSpPr/>
          <p:nvPr/>
        </p:nvGrpSpPr>
        <p:grpSpPr>
          <a:xfrm>
            <a:off x="6321083" y="3079079"/>
            <a:ext cx="5490751" cy="823061"/>
            <a:chOff x="6398454" y="2635290"/>
            <a:chExt cx="5490751" cy="823061"/>
          </a:xfrm>
        </p:grpSpPr>
        <p:sp>
          <p:nvSpPr>
            <p:cNvPr id="9" name="תרשים זרימה: מסיים 8">
              <a:extLst>
                <a:ext uri="{FF2B5EF4-FFF2-40B4-BE49-F238E27FC236}">
                  <a16:creationId xmlns:a16="http://schemas.microsoft.com/office/drawing/2014/main" id="{E142D079-FC5B-4148-9660-3FEC968817D9}"/>
                </a:ext>
              </a:extLst>
            </p:cNvPr>
            <p:cNvSpPr/>
            <p:nvPr/>
          </p:nvSpPr>
          <p:spPr>
            <a:xfrm>
              <a:off x="9256842" y="2635290"/>
              <a:ext cx="2632363" cy="82306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קליטת ציונים למערך והגדלת הסכום</a:t>
              </a:r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37D875AB-A8D5-41C7-A1B6-F9E16034D80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6398454" y="3046820"/>
              <a:ext cx="2858388" cy="1"/>
            </a:xfrm>
            <a:prstGeom prst="straightConnector1">
              <a:avLst/>
            </a:prstGeom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AE09E2E0-AA66-45C5-9F7F-B2B347697329}"/>
              </a:ext>
            </a:extLst>
          </p:cNvPr>
          <p:cNvGrpSpPr/>
          <p:nvPr/>
        </p:nvGrpSpPr>
        <p:grpSpPr>
          <a:xfrm>
            <a:off x="4898308" y="2006523"/>
            <a:ext cx="5752687" cy="665018"/>
            <a:chOff x="6148366" y="1768652"/>
            <a:chExt cx="5752687" cy="665018"/>
          </a:xfrm>
        </p:grpSpPr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609011E7-F25C-4565-A63B-97308A503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366" y="2121169"/>
              <a:ext cx="3128134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תרשים זרימה: מסיים 11">
              <a:extLst>
                <a:ext uri="{FF2B5EF4-FFF2-40B4-BE49-F238E27FC236}">
                  <a16:creationId xmlns:a16="http://schemas.microsoft.com/office/drawing/2014/main" id="{EB76284C-B6F9-4823-A307-0128A22795CF}"/>
                </a:ext>
              </a:extLst>
            </p:cNvPr>
            <p:cNvSpPr/>
            <p:nvPr/>
          </p:nvSpPr>
          <p:spPr>
            <a:xfrm>
              <a:off x="9268690" y="1768652"/>
              <a:ext cx="2632363" cy="665018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הצהרה על המערך</a:t>
              </a: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2EA87D0F-0A39-42CA-B34E-5DA0A4EB03AF}"/>
              </a:ext>
            </a:extLst>
          </p:cNvPr>
          <p:cNvGrpSpPr/>
          <p:nvPr/>
        </p:nvGrpSpPr>
        <p:grpSpPr>
          <a:xfrm>
            <a:off x="4789714" y="4037650"/>
            <a:ext cx="5695101" cy="665018"/>
            <a:chOff x="6173349" y="1963007"/>
            <a:chExt cx="5695101" cy="665018"/>
          </a:xfrm>
        </p:grpSpPr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98701B0E-C886-450C-AE5A-E4758CC6CCC7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6173349" y="2295516"/>
              <a:ext cx="3062738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תרשים זרימה: מסיים 14">
              <a:extLst>
                <a:ext uri="{FF2B5EF4-FFF2-40B4-BE49-F238E27FC236}">
                  <a16:creationId xmlns:a16="http://schemas.microsoft.com/office/drawing/2014/main" id="{79DA4866-3A9C-4147-AE2C-CBD78FFF0E4B}"/>
                </a:ext>
              </a:extLst>
            </p:cNvPr>
            <p:cNvSpPr/>
            <p:nvPr/>
          </p:nvSpPr>
          <p:spPr>
            <a:xfrm>
              <a:off x="9236087" y="1963007"/>
              <a:ext cx="2632363" cy="665018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בסוף הלולאה חישוב ממוצע</a:t>
              </a:r>
            </a:p>
          </p:txBody>
        </p: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993959B6-2EAA-4417-A295-BEB4ED36B7B7}"/>
              </a:ext>
            </a:extLst>
          </p:cNvPr>
          <p:cNvGrpSpPr/>
          <p:nvPr/>
        </p:nvGrpSpPr>
        <p:grpSpPr>
          <a:xfrm>
            <a:off x="3477271" y="4982966"/>
            <a:ext cx="4204595" cy="902731"/>
            <a:chOff x="9811360" y="2725644"/>
            <a:chExt cx="4204595" cy="665018"/>
          </a:xfrm>
        </p:grpSpPr>
        <p:sp>
          <p:nvSpPr>
            <p:cNvPr id="25" name="תרשים זרימה: מסיים 24">
              <a:extLst>
                <a:ext uri="{FF2B5EF4-FFF2-40B4-BE49-F238E27FC236}">
                  <a16:creationId xmlns:a16="http://schemas.microsoft.com/office/drawing/2014/main" id="{74500252-28D7-471E-A222-5C1C0F4916A6}"/>
                </a:ext>
              </a:extLst>
            </p:cNvPr>
            <p:cNvSpPr/>
            <p:nvPr/>
          </p:nvSpPr>
          <p:spPr>
            <a:xfrm>
              <a:off x="11383592" y="2725644"/>
              <a:ext cx="2632363" cy="665018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מעבר נוסף על הנתונים וספירה על פי תנאי</a:t>
              </a:r>
            </a:p>
          </p:txBody>
        </p: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0A3F9C3B-D80F-40E8-88D5-20BAD429FEBA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9811360" y="3058153"/>
              <a:ext cx="1572232" cy="0"/>
            </a:xfrm>
            <a:prstGeom prst="straightConnector1">
              <a:avLst/>
            </a:prstGeom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8" name="מציין מיקום טקסט 1">
            <a:extLst>
              <a:ext uri="{FF2B5EF4-FFF2-40B4-BE49-F238E27FC236}">
                <a16:creationId xmlns:a16="http://schemas.microsoft.com/office/drawing/2014/main" id="{DA95EEA0-1B5A-4909-BC10-97EEFD7AD92A}"/>
              </a:ext>
            </a:extLst>
          </p:cNvPr>
          <p:cNvSpPr txBox="1">
            <a:spLocks/>
          </p:cNvSpPr>
          <p:nvPr/>
        </p:nvSpPr>
        <p:spPr>
          <a:xfrm>
            <a:off x="3251358" y="928570"/>
            <a:ext cx="8306992" cy="1203261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u="sng" dirty="0">
                <a:solidFill>
                  <a:srgbClr val="12B4BC"/>
                </a:solidFill>
              </a:rPr>
              <a:t>ט. כניסה</a:t>
            </a:r>
            <a:r>
              <a:rPr lang="he-IL" sz="2000" dirty="0">
                <a:solidFill>
                  <a:srgbClr val="12B4BC"/>
                </a:solidFill>
              </a:rPr>
              <a:t>: </a:t>
            </a:r>
            <a:endParaRPr lang="en-US" sz="2000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sz="2000" u="sng" dirty="0">
                <a:solidFill>
                  <a:srgbClr val="12B4BC"/>
                </a:solidFill>
              </a:rPr>
              <a:t>ט. יציאה</a:t>
            </a:r>
            <a:r>
              <a:rPr lang="he-IL" sz="2000" dirty="0">
                <a:solidFill>
                  <a:srgbClr val="12B4BC"/>
                </a:solidFill>
              </a:rPr>
              <a:t>: הפעולה קולטת </a:t>
            </a:r>
            <a:r>
              <a:rPr lang="en-US" sz="2000" dirty="0">
                <a:solidFill>
                  <a:srgbClr val="12B4BC"/>
                </a:solidFill>
              </a:rPr>
              <a:t>5</a:t>
            </a:r>
            <a:r>
              <a:rPr lang="he-IL" sz="2000" dirty="0">
                <a:solidFill>
                  <a:srgbClr val="12B4BC"/>
                </a:solidFill>
              </a:rPr>
              <a:t> איברים למערך מחשבת את ממוצעם </a:t>
            </a:r>
            <a:br>
              <a:rPr lang="en-US" sz="2000" dirty="0">
                <a:solidFill>
                  <a:srgbClr val="12B4BC"/>
                </a:solidFill>
              </a:rPr>
            </a:br>
            <a:r>
              <a:rPr lang="he-IL" sz="2000" dirty="0">
                <a:solidFill>
                  <a:srgbClr val="12B4BC"/>
                </a:solidFill>
              </a:rPr>
              <a:t>ומחזירה את מספר האיברים הגדולים מהממוצע</a:t>
            </a:r>
            <a:r>
              <a:rPr lang="en-US" sz="2000" dirty="0">
                <a:solidFill>
                  <a:srgbClr val="12B4BC"/>
                </a:solidFill>
              </a:rPr>
              <a:t>.</a:t>
            </a:r>
            <a:endParaRPr lang="he-IL" sz="2000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vert="horz" lIns="36000" tIns="0" rIns="36000" bIns="0" rtlCol="1" anchor="ctr">
            <a:normAutofit/>
          </a:bodyPr>
          <a:lstStyle/>
          <a:p>
            <a:r>
              <a:rPr lang="he-IL" b="1" kern="1200">
                <a:latin typeface="Varela Round" pitchFamily="2" charset="-79"/>
                <a:ea typeface="+mj-ea"/>
                <a:cs typeface="Varela Round" pitchFamily="2" charset="-79"/>
              </a:rPr>
              <a:t>נשתמש ביתרונות המערך ונפצל את הפעולה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6C08BB6-7E09-4609-B3DF-645859B184B8}"/>
              </a:ext>
            </a:extLst>
          </p:cNvPr>
          <p:cNvSpPr txBox="1"/>
          <p:nvPr/>
        </p:nvSpPr>
        <p:spPr>
          <a:xfrm>
            <a:off x="123289" y="1358289"/>
            <a:ext cx="10798140" cy="192944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המערך שומר את כל הנתונים שנקלטו, ולכן מאפשר מעבר נוח עליהם. יתרון זה מאפשר לחלק את המשימה לפעולות נפרדות.</a:t>
            </a:r>
          </a:p>
          <a:p>
            <a:pPr marL="457200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נבצע את החלוקה הבאה: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7247759-ACDE-4A38-945D-14804FF07E81}"/>
              </a:ext>
            </a:extLst>
          </p:cNvPr>
          <p:cNvSpPr txBox="1"/>
          <p:nvPr/>
        </p:nvSpPr>
        <p:spPr>
          <a:xfrm>
            <a:off x="123289" y="3137594"/>
            <a:ext cx="9750175" cy="2470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פעולה שמקבלת מערך כפרמטר וקולטת לתוכו ציונים.</a:t>
            </a:r>
          </a:p>
          <a:p>
            <a:pPr marL="914400" lvl="1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פעולה שמקבלת מערך ומחזירה את הממוצע.</a:t>
            </a:r>
          </a:p>
          <a:p>
            <a:pPr marL="914400" lvl="1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פעולה שמקבלת מערך וממוצע ומחזירה כמה איברים גבוהים ממנו.</a:t>
            </a:r>
          </a:p>
          <a:p>
            <a:pPr marL="914400" lvl="1" indent="-457200" defTabSz="91449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itchFamily="2" charset="-79"/>
              </a:rPr>
              <a:t>נוסיף תוכנית ראשית המפעילה את כל הפעולות.</a:t>
            </a:r>
          </a:p>
        </p:txBody>
      </p:sp>
    </p:spTree>
    <p:extLst>
      <p:ext uri="{BB962C8B-B14F-4D97-AF65-F5344CB8AC3E}">
        <p14:creationId xmlns:p14="http://schemas.microsoft.com/office/powerpoint/2010/main" val="26900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4B580CC-2148-4DD9-BCDF-9A3CE58D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5" t="47191" r="53567" b="31536"/>
          <a:stretch/>
        </p:blipFill>
        <p:spPr>
          <a:xfrm>
            <a:off x="215757" y="2442334"/>
            <a:ext cx="6945909" cy="2465797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b="1"/>
              <a:t>פעולת קליטת נתונים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762FDF8-8394-4180-84EF-235B2AE1A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8436" y="2846054"/>
            <a:ext cx="6681979" cy="724673"/>
          </a:xfrm>
        </p:spPr>
        <p:txBody>
          <a:bodyPr/>
          <a:lstStyle/>
          <a:p>
            <a:r>
              <a:rPr lang="he-IL" sz="2000" dirty="0"/>
              <a:t>טענת כניסה: מערך של מספרים שלמים</a:t>
            </a:r>
          </a:p>
          <a:p>
            <a:r>
              <a:rPr lang="he-IL" sz="2000" dirty="0"/>
              <a:t>טענת יציאה: קליטת ציונים למערך</a:t>
            </a:r>
            <a:endParaRPr lang="en-US" sz="2000" dirty="0"/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9116691-D666-4F7F-BE6A-4D6082AA659B}"/>
              </a:ext>
            </a:extLst>
          </p:cNvPr>
          <p:cNvSpPr txBox="1"/>
          <p:nvPr/>
        </p:nvSpPr>
        <p:spPr>
          <a:xfrm>
            <a:off x="421240" y="955499"/>
            <a:ext cx="10843013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הפעולה מקבלת כפרמטר את המערך, שהוא בעצם הפניה למקום בזיכרון.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שימו לב שבדרך זו, הקצאת הזיכרון נעשתה מחוץ לפעולה. </a:t>
            </a:r>
          </a:p>
        </p:txBody>
      </p:sp>
    </p:spTree>
    <p:extLst>
      <p:ext uri="{BB962C8B-B14F-4D97-AF65-F5344CB8AC3E}">
        <p14:creationId xmlns:p14="http://schemas.microsoft.com/office/powerpoint/2010/main" val="34985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/>
              <a:t>פעולה לחישוב הממוצע</a:t>
            </a: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47A1FEF-056F-40EA-9A0E-BDEA930ED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3" t="26320" r="59298" b="45917"/>
          <a:stretch/>
        </p:blipFill>
        <p:spPr>
          <a:xfrm>
            <a:off x="318499" y="2849993"/>
            <a:ext cx="4767209" cy="273514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C40D8B-AF84-46DA-91A2-EA2EB7EE98DE}"/>
              </a:ext>
            </a:extLst>
          </p:cNvPr>
          <p:cNvSpPr txBox="1">
            <a:spLocks/>
          </p:cNvSpPr>
          <p:nvPr/>
        </p:nvSpPr>
        <p:spPr>
          <a:xfrm>
            <a:off x="3427705" y="2849993"/>
            <a:ext cx="7733807" cy="5400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של ציונים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הפעולה מחשבת ומחזירה את ממוצע הציונים במערך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A2FFAA7-1535-4D83-956A-B31643FF4E7C}"/>
              </a:ext>
            </a:extLst>
          </p:cNvPr>
          <p:cNvSpPr txBox="1"/>
          <p:nvPr/>
        </p:nvSpPr>
        <p:spPr>
          <a:xfrm>
            <a:off x="318499" y="922294"/>
            <a:ext cx="10843013" cy="19721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בפעולה זו נקבל מערך שכבר הוזנו לתוכו נתונים, ואנחנו רק נקרא אותם בלי לשנות את המערך.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בתום המעבר נחזיר את הממוצע כמספר ממשי.</a:t>
            </a:r>
          </a:p>
        </p:txBody>
      </p:sp>
    </p:spTree>
    <p:extLst>
      <p:ext uri="{BB962C8B-B14F-4D97-AF65-F5344CB8AC3E}">
        <p14:creationId xmlns:p14="http://schemas.microsoft.com/office/powerpoint/2010/main" val="16198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8019CE2-7977-44A8-B069-DB953C65D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1" t="20225" r="51967" b="54007"/>
          <a:stretch/>
        </p:blipFill>
        <p:spPr>
          <a:xfrm>
            <a:off x="129078" y="2753473"/>
            <a:ext cx="6792299" cy="2815121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פעולה לחישוב מספר התאים מעל הממוצע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7043AE-650C-4E98-9287-B9DBD5194A2B}"/>
              </a:ext>
            </a:extLst>
          </p:cNvPr>
          <p:cNvSpPr txBox="1">
            <a:spLocks/>
          </p:cNvSpPr>
          <p:nvPr/>
        </p:nvSpPr>
        <p:spPr>
          <a:xfrm>
            <a:off x="4579277" y="2870379"/>
            <a:ext cx="6792299" cy="119818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כניסה: מערך של ציונים וממוצע</a:t>
            </a:r>
          </a:p>
          <a:p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טענת יציאה: הפעולה מחשבת ומחזירה </a:t>
            </a:r>
            <a:br>
              <a:rPr lang="en-US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את מספר הציונים מעל הממוצע.</a:t>
            </a:r>
            <a:endParaRPr lang="en-US" sz="2000" b="1" dirty="0">
              <a:solidFill>
                <a:srgbClr val="12B4BC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B5AE9-8890-45F7-A07D-49C59A21006F}"/>
              </a:ext>
            </a:extLst>
          </p:cNvPr>
          <p:cNvSpPr txBox="1"/>
          <p:nvPr/>
        </p:nvSpPr>
        <p:spPr>
          <a:xfrm>
            <a:off x="318499" y="922294"/>
            <a:ext cx="10843013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בפעולה זו נקבל מערך שכבר הוזנו לתוכו נתונים, וממוצע.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נעבור על כל איברי המערך נספור ונחזיר כמה מהם גדולים מהממוצע.</a:t>
            </a:r>
          </a:p>
        </p:txBody>
      </p:sp>
    </p:spTree>
    <p:extLst>
      <p:ext uri="{BB962C8B-B14F-4D97-AF65-F5344CB8AC3E}">
        <p14:creationId xmlns:p14="http://schemas.microsoft.com/office/powerpoint/2010/main" val="2825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נכתוב תוכנית ראשית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D65B4DF-A5A5-4688-8830-547B7830C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33651" r="38839" b="42758"/>
          <a:stretch/>
        </p:blipFill>
        <p:spPr>
          <a:xfrm>
            <a:off x="191878" y="1425640"/>
            <a:ext cx="7754694" cy="2199536"/>
          </a:xfrm>
          <a:prstGeom prst="rect">
            <a:avLst/>
          </a:prstGeom>
        </p:spPr>
      </p:pic>
      <p:pic>
        <p:nvPicPr>
          <p:cNvPr id="1026" name="Picture 2" descr="AKEL reduces pre-election expences for financing Solidarity Networks | AKEL">
            <a:extLst>
              <a:ext uri="{FF2B5EF4-FFF2-40B4-BE49-F238E27FC236}">
                <a16:creationId xmlns:a16="http://schemas.microsoft.com/office/drawing/2014/main" id="{9B781CD8-1B51-444F-8AC6-8F4B7B8A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5" y="3378372"/>
            <a:ext cx="2725327" cy="24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FA8B01E-9517-4D36-939B-C47B14EB340B}"/>
              </a:ext>
            </a:extLst>
          </p:cNvPr>
          <p:cNvSpPr/>
          <p:nvPr/>
        </p:nvSpPr>
        <p:spPr>
          <a:xfrm>
            <a:off x="1438382" y="719601"/>
            <a:ext cx="999592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בתוכנית הראשית ננהל את כל תתי התוכניות (הפעולות) שכתבנו: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D02AC788-183A-4424-9EB1-819C2666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7" t="11111" r="75179" b="63809"/>
          <a:stretch/>
        </p:blipFill>
        <p:spPr>
          <a:xfrm>
            <a:off x="8292141" y="1255426"/>
            <a:ext cx="3205116" cy="2219217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B49B9A5A-6EA9-42CF-BD35-AF27F7C89164}"/>
              </a:ext>
            </a:extLst>
          </p:cNvPr>
          <p:cNvSpPr/>
          <p:nvPr/>
        </p:nvSpPr>
        <p:spPr>
          <a:xfrm>
            <a:off x="2152651" y="3585134"/>
            <a:ext cx="9281652" cy="1090983"/>
          </a:xfrm>
          <a:prstGeom prst="rect">
            <a:avLst/>
          </a:prstGeom>
          <a:ln w="57150">
            <a:solidFill>
              <a:srgbClr val="DCEE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e-IL" sz="2000" dirty="0"/>
              <a:t>שימו לב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כדי לעשות אותן פעולות על 100 תלמידים, יש לשנות רק את גודל המערך בהוראה אחת בלבד.</a:t>
            </a:r>
            <a:endParaRPr lang="en-US" sz="2000" dirty="0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0C354E3A-D131-4711-9C10-C9CAA78EC5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10" t="37778" r="61964" b="58413"/>
          <a:stretch/>
        </p:blipFill>
        <p:spPr>
          <a:xfrm>
            <a:off x="3362325" y="1913311"/>
            <a:ext cx="726621" cy="336578"/>
          </a:xfrm>
          <a:prstGeom prst="rect">
            <a:avLst/>
          </a:prstGeom>
        </p:spPr>
      </p:pic>
      <p:sp>
        <p:nvSpPr>
          <p:cNvPr id="17" name="לב 16">
            <a:extLst>
              <a:ext uri="{FF2B5EF4-FFF2-40B4-BE49-F238E27FC236}">
                <a16:creationId xmlns:a16="http://schemas.microsoft.com/office/drawing/2014/main" id="{ABEFB0B8-F4ED-46FA-98FF-88D0BC26CAFE}"/>
              </a:ext>
            </a:extLst>
          </p:cNvPr>
          <p:cNvSpPr/>
          <p:nvPr/>
        </p:nvSpPr>
        <p:spPr>
          <a:xfrm>
            <a:off x="10187676" y="3625176"/>
            <a:ext cx="198648" cy="2444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D6D25E3-89EC-4451-A1B5-019243D6312F}"/>
              </a:ext>
            </a:extLst>
          </p:cNvPr>
          <p:cNvCxnSpPr>
            <a:cxnSpLocks/>
          </p:cNvCxnSpPr>
          <p:nvPr/>
        </p:nvCxnSpPr>
        <p:spPr>
          <a:xfrm flipH="1" flipV="1">
            <a:off x="3592288" y="2230841"/>
            <a:ext cx="4510768" cy="1731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רגע חושבים...</a:t>
            </a:r>
            <a:endParaRPr lang="he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714376" y="817518"/>
            <a:ext cx="10799424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נתון מערך המכיל ספרות. המערך מייצג מספר שלם.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כתוב פעולה המקבלת מערך ספרות, מחשבת ומחזירה מספר שלם אותו מייצג המערך.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הנחה: המספר תקין ומתאים למשתנה </a:t>
            </a:r>
            <a:r>
              <a:rPr lang="en-US" sz="2800" dirty="0"/>
              <a:t>int</a:t>
            </a:r>
            <a:r>
              <a:rPr lang="he-IL" sz="2800" dirty="0"/>
              <a:t>.</a:t>
            </a:r>
          </a:p>
        </p:txBody>
      </p:sp>
      <p:pic>
        <p:nvPicPr>
          <p:cNvPr id="2" name="Picture 2" descr="Should You Implement a Performance Management System?">
            <a:extLst>
              <a:ext uri="{FF2B5EF4-FFF2-40B4-BE49-F238E27FC236}">
                <a16:creationId xmlns:a16="http://schemas.microsoft.com/office/drawing/2014/main" id="{2F349304-09AF-4343-96D9-7BA52980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" y="2851760"/>
            <a:ext cx="3914453" cy="29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נתחיל בשרטוט דוגמה</a:t>
            </a:r>
            <a:endParaRPr lang="he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4048017" y="2279608"/>
            <a:ext cx="7219203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המערך שלפנינו מייצג את המספר 5872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כדי ליצור את המספר נשתמש במשתנה </a:t>
            </a:r>
            <a:r>
              <a:rPr lang="en-US" sz="2800" dirty="0"/>
              <a:t>num</a:t>
            </a:r>
            <a:r>
              <a:rPr lang="he-IL" sz="2800" dirty="0"/>
              <a:t>.</a:t>
            </a:r>
          </a:p>
        </p:txBody>
      </p:sp>
      <p:pic>
        <p:nvPicPr>
          <p:cNvPr id="2" name="Picture 2" descr="Should You Implement a Performance Management System?">
            <a:extLst>
              <a:ext uri="{FF2B5EF4-FFF2-40B4-BE49-F238E27FC236}">
                <a16:creationId xmlns:a16="http://schemas.microsoft.com/office/drawing/2014/main" id="{2F349304-09AF-4343-96D9-7BA52980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" y="2851760"/>
            <a:ext cx="3914453" cy="29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E36D4A90-FC57-49C5-9478-9DD71D24F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73130"/>
              </p:ext>
            </p:extLst>
          </p:nvPr>
        </p:nvGraphicFramePr>
        <p:xfrm>
          <a:off x="833984" y="1152967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1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נתחיל בשאלה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נחפש חוקיות</a:t>
            </a:r>
            <a:endParaRPr lang="he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3950629" y="1046387"/>
            <a:ext cx="7219203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המערך שלפנינו מייצג את המספר 5872</a:t>
            </a:r>
          </a:p>
        </p:txBody>
      </p:sp>
      <p:pic>
        <p:nvPicPr>
          <p:cNvPr id="2" name="Picture 2" descr="Should You Implement a Performance Management System?">
            <a:extLst>
              <a:ext uri="{FF2B5EF4-FFF2-40B4-BE49-F238E27FC236}">
                <a16:creationId xmlns:a16="http://schemas.microsoft.com/office/drawing/2014/main" id="{2F349304-09AF-4343-96D9-7BA52980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" y="3530709"/>
            <a:ext cx="3096516" cy="23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E36D4A90-FC57-49C5-9478-9DD71D24FD53}"/>
              </a:ext>
            </a:extLst>
          </p:cNvPr>
          <p:cNvGraphicFramePr>
            <a:graphicFrameLocks noGrp="1"/>
          </p:cNvGraphicFramePr>
          <p:nvPr/>
        </p:nvGraphicFramePr>
        <p:xfrm>
          <a:off x="833984" y="1152967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3AF3244E-44B2-47BC-9AFE-924875BAC9C3}"/>
              </a:ext>
            </a:extLst>
          </p:cNvPr>
          <p:cNvSpPr txBox="1"/>
          <p:nvPr/>
        </p:nvSpPr>
        <p:spPr>
          <a:xfrm>
            <a:off x="4055036" y="2779306"/>
            <a:ext cx="7219203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נבחן איך לקדם כל פעם את המשתנה </a:t>
            </a:r>
            <a:r>
              <a:rPr lang="en-US" sz="2800" dirty="0"/>
              <a:t>num</a:t>
            </a:r>
            <a:endParaRPr lang="he-IL" sz="2800" dirty="0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078DB46-5DB3-49BB-BD64-4EB664E5D6BB}"/>
              </a:ext>
            </a:extLst>
          </p:cNvPr>
          <p:cNvGrpSpPr/>
          <p:nvPr/>
        </p:nvGrpSpPr>
        <p:grpSpPr>
          <a:xfrm>
            <a:off x="4872357" y="1949725"/>
            <a:ext cx="3249040" cy="722963"/>
            <a:chOff x="5373895" y="2481166"/>
            <a:chExt cx="3249040" cy="722963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5EACA933-53AC-4EB1-B013-955BD1E0FB2B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0</a:t>
              </a:r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1B304F11-8422-4148-8492-4C2F81CFE773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0" name="סוגר מסולסל ימני 9">
                <a:extLst>
                  <a:ext uri="{FF2B5EF4-FFF2-40B4-BE49-F238E27FC236}">
                    <a16:creationId xmlns:a16="http://schemas.microsoft.com/office/drawing/2014/main" id="{62292AFE-E9B8-4AF4-8F82-D083F639345B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3A980AA1-268F-4DA9-A30D-730F04F87D45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3DC24DA-DEAC-42F5-9489-0CC5DCDA75A8}"/>
              </a:ext>
            </a:extLst>
          </p:cNvPr>
          <p:cNvGrpSpPr/>
          <p:nvPr/>
        </p:nvGrpSpPr>
        <p:grpSpPr>
          <a:xfrm>
            <a:off x="5026469" y="3640201"/>
            <a:ext cx="3249040" cy="722963"/>
            <a:chOff x="5373895" y="2481166"/>
            <a:chExt cx="3249040" cy="722963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CF12D82E-16EC-4A03-9B02-EB5579B17224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5</a:t>
              </a:r>
            </a:p>
          </p:txBody>
        </p: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4AE6E450-83AD-4549-9678-1CCA9D81F373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6" name="סוגר מסולסל ימני 15">
                <a:extLst>
                  <a:ext uri="{FF2B5EF4-FFF2-40B4-BE49-F238E27FC236}">
                    <a16:creationId xmlns:a16="http://schemas.microsoft.com/office/drawing/2014/main" id="{ACC366D8-A111-4074-9663-66257CEB73ED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TextBox 3">
                <a:extLst>
                  <a:ext uri="{FF2B5EF4-FFF2-40B4-BE49-F238E27FC236}">
                    <a16:creationId xmlns:a16="http://schemas.microsoft.com/office/drawing/2014/main" id="{F1D1ADF7-8E3D-45FB-986F-914B3F61EA2E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9A2D16A2-7D04-417B-96E9-FDB69C2D9582}"/>
              </a:ext>
            </a:extLst>
          </p:cNvPr>
          <p:cNvCxnSpPr>
            <a:cxnSpLocks/>
          </p:cNvCxnSpPr>
          <p:nvPr/>
        </p:nvCxnSpPr>
        <p:spPr>
          <a:xfrm>
            <a:off x="1304409" y="1997237"/>
            <a:ext cx="6174077" cy="2016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35D255F7-5C8B-40C6-B55B-A950B63B6CB5}"/>
              </a:ext>
            </a:extLst>
          </p:cNvPr>
          <p:cNvGrpSpPr/>
          <p:nvPr/>
        </p:nvGrpSpPr>
        <p:grpSpPr>
          <a:xfrm>
            <a:off x="5026469" y="4656122"/>
            <a:ext cx="3249040" cy="722963"/>
            <a:chOff x="5373895" y="2481166"/>
            <a:chExt cx="3249040" cy="722963"/>
          </a:xfrm>
        </p:grpSpPr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0B8EA997-307B-41A5-B077-C899186576C7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8</a:t>
              </a:r>
              <a:r>
                <a:rPr lang="en-US" dirty="0"/>
                <a:t>5*10+</a:t>
              </a:r>
              <a:endParaRPr lang="he-IL" dirty="0"/>
            </a:p>
          </p:txBody>
        </p:sp>
        <p:grpSp>
          <p:nvGrpSpPr>
            <p:cNvPr id="29" name="קבוצה 28">
              <a:extLst>
                <a:ext uri="{FF2B5EF4-FFF2-40B4-BE49-F238E27FC236}">
                  <a16:creationId xmlns:a16="http://schemas.microsoft.com/office/drawing/2014/main" id="{84C36CD7-72E9-493E-BEA4-527E0D445850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30" name="סוגר מסולסל ימני 29">
                <a:extLst>
                  <a:ext uri="{FF2B5EF4-FFF2-40B4-BE49-F238E27FC236}">
                    <a16:creationId xmlns:a16="http://schemas.microsoft.com/office/drawing/2014/main" id="{709AEB2F-E84B-4AB5-A1E2-A3B7A9288E71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TextBox 3">
                <a:extLst>
                  <a:ext uri="{FF2B5EF4-FFF2-40B4-BE49-F238E27FC236}">
                    <a16:creationId xmlns:a16="http://schemas.microsoft.com/office/drawing/2014/main" id="{53042871-3868-4C99-A296-AE93BB7B901B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6B9A2E53-B850-4C66-86B0-7D36BA8E7ADC}"/>
              </a:ext>
            </a:extLst>
          </p:cNvPr>
          <p:cNvCxnSpPr>
            <a:cxnSpLocks/>
          </p:cNvCxnSpPr>
          <p:nvPr/>
        </p:nvCxnSpPr>
        <p:spPr>
          <a:xfrm>
            <a:off x="2072897" y="2083790"/>
            <a:ext cx="5549831" cy="2857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כתיבת הפעולה</a:t>
            </a:r>
            <a:endParaRPr lang="he-IL" b="1" dirty="0"/>
          </a:p>
        </p:txBody>
      </p:sp>
      <p:pic>
        <p:nvPicPr>
          <p:cNvPr id="2050" name="Picture 2" descr="K2 Expands Partner Program with Solution Showcase – Channel Partners">
            <a:extLst>
              <a:ext uri="{FF2B5EF4-FFF2-40B4-BE49-F238E27FC236}">
                <a16:creationId xmlns:a16="http://schemas.microsoft.com/office/drawing/2014/main" id="{D81F8E61-E2A5-4DC0-9D38-7B81913F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2" y="3974215"/>
            <a:ext cx="5009615" cy="18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טבלה 32">
            <a:extLst>
              <a:ext uri="{FF2B5EF4-FFF2-40B4-BE49-F238E27FC236}">
                <a16:creationId xmlns:a16="http://schemas.microsoft.com/office/drawing/2014/main" id="{3FD52A07-F815-44DB-AC7F-521ADBD7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65337"/>
              </p:ext>
            </p:extLst>
          </p:nvPr>
        </p:nvGraphicFramePr>
        <p:xfrm>
          <a:off x="7367901" y="1217972"/>
          <a:ext cx="354340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748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94D8F84E-AD50-49CE-9814-8BB1BF0EA9D7}"/>
              </a:ext>
            </a:extLst>
          </p:cNvPr>
          <p:cNvCxnSpPr>
            <a:cxnSpLocks/>
          </p:cNvCxnSpPr>
          <p:nvPr/>
        </p:nvCxnSpPr>
        <p:spPr>
          <a:xfrm>
            <a:off x="8659640" y="691824"/>
            <a:ext cx="0" cy="526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A8D00C5B-6B7E-4EF3-8E15-0CA023C42851}"/>
              </a:ext>
            </a:extLst>
          </p:cNvPr>
          <p:cNvSpPr/>
          <p:nvPr/>
        </p:nvSpPr>
        <p:spPr>
          <a:xfrm>
            <a:off x="10515466" y="2739715"/>
            <a:ext cx="920918" cy="451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5*10+8</a:t>
            </a: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1771674F-2054-4B51-89CC-2EA632F3B57F}"/>
              </a:ext>
            </a:extLst>
          </p:cNvPr>
          <p:cNvCxnSpPr>
            <a:cxnSpLocks/>
          </p:cNvCxnSpPr>
          <p:nvPr/>
        </p:nvCxnSpPr>
        <p:spPr>
          <a:xfrm>
            <a:off x="9592876" y="691824"/>
            <a:ext cx="0" cy="526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8B15EE72-BD80-4D6A-A766-86E7547307A4}"/>
              </a:ext>
            </a:extLst>
          </p:cNvPr>
          <p:cNvCxnSpPr>
            <a:cxnSpLocks/>
          </p:cNvCxnSpPr>
          <p:nvPr/>
        </p:nvCxnSpPr>
        <p:spPr>
          <a:xfrm>
            <a:off x="10466180" y="691824"/>
            <a:ext cx="0" cy="526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>
            <a:extLst>
              <a:ext uri="{FF2B5EF4-FFF2-40B4-BE49-F238E27FC236}">
                <a16:creationId xmlns:a16="http://schemas.microsoft.com/office/drawing/2014/main" id="{98D17FA8-793C-41D2-AC90-1F54E396132F}"/>
              </a:ext>
            </a:extLst>
          </p:cNvPr>
          <p:cNvSpPr/>
          <p:nvPr/>
        </p:nvSpPr>
        <p:spPr>
          <a:xfrm>
            <a:off x="10374646" y="2771888"/>
            <a:ext cx="1073318" cy="451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58*10+7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59032913-02BD-48CA-B920-C0063AEB8511}"/>
              </a:ext>
            </a:extLst>
          </p:cNvPr>
          <p:cNvSpPr/>
          <p:nvPr/>
        </p:nvSpPr>
        <p:spPr>
          <a:xfrm>
            <a:off x="10273015" y="2739715"/>
            <a:ext cx="1420579" cy="451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587*10+2</a:t>
            </a:r>
          </a:p>
        </p:txBody>
      </p: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DCB7D934-7D1B-4E26-A418-56A92AAF5F13}"/>
              </a:ext>
            </a:extLst>
          </p:cNvPr>
          <p:cNvCxnSpPr>
            <a:cxnSpLocks/>
          </p:cNvCxnSpPr>
          <p:nvPr/>
        </p:nvCxnSpPr>
        <p:spPr>
          <a:xfrm>
            <a:off x="11122014" y="691824"/>
            <a:ext cx="0" cy="526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B195767A-4904-4F64-BDB3-74EC273E4ECE}"/>
              </a:ext>
            </a:extLst>
          </p:cNvPr>
          <p:cNvCxnSpPr>
            <a:cxnSpLocks/>
          </p:cNvCxnSpPr>
          <p:nvPr/>
        </p:nvCxnSpPr>
        <p:spPr>
          <a:xfrm>
            <a:off x="7758492" y="691824"/>
            <a:ext cx="0" cy="526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EA9521CA-85E8-45C6-A922-50625F2AF141}"/>
              </a:ext>
            </a:extLst>
          </p:cNvPr>
          <p:cNvSpPr/>
          <p:nvPr/>
        </p:nvSpPr>
        <p:spPr>
          <a:xfrm>
            <a:off x="10230554" y="2803160"/>
            <a:ext cx="1420579" cy="451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0*10+5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FF8B1C1E-B29C-4C8F-AC6C-7478F6143F51}"/>
              </a:ext>
            </a:extLst>
          </p:cNvPr>
          <p:cNvSpPr/>
          <p:nvPr/>
        </p:nvSpPr>
        <p:spPr>
          <a:xfrm>
            <a:off x="10353449" y="2772881"/>
            <a:ext cx="1420579" cy="451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AC94513-39DC-418D-BA0E-A639E5058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30" t="41389" r="54375" b="34167"/>
          <a:stretch/>
        </p:blipFill>
        <p:spPr>
          <a:xfrm>
            <a:off x="234555" y="849973"/>
            <a:ext cx="6692037" cy="3057525"/>
          </a:xfrm>
          <a:prstGeom prst="rect">
            <a:avLst/>
          </a:prstGeom>
        </p:spPr>
      </p:pic>
      <p:sp>
        <p:nvSpPr>
          <p:cNvPr id="32" name="TextBox 4">
            <a:extLst>
              <a:ext uri="{FF2B5EF4-FFF2-40B4-BE49-F238E27FC236}">
                <a16:creationId xmlns:a16="http://schemas.microsoft.com/office/drawing/2014/main" id="{724FB2DC-D21C-4BEA-B0D4-E29B33CA83A0}"/>
              </a:ext>
            </a:extLst>
          </p:cNvPr>
          <p:cNvSpPr txBox="1"/>
          <p:nvPr/>
        </p:nvSpPr>
        <p:spPr>
          <a:xfrm>
            <a:off x="5588124" y="3546231"/>
            <a:ext cx="4334828" cy="11318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בכל שלב, הגדלנו את המספר פי 10 והוספנו את האיבר הנוכחי.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F6FF35F-1BB2-4428-A631-040B4EED26F4}"/>
              </a:ext>
            </a:extLst>
          </p:cNvPr>
          <p:cNvGrpSpPr/>
          <p:nvPr/>
        </p:nvGrpSpPr>
        <p:grpSpPr>
          <a:xfrm>
            <a:off x="6964187" y="2594179"/>
            <a:ext cx="3001226" cy="722963"/>
            <a:chOff x="5621709" y="2481166"/>
            <a:chExt cx="3001226" cy="722963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12615EAD-1380-450E-A068-8FC00F88D649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CDB629E3-5A54-435F-9D98-CD3148D22D2A}"/>
                </a:ext>
              </a:extLst>
            </p:cNvPr>
            <p:cNvGrpSpPr/>
            <p:nvPr/>
          </p:nvGrpSpPr>
          <p:grpSpPr>
            <a:xfrm>
              <a:off x="5621709" y="2481166"/>
              <a:ext cx="1478837" cy="679481"/>
              <a:chOff x="5537886" y="2165556"/>
              <a:chExt cx="1478837" cy="679481"/>
            </a:xfrm>
          </p:grpSpPr>
          <p:sp>
            <p:nvSpPr>
              <p:cNvPr id="10" name="סוגר מסולסל ימני 9">
                <a:extLst>
                  <a:ext uri="{FF2B5EF4-FFF2-40B4-BE49-F238E27FC236}">
                    <a16:creationId xmlns:a16="http://schemas.microsoft.com/office/drawing/2014/main" id="{6E7261B2-1DD4-4766-8D72-F8CE050C26E3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CB66F3B9-6EAA-4BEF-9C98-46968EB8E210}"/>
                  </a:ext>
                </a:extLst>
              </p:cNvPr>
              <p:cNvSpPr txBox="1"/>
              <p:nvPr/>
            </p:nvSpPr>
            <p:spPr>
              <a:xfrm>
                <a:off x="5537886" y="2165556"/>
                <a:ext cx="1135949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sp>
        <p:nvSpPr>
          <p:cNvPr id="17" name="מלבן 16">
            <a:extLst>
              <a:ext uri="{FF2B5EF4-FFF2-40B4-BE49-F238E27FC236}">
                <a16:creationId xmlns:a16="http://schemas.microsoft.com/office/drawing/2014/main" id="{493B7E56-CB7B-4653-B606-FCA67163D8F1}"/>
              </a:ext>
            </a:extLst>
          </p:cNvPr>
          <p:cNvSpPr/>
          <p:nvPr/>
        </p:nvSpPr>
        <p:spPr>
          <a:xfrm>
            <a:off x="8849634" y="2816513"/>
            <a:ext cx="831714" cy="4096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9D9F3183-D4F5-4CFB-A652-7C3F49831F7C}"/>
              </a:ext>
            </a:extLst>
          </p:cNvPr>
          <p:cNvSpPr/>
          <p:nvPr/>
        </p:nvSpPr>
        <p:spPr>
          <a:xfrm>
            <a:off x="8847502" y="2807163"/>
            <a:ext cx="831714" cy="4096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58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77E485FA-D221-4123-9CEA-792F77FD0158}"/>
              </a:ext>
            </a:extLst>
          </p:cNvPr>
          <p:cNvSpPr/>
          <p:nvPr/>
        </p:nvSpPr>
        <p:spPr>
          <a:xfrm>
            <a:off x="8845370" y="2793646"/>
            <a:ext cx="831714" cy="4096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587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067B14B9-2036-4CB6-B96C-A4F9A925559C}"/>
              </a:ext>
            </a:extLst>
          </p:cNvPr>
          <p:cNvSpPr/>
          <p:nvPr/>
        </p:nvSpPr>
        <p:spPr>
          <a:xfrm>
            <a:off x="8843238" y="2759616"/>
            <a:ext cx="831714" cy="4096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5872</a:t>
            </a:r>
          </a:p>
        </p:txBody>
      </p:sp>
    </p:spTree>
    <p:extLst>
      <p:ext uri="{BB962C8B-B14F-4D97-AF65-F5344CB8AC3E}">
        <p14:creationId xmlns:p14="http://schemas.microsoft.com/office/powerpoint/2010/main" val="11288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36" grpId="0" animBg="1"/>
      <p:bldP spid="36" grpId="1" animBg="1"/>
      <p:bldP spid="40" grpId="0" animBg="1"/>
      <p:bldP spid="32" grpId="0" animBg="1"/>
      <p:bldP spid="17" grpId="0" animBg="1"/>
      <p:bldP spid="37" grpId="0" animBg="1"/>
      <p:bldP spid="38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סדרת </a:t>
            </a:r>
            <a:r>
              <a:rPr lang="he-IL" b="1" dirty="0" err="1"/>
              <a:t>פיבונצ'י</a:t>
            </a:r>
            <a:endParaRPr lang="he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696288" y="1320952"/>
            <a:ext cx="10799424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סדרת </a:t>
            </a:r>
            <a:r>
              <a:rPr lang="he-IL" sz="2800" dirty="0" err="1"/>
              <a:t>פיבונאצ'י</a:t>
            </a:r>
            <a:r>
              <a:rPr lang="he-IL" sz="2800" dirty="0"/>
              <a:t> היא סדרה מתחום המתמטיקה, שקרויה על שם המתמטיקאי לאונרדו מפיזה, שהיה ידוע בכינו </a:t>
            </a:r>
            <a:r>
              <a:rPr lang="he-IL" sz="2800" dirty="0" err="1"/>
              <a:t>פיבונאצ'י</a:t>
            </a:r>
            <a:r>
              <a:rPr lang="he-IL" sz="2800" dirty="0"/>
              <a:t>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שם זה ניתן לו לאחר מותו, ומשמעותו בנו של </a:t>
            </a:r>
            <a:r>
              <a:rPr lang="he-IL" sz="2800" dirty="0" err="1"/>
              <a:t>בונאצ'י</a:t>
            </a:r>
            <a:r>
              <a:rPr lang="he-IL" sz="28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B2C76-AF15-4466-917B-5DAD0C57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7" y="2773085"/>
            <a:ext cx="2320566" cy="30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סדרת </a:t>
            </a:r>
            <a:r>
              <a:rPr lang="he-IL" b="1" dirty="0" err="1"/>
              <a:t>פיבונצ'י</a:t>
            </a:r>
            <a:endParaRPr lang="he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601361" y="1290129"/>
            <a:ext cx="10799424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האיבר הראשון והשני בסדרה שווים ל 1, והחל מהאיבר השלישי כל איבר בסדרה שווה לסכום שני האיברים שקדמו לו. </a:t>
            </a:r>
            <a:br>
              <a:rPr lang="en-US" sz="2800" dirty="0"/>
            </a:br>
            <a:r>
              <a:rPr lang="he-IL" sz="2800" dirty="0"/>
              <a:t>להלן דוגמה של סדרה באורך 7: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13 ,8 ,5 ,3 ,2 ,1 ,1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B2C76-AF15-4466-917B-5DAD0C57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7" y="2773085"/>
            <a:ext cx="2320566" cy="30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KO – 2-component methyl methacrylate - SikoBV">
            <a:extLst>
              <a:ext uri="{FF2B5EF4-FFF2-40B4-BE49-F238E27FC236}">
                <a16:creationId xmlns:a16="http://schemas.microsoft.com/office/drawing/2014/main" id="{23175DF8-DEAD-4173-AE60-AC1C0D7A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9" y="1370234"/>
            <a:ext cx="3369709" cy="44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סדרת </a:t>
            </a:r>
            <a:r>
              <a:rPr lang="he-IL" b="1" dirty="0" err="1"/>
              <a:t>פיבונאצ'י</a:t>
            </a:r>
            <a:endParaRPr lang="he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696288" y="1456857"/>
            <a:ext cx="10799424" cy="19721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כתבו קטע תכנית המקבל מערך של מספרים ובודק האם </a:t>
            </a:r>
            <a:br>
              <a:rPr lang="en-US" sz="2800" dirty="0"/>
            </a:br>
            <a:r>
              <a:rPr lang="he-IL" sz="2800" dirty="0"/>
              <a:t>איברי המערך מייצגים סדרת </a:t>
            </a:r>
            <a:r>
              <a:rPr lang="he-IL" sz="2800" dirty="0" err="1"/>
              <a:t>פיבונאצ'י</a:t>
            </a:r>
            <a:r>
              <a:rPr lang="he-IL" sz="2800" dirty="0"/>
              <a:t>.</a:t>
            </a:r>
            <a:br>
              <a:rPr lang="en-US" sz="2800" dirty="0"/>
            </a:br>
            <a:r>
              <a:rPr lang="he-IL" sz="2800" dirty="0"/>
              <a:t>הניחו שגודל המערך הוא לפחות 2.</a:t>
            </a:r>
          </a:p>
        </p:txBody>
      </p:sp>
    </p:spTree>
    <p:extLst>
      <p:ext uri="{BB962C8B-B14F-4D97-AF65-F5344CB8AC3E}">
        <p14:creationId xmlns:p14="http://schemas.microsoft.com/office/powerpoint/2010/main" val="38757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סדרת </a:t>
            </a:r>
            <a:r>
              <a:rPr lang="he-IL" b="1" dirty="0" err="1"/>
              <a:t>פיבונאצ'י</a:t>
            </a:r>
            <a:endParaRPr lang="he-IL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8AC4CA-DC21-4C9B-8545-15F2BC2E8223}"/>
              </a:ext>
            </a:extLst>
          </p:cNvPr>
          <p:cNvSpPr txBox="1"/>
          <p:nvPr/>
        </p:nvSpPr>
        <p:spPr>
          <a:xfrm>
            <a:off x="71428" y="1206799"/>
            <a:ext cx="11545353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בתור התחלה נבדוק ששני המספרים הראשונים במערך שווים ל-1. </a:t>
            </a:r>
            <a:br>
              <a:rPr lang="en-US" sz="2800" dirty="0"/>
            </a:br>
            <a:r>
              <a:rPr lang="he-IL" sz="2800" dirty="0"/>
              <a:t>אם לא, ניתן להפסיק את האלגוריתם ולהחזיר שקר.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נעבור באמצעות לולאה על איברי המערך החל מהאיבר השלישי, אם ערכו שונה מסכום האיברים לפניו נחזיר שקר.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לפני שכותבים את הפעולה יש לבדוק שאין חריגה מגבולות המערך.</a:t>
            </a:r>
          </a:p>
        </p:txBody>
      </p:sp>
    </p:spTree>
    <p:extLst>
      <p:ext uri="{BB962C8B-B14F-4D97-AF65-F5344CB8AC3E}">
        <p14:creationId xmlns:p14="http://schemas.microsoft.com/office/powerpoint/2010/main" val="3087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1059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סדרת </a:t>
            </a:r>
            <a:r>
              <a:rPr lang="he-IL" b="1" dirty="0" err="1"/>
              <a:t>פיבונאצ'י</a:t>
            </a:r>
            <a:endParaRPr lang="he-IL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2296F7F-BE96-4F2A-9A6C-10B5407E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9" t="34906" r="56517" b="36929"/>
          <a:stretch/>
        </p:blipFill>
        <p:spPr>
          <a:xfrm>
            <a:off x="58641" y="853440"/>
            <a:ext cx="6145641" cy="3236358"/>
          </a:xfrm>
          <a:prstGeom prst="rect">
            <a:avLst/>
          </a:prstGeom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448696E2-5165-4CC4-BEC8-D2FA0C470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921"/>
              </p:ext>
            </p:extLst>
          </p:nvPr>
        </p:nvGraphicFramePr>
        <p:xfrm>
          <a:off x="7215483" y="1122380"/>
          <a:ext cx="4435365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2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91960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3910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5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D6D4A5C0-EA04-4BF8-9FE1-90A8EE8D1E00}"/>
              </a:ext>
            </a:extLst>
          </p:cNvPr>
          <p:cNvGrpSpPr/>
          <p:nvPr/>
        </p:nvGrpSpPr>
        <p:grpSpPr>
          <a:xfrm>
            <a:off x="6162091" y="1186071"/>
            <a:ext cx="987550" cy="847977"/>
            <a:chOff x="779574" y="2436291"/>
            <a:chExt cx="870244" cy="2088302"/>
          </a:xfrm>
        </p:grpSpPr>
        <p:sp>
          <p:nvSpPr>
            <p:cNvPr id="8" name="סוגר מסולסל ימני 7">
              <a:extLst>
                <a:ext uri="{FF2B5EF4-FFF2-40B4-BE49-F238E27FC236}">
                  <a16:creationId xmlns:a16="http://schemas.microsoft.com/office/drawing/2014/main" id="{998BE3F4-04F2-42FB-84D2-703CB69B4643}"/>
                </a:ext>
              </a:extLst>
            </p:cNvPr>
            <p:cNvSpPr/>
            <p:nvPr/>
          </p:nvSpPr>
          <p:spPr>
            <a:xfrm rot="10800000">
              <a:off x="1540945" y="2436291"/>
              <a:ext cx="108873" cy="2088302"/>
            </a:xfrm>
            <a:prstGeom prst="rightBrace">
              <a:avLst>
                <a:gd name="adj1" fmla="val 128223"/>
                <a:gd name="adj2" fmla="val 5160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FBFEC278-58DB-456E-9614-4A282FF3C6F8}"/>
                </a:ext>
              </a:extLst>
            </p:cNvPr>
            <p:cNvSpPr txBox="1"/>
            <p:nvPr/>
          </p:nvSpPr>
          <p:spPr>
            <a:xfrm>
              <a:off x="779574" y="2489079"/>
              <a:ext cx="724048" cy="16225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/>
                <a:t>arr</a:t>
              </a:r>
              <a:endParaRPr lang="he-IL" sz="2800" dirty="0"/>
            </a:p>
          </p:txBody>
        </p:sp>
      </p:grp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B94BFB2-FB67-4DD2-8C99-8AEBC8316C55}"/>
              </a:ext>
            </a:extLst>
          </p:cNvPr>
          <p:cNvCxnSpPr/>
          <p:nvPr/>
        </p:nvCxnSpPr>
        <p:spPr>
          <a:xfrm>
            <a:off x="9432917" y="714326"/>
            <a:ext cx="0" cy="397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43E3D3B-8AF2-4D36-A257-B7E58EAD50D5}"/>
              </a:ext>
            </a:extLst>
          </p:cNvPr>
          <p:cNvSpPr/>
          <p:nvPr/>
        </p:nvSpPr>
        <p:spPr>
          <a:xfrm>
            <a:off x="9189087" y="3148588"/>
            <a:ext cx="487659" cy="539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9CB22D6A-BE10-4A12-933D-03E474DFB138}"/>
              </a:ext>
            </a:extLst>
          </p:cNvPr>
          <p:cNvSpPr/>
          <p:nvPr/>
        </p:nvSpPr>
        <p:spPr>
          <a:xfrm>
            <a:off x="10049379" y="572942"/>
            <a:ext cx="487659" cy="539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00991042-C5A3-4CA1-A7FF-3560A5451B19}"/>
              </a:ext>
            </a:extLst>
          </p:cNvPr>
          <p:cNvCxnSpPr/>
          <p:nvPr/>
        </p:nvCxnSpPr>
        <p:spPr>
          <a:xfrm>
            <a:off x="10273686" y="724514"/>
            <a:ext cx="0" cy="397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FC3EBAB5-3B95-4A14-8C7B-C991E942AD7E}"/>
              </a:ext>
            </a:extLst>
          </p:cNvPr>
          <p:cNvCxnSpPr/>
          <p:nvPr/>
        </p:nvCxnSpPr>
        <p:spPr>
          <a:xfrm>
            <a:off x="11198359" y="698772"/>
            <a:ext cx="0" cy="397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FAA5592F-C071-44C6-B382-75E93A03B3F6}"/>
              </a:ext>
            </a:extLst>
          </p:cNvPr>
          <p:cNvCxnSpPr/>
          <p:nvPr/>
        </p:nvCxnSpPr>
        <p:spPr>
          <a:xfrm>
            <a:off x="11880569" y="704995"/>
            <a:ext cx="0" cy="397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ution PNG Transparent Images | PNG All">
            <a:extLst>
              <a:ext uri="{FF2B5EF4-FFF2-40B4-BE49-F238E27FC236}">
                <a16:creationId xmlns:a16="http://schemas.microsoft.com/office/drawing/2014/main" id="{002E83B3-6C5C-4AB8-87FD-C7E54C6E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" y="3698582"/>
            <a:ext cx="3201388" cy="220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DB925F45-EA28-46FF-A00B-62DFDCB41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44824"/>
              </p:ext>
            </p:extLst>
          </p:nvPr>
        </p:nvGraphicFramePr>
        <p:xfrm>
          <a:off x="7149392" y="2950736"/>
          <a:ext cx="4435365" cy="975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5852">
                  <a:extLst>
                    <a:ext uri="{9D8B030D-6E8A-4147-A177-3AD203B41FA5}">
                      <a16:colId xmlns:a16="http://schemas.microsoft.com/office/drawing/2014/main" val="813889043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310925070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2163881445"/>
                    </a:ext>
                  </a:extLst>
                </a:gridCol>
                <a:gridCol w="891960">
                  <a:extLst>
                    <a:ext uri="{9D8B030D-6E8A-4147-A177-3AD203B41FA5}">
                      <a16:colId xmlns:a16="http://schemas.microsoft.com/office/drawing/2014/main" val="4015108008"/>
                    </a:ext>
                  </a:extLst>
                </a:gridCol>
                <a:gridCol w="885851">
                  <a:extLst>
                    <a:ext uri="{9D8B030D-6E8A-4147-A177-3AD203B41FA5}">
                      <a16:colId xmlns:a16="http://schemas.microsoft.com/office/drawing/2014/main" val="3086431853"/>
                    </a:ext>
                  </a:extLst>
                </a:gridCol>
              </a:tblGrid>
              <a:tr h="33910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0899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5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6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7385"/>
                  </a:ext>
                </a:extLst>
              </a:tr>
            </a:tbl>
          </a:graphicData>
        </a:graphic>
      </p:graphicFrame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D65CA90-89D3-4589-BD0C-D9BC5CC9E68C}"/>
              </a:ext>
            </a:extLst>
          </p:cNvPr>
          <p:cNvGrpSpPr/>
          <p:nvPr/>
        </p:nvGrpSpPr>
        <p:grpSpPr>
          <a:xfrm>
            <a:off x="6096000" y="3014427"/>
            <a:ext cx="987550" cy="847977"/>
            <a:chOff x="779574" y="2436291"/>
            <a:chExt cx="870244" cy="2088302"/>
          </a:xfrm>
        </p:grpSpPr>
        <p:sp>
          <p:nvSpPr>
            <p:cNvPr id="27" name="סוגר מסולסל ימני 26">
              <a:extLst>
                <a:ext uri="{FF2B5EF4-FFF2-40B4-BE49-F238E27FC236}">
                  <a16:creationId xmlns:a16="http://schemas.microsoft.com/office/drawing/2014/main" id="{1E3B3729-9312-4A32-AC54-8CFB3698B60C}"/>
                </a:ext>
              </a:extLst>
            </p:cNvPr>
            <p:cNvSpPr/>
            <p:nvPr/>
          </p:nvSpPr>
          <p:spPr>
            <a:xfrm rot="10800000">
              <a:off x="1540945" y="2436291"/>
              <a:ext cx="108873" cy="2088302"/>
            </a:xfrm>
            <a:prstGeom prst="rightBrace">
              <a:avLst>
                <a:gd name="adj1" fmla="val 128223"/>
                <a:gd name="adj2" fmla="val 5160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AA0198E4-A29B-4A99-B906-074435F675AF}"/>
                </a:ext>
              </a:extLst>
            </p:cNvPr>
            <p:cNvSpPr txBox="1"/>
            <p:nvPr/>
          </p:nvSpPr>
          <p:spPr>
            <a:xfrm>
              <a:off x="779574" y="2489079"/>
              <a:ext cx="724048" cy="16225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/>
                <a:t>arr</a:t>
              </a:r>
              <a:endParaRPr lang="he-IL" sz="2800" dirty="0"/>
            </a:p>
          </p:txBody>
        </p:sp>
      </p:grp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51F57498-05B5-4FAA-9D2D-1D35B1DDA712}"/>
              </a:ext>
            </a:extLst>
          </p:cNvPr>
          <p:cNvSpPr/>
          <p:nvPr/>
        </p:nvSpPr>
        <p:spPr>
          <a:xfrm>
            <a:off x="10002264" y="2950736"/>
            <a:ext cx="468932" cy="97536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תרשים זרימה: תהליך חלופי 30">
            <a:extLst>
              <a:ext uri="{FF2B5EF4-FFF2-40B4-BE49-F238E27FC236}">
                <a16:creationId xmlns:a16="http://schemas.microsoft.com/office/drawing/2014/main" id="{3DB97CF3-BE5D-4280-AB06-B40CD34C6E5F}"/>
              </a:ext>
            </a:extLst>
          </p:cNvPr>
          <p:cNvSpPr/>
          <p:nvPr/>
        </p:nvSpPr>
        <p:spPr>
          <a:xfrm>
            <a:off x="9327049" y="2234035"/>
            <a:ext cx="2323799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יוחזר ערך 'אמת'</a:t>
            </a:r>
          </a:p>
        </p:txBody>
      </p:sp>
      <p:sp>
        <p:nvSpPr>
          <p:cNvPr id="32" name="תרשים זרימה: תהליך חלופי 31">
            <a:extLst>
              <a:ext uri="{FF2B5EF4-FFF2-40B4-BE49-F238E27FC236}">
                <a16:creationId xmlns:a16="http://schemas.microsoft.com/office/drawing/2014/main" id="{9E11ACC7-F49D-4484-AE80-4DC5864A8E04}"/>
              </a:ext>
            </a:extLst>
          </p:cNvPr>
          <p:cNvSpPr/>
          <p:nvPr/>
        </p:nvSpPr>
        <p:spPr>
          <a:xfrm>
            <a:off x="9260958" y="4099469"/>
            <a:ext cx="2323799" cy="580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יוחזר ערך 'שקר'</a:t>
            </a:r>
          </a:p>
        </p:txBody>
      </p:sp>
    </p:spTree>
    <p:extLst>
      <p:ext uri="{BB962C8B-B14F-4D97-AF65-F5344CB8AC3E}">
        <p14:creationId xmlns:p14="http://schemas.microsoft.com/office/powerpoint/2010/main" val="12192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b="1" dirty="0"/>
              <a:t>נבחן פתרון נוסף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1BDB999-90EB-45EE-A7D0-B4BCAB14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3" t="24291" r="57022" b="48708"/>
          <a:stretch/>
        </p:blipFill>
        <p:spPr>
          <a:xfrm>
            <a:off x="426929" y="1541643"/>
            <a:ext cx="5381854" cy="2827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DA704-01AA-4B88-8FEA-6F4F4860A212}"/>
              </a:ext>
            </a:extLst>
          </p:cNvPr>
          <p:cNvSpPr txBox="1"/>
          <p:nvPr/>
        </p:nvSpPr>
        <p:spPr>
          <a:xfrm>
            <a:off x="223284" y="899128"/>
            <a:ext cx="11492167" cy="39018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נשתמש בלולאת </a:t>
            </a:r>
            <a:r>
              <a:rPr lang="en-US" sz="2400" dirty="0"/>
              <a:t>while</a:t>
            </a:r>
            <a:r>
              <a:rPr lang="he-IL" sz="2400" dirty="0"/>
              <a:t> שמתבצעת כל עוד הסדרה היא סדרת </a:t>
            </a:r>
            <a:r>
              <a:rPr lang="he-IL" sz="2400" dirty="0" err="1"/>
              <a:t>פיבונאצ'י</a:t>
            </a:r>
            <a:r>
              <a:rPr lang="he-IL" sz="2400" dirty="0"/>
              <a:t> </a:t>
            </a:r>
            <a:br>
              <a:rPr lang="en-US" sz="2400" dirty="0"/>
            </a:br>
            <a:r>
              <a:rPr lang="he-IL" sz="2400" b="1" dirty="0"/>
              <a:t>וגם</a:t>
            </a:r>
            <a:r>
              <a:rPr lang="he-IL" sz="2400" dirty="0"/>
              <a:t> לא סיימנו לבדוק את כל המערך.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/>
          </a:p>
          <a:p>
            <a:pPr>
              <a:lnSpc>
                <a:spcPct val="150000"/>
              </a:lnSpc>
            </a:pPr>
            <a:endParaRPr lang="he-IL" sz="2400" dirty="0"/>
          </a:p>
          <a:p>
            <a:pPr>
              <a:lnSpc>
                <a:spcPct val="150000"/>
              </a:lnSpc>
            </a:pPr>
            <a:endParaRPr lang="he-IL" sz="24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הלולאה תפסיק כאשר סיימנו לעבור על המערך </a:t>
            </a:r>
            <a:r>
              <a:rPr lang="he-IL" sz="2400" b="1" dirty="0"/>
              <a:t>או</a:t>
            </a:r>
            <a:r>
              <a:rPr lang="he-IL" sz="2400" dirty="0"/>
              <a:t> כאשר נתקלנו באיבר שאינו שווה לסכום האיברים שלפניו.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72B3E411-E4A7-4A3C-95E8-024E06870929}"/>
              </a:ext>
            </a:extLst>
          </p:cNvPr>
          <p:cNvCxnSpPr>
            <a:cxnSpLocks/>
          </p:cNvCxnSpPr>
          <p:nvPr/>
        </p:nvCxnSpPr>
        <p:spPr>
          <a:xfrm flipH="1" flipV="1">
            <a:off x="5592726" y="3131200"/>
            <a:ext cx="1641452" cy="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34F90444-D405-4F10-948C-FE2ED6201A33}"/>
              </a:ext>
            </a:extLst>
          </p:cNvPr>
          <p:cNvSpPr/>
          <p:nvPr/>
        </p:nvSpPr>
        <p:spPr>
          <a:xfrm>
            <a:off x="7234177" y="2610364"/>
            <a:ext cx="3887479" cy="106324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פעולה מקבילה ל: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if (</a:t>
            </a:r>
            <a:r>
              <a:rPr lang="en-US" sz="20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arr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[</a:t>
            </a:r>
            <a:r>
              <a:rPr lang="en-US" sz="20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] != </a:t>
            </a:r>
            <a:r>
              <a:rPr lang="en-US" sz="20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arr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[i-2] + </a:t>
            </a:r>
            <a:r>
              <a:rPr lang="en-US" sz="20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arr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[i-1])</a:t>
            </a:r>
            <a:b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fib= false;</a:t>
            </a:r>
            <a:endParaRPr lang="he-IL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63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מה למדנו היום?</a:t>
            </a:r>
            <a:endParaRPr lang="he-IL" b="1" dirty="0"/>
          </a:p>
        </p:txBody>
      </p:sp>
      <p:pic>
        <p:nvPicPr>
          <p:cNvPr id="2050" name="Picture 2" descr="K2 Expands Partner Program with Solution Showcase – Channel Partners">
            <a:extLst>
              <a:ext uri="{FF2B5EF4-FFF2-40B4-BE49-F238E27FC236}">
                <a16:creationId xmlns:a16="http://schemas.microsoft.com/office/drawing/2014/main" id="{D81F8E61-E2A5-4DC0-9D38-7B81913F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2" y="3974215"/>
            <a:ext cx="5009615" cy="18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4">
            <a:extLst>
              <a:ext uri="{FF2B5EF4-FFF2-40B4-BE49-F238E27FC236}">
                <a16:creationId xmlns:a16="http://schemas.microsoft.com/office/drawing/2014/main" id="{724FB2DC-D21C-4BEA-B0D4-E29B33CA83A0}"/>
              </a:ext>
            </a:extLst>
          </p:cNvPr>
          <p:cNvSpPr txBox="1"/>
          <p:nvPr/>
        </p:nvSpPr>
        <p:spPr>
          <a:xfrm>
            <a:off x="148012" y="1029577"/>
            <a:ext cx="11589558" cy="51831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הכרנו את המצבים בהם יש להשתמש במערך.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למדנו את הדרכים להצהיר על מערך.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הבחנו בין מציין התא לערכו.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הקפדנו לעבור על מערך באמצעות לולאה תוך הימנעות מחריגה מגבולות המערך.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למדנו על סדרת </a:t>
            </a:r>
            <a:r>
              <a:rPr lang="he-IL" sz="2800" dirty="0" err="1"/>
              <a:t>פיבונאצ'י</a:t>
            </a:r>
            <a:r>
              <a:rPr lang="he-IL" sz="2800" dirty="0"/>
              <a:t>.</a:t>
            </a:r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endParaRPr lang="he-IL" sz="2800" dirty="0"/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476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89423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702940" y="1540936"/>
            <a:ext cx="10300666" cy="208061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sz="3200" b="0" dirty="0"/>
              <a:t>בבחינה במדעי המחשב נבחנו 5 תלמידים.</a:t>
            </a:r>
            <a:br>
              <a:rPr lang="he-IL" sz="3200" b="0" dirty="0"/>
            </a:br>
            <a:r>
              <a:rPr lang="he-IL" sz="3200" b="0" dirty="0"/>
              <a:t>כתבו פעולה הקולטת את ציוני התלמידים, מחשבת ומחזירה את הממוצע שלהם.</a:t>
            </a:r>
            <a:br>
              <a:rPr lang="he-IL" sz="2400" b="0" dirty="0">
                <a:solidFill>
                  <a:srgbClr val="192A72"/>
                </a:solidFill>
              </a:rPr>
            </a:br>
            <a:endParaRPr lang="he-IL" sz="2400" b="0" dirty="0">
              <a:solidFill>
                <a:srgbClr val="192A72"/>
              </a:solidFill>
            </a:endParaRPr>
          </a:p>
        </p:txBody>
      </p:sp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0" y="3603660"/>
            <a:ext cx="3717599" cy="28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4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חישוב ממוצע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FE01FE5-0A87-4AEF-B686-58C9C437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45" y="1264042"/>
            <a:ext cx="6992071" cy="3685540"/>
          </a:xfrm>
          <a:prstGeom prst="rect">
            <a:avLst/>
          </a:prstGeom>
        </p:spPr>
      </p:pic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>
          <a:xfrm>
            <a:off x="3640363" y="1086485"/>
            <a:ext cx="8306992" cy="1203261"/>
          </a:xfrm>
        </p:spPr>
        <p:txBody>
          <a:bodyPr/>
          <a:lstStyle/>
          <a:p>
            <a:r>
              <a:rPr lang="he-IL" sz="2000" u="sng" dirty="0"/>
              <a:t>ט. כניסה</a:t>
            </a:r>
            <a:r>
              <a:rPr lang="he-IL" sz="2000" dirty="0"/>
              <a:t>: </a:t>
            </a:r>
            <a:br>
              <a:rPr lang="en-US" sz="2000" dirty="0"/>
            </a:br>
            <a:r>
              <a:rPr lang="he-IL" sz="2000" u="sng" dirty="0"/>
              <a:t>ט. יציאה</a:t>
            </a:r>
            <a:r>
              <a:rPr lang="he-IL" sz="2000" dirty="0"/>
              <a:t>: הפעולה קולטת 5 ציונים ומחזירה את הממוצע שלהם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ED5BC8F3-36E7-45DC-9AB8-FA8DF852BF87}"/>
              </a:ext>
            </a:extLst>
          </p:cNvPr>
          <p:cNvGrpSpPr/>
          <p:nvPr/>
        </p:nvGrpSpPr>
        <p:grpSpPr>
          <a:xfrm>
            <a:off x="7246991" y="2952593"/>
            <a:ext cx="4401771" cy="697731"/>
            <a:chOff x="6466158" y="1478679"/>
            <a:chExt cx="4524736" cy="769008"/>
          </a:xfrm>
        </p:grpSpPr>
        <p:sp>
          <p:nvSpPr>
            <p:cNvPr id="7" name="תרשים זרימה: מסיים 6">
              <a:extLst>
                <a:ext uri="{FF2B5EF4-FFF2-40B4-BE49-F238E27FC236}">
                  <a16:creationId xmlns:a16="http://schemas.microsoft.com/office/drawing/2014/main" id="{9FFB00CD-2317-4A06-8036-6718412B3E07}"/>
                </a:ext>
              </a:extLst>
            </p:cNvPr>
            <p:cNvSpPr/>
            <p:nvPr/>
          </p:nvSpPr>
          <p:spPr>
            <a:xfrm>
              <a:off x="9037075" y="1478679"/>
              <a:ext cx="1953819" cy="769008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קליטה של ציון </a:t>
              </a:r>
            </a:p>
          </p:txBody>
        </p:sp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80B92AC9-6BD8-4FA5-B6C4-66F9FC0FA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6158" y="1873442"/>
              <a:ext cx="2573114" cy="0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E2CEE619-F206-442F-A090-03948110825F}"/>
              </a:ext>
            </a:extLst>
          </p:cNvPr>
          <p:cNvGrpSpPr/>
          <p:nvPr/>
        </p:nvGrpSpPr>
        <p:grpSpPr>
          <a:xfrm>
            <a:off x="3557000" y="3429000"/>
            <a:ext cx="5590712" cy="697722"/>
            <a:chOff x="5237837" y="1322411"/>
            <a:chExt cx="5746891" cy="768998"/>
          </a:xfrm>
        </p:grpSpPr>
        <p:sp>
          <p:nvSpPr>
            <p:cNvPr id="13" name="תרשים זרימה: מסיים 12">
              <a:extLst>
                <a:ext uri="{FF2B5EF4-FFF2-40B4-BE49-F238E27FC236}">
                  <a16:creationId xmlns:a16="http://schemas.microsoft.com/office/drawing/2014/main" id="{78DE6B2A-8D6D-47CB-BD1E-03196B4FBB73}"/>
                </a:ext>
              </a:extLst>
            </p:cNvPr>
            <p:cNvSpPr/>
            <p:nvPr/>
          </p:nvSpPr>
          <p:spPr>
            <a:xfrm>
              <a:off x="9030909" y="1322411"/>
              <a:ext cx="1953819" cy="768998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הוספת הציון לסכום</a:t>
              </a:r>
            </a:p>
          </p:txBody>
        </p:sp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2B1D626B-B74E-40FB-9704-E6157FCB1797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237837" y="1706910"/>
              <a:ext cx="3793071" cy="5572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ACD9A8D1-1721-47B7-A305-7826ACD74057}"/>
              </a:ext>
            </a:extLst>
          </p:cNvPr>
          <p:cNvGrpSpPr/>
          <p:nvPr/>
        </p:nvGrpSpPr>
        <p:grpSpPr>
          <a:xfrm>
            <a:off x="3565134" y="4063959"/>
            <a:ext cx="3770686" cy="702502"/>
            <a:chOff x="5246198" y="1303920"/>
            <a:chExt cx="3876022" cy="774266"/>
          </a:xfrm>
        </p:grpSpPr>
        <p:sp>
          <p:nvSpPr>
            <p:cNvPr id="18" name="תרשים זרימה: מסיים 17">
              <a:extLst>
                <a:ext uri="{FF2B5EF4-FFF2-40B4-BE49-F238E27FC236}">
                  <a16:creationId xmlns:a16="http://schemas.microsoft.com/office/drawing/2014/main" id="{B9E8498B-06AA-40D7-86C5-C65318D3C0B0}"/>
                </a:ext>
              </a:extLst>
            </p:cNvPr>
            <p:cNvSpPr/>
            <p:nvPr/>
          </p:nvSpPr>
          <p:spPr>
            <a:xfrm>
              <a:off x="7168401" y="1303920"/>
              <a:ext cx="1953819" cy="774266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החזרת הממוצע</a:t>
              </a:r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5086D5D7-3463-4342-A0B7-37BA32AC65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6198" y="1732899"/>
              <a:ext cx="1922203" cy="0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61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274884" y="1394623"/>
            <a:ext cx="9642231" cy="208061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sz="3200" b="0" dirty="0">
                <a:solidFill>
                  <a:srgbClr val="192A72"/>
                </a:solidFill>
              </a:rPr>
              <a:t>עתה כתבו פעולה אשר קולטת 5 ציונים מחשבת ומחזירה את מספר התלמידים שקבלו ציון </a:t>
            </a:r>
            <a:r>
              <a:rPr lang="he-IL" sz="3200" dirty="0">
                <a:solidFill>
                  <a:srgbClr val="192A72"/>
                </a:solidFill>
              </a:rPr>
              <a:t>מעל </a:t>
            </a:r>
            <a:r>
              <a:rPr lang="he-IL" sz="3200" b="0" dirty="0">
                <a:solidFill>
                  <a:srgbClr val="192A72"/>
                </a:solidFill>
              </a:rPr>
              <a:t>הממוצע </a:t>
            </a:r>
            <a:br>
              <a:rPr lang="he-IL" sz="2400" b="0" dirty="0">
                <a:solidFill>
                  <a:srgbClr val="192A72"/>
                </a:solidFill>
              </a:rPr>
            </a:br>
            <a:endParaRPr lang="he-IL" sz="2400" b="0" dirty="0">
              <a:solidFill>
                <a:srgbClr val="192A72"/>
              </a:solidFill>
            </a:endParaRPr>
          </a:p>
        </p:txBody>
      </p:sp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0" y="3603660"/>
            <a:ext cx="3717599" cy="28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7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מה הבעיה שנוצרה?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064" y="922294"/>
            <a:ext cx="10024435" cy="13917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הנתונים שקלטנו לא נשמרו עבור שימוש חוזר.</a:t>
            </a:r>
          </a:p>
          <a:p>
            <a:pPr>
              <a:lnSpc>
                <a:spcPct val="150000"/>
              </a:lnSpc>
            </a:pPr>
            <a:endParaRPr lang="he-IL" sz="3000" dirty="0"/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209D08EB-61C9-4B1F-BE52-8B300A9525F4}"/>
              </a:ext>
            </a:extLst>
          </p:cNvPr>
          <p:cNvSpPr txBox="1">
            <a:spLocks/>
          </p:cNvSpPr>
          <p:nvPr/>
        </p:nvSpPr>
        <p:spPr>
          <a:xfrm>
            <a:off x="5262864" y="1804981"/>
            <a:ext cx="7076399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pic>
        <p:nvPicPr>
          <p:cNvPr id="4098" name="Picture 2" descr="Crete Rent a Car Guide, useful tips for renting a car in Crete">
            <a:extLst>
              <a:ext uri="{FF2B5EF4-FFF2-40B4-BE49-F238E27FC236}">
                <a16:creationId xmlns:a16="http://schemas.microsoft.com/office/drawing/2014/main" id="{B1AA368D-9D06-4FFA-85F7-CB8DCAF1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" y="1841930"/>
            <a:ext cx="4376420" cy="43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נעקוב אחר המשתנה </a:t>
            </a:r>
            <a:r>
              <a:rPr lang="en-US" sz="4400" b="1" dirty="0"/>
              <a:t>grade</a:t>
            </a:r>
            <a:endParaRPr lang="he-IL" sz="4400" b="1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56BDE21-F819-4408-93E2-EAD0BCDD7606}"/>
              </a:ext>
            </a:extLst>
          </p:cNvPr>
          <p:cNvSpPr/>
          <p:nvPr/>
        </p:nvSpPr>
        <p:spPr>
          <a:xfrm>
            <a:off x="7322464" y="2565490"/>
            <a:ext cx="1310640" cy="6373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4373159-F919-47C1-ADD8-2F8DACE2E1E8}"/>
              </a:ext>
            </a:extLst>
          </p:cNvPr>
          <p:cNvSpPr txBox="1"/>
          <p:nvPr/>
        </p:nvSpPr>
        <p:spPr>
          <a:xfrm>
            <a:off x="1119138" y="922294"/>
            <a:ext cx="9774109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הציון הראשון נכנס למשתנה </a:t>
            </a:r>
            <a:r>
              <a:rPr lang="en-US" sz="2800" dirty="0"/>
              <a:t>grade</a:t>
            </a:r>
            <a:r>
              <a:rPr lang="he-IL" sz="2800" dirty="0"/>
              <a:t>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7B5E7D7-A2D6-43BF-A988-554A98A3997A}"/>
              </a:ext>
            </a:extLst>
          </p:cNvPr>
          <p:cNvSpPr txBox="1"/>
          <p:nvPr/>
        </p:nvSpPr>
        <p:spPr>
          <a:xfrm>
            <a:off x="1119138" y="1567681"/>
            <a:ext cx="9774109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כשנקליד את הציון השני הציון הקודם יוחלף.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2DB19B57-9B14-48E5-B830-0092C0384A28}"/>
              </a:ext>
            </a:extLst>
          </p:cNvPr>
          <p:cNvGrpSpPr/>
          <p:nvPr/>
        </p:nvGrpSpPr>
        <p:grpSpPr>
          <a:xfrm>
            <a:off x="5373895" y="2481166"/>
            <a:ext cx="3249040" cy="722963"/>
            <a:chOff x="5373895" y="2481166"/>
            <a:chExt cx="3249040" cy="722963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E2EF2BB5-75D0-417E-9ECB-E8D756760ADC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214EE7CF-B5E7-4A53-AF4D-D5C3B72F283F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5" name="סוגר מסולסל ימני 14">
                <a:extLst>
                  <a:ext uri="{FF2B5EF4-FFF2-40B4-BE49-F238E27FC236}">
                    <a16:creationId xmlns:a16="http://schemas.microsoft.com/office/drawing/2014/main" id="{0288763C-0018-4860-9F8F-45CCDDD4AFCD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E8A7AB1A-5EAA-48B4-8C2D-82FEF4446945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grade</a:t>
                </a:r>
                <a:endParaRPr lang="he-IL" sz="2800" dirty="0"/>
              </a:p>
            </p:txBody>
          </p:sp>
        </p:grpSp>
      </p:grpSp>
      <p:sp>
        <p:nvSpPr>
          <p:cNvPr id="17" name="מלבן 16">
            <a:extLst>
              <a:ext uri="{FF2B5EF4-FFF2-40B4-BE49-F238E27FC236}">
                <a16:creationId xmlns:a16="http://schemas.microsoft.com/office/drawing/2014/main" id="{5F9507F1-DD5B-4654-A6A3-64C4F627C8ED}"/>
              </a:ext>
            </a:extLst>
          </p:cNvPr>
          <p:cNvSpPr/>
          <p:nvPr/>
        </p:nvSpPr>
        <p:spPr>
          <a:xfrm>
            <a:off x="7472958" y="2621902"/>
            <a:ext cx="1009651" cy="563177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95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10682DC-2349-4A66-AB2E-46B5AC88DC20}"/>
              </a:ext>
            </a:extLst>
          </p:cNvPr>
          <p:cNvSpPr txBox="1"/>
          <p:nvPr/>
        </p:nvSpPr>
        <p:spPr>
          <a:xfrm>
            <a:off x="3062796" y="3364154"/>
            <a:ext cx="7830451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הציון הקודם לא נמצא יותר בזיכרון של</a:t>
            </a:r>
            <a:r>
              <a:rPr lang="en-US" sz="2800" dirty="0"/>
              <a:t> </a:t>
            </a:r>
            <a:r>
              <a:rPr lang="he-IL" sz="2800" dirty="0"/>
              <a:t>המחשב.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0E61579B-7B15-4262-B07B-2DAD74F4EDCD}"/>
              </a:ext>
            </a:extLst>
          </p:cNvPr>
          <p:cNvSpPr/>
          <p:nvPr/>
        </p:nvSpPr>
        <p:spPr>
          <a:xfrm>
            <a:off x="7462789" y="2604138"/>
            <a:ext cx="1009651" cy="563177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75</a:t>
            </a:r>
          </a:p>
        </p:txBody>
      </p:sp>
      <p:pic>
        <p:nvPicPr>
          <p:cNvPr id="5" name="Picture 2" descr="Question Mark Red Symbol Magnifying Glass Stock Illustrations – 103  Question Mark Red Symbol Magnifying Glass Stock Illustrations, Vectors &amp;  Clipart - Dreamstime">
            <a:extLst>
              <a:ext uri="{FF2B5EF4-FFF2-40B4-BE49-F238E27FC236}">
                <a16:creationId xmlns:a16="http://schemas.microsoft.com/office/drawing/2014/main" id="{008EFB9F-CFF0-46A5-B2E0-DD555ED1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3" y="3204129"/>
            <a:ext cx="3589962" cy="358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ED0CCCEA-4252-4806-81A2-CF3F199576F2}"/>
              </a:ext>
            </a:extLst>
          </p:cNvPr>
          <p:cNvSpPr txBox="1"/>
          <p:nvPr/>
        </p:nvSpPr>
        <p:spPr>
          <a:xfrm>
            <a:off x="3585681" y="4151327"/>
            <a:ext cx="7340714" cy="658835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בסוף הלולאה במשתנה </a:t>
            </a:r>
            <a:r>
              <a:rPr lang="en-US" sz="2800" dirty="0"/>
              <a:t>grade</a:t>
            </a:r>
            <a:r>
              <a:rPr lang="he-IL" sz="2800" dirty="0"/>
              <a:t> נשמר הציון האחרון.</a:t>
            </a:r>
          </a:p>
        </p:txBody>
      </p:sp>
    </p:spTree>
    <p:extLst>
      <p:ext uri="{BB962C8B-B14F-4D97-AF65-F5344CB8AC3E}">
        <p14:creationId xmlns:p14="http://schemas.microsoft.com/office/powerpoint/2010/main" val="33130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1881</Words>
  <Application>Microsoft Office PowerPoint</Application>
  <PresentationFormat>Widescreen</PresentationFormat>
  <Paragraphs>340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 New</vt:lpstr>
      <vt:lpstr>Varela Round</vt:lpstr>
      <vt:lpstr>ערכת נושא Office</vt:lpstr>
      <vt:lpstr>מערכת שידורים לאומית</vt:lpstr>
      <vt:lpstr>מערך חד ממדי</vt:lpstr>
      <vt:lpstr>מה נלמד היום </vt:lpstr>
      <vt:lpstr>נתחיל בשאלה</vt:lpstr>
      <vt:lpstr>בבחינה במדעי המחשב נבחנו 5 תלמידים. כתבו פעולה הקולטת את ציוני התלמידים, מחשבת ומחזירה את הממוצע שלהם. </vt:lpstr>
      <vt:lpstr>חישוב ממוצע</vt:lpstr>
      <vt:lpstr>עתה כתבו פעולה אשר קולטת 5 ציונים מחשבת ומחזירה את מספר התלמידים שקבלו ציון מעל הממוצע  </vt:lpstr>
      <vt:lpstr>מה הבעיה שנוצרה?</vt:lpstr>
      <vt:lpstr>נעקוב אחר המשתנה grade</vt:lpstr>
      <vt:lpstr>פתרון אפשרי</vt:lpstr>
      <vt:lpstr>פתרון אפשרי</vt:lpstr>
      <vt:lpstr>מה החסרונות של הפתרון?</vt:lpstr>
      <vt:lpstr>PowerPoint Presentation</vt:lpstr>
      <vt:lpstr>הצהרה על מערך</vt:lpstr>
      <vt:lpstr>הצהרה על מערך</vt:lpstr>
      <vt:lpstr>הצהרה על מערך</vt:lpstr>
      <vt:lpstr>הצהרה על מערך שאורכו תלוי במשתמש</vt:lpstr>
      <vt:lpstr>התכונה  Length </vt:lpstr>
      <vt:lpstr>אתחול המערך בשלב ההגדרה</vt:lpstr>
      <vt:lpstr>מהו המציין (האינדקס)?</vt:lpstr>
      <vt:lpstr>פניה לאיבר במערך</vt:lpstr>
      <vt:lpstr> שימוש בלולאה למעבר על מערך</vt:lpstr>
      <vt:lpstr> שימוש בלולאה למעבר על מערך-  דגשים</vt:lpstr>
      <vt:lpstr>רגע חושבים....</vt:lpstr>
      <vt:lpstr>רגע חושבים....</vt:lpstr>
      <vt:lpstr>טבלת מעקב </vt:lpstr>
      <vt:lpstr>מאפייני המערך</vt:lpstr>
      <vt:lpstr>סיכום מאפייני המערך</vt:lpstr>
      <vt:lpstr>סיכום מאפייני המערך</vt:lpstr>
      <vt:lpstr>נחזור לתרגיל מתחילת השיעור</vt:lpstr>
      <vt:lpstr>עתה נפתור את התרגיל עם מערך</vt:lpstr>
      <vt:lpstr>מימוש האלגוריתם</vt:lpstr>
      <vt:lpstr>נשתמש ביתרונות המערך ונפצל את הפעולה</vt:lpstr>
      <vt:lpstr>פעולת קליטת נתונים</vt:lpstr>
      <vt:lpstr>פעולה לחישוב הממוצע</vt:lpstr>
      <vt:lpstr>פעולה לחישוב מספר התאים מעל הממוצע</vt:lpstr>
      <vt:lpstr>נכתוב תוכנית ראשית</vt:lpstr>
      <vt:lpstr>רגע חושבים...</vt:lpstr>
      <vt:lpstr>נתחיל בשרטוט דוגמה</vt:lpstr>
      <vt:lpstr>נחפש חוקיות</vt:lpstr>
      <vt:lpstr>כתיבת הפעולה</vt:lpstr>
      <vt:lpstr>סדרת פיבונצ'י</vt:lpstr>
      <vt:lpstr>סדרת פיבונצ'י</vt:lpstr>
      <vt:lpstr>סדרת פיבונאצ'י</vt:lpstr>
      <vt:lpstr>סדרת פיבונאצ'י</vt:lpstr>
      <vt:lpstr>סדרת פיבונאצ'י</vt:lpstr>
      <vt:lpstr>נבחן פתרון נוסף</vt:lpstr>
      <vt:lpstr>מה למדנו היום?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Tali Marelly</dc:creator>
  <cp:lastModifiedBy>Anat Kaldaron</cp:lastModifiedBy>
  <cp:revision>305</cp:revision>
  <dcterms:created xsi:type="dcterms:W3CDTF">2020-09-20T14:09:13Z</dcterms:created>
  <dcterms:modified xsi:type="dcterms:W3CDTF">2020-10-11T09:40:48Z</dcterms:modified>
</cp:coreProperties>
</file>