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39"/>
  </p:notesMasterIdLst>
  <p:sldIdLst>
    <p:sldId id="256" r:id="rId5"/>
    <p:sldId id="270" r:id="rId6"/>
    <p:sldId id="258" r:id="rId7"/>
    <p:sldId id="271" r:id="rId8"/>
    <p:sldId id="272" r:id="rId9"/>
    <p:sldId id="260" r:id="rId10"/>
    <p:sldId id="273" r:id="rId11"/>
    <p:sldId id="274" r:id="rId12"/>
    <p:sldId id="275" r:id="rId13"/>
    <p:sldId id="276" r:id="rId14"/>
    <p:sldId id="277" r:id="rId15"/>
    <p:sldId id="283" r:id="rId16"/>
    <p:sldId id="284" r:id="rId17"/>
    <p:sldId id="285" r:id="rId18"/>
    <p:sldId id="304" r:id="rId19"/>
    <p:sldId id="305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69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nsolas" panose="020B0609020204030204" pitchFamily="49" charset="0"/>
      <p:regular r:id="rId44"/>
      <p:bold r:id="rId45"/>
      <p:italic r:id="rId46"/>
      <p:boldItalic r:id="rId47"/>
    </p:embeddedFont>
    <p:embeddedFont>
      <p:font typeface="Varela Round" panose="020B0604020202020204" charset="-79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C08E1-DA4F-423A-9017-43DAC3DE2692}">
  <a:tblStyle styleId="{9FDC08E1-DA4F-423A-9017-43DAC3DE269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56" y="53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85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57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26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42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35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010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948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69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116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00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08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967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966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03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767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14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627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724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148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09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2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309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499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447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150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09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50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3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96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69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אופרטור השרשור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754759" y="932769"/>
            <a:ext cx="7761461" cy="449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אופרטור השרשור + מאפשר לנו לבצע:</a:t>
            </a:r>
          </a:p>
          <a:p>
            <a:pPr marL="706448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he-IL" dirty="0"/>
              <a:t>חיבור מחרוזת למחרוזת</a:t>
            </a:r>
          </a:p>
          <a:p>
            <a:pPr marL="706448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he-IL" dirty="0"/>
              <a:t>חיבור מחרוזת</a:t>
            </a:r>
            <a:r>
              <a:rPr lang="en-US" dirty="0"/>
              <a:t> </a:t>
            </a:r>
            <a:r>
              <a:rPr lang="he-IL" dirty="0"/>
              <a:t>לערכים מסוג אחר</a:t>
            </a:r>
          </a:p>
          <a:p>
            <a:pPr marL="249248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     (מס' שלם, מס' ממשי, תו בודד וכו')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הערה</a:t>
            </a:r>
            <a:r>
              <a:rPr lang="he-IL" dirty="0"/>
              <a:t>: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בחיבור של סוגים שונים מתבצעת קודם המרה למחרוזת,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הרי אין משמעות חשבונית לחיבור של טקסט ומספר.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92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אופרטור השרשור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891477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דוגמאות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300918"/>
            <a:ext cx="7761461" cy="494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בדוגמה זו ביצענו שרשור בין שלוש מחרוזות והשמה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של התוצאה למשתנה </a:t>
            </a:r>
            <a:r>
              <a:rPr lang="en-US" dirty="0" err="1"/>
              <a:t>fullName</a:t>
            </a:r>
            <a:r>
              <a:rPr lang="he-IL" dirty="0"/>
              <a:t>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כלומר הפלט של התוכנית יהיה:</a:t>
            </a:r>
          </a:p>
          <a:p>
            <a:pPr marL="439782" lvl="0" indent="-1905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US" dirty="0"/>
              <a:t>Yakir Bashari</a:t>
            </a:r>
            <a:endParaRPr dirty="0"/>
          </a:p>
        </p:txBody>
      </p:sp>
      <p:sp>
        <p:nvSpPr>
          <p:cNvPr id="4" name="מלבן 3"/>
          <p:cNvSpPr/>
          <p:nvPr/>
        </p:nvSpPr>
        <p:spPr>
          <a:xfrm>
            <a:off x="515273" y="1553537"/>
            <a:ext cx="73224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firstName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"Yakir"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lastName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"Bashari"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fullName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firstName</a:t>
            </a:r>
            <a:r>
              <a:rPr lang="en-US" sz="2000" dirty="0">
                <a:latin typeface="Consolas" panose="020B0609020204030204" pitchFamily="49" charset="0"/>
              </a:rPr>
              <a:t> +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sz="2000" dirty="0">
                <a:latin typeface="Consolas" panose="020B0609020204030204" pitchFamily="49" charset="0"/>
              </a:rPr>
              <a:t> + </a:t>
            </a:r>
            <a:r>
              <a:rPr lang="en-US" sz="2000" dirty="0" err="1">
                <a:latin typeface="Consolas" panose="020B0609020204030204" pitchFamily="49" charset="0"/>
              </a:rPr>
              <a:t>lastName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 err="1">
                <a:latin typeface="Consolas" panose="020B0609020204030204" pitchFamily="49" charset="0"/>
              </a:rPr>
              <a:t>fullName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15020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אופרטור השרשור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344459"/>
            <a:ext cx="7761461" cy="494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בדוגמה זו ביצענו שרשור בין מחרוזת לבין מספר שלם.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תזכורת: ראשית מתבצעת המרה של המספר 12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למחרוזת "12" ולאחר מכן מתבצע השרשור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כלומר הפלט של התוכנית יהיה:</a:t>
            </a:r>
          </a:p>
          <a:p>
            <a:pPr marL="439782" lvl="0" indent="-1905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US" dirty="0"/>
              <a:t>hello12</a:t>
            </a:r>
            <a:endParaRPr dirty="0"/>
          </a:p>
        </p:txBody>
      </p:sp>
      <p:sp>
        <p:nvSpPr>
          <p:cNvPr id="3" name="מלבן 2"/>
          <p:cNvSpPr/>
          <p:nvPr/>
        </p:nvSpPr>
        <p:spPr>
          <a:xfrm>
            <a:off x="515273" y="15970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text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num = 12;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Console.WriteLine(text + 12);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36FF107D-4F48-49DA-93B5-5F723290D0D2}"/>
              </a:ext>
            </a:extLst>
          </p:cNvPr>
          <p:cNvSpPr txBox="1">
            <a:spLocks/>
          </p:cNvSpPr>
          <p:nvPr/>
        </p:nvSpPr>
        <p:spPr>
          <a:xfrm>
            <a:off x="515273" y="891477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185757" indent="0">
              <a:spcBef>
                <a:spcPts val="0"/>
              </a:spcBef>
            </a:pPr>
            <a:r>
              <a:rPr lang="he-IL"/>
              <a:t>דוגמאות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725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אופרטור השרשור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224717"/>
            <a:ext cx="7761461" cy="494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שאלה</a:t>
            </a:r>
            <a:r>
              <a:rPr lang="he-IL" dirty="0"/>
              <a:t>: מה יהיה הפלט במקרה זה?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תשובה</a:t>
            </a:r>
            <a:r>
              <a:rPr lang="he-IL" dirty="0"/>
              <a:t>: מכיוון שקודם מתבצעת המרה למחרוזת, הערכים 7 ו- 8 יהפכו למחרוזות "7" ו- "8" ולכן הפלט יהיה:</a:t>
            </a:r>
          </a:p>
          <a:p>
            <a:pPr marL="439782" lvl="0" indent="-1905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US" dirty="0"/>
              <a:t>x + y = 78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15273" y="147733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s-ES" sz="2000" dirty="0">
                <a:latin typeface="Consolas" panose="020B0609020204030204" pitchFamily="49" charset="0"/>
              </a:rPr>
              <a:t>    </a:t>
            </a:r>
            <a:r>
              <a:rPr lang="es-E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s-ES" sz="2000" dirty="0">
                <a:latin typeface="Consolas" panose="020B0609020204030204" pitchFamily="49" charset="0"/>
              </a:rPr>
              <a:t> x = 7, y = 8;</a:t>
            </a:r>
          </a:p>
          <a:p>
            <a:r>
              <a:rPr lang="es-ES" sz="2000" dirty="0">
                <a:latin typeface="Consolas" panose="020B0609020204030204" pitchFamily="49" charset="0"/>
              </a:rPr>
              <a:t>    Console.WriteLine(</a:t>
            </a:r>
            <a:r>
              <a:rPr lang="es-ES" sz="2000" dirty="0">
                <a:solidFill>
                  <a:srgbClr val="A31515"/>
                </a:solidFill>
                <a:latin typeface="Consolas" panose="020B0609020204030204" pitchFamily="49" charset="0"/>
              </a:rPr>
              <a:t>"x + y = "</a:t>
            </a:r>
            <a:r>
              <a:rPr lang="es-ES" sz="2000" dirty="0">
                <a:latin typeface="Consolas" panose="020B0609020204030204" pitchFamily="49" charset="0"/>
              </a:rPr>
              <a:t> + x + y);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  <p:sp>
        <p:nvSpPr>
          <p:cNvPr id="8" name="Google Shape;135;p18">
            <a:extLst>
              <a:ext uri="{FF2B5EF4-FFF2-40B4-BE49-F238E27FC236}">
                <a16:creationId xmlns:a16="http://schemas.microsoft.com/office/drawing/2014/main" id="{2A441D9B-017F-434C-8406-3434585B2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891477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דוגמאות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9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אופרטור השרשור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398888"/>
            <a:ext cx="7761461" cy="494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שאלה</a:t>
            </a:r>
            <a:r>
              <a:rPr lang="he-IL" dirty="0"/>
              <a:t>: מה נשנה בתוכנית על מנת לקבל את הפלט 15?</a:t>
            </a:r>
          </a:p>
        </p:txBody>
      </p:sp>
      <p:sp>
        <p:nvSpPr>
          <p:cNvPr id="2" name="מלבן 1"/>
          <p:cNvSpPr/>
          <p:nvPr/>
        </p:nvSpPr>
        <p:spPr>
          <a:xfrm>
            <a:off x="515273" y="165150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s-ES" sz="2000" dirty="0">
                <a:latin typeface="Consolas" panose="020B0609020204030204" pitchFamily="49" charset="0"/>
              </a:rPr>
              <a:t>    </a:t>
            </a:r>
            <a:r>
              <a:rPr lang="es-E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s-ES" sz="2000" dirty="0">
                <a:latin typeface="Consolas" panose="020B0609020204030204" pitchFamily="49" charset="0"/>
              </a:rPr>
              <a:t> x = 7, y = 8;</a:t>
            </a:r>
          </a:p>
          <a:p>
            <a:r>
              <a:rPr lang="es-ES" sz="2000" dirty="0">
                <a:latin typeface="Consolas" panose="020B0609020204030204" pitchFamily="49" charset="0"/>
              </a:rPr>
              <a:t>    Console.WriteLine(</a:t>
            </a:r>
            <a:r>
              <a:rPr lang="es-ES" sz="2000" dirty="0">
                <a:solidFill>
                  <a:srgbClr val="A31515"/>
                </a:solidFill>
                <a:latin typeface="Consolas" panose="020B0609020204030204" pitchFamily="49" charset="0"/>
              </a:rPr>
              <a:t>"x + y = "</a:t>
            </a:r>
            <a:r>
              <a:rPr lang="es-ES" sz="2000" dirty="0">
                <a:latin typeface="Consolas" panose="020B0609020204030204" pitchFamily="49" charset="0"/>
              </a:rPr>
              <a:t> + x + y);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  <p:sp>
        <p:nvSpPr>
          <p:cNvPr id="6" name="מלבן 5"/>
          <p:cNvSpPr/>
          <p:nvPr/>
        </p:nvSpPr>
        <p:spPr>
          <a:xfrm>
            <a:off x="515273" y="4609581"/>
            <a:ext cx="66636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s-ES" sz="2000" dirty="0">
                <a:latin typeface="Consolas" panose="020B0609020204030204" pitchFamily="49" charset="0"/>
              </a:rPr>
              <a:t>    </a:t>
            </a:r>
            <a:r>
              <a:rPr lang="es-E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s-ES" sz="2000" dirty="0">
                <a:latin typeface="Consolas" panose="020B0609020204030204" pitchFamily="49" charset="0"/>
              </a:rPr>
              <a:t> x = 7, y = 8;</a:t>
            </a:r>
          </a:p>
          <a:p>
            <a:r>
              <a:rPr lang="es-ES" sz="2000" dirty="0">
                <a:latin typeface="Consolas" panose="020B0609020204030204" pitchFamily="49" charset="0"/>
              </a:rPr>
              <a:t>    Console.WriteLine(</a:t>
            </a:r>
            <a:r>
              <a:rPr lang="es-ES" sz="2000" dirty="0">
                <a:solidFill>
                  <a:srgbClr val="A31515"/>
                </a:solidFill>
                <a:latin typeface="Consolas" panose="020B0609020204030204" pitchFamily="49" charset="0"/>
              </a:rPr>
              <a:t>"x + y = "</a:t>
            </a:r>
            <a:r>
              <a:rPr lang="es-ES" sz="2000" dirty="0">
                <a:latin typeface="Consolas" panose="020B0609020204030204" pitchFamily="49" charset="0"/>
              </a:rPr>
              <a:t> + (x + y));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  <p:sp>
        <p:nvSpPr>
          <p:cNvPr id="9" name="Google Shape;135;p18">
            <a:extLst>
              <a:ext uri="{FF2B5EF4-FFF2-40B4-BE49-F238E27FC236}">
                <a16:creationId xmlns:a16="http://schemas.microsoft.com/office/drawing/2014/main" id="{EC55D22B-1D28-416D-92F7-93CBEAF553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891477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דוגמאות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88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אופרטור השרשור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תרגול</a:t>
            </a:r>
            <a:endParaRPr dirty="0"/>
          </a:p>
        </p:txBody>
      </p:sp>
      <p:graphicFrame>
        <p:nvGraphicFramePr>
          <p:cNvPr id="8" name="Google Shape;172;p20"/>
          <p:cNvGraphicFramePr/>
          <p:nvPr>
            <p:extLst>
              <p:ext uri="{D42A27DB-BD31-4B8C-83A1-F6EECF244321}">
                <p14:modId xmlns:p14="http://schemas.microsoft.com/office/powerpoint/2010/main" val="1127992782"/>
              </p:ext>
            </p:extLst>
          </p:nvPr>
        </p:nvGraphicFramePr>
        <p:xfrm>
          <a:off x="515271" y="1978079"/>
          <a:ext cx="7746078" cy="2612625"/>
        </p:xfrm>
        <a:graphic>
          <a:graphicData uri="http://schemas.openxmlformats.org/drawingml/2006/table">
            <a:tbl>
              <a:tblPr firstRow="1" bandRow="1">
                <a:noFill/>
                <a:tableStyleId>{9FDC08E1-DA4F-423A-9017-43DAC3DE2692}</a:tableStyleId>
              </a:tblPr>
              <a:tblGrid>
                <a:gridCol w="3873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cs typeface="Varela Round"/>
                          <a:sym typeface="Varela Round"/>
                        </a:rPr>
                        <a:t>תרגיל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תוצאה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“I have ” + “2” + “ apples”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“I have ” + 2 + “ apples”</a:t>
                      </a:r>
                      <a:endParaRPr lang="en-US" sz="2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“I have ” + 2+3 + “ apples”</a:t>
                      </a:r>
                      <a:endParaRPr lang="en-US" sz="2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“I have ” + (2+3)</a:t>
                      </a:r>
                      <a:r>
                        <a:rPr lang="en-US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</a:t>
                      </a: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+ “ apples”</a:t>
                      </a:r>
                      <a:endParaRPr lang="en-US" sz="2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97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אופרטור השרשור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תרגול</a:t>
            </a:r>
            <a:endParaRPr dirty="0"/>
          </a:p>
        </p:txBody>
      </p:sp>
      <p:graphicFrame>
        <p:nvGraphicFramePr>
          <p:cNvPr id="8" name="Google Shape;172;p20"/>
          <p:cNvGraphicFramePr/>
          <p:nvPr>
            <p:extLst>
              <p:ext uri="{D42A27DB-BD31-4B8C-83A1-F6EECF244321}">
                <p14:modId xmlns:p14="http://schemas.microsoft.com/office/powerpoint/2010/main" val="2696816396"/>
              </p:ext>
            </p:extLst>
          </p:nvPr>
        </p:nvGraphicFramePr>
        <p:xfrm>
          <a:off x="515273" y="2957739"/>
          <a:ext cx="8704928" cy="2612625"/>
        </p:xfrm>
        <a:graphic>
          <a:graphicData uri="http://schemas.openxmlformats.org/drawingml/2006/table">
            <a:tbl>
              <a:tblPr firstRow="1" bandRow="1">
                <a:noFill/>
                <a:tableStyleId>{9FDC08E1-DA4F-423A-9017-43DAC3DE2692}</a:tableStyleId>
              </a:tblPr>
              <a:tblGrid>
                <a:gridCol w="414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cs typeface="Varela Round"/>
                          <a:sym typeface="Varela Round"/>
                        </a:rPr>
                        <a:t>תרגיל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תוצאה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“hello” + text[1]</a:t>
                      </a:r>
                      <a:r>
                        <a:rPr lang="en-US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+ “!”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text[0] + “ have” + ” y” + “ colors”</a:t>
                      </a:r>
                      <a:endParaRPr lang="en-US" sz="2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text[0] + “ have ” + y + “ colors”</a:t>
                      </a:r>
                      <a:endParaRPr lang="en-US" sz="2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text[2] + text[x]</a:t>
                      </a:r>
                      <a:r>
                        <a:rPr lang="en-US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+ text[x*2]</a:t>
                      </a:r>
                      <a:endParaRPr lang="en-US" sz="2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מלבן 3"/>
          <p:cNvSpPr/>
          <p:nvPr/>
        </p:nvSpPr>
        <p:spPr>
          <a:xfrm>
            <a:off x="515273" y="172545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text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"I study c#"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x = 8;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latin typeface="Consolas" panose="020B0609020204030204" pitchFamily="49" charset="0"/>
              </a:rPr>
              <a:t> y = 15;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3452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115857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ניתן להתייחס למחרוזת בסי שארפ כאובייקט (עצם) בעל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תכונות ופעולות.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בשיעור זה נלמד את התכונה </a:t>
            </a:r>
            <a:r>
              <a:rPr lang="en-US" dirty="0"/>
              <a:t>Length</a:t>
            </a:r>
            <a:r>
              <a:rPr lang="he-IL" dirty="0"/>
              <a:t> ואת הפעולות:</a:t>
            </a:r>
          </a:p>
          <a:p>
            <a:pPr marL="59214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Equals()</a:t>
            </a:r>
          </a:p>
          <a:p>
            <a:pPr marL="59214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CompareTo()</a:t>
            </a:r>
          </a:p>
          <a:p>
            <a:pPr marL="59214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ToLower</a:t>
            </a:r>
            <a:r>
              <a:rPr lang="en-US" dirty="0"/>
              <a:t>() / </a:t>
            </a:r>
            <a:r>
              <a:rPr lang="en-US" dirty="0" err="1"/>
              <a:t>ToUpper</a:t>
            </a:r>
            <a:r>
              <a:rPr lang="en-US" dirty="0"/>
              <a:t>()</a:t>
            </a:r>
          </a:p>
          <a:p>
            <a:pPr marL="59214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IndexOf</a:t>
            </a:r>
            <a:r>
              <a:rPr lang="en-US" dirty="0"/>
              <a:t>()</a:t>
            </a:r>
          </a:p>
          <a:p>
            <a:pPr marL="59214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Trim()</a:t>
            </a: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54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התכונה </a:t>
            </a:r>
            <a:r>
              <a:rPr lang="en-US" dirty="0"/>
              <a:t>Length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התכונה פועלת על מחרוזת ומחזירה את האורך שלה,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כלומר את מספר התווים שבה.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אם המחרוזת ריקה התכונה תחזיר את הערך 0.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צורת הכתיבה:</a:t>
            </a:r>
          </a:p>
          <a:p>
            <a:pPr marL="439782" lvl="0" indent="-190534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US" dirty="0"/>
              <a:t>Length</a:t>
            </a:r>
            <a:r>
              <a:rPr lang="he-IL" dirty="0"/>
              <a:t>.שם המחרוזת</a:t>
            </a:r>
          </a:p>
        </p:txBody>
      </p:sp>
    </p:spTree>
    <p:extLst>
      <p:ext uri="{BB962C8B-B14F-4D97-AF65-F5344CB8AC3E}">
        <p14:creationId xmlns:p14="http://schemas.microsoft.com/office/powerpoint/2010/main" val="405817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67674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התכונה </a:t>
            </a:r>
            <a:r>
              <a:rPr lang="en-US" dirty="0"/>
              <a:t>Length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507744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דוגמה:</a:t>
            </a:r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שאלה</a:t>
            </a:r>
            <a:r>
              <a:rPr lang="he-IL" dirty="0"/>
              <a:t>: מה יהיה פלט התוכנית במקרה זה?</a:t>
            </a:r>
          </a:p>
          <a:p>
            <a:pPr marL="439782" indent="-190534">
              <a:lnSpc>
                <a:spcPct val="150000"/>
              </a:lnSpc>
              <a:buNone/>
            </a:pPr>
            <a:endParaRPr lang="he-IL" b="1" dirty="0"/>
          </a:p>
          <a:p>
            <a:pPr marL="439782" indent="-190534">
              <a:lnSpc>
                <a:spcPct val="150000"/>
              </a:lnSpc>
              <a:buNone/>
            </a:pPr>
            <a:r>
              <a:rPr lang="he-IL" b="1" dirty="0"/>
              <a:t>תשובה</a:t>
            </a:r>
            <a:r>
              <a:rPr lang="he-IL" dirty="0"/>
              <a:t>: הפלט יהיה 12 מכיוון שבמחרוזת </a:t>
            </a:r>
            <a:r>
              <a:rPr lang="en-US" dirty="0"/>
              <a:t>text</a:t>
            </a:r>
            <a:r>
              <a:rPr lang="he-IL" dirty="0"/>
              <a:t> יש</a:t>
            </a:r>
          </a:p>
          <a:p>
            <a:pPr marL="439782" indent="-190534">
              <a:lnSpc>
                <a:spcPct val="150000"/>
              </a:lnSpc>
              <a:buNone/>
            </a:pPr>
            <a:r>
              <a:rPr lang="he-IL" dirty="0"/>
              <a:t> 12 תווים. (שימו לב! גם רווח נחשב כתו)</a:t>
            </a:r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15273" y="176036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text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"i have a dog"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 err="1">
                <a:latin typeface="Consolas" panose="020B0609020204030204" pitchFamily="49" charset="0"/>
              </a:rPr>
              <a:t>text.Length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201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סי שארפ</a:t>
            </a:r>
            <a:r>
              <a:rPr lang="he-IL" dirty="0"/>
              <a:t> - </a:t>
            </a:r>
            <a:r>
              <a:rPr lang="iw-IL" dirty="0"/>
              <a:t>מחרוזות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אלקטרוניקה ומחשבים שאלון 815381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</a:t>
            </a:r>
            <a:r>
              <a:rPr lang="he-IL" dirty="0"/>
              <a:t>: </a:t>
            </a:r>
            <a:r>
              <a:rPr lang="iw-IL" sz="3200" dirty="0"/>
              <a:t>יקיר בשארי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23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67674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התכונה </a:t>
            </a:r>
            <a:r>
              <a:rPr lang="en-US" dirty="0"/>
              <a:t>Length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507744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דוגמה:</a:t>
            </a:r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b="1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שאלה</a:t>
            </a:r>
            <a:r>
              <a:rPr lang="he-IL" dirty="0"/>
              <a:t>: מהי מטרת התוכנית?</a:t>
            </a:r>
          </a:p>
          <a:p>
            <a:pPr marL="439782" indent="-190534">
              <a:lnSpc>
                <a:spcPct val="150000"/>
              </a:lnSpc>
              <a:buNone/>
            </a:pPr>
            <a:endParaRPr lang="he-IL" b="1" dirty="0"/>
          </a:p>
          <a:p>
            <a:pPr marL="439782" indent="-190534">
              <a:lnSpc>
                <a:spcPct val="150000"/>
              </a:lnSpc>
              <a:buNone/>
            </a:pPr>
            <a:r>
              <a:rPr lang="he-IL" b="1" dirty="0"/>
              <a:t>תשובה</a:t>
            </a:r>
            <a:r>
              <a:rPr lang="he-IL" dirty="0"/>
              <a:t>: לקלוט סיסמה חדשה מהמשתמש ולוודא שהיא מכילה בין 2 ל- 8 תווים (כולל)</a:t>
            </a:r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15273" y="1760364"/>
            <a:ext cx="8072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"Enter a new password: 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password = Console.ReadLine();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password.Length</a:t>
            </a:r>
            <a:r>
              <a:rPr lang="en-US" sz="2000" dirty="0">
                <a:latin typeface="Consolas" panose="020B0609020204030204" pitchFamily="49" charset="0"/>
              </a:rPr>
              <a:t> &gt;= 2 &amp;&amp; </a:t>
            </a:r>
            <a:r>
              <a:rPr lang="en-US" sz="2000" dirty="0" err="1">
                <a:latin typeface="Consolas" panose="020B0609020204030204" pitchFamily="49" charset="0"/>
              </a:rPr>
              <a:t>password.Length</a:t>
            </a:r>
            <a:r>
              <a:rPr lang="en-US" sz="2000" dirty="0">
                <a:latin typeface="Consolas" panose="020B0609020204030204" pitchFamily="49" charset="0"/>
              </a:rPr>
              <a:t> &lt;= 8)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Console.WriteLine(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"Ok"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0290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0235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התכונה </a:t>
            </a:r>
            <a:r>
              <a:rPr lang="en-US" dirty="0"/>
              <a:t>Length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42429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דוגמה:</a:t>
            </a:r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b="1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indent="-190534">
              <a:lnSpc>
                <a:spcPct val="150000"/>
              </a:lnSpc>
              <a:buNone/>
            </a:pPr>
            <a:endParaRPr lang="he-IL" b="1" dirty="0"/>
          </a:p>
          <a:p>
            <a:pPr marL="439782" indent="-190534">
              <a:lnSpc>
                <a:spcPct val="150000"/>
              </a:lnSpc>
              <a:buNone/>
            </a:pPr>
            <a:r>
              <a:rPr lang="he-IL" b="1" dirty="0"/>
              <a:t>שאלה</a:t>
            </a:r>
            <a:r>
              <a:rPr lang="he-IL" dirty="0"/>
              <a:t>: מה יהיה הפלט אם המשתמש יקליד "</a:t>
            </a:r>
            <a:r>
              <a:rPr lang="en-US" dirty="0"/>
              <a:t>dana</a:t>
            </a:r>
            <a:r>
              <a:rPr lang="he-IL" dirty="0"/>
              <a:t>"?</a:t>
            </a:r>
          </a:p>
          <a:p>
            <a:pPr marL="439782" lvl="0" indent="-190534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15273" y="1699619"/>
            <a:ext cx="9452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count = 0;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"Enter your name"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name = Console.ReadLine();</a:t>
            </a:r>
          </a:p>
          <a:p>
            <a:r>
              <a:rPr lang="nn-NO" sz="2000" dirty="0">
                <a:latin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000" dirty="0"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latin typeface="Consolas" panose="020B0609020204030204" pitchFamily="49" charset="0"/>
              </a:rPr>
              <a:t> i = 0; i &lt; name.Length; i++)</a:t>
            </a:r>
          </a:p>
          <a:p>
            <a:r>
              <a:rPr lang="nn-NO" sz="2000" dirty="0">
                <a:latin typeface="Consolas" panose="020B0609020204030204" pitchFamily="49" charset="0"/>
              </a:rPr>
              <a:t>    </a:t>
            </a:r>
            <a:r>
              <a:rPr lang="he-IL" sz="20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(name[i] ==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count++;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       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"The letter a appears "</a:t>
            </a:r>
            <a:r>
              <a:rPr lang="en-US" sz="2000" dirty="0">
                <a:latin typeface="Consolas" panose="020B0609020204030204" pitchFamily="49" charset="0"/>
              </a:rPr>
              <a:t> + count +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times"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69624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84793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התכונה </a:t>
            </a:r>
            <a:r>
              <a:rPr lang="en-US" dirty="0"/>
              <a:t>Length</a:t>
            </a:r>
            <a:endParaRPr dirty="0"/>
          </a:p>
        </p:txBody>
      </p:sp>
      <p:graphicFrame>
        <p:nvGraphicFramePr>
          <p:cNvPr id="6" name="Google Shape;172;p20"/>
          <p:cNvGraphicFramePr/>
          <p:nvPr>
            <p:extLst>
              <p:ext uri="{D42A27DB-BD31-4B8C-83A1-F6EECF244321}">
                <p14:modId xmlns:p14="http://schemas.microsoft.com/office/powerpoint/2010/main" val="778919214"/>
              </p:ext>
            </p:extLst>
          </p:nvPr>
        </p:nvGraphicFramePr>
        <p:xfrm>
          <a:off x="515273" y="1640622"/>
          <a:ext cx="8425527" cy="4704586"/>
        </p:xfrm>
        <a:graphic>
          <a:graphicData uri="http://schemas.openxmlformats.org/drawingml/2006/table">
            <a:tbl>
              <a:tblPr firstRow="1" bandRow="1">
                <a:noFill/>
                <a:tableStyleId>{9FDC08E1-DA4F-423A-9017-43DAC3DE2692}</a:tableStyleId>
              </a:tblPr>
              <a:tblGrid>
                <a:gridCol w="102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1973204843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3897818630"/>
                    </a:ext>
                  </a:extLst>
                </a:gridCol>
              </a:tblGrid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cs typeface="Varela Round"/>
                          <a:sym typeface="Varela Round"/>
                        </a:rPr>
                        <a:t>count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name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Varela Round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cs typeface="Varela Round"/>
                          <a:sym typeface="Varela Round"/>
                        </a:rPr>
                        <a:t>i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Varela Round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cs typeface="Varela Round"/>
                          <a:sym typeface="Varela Round"/>
                        </a:rPr>
                        <a:t>name[i]</a:t>
                      </a:r>
                      <a:endParaRPr lang="en-US" sz="2400"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name[i]==‘a’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cs typeface="Varela Round"/>
                          <a:sym typeface="Varela Round"/>
                        </a:rPr>
                        <a:t>פלט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e-IL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0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Enter your name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dana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000" b="0" i="0" u="none" strike="noStrike" cap="none" noProof="0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000" b="0" i="0" u="none" strike="noStrike" cap="none" noProof="0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0</a:t>
                      </a:r>
                      <a:endParaRPr lang="he-IL" sz="2000" b="0" i="0" u="none" strike="noStrike" cap="none" noProof="0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</a:t>
                      </a:r>
                      <a:endParaRPr lang="he-IL" sz="2000" b="0" i="0" u="none" strike="noStrike" cap="none" noProof="0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FALSE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a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TRUE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n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FALSE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44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2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3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a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TRUE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96034653"/>
                  </a:ext>
                </a:extLst>
              </a:tr>
              <a:tr h="68588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dirty="0"/>
                        <a:t>The letter a appears 2 times</a:t>
                      </a:r>
                      <a:endParaRPr lang="he-IL" sz="2000" b="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3710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/>
              <a:t>Equals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הפעולה פועלת על מחרוזת, מקבלת כפרמטר מחרוזת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נוספת ומחזירה ערך בוליאני.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אם המחרוזות זהות בגודל ובתוכן שלהן, הפעולה תחזיר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אמת (</a:t>
            </a:r>
            <a:r>
              <a:rPr lang="en-US" dirty="0"/>
              <a:t>True</a:t>
            </a:r>
            <a:r>
              <a:rPr lang="he-IL" dirty="0"/>
              <a:t>), אחרת תחזיר שקר (</a:t>
            </a:r>
            <a:r>
              <a:rPr lang="en-US" dirty="0"/>
              <a:t>False</a:t>
            </a:r>
            <a:r>
              <a:rPr lang="he-IL" dirty="0"/>
              <a:t>).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צורת הכתיבה:</a:t>
            </a:r>
          </a:p>
          <a:p>
            <a:pPr marL="439782" lvl="0" indent="-190534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US" dirty="0"/>
              <a:t>Equals(string2)</a:t>
            </a:r>
            <a:r>
              <a:rPr lang="he-IL" dirty="0"/>
              <a:t>.</a:t>
            </a:r>
            <a:r>
              <a:rPr lang="en-US" dirty="0"/>
              <a:t>string1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418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869703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/>
              <a:t>Equals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09773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דוגמה: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שאלה</a:t>
            </a:r>
            <a:r>
              <a:rPr lang="he-IL" dirty="0"/>
              <a:t>: מה יהיה הפלט בתוכנית זו?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תשובה</a:t>
            </a:r>
            <a:r>
              <a:rPr lang="he-IL" dirty="0"/>
              <a:t>: הפלט יהיה </a:t>
            </a:r>
            <a:r>
              <a:rPr lang="en-US" dirty="0"/>
              <a:t>no</a:t>
            </a:r>
            <a:r>
              <a:rPr lang="he-IL" dirty="0"/>
              <a:t>, מכיוון שהמחרוזות אינן זהות</a:t>
            </a:r>
          </a:p>
        </p:txBody>
      </p:sp>
      <p:sp>
        <p:nvSpPr>
          <p:cNvPr id="2" name="מלבן 1"/>
          <p:cNvSpPr/>
          <p:nvPr/>
        </p:nvSpPr>
        <p:spPr>
          <a:xfrm>
            <a:off x="515273" y="166239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s1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"david"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s2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"David"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(s1.Equals(s2))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Console.WriteLine(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"yes"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    Console.WriteLine(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"no"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9636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0236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/>
              <a:t>CompareTo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42432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הפעולה פועלת על מחרוזת, מקבלת כפרמטר מחרוזת 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נוספת ומחזירה מספר שלם המייצג השוואה מילונית.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צורת הכתיבה:</a:t>
            </a:r>
          </a:p>
          <a:p>
            <a:pPr marL="439782" lvl="0" indent="-190534" algn="l">
              <a:lnSpc>
                <a:spcPct val="150000"/>
              </a:lnSpc>
              <a:buNone/>
            </a:pPr>
            <a:r>
              <a:rPr lang="en-US" dirty="0"/>
              <a:t>CompareTo(string2)</a:t>
            </a:r>
            <a:r>
              <a:rPr lang="he-IL" dirty="0"/>
              <a:t>.</a:t>
            </a:r>
            <a:r>
              <a:rPr lang="en-US" dirty="0"/>
              <a:t>string1</a:t>
            </a: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  <p:graphicFrame>
        <p:nvGraphicFramePr>
          <p:cNvPr id="6" name="Google Shape;172;p20"/>
          <p:cNvGraphicFramePr/>
          <p:nvPr>
            <p:extLst>
              <p:ext uri="{D42A27DB-BD31-4B8C-83A1-F6EECF244321}">
                <p14:modId xmlns:p14="http://schemas.microsoft.com/office/powerpoint/2010/main" val="2038942477"/>
              </p:ext>
            </p:extLst>
          </p:nvPr>
        </p:nvGraphicFramePr>
        <p:xfrm>
          <a:off x="628651" y="4326998"/>
          <a:ext cx="7531098" cy="2090100"/>
        </p:xfrm>
        <a:graphic>
          <a:graphicData uri="http://schemas.openxmlformats.org/drawingml/2006/table">
            <a:tbl>
              <a:tblPr firstRow="1" bandRow="1">
                <a:noFill/>
                <a:tableStyleId>{9FDC08E1-DA4F-423A-9017-43DAC3DE2692}</a:tableStyleId>
              </a:tblPr>
              <a:tblGrid>
                <a:gridCol w="2510366">
                  <a:extLst>
                    <a:ext uri="{9D8B030D-6E8A-4147-A177-3AD203B41FA5}">
                      <a16:colId xmlns:a16="http://schemas.microsoft.com/office/drawing/2014/main" val="1322583247"/>
                    </a:ext>
                  </a:extLst>
                </a:gridCol>
                <a:gridCol w="2510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e-IL" sz="2400" b="0" i="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דוגמה</a:t>
                      </a:r>
                      <a:endParaRPr lang="he-IL" sz="2400" b="0" i="0" u="none" strike="noStrike" cap="none" dirty="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השוואה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ערך</a:t>
                      </a:r>
                      <a:r>
                        <a:rPr lang="he-IL" sz="2400" u="none" strike="noStrike" cap="none" baseline="0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מוחזר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string1=“</a:t>
                      </a:r>
                      <a:r>
                        <a:rPr lang="en-US" dirty="0" err="1"/>
                        <a:t>avi</a:t>
                      </a:r>
                      <a:r>
                        <a:rPr lang="en-US" dirty="0"/>
                        <a:t>”</a:t>
                      </a:r>
                      <a:endParaRPr lang="he-IL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string2=“</a:t>
                      </a:r>
                      <a:r>
                        <a:rPr lang="en-US" dirty="0" err="1"/>
                        <a:t>avi</a:t>
                      </a:r>
                      <a:r>
                        <a:rPr lang="en-US" dirty="0"/>
                        <a:t>”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string1</a:t>
                      </a:r>
                      <a:r>
                        <a:rPr lang="en-US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= string2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string1=“</a:t>
                      </a:r>
                      <a:r>
                        <a:rPr lang="en-US" dirty="0" err="1"/>
                        <a:t>dani</a:t>
                      </a:r>
                      <a:r>
                        <a:rPr lang="en-US" dirty="0"/>
                        <a:t>”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string2=“</a:t>
                      </a:r>
                      <a:r>
                        <a:rPr lang="en-US" dirty="0" err="1"/>
                        <a:t>beni</a:t>
                      </a:r>
                      <a:r>
                        <a:rPr lang="en-US" dirty="0"/>
                        <a:t>”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string1 &gt; string2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string1=“</a:t>
                      </a:r>
                      <a:r>
                        <a:rPr lang="en-US" dirty="0" err="1"/>
                        <a:t>amir</a:t>
                      </a:r>
                      <a:r>
                        <a:rPr lang="en-US" dirty="0"/>
                        <a:t>”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string2=“</a:t>
                      </a:r>
                      <a:r>
                        <a:rPr lang="en-US" dirty="0" err="1"/>
                        <a:t>amit</a:t>
                      </a:r>
                      <a:r>
                        <a:rPr lang="en-US" dirty="0"/>
                        <a:t>”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string1 &lt; string2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-1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2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13246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/>
              <a:t>CompareTo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53316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דוגמה: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b="1" dirty="0"/>
              <a:t>שאלה</a:t>
            </a:r>
            <a:r>
              <a:rPr lang="he-IL" dirty="0"/>
              <a:t>: מה יהיה הפלט בתוכנית זו?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b="1" dirty="0"/>
              <a:t>תשובה</a:t>
            </a:r>
            <a:r>
              <a:rPr lang="he-IL" dirty="0"/>
              <a:t>:</a:t>
            </a:r>
            <a:r>
              <a:rPr lang="en-US" dirty="0"/>
              <a:t>x=1 , y=-1 , z=0      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15272" y="1705936"/>
            <a:ext cx="8158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name1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yosi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name2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dani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x = name1.CompareTo(name2);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y = name2.CompareTo(name1);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z = name1.CompareTo(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yosi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s-ES" sz="2000" dirty="0">
                <a:latin typeface="Consolas" panose="020B0609020204030204" pitchFamily="49" charset="0"/>
              </a:rPr>
              <a:t>    Console.WriteLine(</a:t>
            </a:r>
            <a:r>
              <a:rPr lang="es-ES" sz="2000" dirty="0">
                <a:solidFill>
                  <a:srgbClr val="A31515"/>
                </a:solidFill>
                <a:latin typeface="Consolas" panose="020B0609020204030204" pitchFamily="49" charset="0"/>
              </a:rPr>
              <a:t>"x="</a:t>
            </a:r>
            <a:r>
              <a:rPr lang="es-ES" sz="2000" dirty="0">
                <a:latin typeface="Consolas" panose="020B0609020204030204" pitchFamily="49" charset="0"/>
              </a:rPr>
              <a:t> + x + </a:t>
            </a:r>
            <a:r>
              <a:rPr lang="es-ES" sz="2000" dirty="0">
                <a:solidFill>
                  <a:srgbClr val="A31515"/>
                </a:solidFill>
                <a:latin typeface="Consolas" panose="020B0609020204030204" pitchFamily="49" charset="0"/>
              </a:rPr>
              <a:t>",y="</a:t>
            </a:r>
            <a:r>
              <a:rPr lang="es-ES" sz="2000" dirty="0">
                <a:latin typeface="Consolas" panose="020B0609020204030204" pitchFamily="49" charset="0"/>
              </a:rPr>
              <a:t> + y + </a:t>
            </a:r>
            <a:r>
              <a:rPr lang="es-ES" sz="2000" dirty="0">
                <a:solidFill>
                  <a:srgbClr val="A31515"/>
                </a:solidFill>
                <a:latin typeface="Consolas" panose="020B0609020204030204" pitchFamily="49" charset="0"/>
              </a:rPr>
              <a:t>",z="</a:t>
            </a:r>
            <a:r>
              <a:rPr lang="es-ES" sz="2000" dirty="0">
                <a:latin typeface="Consolas" panose="020B0609020204030204" pitchFamily="49" charset="0"/>
              </a:rPr>
              <a:t> + z);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9729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45903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 err="1"/>
              <a:t>ToLower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85973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הפעולה פועלת על מחרוזת, ומחזירה מחרוזת חדשה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המכילה אותיות קטנות בלבד.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(תווים שאינם אותיות יישארו אותו הדבר)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צורת הכתיבה:</a:t>
            </a:r>
          </a:p>
          <a:p>
            <a:pPr marL="439782" lvl="0" indent="-190534" algn="l">
              <a:lnSpc>
                <a:spcPct val="150000"/>
              </a:lnSpc>
              <a:buNone/>
            </a:pPr>
            <a:r>
              <a:rPr lang="en-US" dirty="0" err="1"/>
              <a:t>ToLower</a:t>
            </a:r>
            <a:r>
              <a:rPr lang="en-US" dirty="0"/>
              <a:t>()</a:t>
            </a:r>
            <a:r>
              <a:rPr lang="he-IL" dirty="0"/>
              <a:t>.שם המחרוזת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639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891475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 err="1"/>
              <a:t>ToUpper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31545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הפעולה פועלת על מחרוזת, ומחזירה מחרוזת חדשה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המכילה אותיות גדולות בלבד.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(תווים שאינם אותיות יישארו אותו הדבר)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צורת הכתיבה:</a:t>
            </a:r>
          </a:p>
          <a:p>
            <a:pPr marL="439782" lvl="0" indent="-190534" algn="l">
              <a:lnSpc>
                <a:spcPct val="150000"/>
              </a:lnSpc>
              <a:buNone/>
            </a:pPr>
            <a:r>
              <a:rPr lang="en-US" dirty="0" err="1"/>
              <a:t>ToUpper</a:t>
            </a:r>
            <a:r>
              <a:rPr lang="en-US" dirty="0"/>
              <a:t>()</a:t>
            </a:r>
            <a:r>
              <a:rPr lang="he-IL" dirty="0"/>
              <a:t>.שם המחרוזת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7763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13246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הפעולות </a:t>
            </a:r>
            <a:r>
              <a:rPr lang="en-US" dirty="0" err="1"/>
              <a:t>ToLower</a:t>
            </a:r>
            <a:r>
              <a:rPr lang="en-US" dirty="0"/>
              <a:t> / </a:t>
            </a:r>
            <a:r>
              <a:rPr lang="en-US" dirty="0" err="1"/>
              <a:t>ToUpper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53316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דוגמה: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en-US" b="1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בתוכנית זו הפלט יהיה:</a:t>
            </a:r>
          </a:p>
          <a:p>
            <a:pPr marL="439782" lvl="0" indent="-190534" algn="l" rtl="0">
              <a:lnSpc>
                <a:spcPct val="150000"/>
              </a:lnSpc>
              <a:buNone/>
            </a:pPr>
            <a:r>
              <a:rPr lang="en-US" dirty="0"/>
              <a:t>Hello World!</a:t>
            </a:r>
          </a:p>
          <a:p>
            <a:pPr marL="439782" lvl="0" indent="-190534" algn="l" rtl="0">
              <a:lnSpc>
                <a:spcPct val="150000"/>
              </a:lnSpc>
              <a:buNone/>
            </a:pPr>
            <a:r>
              <a:rPr lang="en-US" dirty="0"/>
              <a:t>hello world!</a:t>
            </a:r>
          </a:p>
          <a:p>
            <a:pPr marL="439782" lvl="0" indent="-190534" algn="l" rtl="0">
              <a:lnSpc>
                <a:spcPct val="150000"/>
              </a:lnSpc>
              <a:buNone/>
            </a:pPr>
            <a:r>
              <a:rPr lang="en-US" dirty="0"/>
              <a:t>HELLOW WORLD!</a:t>
            </a: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15273" y="170593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text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"Hello World!"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Console.WriteLine(text);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 err="1">
                <a:latin typeface="Consolas" panose="020B0609020204030204" pitchFamily="49" charset="0"/>
              </a:rPr>
              <a:t>text.ToLower</a:t>
            </a:r>
            <a:r>
              <a:rPr lang="en-US" sz="2000" dirty="0">
                <a:latin typeface="Consolas" panose="020B0609020204030204" pitchFamily="49" charset="0"/>
              </a:rPr>
              <a:t>());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 err="1">
                <a:latin typeface="Consolas" panose="020B0609020204030204" pitchFamily="49" charset="0"/>
              </a:rPr>
              <a:t>text.ToUpper</a:t>
            </a:r>
            <a:r>
              <a:rPr lang="en-US" sz="2000" dirty="0">
                <a:latin typeface="Consolas" panose="020B0609020204030204" pitchFamily="49" charset="0"/>
              </a:rPr>
              <a:t>());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918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460845" y="1083203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מהי מחרוזת?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מבנה המחרוזת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אופרטור השרשור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תכונות ופעולות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891475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 err="1"/>
              <a:t>IndexOf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31545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הפעולה פועלת על מחרוזת, מקבלת כפרמטר מחרוזת 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נוספת או תו בודד ומחזירה מספר שלם המייצג את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המיקום הראשון בו מופיעה המחרוזת או התו.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אם המיקום אינו קיים הפעולה תחזיר את הערך </a:t>
            </a:r>
            <a:r>
              <a:rPr lang="en-US" dirty="0"/>
              <a:t>-1</a:t>
            </a:r>
            <a:r>
              <a:rPr lang="he-IL" dirty="0"/>
              <a:t> 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צורת הכתיבה:</a:t>
            </a:r>
          </a:p>
          <a:p>
            <a:pPr marL="439782" lvl="0" indent="-190534" algn="l">
              <a:lnSpc>
                <a:spcPct val="150000"/>
              </a:lnSpc>
              <a:buNone/>
            </a:pPr>
            <a:r>
              <a:rPr lang="en-US" dirty="0" err="1"/>
              <a:t>IndexOf</a:t>
            </a:r>
            <a:r>
              <a:rPr lang="en-US" dirty="0"/>
              <a:t>(string or char)</a:t>
            </a:r>
            <a:r>
              <a:rPr lang="he-IL" dirty="0"/>
              <a:t>.שם המחרוזת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9779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891473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הפעולה </a:t>
            </a:r>
            <a:r>
              <a:rPr lang="en-US" dirty="0" err="1"/>
              <a:t>IndexOf</a:t>
            </a:r>
            <a:endParaRPr lang="en-US"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431543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דוגמה: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בתוכנית זו הפלט יהיה:</a:t>
            </a:r>
          </a:p>
          <a:p>
            <a:pPr marL="439782" lvl="0" indent="-190534" algn="l" rtl="0">
              <a:lnSpc>
                <a:spcPct val="150000"/>
              </a:lnSpc>
              <a:buNone/>
            </a:pPr>
            <a:r>
              <a:rPr lang="en-US" dirty="0"/>
              <a:t>4</a:t>
            </a:r>
          </a:p>
          <a:p>
            <a:pPr marL="439782" lvl="0" indent="-190534" algn="l" rtl="0">
              <a:lnSpc>
                <a:spcPct val="150000"/>
              </a:lnSpc>
              <a:buNone/>
            </a:pPr>
            <a:r>
              <a:rPr lang="en-US" dirty="0"/>
              <a:t>1</a:t>
            </a:r>
          </a:p>
          <a:p>
            <a:pPr marL="439782" lvl="0" indent="-190534" algn="l" rtl="0">
              <a:lnSpc>
                <a:spcPct val="150000"/>
              </a:lnSpc>
              <a:buNone/>
            </a:pPr>
            <a:r>
              <a:rPr lang="en-US" dirty="0"/>
              <a:t>-1</a:t>
            </a: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15273" y="1684163"/>
            <a:ext cx="6737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text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"you love c#"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 err="1">
                <a:latin typeface="Consolas" panose="020B0609020204030204" pitchFamily="49" charset="0"/>
              </a:rPr>
              <a:t>text.IndexOf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"love"</a:t>
            </a:r>
            <a:r>
              <a:rPr lang="en-US" sz="20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 err="1">
                <a:latin typeface="Consolas" panose="020B0609020204030204" pitchFamily="49" charset="0"/>
              </a:rPr>
              <a:t>text.IndexOf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"o"</a:t>
            </a:r>
            <a:r>
              <a:rPr lang="en-US" sz="20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</a:t>
            </a:r>
            <a:r>
              <a:rPr lang="en-US" sz="2000" dirty="0" err="1">
                <a:latin typeface="Consolas" panose="020B0609020204030204" pitchFamily="49" charset="0"/>
              </a:rPr>
              <a:t>text.IndexOf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"E"</a:t>
            </a:r>
            <a:r>
              <a:rPr lang="en-US" sz="20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7391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הפעולה </a:t>
            </a:r>
            <a:r>
              <a:rPr lang="en-US" dirty="0"/>
              <a:t>Trim</a:t>
            </a:r>
            <a:endParaRPr dirty="0"/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הפעולה פועלת על מחרוזת, ומחזירה מחרוזת חדשה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ללא רווחים בתחילתה ובסופה.</a:t>
            </a:r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(הרווחים בתוך המחרוזת נשארים)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צורת הכתיבה:</a:t>
            </a:r>
          </a:p>
          <a:p>
            <a:pPr marL="439782" lvl="0" indent="-190534" algn="l">
              <a:lnSpc>
                <a:spcPct val="150000"/>
              </a:lnSpc>
              <a:buNone/>
            </a:pPr>
            <a:r>
              <a:rPr lang="en-US" dirty="0"/>
              <a:t>Trim()</a:t>
            </a:r>
            <a:r>
              <a:rPr lang="he-IL" dirty="0"/>
              <a:t>.שם המחרוזת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187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תכונות ופעולות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הפעולה </a:t>
            </a:r>
            <a:r>
              <a:rPr lang="en-US" dirty="0"/>
              <a:t>Trim</a:t>
            </a:r>
          </a:p>
        </p:txBody>
      </p:sp>
      <p:sp>
        <p:nvSpPr>
          <p:cNvPr id="7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461" cy="50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דוגמה:</a:t>
            </a:r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r>
              <a:rPr lang="he-IL" dirty="0"/>
              <a:t>בתוכנית זו הפלט יהיה:</a:t>
            </a:r>
          </a:p>
          <a:p>
            <a:pPr marL="439782" lvl="0" indent="-190534" algn="l" rtl="0">
              <a:lnSpc>
                <a:spcPct val="150000"/>
              </a:lnSpc>
              <a:buNone/>
            </a:pPr>
            <a:r>
              <a:rPr lang="en-US" dirty="0"/>
              <a:t>i have a dog</a:t>
            </a:r>
            <a:endParaRPr lang="he-IL" dirty="0"/>
          </a:p>
          <a:p>
            <a:pPr marL="439782" lvl="0" indent="-190534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15272" y="1978079"/>
            <a:ext cx="7066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text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     i have a dog       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text = </a:t>
            </a:r>
            <a:r>
              <a:rPr lang="en-US" sz="2000" dirty="0" err="1">
                <a:latin typeface="Consolas" panose="020B0609020204030204" pitchFamily="49" charset="0"/>
              </a:rPr>
              <a:t>text.Trim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Console.WriteLine(text);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3097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מהי מחרוזת?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2"/>
          </p:nvPr>
        </p:nvSpPr>
        <p:spPr>
          <a:xfrm>
            <a:off x="754759" y="1137631"/>
            <a:ext cx="776146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dirty="0"/>
              <a:t>על מנת להגדיר מהי מחרוזת, נגדיר תחילה מהו תו:</a:t>
            </a:r>
            <a:endParaRPr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136" name="Google Shape;1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11" y="1824571"/>
            <a:ext cx="7761450" cy="2207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9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מהי מחרוזת?</a:t>
            </a:r>
            <a:endParaRPr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656787" y="932675"/>
            <a:ext cx="77616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/>
              <a:t>אם כך מהי מחרוזת?</a:t>
            </a:r>
            <a:endParaRPr/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/>
          </a:p>
        </p:txBody>
      </p:sp>
      <p:pic>
        <p:nvPicPr>
          <p:cNvPr id="143" name="Google Shape;143;g723b74108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652675"/>
            <a:ext cx="7881499" cy="168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0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המחרוזת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406416" y="1114048"/>
            <a:ext cx="7761461" cy="462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המחרוזת נשמרת בזיכרון המחשב באופן שבו כל תו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תופס תא זיכרון אחד ולכל תו יש אינדקס (מיקום).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לדוגמה:</a:t>
            </a:r>
          </a:p>
          <a:p>
            <a:pPr marL="439782" lvl="0" indent="-19053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en-US" dirty="0"/>
          </a:p>
          <a:p>
            <a:pPr marL="439782" lvl="0" indent="-19053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en-US" dirty="0"/>
          </a:p>
          <a:p>
            <a:pPr marL="439782" lvl="0" indent="-19053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במקרה זה יצרנו משתנה מסוג מחרוזת ששמו </a:t>
            </a:r>
            <a:r>
              <a:rPr lang="en-US" dirty="0"/>
              <a:t>name</a:t>
            </a:r>
            <a:r>
              <a:rPr lang="he-IL" dirty="0"/>
              <a:t> </a:t>
            </a:r>
          </a:p>
          <a:p>
            <a:pPr marL="439782" lvl="0" indent="-19053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וביצענו השמה של הערך </a:t>
            </a:r>
            <a:r>
              <a:rPr lang="en-US" dirty="0"/>
              <a:t>“yakir”</a:t>
            </a:r>
            <a:r>
              <a:rPr lang="he-IL" dirty="0"/>
              <a:t>.</a:t>
            </a:r>
            <a:endParaRPr dirty="0"/>
          </a:p>
        </p:txBody>
      </p:sp>
      <p:sp>
        <p:nvSpPr>
          <p:cNvPr id="3" name="מלבן 2"/>
          <p:cNvSpPr/>
          <p:nvPr/>
        </p:nvSpPr>
        <p:spPr>
          <a:xfrm>
            <a:off x="406413" y="25506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name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"yakir"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08193"/>
              </p:ext>
            </p:extLst>
          </p:nvPr>
        </p:nvGraphicFramePr>
        <p:xfrm>
          <a:off x="406413" y="5176002"/>
          <a:ext cx="7367880" cy="757088"/>
        </p:xfrm>
        <a:graphic>
          <a:graphicData uri="http://schemas.openxmlformats.org/drawingml/2006/table">
            <a:tbl>
              <a:tblPr rtl="1" firstRow="1" bandRow="1">
                <a:tableStyleId>{9FDC08E1-DA4F-423A-9017-43DAC3DE2692}</a:tableStyleId>
              </a:tblPr>
              <a:tblGrid>
                <a:gridCol w="1227980">
                  <a:extLst>
                    <a:ext uri="{9D8B030D-6E8A-4147-A177-3AD203B41FA5}">
                      <a16:colId xmlns:a16="http://schemas.microsoft.com/office/drawing/2014/main" val="3494712496"/>
                    </a:ext>
                  </a:extLst>
                </a:gridCol>
                <a:gridCol w="1227980">
                  <a:extLst>
                    <a:ext uri="{9D8B030D-6E8A-4147-A177-3AD203B41FA5}">
                      <a16:colId xmlns:a16="http://schemas.microsoft.com/office/drawing/2014/main" val="280866073"/>
                    </a:ext>
                  </a:extLst>
                </a:gridCol>
                <a:gridCol w="1227980">
                  <a:extLst>
                    <a:ext uri="{9D8B030D-6E8A-4147-A177-3AD203B41FA5}">
                      <a16:colId xmlns:a16="http://schemas.microsoft.com/office/drawing/2014/main" val="67408287"/>
                    </a:ext>
                  </a:extLst>
                </a:gridCol>
                <a:gridCol w="1227980">
                  <a:extLst>
                    <a:ext uri="{9D8B030D-6E8A-4147-A177-3AD203B41FA5}">
                      <a16:colId xmlns:a16="http://schemas.microsoft.com/office/drawing/2014/main" val="1957637635"/>
                    </a:ext>
                  </a:extLst>
                </a:gridCol>
                <a:gridCol w="1227980">
                  <a:extLst>
                    <a:ext uri="{9D8B030D-6E8A-4147-A177-3AD203B41FA5}">
                      <a16:colId xmlns:a16="http://schemas.microsoft.com/office/drawing/2014/main" val="2992403930"/>
                    </a:ext>
                  </a:extLst>
                </a:gridCol>
                <a:gridCol w="1227980">
                  <a:extLst>
                    <a:ext uri="{9D8B030D-6E8A-4147-A177-3AD203B41FA5}">
                      <a16:colId xmlns:a16="http://schemas.microsoft.com/office/drawing/2014/main" val="4076586014"/>
                    </a:ext>
                  </a:extLst>
                </a:gridCol>
              </a:tblGrid>
              <a:tr h="37854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k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869227"/>
                  </a:ext>
                </a:extLst>
              </a:tr>
              <a:tr h="37854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מיקום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1617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המחרוזת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471730" y="1181173"/>
            <a:ext cx="7761461" cy="503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שאלה</a:t>
            </a:r>
            <a:r>
              <a:rPr lang="he-IL" dirty="0"/>
              <a:t>: מה לדעתכם יהיה הפלט של קטע הקוד הבא?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indent="-190534">
              <a:lnSpc>
                <a:spcPct val="150000"/>
              </a:lnSpc>
              <a:buNone/>
            </a:pPr>
            <a:endParaRPr lang="he-IL" b="1" dirty="0"/>
          </a:p>
          <a:p>
            <a:pPr marL="439782" indent="-190534">
              <a:lnSpc>
                <a:spcPct val="150000"/>
              </a:lnSpc>
              <a:buNone/>
            </a:pPr>
            <a:r>
              <a:rPr lang="he-IL" b="1" dirty="0"/>
              <a:t>תשובה</a:t>
            </a:r>
            <a:r>
              <a:rPr lang="he-IL" dirty="0"/>
              <a:t>: הפלט יהיה </a:t>
            </a:r>
            <a:r>
              <a:rPr lang="en-US" dirty="0"/>
              <a:t>k</a:t>
            </a:r>
            <a:r>
              <a:rPr lang="he-IL" dirty="0"/>
              <a:t>, מכיוון שהתו </a:t>
            </a:r>
            <a:r>
              <a:rPr lang="en-US" dirty="0"/>
              <a:t>k</a:t>
            </a:r>
            <a:r>
              <a:rPr lang="he-IL" dirty="0"/>
              <a:t> נמצא במיקום 2</a:t>
            </a:r>
          </a:p>
        </p:txBody>
      </p:sp>
      <p:sp>
        <p:nvSpPr>
          <p:cNvPr id="2" name="מלבן 1"/>
          <p:cNvSpPr/>
          <p:nvPr/>
        </p:nvSpPr>
        <p:spPr>
          <a:xfrm>
            <a:off x="471730" y="195348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name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"yakir"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Console.WriteLine(name[2]);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4924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המחרוזת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395530" y="1072317"/>
            <a:ext cx="7761461" cy="494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b="1" dirty="0"/>
              <a:t>טעות נפוצה</a:t>
            </a:r>
            <a:r>
              <a:rPr lang="he-IL" dirty="0"/>
              <a:t>: פנייה למיקום שאינו קיים במחרוזת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en-US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en-US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במבט ראשון ניתן יהיה להסיק כי הפלט יהיה </a:t>
            </a:r>
            <a:r>
              <a:rPr lang="en-US" dirty="0"/>
              <a:t>r</a:t>
            </a:r>
            <a:r>
              <a:rPr lang="he-IL" dirty="0"/>
              <a:t>, מכיוון שיש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במחרוזת 5 תווים והתו החמישי הוא </a:t>
            </a:r>
            <a:r>
              <a:rPr lang="en-US" dirty="0"/>
              <a:t>r</a:t>
            </a:r>
            <a:r>
              <a:rPr lang="he-IL" dirty="0"/>
              <a:t>. אך יש לזכור שכמו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במערך אנו מתחילים לספור מ-0 ולכן התו האחרון הוא </a:t>
            </a: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במיקום 4.</a:t>
            </a:r>
            <a:endParaRPr dirty="0"/>
          </a:p>
        </p:txBody>
      </p:sp>
      <p:sp>
        <p:nvSpPr>
          <p:cNvPr id="5" name="מלבן 4"/>
          <p:cNvSpPr/>
          <p:nvPr/>
        </p:nvSpPr>
        <p:spPr>
          <a:xfrm>
            <a:off x="395530" y="218540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name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"yakir"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Console.WriteLine(name[5]);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4883899" y="2270675"/>
            <a:ext cx="3273092" cy="1357746"/>
            <a:chOff x="5003642" y="3952134"/>
            <a:chExt cx="3273092" cy="1357746"/>
          </a:xfrm>
        </p:grpSpPr>
        <p:sp>
          <p:nvSpPr>
            <p:cNvPr id="7" name="Google Shape;142;p19"/>
            <p:cNvSpPr/>
            <p:nvPr/>
          </p:nvSpPr>
          <p:spPr>
            <a:xfrm>
              <a:off x="5847571" y="3952134"/>
              <a:ext cx="2429163" cy="1357746"/>
            </a:xfrm>
            <a:prstGeom prst="flowChartAlternateProcess">
              <a:avLst/>
            </a:prstGeom>
            <a:solidFill>
              <a:srgbClr val="A9D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b="1" dirty="0">
                  <a:solidFill>
                    <a:srgbClr val="192A72"/>
                  </a:solidFill>
                  <a:latin typeface="Varela Round"/>
                  <a:cs typeface="Varela Round"/>
                  <a:sym typeface="Varela Round"/>
                </a:rPr>
                <a:t>פקודה זו אינה חוקית ותיצור שגיאה בהרצה של התוכנית</a:t>
              </a:r>
              <a:endParaRPr b="1" dirty="0"/>
            </a:p>
          </p:txBody>
        </p:sp>
        <p:cxnSp>
          <p:nvCxnSpPr>
            <p:cNvPr id="8" name="Google Shape;157;p19"/>
            <p:cNvCxnSpPr>
              <a:stCxn id="7" idx="1"/>
            </p:cNvCxnSpPr>
            <p:nvPr/>
          </p:nvCxnSpPr>
          <p:spPr>
            <a:xfrm flipH="1">
              <a:off x="5003642" y="4631007"/>
              <a:ext cx="843929" cy="355924"/>
            </a:xfrm>
            <a:prstGeom prst="straightConnector1">
              <a:avLst/>
            </a:prstGeom>
            <a:noFill/>
            <a:ln w="76200" cap="flat" cmpd="sng">
              <a:solidFill>
                <a:srgbClr val="A9DA7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162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המחרוזת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406416" y="1181175"/>
            <a:ext cx="776146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indent="-190534">
              <a:lnSpc>
                <a:spcPct val="150000"/>
              </a:lnSpc>
              <a:buNone/>
            </a:pPr>
            <a:r>
              <a:rPr lang="he-IL" b="1" dirty="0"/>
              <a:t>שימו לב! </a:t>
            </a:r>
            <a:r>
              <a:rPr lang="he-IL" dirty="0"/>
              <a:t>בשונה ממערך, במחרוזת ניתן לגשת למיקום </a:t>
            </a:r>
          </a:p>
          <a:p>
            <a:pPr marL="439782" indent="-190534">
              <a:lnSpc>
                <a:spcPct val="150000"/>
              </a:lnSpc>
              <a:buNone/>
            </a:pPr>
            <a:r>
              <a:rPr lang="he-IL" dirty="0"/>
              <a:t>מסוים באמצעות הסימן [ ] לצורך </a:t>
            </a:r>
            <a:r>
              <a:rPr lang="he-IL" b="1" dirty="0"/>
              <a:t>קריאה בלבד</a:t>
            </a:r>
            <a:r>
              <a:rPr lang="he-IL" dirty="0"/>
              <a:t>,</a:t>
            </a:r>
          </a:p>
          <a:p>
            <a:pPr marL="439782" indent="-190534">
              <a:lnSpc>
                <a:spcPct val="150000"/>
              </a:lnSpc>
              <a:buNone/>
            </a:pPr>
            <a:r>
              <a:rPr lang="he-IL" dirty="0"/>
              <a:t>לא ניתן לבצע השמה מחדש של תו מסוים</a:t>
            </a:r>
          </a:p>
        </p:txBody>
      </p:sp>
      <p:sp>
        <p:nvSpPr>
          <p:cNvPr id="2" name="מלבן 1"/>
          <p:cNvSpPr/>
          <p:nvPr/>
        </p:nvSpPr>
        <p:spPr>
          <a:xfrm>
            <a:off x="406416" y="317477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name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"yakir"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name[0]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Console.WriteLine(name);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3145498" y="3407849"/>
            <a:ext cx="5022379" cy="1357746"/>
            <a:chOff x="3254355" y="3952134"/>
            <a:chExt cx="5022379" cy="1357746"/>
          </a:xfrm>
        </p:grpSpPr>
        <p:sp>
          <p:nvSpPr>
            <p:cNvPr id="6" name="Google Shape;142;p19"/>
            <p:cNvSpPr/>
            <p:nvPr/>
          </p:nvSpPr>
          <p:spPr>
            <a:xfrm>
              <a:off x="5847571" y="3952134"/>
              <a:ext cx="2429163" cy="1357746"/>
            </a:xfrm>
            <a:prstGeom prst="flowChartAlternateProcess">
              <a:avLst/>
            </a:prstGeom>
            <a:solidFill>
              <a:srgbClr val="A9DA74"/>
            </a:solidFill>
            <a:ln>
              <a:solidFill>
                <a:srgbClr val="A9DA7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b="1" dirty="0">
                  <a:solidFill>
                    <a:srgbClr val="192A72"/>
                  </a:solidFill>
                  <a:latin typeface="Varela Round"/>
                  <a:cs typeface="Varela Round"/>
                  <a:sym typeface="Varela Round"/>
                </a:rPr>
                <a:t>פקודה זו אינה חוקית ולא תאפשר את הרצת התוכנית</a:t>
              </a:r>
              <a:endParaRPr b="1" dirty="0"/>
            </a:p>
          </p:txBody>
        </p:sp>
        <p:cxnSp>
          <p:nvCxnSpPr>
            <p:cNvPr id="7" name="Google Shape;157;p19"/>
            <p:cNvCxnSpPr>
              <a:stCxn id="6" idx="1"/>
            </p:cNvCxnSpPr>
            <p:nvPr/>
          </p:nvCxnSpPr>
          <p:spPr>
            <a:xfrm flipH="1">
              <a:off x="3254355" y="4631007"/>
              <a:ext cx="2593216" cy="270404"/>
            </a:xfrm>
            <a:prstGeom prst="straightConnector1">
              <a:avLst/>
            </a:prstGeom>
            <a:solidFill>
              <a:srgbClr val="A9DA74"/>
            </a:solidFill>
            <a:ln w="76200" cap="flat" cmpd="sng">
              <a:solidFill>
                <a:srgbClr val="A9DA7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942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AEDE84-9785-41B5-8BCE-FDEBD20EF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ED07A-1002-45F8-A32E-B102B6D72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EF5696-028B-4857-8A73-3754F0D30D7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b18b26-9745-44e6-b802-7b00fa7a1430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1823</Words>
  <Application>Microsoft Office PowerPoint</Application>
  <PresentationFormat>מסך רחב</PresentationFormat>
  <Paragraphs>427</Paragraphs>
  <Slides>34</Slides>
  <Notes>34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9" baseType="lpstr">
      <vt:lpstr>Arial</vt:lpstr>
      <vt:lpstr>Calibri</vt:lpstr>
      <vt:lpstr>Consolas</vt:lpstr>
      <vt:lpstr>Varela Round</vt:lpstr>
      <vt:lpstr>ערכת נושא Office</vt:lpstr>
      <vt:lpstr>מערכת שידורים לאומית</vt:lpstr>
      <vt:lpstr>סי שארפ - מחרוזות</vt:lpstr>
      <vt:lpstr>מה נלמד היום </vt:lpstr>
      <vt:lpstr>מהי מחרוזת?</vt:lpstr>
      <vt:lpstr>מהי מחרוזת?</vt:lpstr>
      <vt:lpstr>מבנה המחרוזת</vt:lpstr>
      <vt:lpstr>מבנה המחרוזת</vt:lpstr>
      <vt:lpstr>מבנה המחרוזת</vt:lpstr>
      <vt:lpstr>מבנה המחרוזת</vt:lpstr>
      <vt:lpstr>אופרטור השרשור</vt:lpstr>
      <vt:lpstr>אופרטור השרשור</vt:lpstr>
      <vt:lpstr>אופרטור השרשור</vt:lpstr>
      <vt:lpstr>אופרטור השרשור</vt:lpstr>
      <vt:lpstr>אופרטור השרשור</vt:lpstr>
      <vt:lpstr>אופרטור השרשור</vt:lpstr>
      <vt:lpstr>אופרטור השרשור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תכונות ופעולות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שני שמלה/Shani Chemla</dc:creator>
  <cp:lastModifiedBy>שני שמלה/Shani Chemla</cp:lastModifiedBy>
  <cp:revision>33</cp:revision>
  <dcterms:modified xsi:type="dcterms:W3CDTF">2022-04-28T07:31:48Z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