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6"/>
  </p:notesMasterIdLst>
  <p:sldIdLst>
    <p:sldId id="257" r:id="rId5"/>
    <p:sldId id="262" r:id="rId6"/>
    <p:sldId id="263" r:id="rId7"/>
    <p:sldId id="292" r:id="rId8"/>
    <p:sldId id="293" r:id="rId9"/>
    <p:sldId id="294" r:id="rId10"/>
    <p:sldId id="296" r:id="rId11"/>
    <p:sldId id="295" r:id="rId12"/>
    <p:sldId id="297" r:id="rId13"/>
    <p:sldId id="298" r:id="rId14"/>
    <p:sldId id="299" r:id="rId15"/>
    <p:sldId id="300" r:id="rId16"/>
    <p:sldId id="301" r:id="rId17"/>
    <p:sldId id="302" r:id="rId18"/>
    <p:sldId id="303" r:id="rId19"/>
    <p:sldId id="305" r:id="rId20"/>
    <p:sldId id="304" r:id="rId21"/>
    <p:sldId id="306" r:id="rId22"/>
    <p:sldId id="307" r:id="rId23"/>
    <p:sldId id="308" r:id="rId24"/>
    <p:sldId id="291" r:id="rId25"/>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56" autoAdjust="0"/>
    <p:restoredTop sz="94660"/>
  </p:normalViewPr>
  <p:slideViewPr>
    <p:cSldViewPr snapToGrid="0" snapToObjects="1">
      <p:cViewPr varScale="1">
        <p:scale>
          <a:sx n="47" d="100"/>
          <a:sy n="47" d="100"/>
        </p:scale>
        <p:origin x="1080" y="5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כ"ז/ניסן/תשפ"ב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התייחסות לאטיולוגיה בסיפור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27481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התייחסות לביטוי "ותחזק מצרים"</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414328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עד דקה 3:30</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193237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שתי דקות, אתייחס לתשובות המטלה.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11746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059387"/>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כ"ז/ניסן/תשפ"ב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כ"ז/ניסן/תשפ"ב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66" r:id="rId6"/>
    <p:sldLayoutId id="2147483667" r:id="rId7"/>
    <p:sldLayoutId id="2147483665" r:id="rId8"/>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WubSZpPDZ_Y?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5kfR8z88s2o?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uQ0JHIrDIyE?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CkFRgIEhKd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327639-F41A-48C8-BD66-1335B3FA216D}"/>
              </a:ext>
            </a:extLst>
          </p:cNvPr>
          <p:cNvSpPr>
            <a:spLocks noGrp="1"/>
          </p:cNvSpPr>
          <p:nvPr>
            <p:ph type="title"/>
          </p:nvPr>
        </p:nvSpPr>
        <p:spPr/>
        <p:txBody>
          <a:bodyPr/>
          <a:lstStyle/>
          <a:p>
            <a:r>
              <a:rPr lang="he-IL" dirty="0"/>
              <a:t>בני ישראל יוצאים בחופזה </a:t>
            </a:r>
          </a:p>
        </p:txBody>
      </p:sp>
      <p:sp>
        <p:nvSpPr>
          <p:cNvPr id="3" name="מציין מיקום טקסט 2">
            <a:extLst>
              <a:ext uri="{FF2B5EF4-FFF2-40B4-BE49-F238E27FC236}">
                <a16:creationId xmlns:a16="http://schemas.microsoft.com/office/drawing/2014/main" id="{37F942F2-F0B6-41D9-9D6D-E338C2020C14}"/>
              </a:ext>
            </a:extLst>
          </p:cNvPr>
          <p:cNvSpPr>
            <a:spLocks noGrp="1"/>
          </p:cNvSpPr>
          <p:nvPr>
            <p:ph type="body" sz="quarter" idx="3"/>
          </p:nvPr>
        </p:nvSpPr>
        <p:spPr/>
        <p:txBody>
          <a:bodyPr/>
          <a:lstStyle/>
          <a:p>
            <a:r>
              <a:rPr lang="he-IL" dirty="0"/>
              <a:t>פסוקים ל"ד - ל"ו </a:t>
            </a:r>
          </a:p>
        </p:txBody>
      </p:sp>
      <p:sp>
        <p:nvSpPr>
          <p:cNvPr id="4" name="מציין מיקום תוכן 3">
            <a:extLst>
              <a:ext uri="{FF2B5EF4-FFF2-40B4-BE49-F238E27FC236}">
                <a16:creationId xmlns:a16="http://schemas.microsoft.com/office/drawing/2014/main" id="{C5ACB9E5-727A-4B21-A7BF-9F5947BEC223}"/>
              </a:ext>
            </a:extLst>
          </p:cNvPr>
          <p:cNvSpPr>
            <a:spLocks noGrp="1"/>
          </p:cNvSpPr>
          <p:nvPr>
            <p:ph sz="quarter" idx="4"/>
          </p:nvPr>
        </p:nvSpPr>
        <p:spPr/>
        <p:txBody>
          <a:bodyPr/>
          <a:lstStyle/>
          <a:p>
            <a:pPr marL="0" indent="0">
              <a:lnSpc>
                <a:spcPct val="150000"/>
              </a:lnSpc>
              <a:buNone/>
            </a:pPr>
            <a:r>
              <a:rPr lang="he-IL" dirty="0"/>
              <a:t> </a:t>
            </a:r>
            <a:r>
              <a:rPr lang="he-IL" b="1" dirty="0"/>
              <a:t>לד</a:t>
            </a:r>
            <a:r>
              <a:rPr lang="he-IL" dirty="0"/>
              <a:t> וַיִּשָּׂא הָעָם אֶת-בְּצֵקוֹ טֶרֶם יֶחְמָץ מִשְׁאֲרֹתָם צְרֻרֹת בְּשִׂמְלֹתָם עַל-שִׁכְמָם.  </a:t>
            </a:r>
            <a:r>
              <a:rPr lang="he-IL" b="1" dirty="0"/>
              <a:t>לה</a:t>
            </a:r>
            <a:r>
              <a:rPr lang="he-IL" dirty="0"/>
              <a:t> וּבְנֵי-יִשְׂרָאֵל עָשׂוּ כִּדְבַר מֹשֶׁה וַיִּשְׁאֲלוּ מִמִּצְרַיִם כְּלֵי-כֶסֶף וּכְלֵי זָהָב וּשְׂמָלֹת.  </a:t>
            </a:r>
            <a:r>
              <a:rPr lang="he-IL" b="1" dirty="0"/>
              <a:t>לו</a:t>
            </a:r>
            <a:r>
              <a:rPr lang="he-IL" dirty="0"/>
              <a:t> וַיהוָה נָתַן אֶת-חֵן הָעָם בְּעֵינֵי מִצְרַיִם וַיַּשְׁאִלוּם וַיְנַצְּלוּ אֶת-מִצְרָיִם. </a:t>
            </a:r>
          </a:p>
        </p:txBody>
      </p:sp>
      <p:pic>
        <p:nvPicPr>
          <p:cNvPr id="5" name="תמונה 4">
            <a:extLst>
              <a:ext uri="{FF2B5EF4-FFF2-40B4-BE49-F238E27FC236}">
                <a16:creationId xmlns:a16="http://schemas.microsoft.com/office/drawing/2014/main" id="{5B341E42-1EDA-4B77-B87A-7CA981B50692}"/>
              </a:ext>
            </a:extLst>
          </p:cNvPr>
          <p:cNvPicPr>
            <a:picLocks noChangeAspect="1"/>
          </p:cNvPicPr>
          <p:nvPr/>
        </p:nvPicPr>
        <p:blipFill>
          <a:blip r:embed="rId2"/>
          <a:stretch>
            <a:fillRect/>
          </a:stretch>
        </p:blipFill>
        <p:spPr>
          <a:xfrm>
            <a:off x="1365603" y="3233974"/>
            <a:ext cx="3758554" cy="2438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273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F5C13F-CD73-471C-99EA-764B2CDC0BAA}"/>
              </a:ext>
            </a:extLst>
          </p:cNvPr>
          <p:cNvSpPr>
            <a:spLocks noGrp="1"/>
          </p:cNvSpPr>
          <p:nvPr>
            <p:ph type="title"/>
          </p:nvPr>
        </p:nvSpPr>
        <p:spPr/>
        <p:txBody>
          <a:bodyPr/>
          <a:lstStyle/>
          <a:p>
            <a:r>
              <a:rPr lang="he-IL" dirty="0"/>
              <a:t>"וינצלו את מצרים" </a:t>
            </a:r>
          </a:p>
        </p:txBody>
      </p:sp>
      <p:sp>
        <p:nvSpPr>
          <p:cNvPr id="3" name="מציין מיקום טקסט 2">
            <a:extLst>
              <a:ext uri="{FF2B5EF4-FFF2-40B4-BE49-F238E27FC236}">
                <a16:creationId xmlns:a16="http://schemas.microsoft.com/office/drawing/2014/main" id="{E3726778-8140-4883-969B-E976F6CAAC15}"/>
              </a:ext>
            </a:extLst>
          </p:cNvPr>
          <p:cNvSpPr>
            <a:spLocks noGrp="1"/>
          </p:cNvSpPr>
          <p:nvPr>
            <p:ph type="body" sz="quarter" idx="3"/>
          </p:nvPr>
        </p:nvSpPr>
        <p:spPr/>
        <p:txBody>
          <a:bodyPr/>
          <a:lstStyle/>
          <a:p>
            <a:r>
              <a:rPr lang="he-IL" dirty="0"/>
              <a:t>קושי מוסרי </a:t>
            </a:r>
          </a:p>
        </p:txBody>
      </p:sp>
      <p:sp>
        <p:nvSpPr>
          <p:cNvPr id="4" name="מציין מיקום תוכן 3">
            <a:extLst>
              <a:ext uri="{FF2B5EF4-FFF2-40B4-BE49-F238E27FC236}">
                <a16:creationId xmlns:a16="http://schemas.microsoft.com/office/drawing/2014/main" id="{9FA55D7B-30B0-4DAF-9B7C-B883EDC76CF2}"/>
              </a:ext>
            </a:extLst>
          </p:cNvPr>
          <p:cNvSpPr>
            <a:spLocks noGrp="1"/>
          </p:cNvSpPr>
          <p:nvPr>
            <p:ph sz="quarter" idx="4"/>
          </p:nvPr>
        </p:nvSpPr>
        <p:spPr/>
        <p:txBody>
          <a:bodyPr>
            <a:normAutofit lnSpcReduction="10000"/>
          </a:bodyPr>
          <a:lstStyle/>
          <a:p>
            <a:pPr marL="0" indent="0">
              <a:buNone/>
            </a:pPr>
            <a:r>
              <a:rPr lang="he-IL" dirty="0"/>
              <a:t>המילה "ניצול" הינה מילה בעלת קונוטציה שלילית. </a:t>
            </a:r>
          </a:p>
          <a:p>
            <a:pPr marL="0" indent="0">
              <a:buNone/>
            </a:pPr>
            <a:endParaRPr lang="he-IL" dirty="0"/>
          </a:p>
          <a:p>
            <a:pPr marL="0" indent="0">
              <a:buNone/>
            </a:pPr>
            <a:r>
              <a:rPr lang="he-IL" dirty="0"/>
              <a:t>כיצד ייתכן שבני ישראל מנצלים את מצרים? </a:t>
            </a:r>
          </a:p>
          <a:p>
            <a:pPr marL="0" indent="0">
              <a:buNone/>
            </a:pPr>
            <a:endParaRPr lang="he-IL" dirty="0"/>
          </a:p>
          <a:p>
            <a:pPr marL="0" indent="0">
              <a:buNone/>
            </a:pPr>
            <a:r>
              <a:rPr lang="he-IL" dirty="0"/>
              <a:t>ע"פ החוק המקראי, ב</a:t>
            </a:r>
            <a:r>
              <a:rPr lang="he-IL" b="1" dirty="0"/>
              <a:t>דברים</a:t>
            </a:r>
            <a:r>
              <a:rPr lang="he-IL" dirty="0"/>
              <a:t> ט"ו, פסוקים י"ג – י"ד, כאשר משחררים עבד, אסור לשחרר אותו בידיים ריקות: "</a:t>
            </a:r>
            <a:r>
              <a:rPr lang="he-IL" b="1" dirty="0"/>
              <a:t>יג</a:t>
            </a:r>
            <a:r>
              <a:rPr lang="he-IL" dirty="0"/>
              <a:t> וְכִי-תְשַׁלְּחֶנּוּ חָפְשִׁי מֵעִמָּךְ לֹא תְשַׁלְּחֶנּוּ רֵיקָם.  </a:t>
            </a:r>
            <a:r>
              <a:rPr lang="he-IL" b="1" dirty="0"/>
              <a:t>יד</a:t>
            </a:r>
            <a:r>
              <a:rPr lang="he-IL" dirty="0"/>
              <a:t> הַעֲנֵיק תַּעֲנִיק לוֹ מִצֹּאנְךָ וּמִגָּרְנְךָ וּמִיִּקְבֶךָ  אֲשֶׁר בֵּרַכְךָ יְהוָה אֱלֹהֶיךָ </a:t>
            </a:r>
            <a:r>
              <a:rPr lang="he-IL" dirty="0" err="1"/>
              <a:t>תִּתֶּן-לו</a:t>
            </a:r>
            <a:r>
              <a:rPr lang="he-IL" dirty="0"/>
              <a:t>ֹ."</a:t>
            </a:r>
          </a:p>
          <a:p>
            <a:pPr marL="0" indent="0">
              <a:buNone/>
            </a:pPr>
            <a:endParaRPr lang="he-IL" dirty="0"/>
          </a:p>
          <a:p>
            <a:pPr marL="0" indent="0">
              <a:buNone/>
            </a:pPr>
            <a:r>
              <a:rPr lang="he-IL" dirty="0"/>
              <a:t>כלומר - הכלים והרכוש שבני ישראל לוקחים ממצרים, הם מעין דמי שחרור על עבדותם במצרים. </a:t>
            </a:r>
          </a:p>
        </p:txBody>
      </p:sp>
      <p:pic>
        <p:nvPicPr>
          <p:cNvPr id="5" name="תמונה 4">
            <a:extLst>
              <a:ext uri="{FF2B5EF4-FFF2-40B4-BE49-F238E27FC236}">
                <a16:creationId xmlns:a16="http://schemas.microsoft.com/office/drawing/2014/main" id="{F0033811-29DB-4CAD-9A3E-C8E89DED7C41}"/>
              </a:ext>
            </a:extLst>
          </p:cNvPr>
          <p:cNvPicPr>
            <a:picLocks noChangeAspect="1"/>
          </p:cNvPicPr>
          <p:nvPr/>
        </p:nvPicPr>
        <p:blipFill>
          <a:blip r:embed="rId2"/>
          <a:stretch>
            <a:fillRect/>
          </a:stretch>
        </p:blipFill>
        <p:spPr>
          <a:xfrm>
            <a:off x="796815" y="1379856"/>
            <a:ext cx="2381250" cy="1771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249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1CC35B-C276-44A6-9E3F-D456C7AEF4C3}"/>
              </a:ext>
            </a:extLst>
          </p:cNvPr>
          <p:cNvSpPr>
            <a:spLocks noGrp="1"/>
          </p:cNvSpPr>
          <p:nvPr>
            <p:ph type="title"/>
          </p:nvPr>
        </p:nvSpPr>
        <p:spPr/>
        <p:txBody>
          <a:bodyPr/>
          <a:lstStyle/>
          <a:p>
            <a:r>
              <a:rPr lang="he-IL" dirty="0"/>
              <a:t>"וינצלו את מצרים" </a:t>
            </a:r>
          </a:p>
        </p:txBody>
      </p:sp>
      <p:sp>
        <p:nvSpPr>
          <p:cNvPr id="3" name="מציין מיקום טקסט 2">
            <a:extLst>
              <a:ext uri="{FF2B5EF4-FFF2-40B4-BE49-F238E27FC236}">
                <a16:creationId xmlns:a16="http://schemas.microsoft.com/office/drawing/2014/main" id="{D187829F-EE44-4A5F-BB0B-1A060148BB0A}"/>
              </a:ext>
            </a:extLst>
          </p:cNvPr>
          <p:cNvSpPr>
            <a:spLocks noGrp="1"/>
          </p:cNvSpPr>
          <p:nvPr>
            <p:ph type="body" sz="quarter" idx="3"/>
          </p:nvPr>
        </p:nvSpPr>
        <p:spPr/>
        <p:txBody>
          <a:bodyPr/>
          <a:lstStyle/>
          <a:p>
            <a:r>
              <a:rPr lang="he-IL" dirty="0"/>
              <a:t>התגשמות דברי האל למשה </a:t>
            </a:r>
          </a:p>
        </p:txBody>
      </p:sp>
      <p:sp>
        <p:nvSpPr>
          <p:cNvPr id="4" name="מציין מיקום תוכן 3">
            <a:extLst>
              <a:ext uri="{FF2B5EF4-FFF2-40B4-BE49-F238E27FC236}">
                <a16:creationId xmlns:a16="http://schemas.microsoft.com/office/drawing/2014/main" id="{B311B933-C060-49F2-B41E-BB907C61B40C}"/>
              </a:ext>
            </a:extLst>
          </p:cNvPr>
          <p:cNvSpPr>
            <a:spLocks noGrp="1"/>
          </p:cNvSpPr>
          <p:nvPr>
            <p:ph sz="quarter" idx="4"/>
          </p:nvPr>
        </p:nvSpPr>
        <p:spPr/>
        <p:txBody>
          <a:bodyPr/>
          <a:lstStyle/>
          <a:p>
            <a:r>
              <a:rPr lang="he-IL" dirty="0"/>
              <a:t>כאשר משה נשלח להוציא את עם ישראל ממצרים ה' אומר: ..."</a:t>
            </a:r>
            <a:r>
              <a:rPr lang="he-IL" dirty="0">
                <a:solidFill>
                  <a:srgbClr val="FF0000"/>
                </a:solidFill>
              </a:rPr>
              <a:t>וְנָתַתִּ֛י אֶת־חֵ֥ן הָֽעָם־הַזֶּ֖ה </a:t>
            </a:r>
            <a:r>
              <a:rPr lang="he-IL" dirty="0"/>
              <a:t>בְּעֵינֵ֣י מִצְרָ֑יִם... </a:t>
            </a:r>
            <a:r>
              <a:rPr lang="he-IL" dirty="0">
                <a:solidFill>
                  <a:schemeClr val="accent5"/>
                </a:solidFill>
              </a:rPr>
              <a:t>וְנִצַּלְתֶּ֖ם </a:t>
            </a:r>
            <a:r>
              <a:rPr lang="he-IL" dirty="0" err="1">
                <a:solidFill>
                  <a:schemeClr val="accent5"/>
                </a:solidFill>
              </a:rPr>
              <a:t>אֶת־מִצְרָֽיִם</a:t>
            </a:r>
            <a:r>
              <a:rPr lang="he-IL" dirty="0"/>
              <a:t>" (שמות ג' פסוקים כ"א - כ"ב). </a:t>
            </a:r>
          </a:p>
          <a:p>
            <a:endParaRPr lang="he-IL" dirty="0"/>
          </a:p>
          <a:p>
            <a:r>
              <a:rPr lang="he-IL" dirty="0"/>
              <a:t>התגשמות </a:t>
            </a:r>
            <a:r>
              <a:rPr lang="he-IL" dirty="0" err="1"/>
              <a:t>התכנית</a:t>
            </a:r>
            <a:r>
              <a:rPr lang="he-IL" dirty="0"/>
              <a:t> האלוהית מתוארת לנו בפסוק ל"ו שלפנינו: "</a:t>
            </a:r>
            <a:r>
              <a:rPr lang="he-IL" dirty="0">
                <a:solidFill>
                  <a:srgbClr val="FF0000"/>
                </a:solidFill>
              </a:rPr>
              <a:t>וַיהוָה נָתַן אֶת-חֵן הָעָם </a:t>
            </a:r>
            <a:r>
              <a:rPr lang="he-IL" dirty="0"/>
              <a:t>בְּעֵינֵי מִצְרַיִם וַיַּשְׁאִלוּם </a:t>
            </a:r>
            <a:r>
              <a:rPr lang="he-IL" dirty="0">
                <a:solidFill>
                  <a:schemeClr val="accent5"/>
                </a:solidFill>
              </a:rPr>
              <a:t>וַיְנַצְּלוּ אֶת-מִצְרָיִם</a:t>
            </a:r>
            <a:r>
              <a:rPr lang="he-IL" dirty="0"/>
              <a:t>". </a:t>
            </a:r>
          </a:p>
        </p:txBody>
      </p:sp>
      <p:pic>
        <p:nvPicPr>
          <p:cNvPr id="5" name="תמונה 4">
            <a:extLst>
              <a:ext uri="{FF2B5EF4-FFF2-40B4-BE49-F238E27FC236}">
                <a16:creationId xmlns:a16="http://schemas.microsoft.com/office/drawing/2014/main" id="{9629880E-BDAB-4B0C-BBD3-317D241D39BF}"/>
              </a:ext>
            </a:extLst>
          </p:cNvPr>
          <p:cNvPicPr>
            <a:picLocks noChangeAspect="1"/>
          </p:cNvPicPr>
          <p:nvPr/>
        </p:nvPicPr>
        <p:blipFill>
          <a:blip r:embed="rId2"/>
          <a:stretch>
            <a:fillRect/>
          </a:stretch>
        </p:blipFill>
        <p:spPr>
          <a:xfrm>
            <a:off x="3949223" y="4053069"/>
            <a:ext cx="2828925" cy="1619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44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09FA9B-9717-4F2A-96A6-70444A28D379}"/>
              </a:ext>
            </a:extLst>
          </p:cNvPr>
          <p:cNvSpPr>
            <a:spLocks noGrp="1"/>
          </p:cNvSpPr>
          <p:nvPr>
            <p:ph type="title"/>
          </p:nvPr>
        </p:nvSpPr>
        <p:spPr/>
        <p:txBody>
          <a:bodyPr/>
          <a:lstStyle/>
          <a:p>
            <a:r>
              <a:rPr lang="he-IL" dirty="0"/>
              <a:t>המסע </a:t>
            </a:r>
            <a:r>
              <a:rPr lang="he-IL" dirty="0" err="1"/>
              <a:t>מרעמסס</a:t>
            </a:r>
            <a:r>
              <a:rPr lang="he-IL" dirty="0"/>
              <a:t> לסוכות </a:t>
            </a:r>
          </a:p>
        </p:txBody>
      </p:sp>
      <p:sp>
        <p:nvSpPr>
          <p:cNvPr id="3" name="מציין מיקום טקסט 2">
            <a:extLst>
              <a:ext uri="{FF2B5EF4-FFF2-40B4-BE49-F238E27FC236}">
                <a16:creationId xmlns:a16="http://schemas.microsoft.com/office/drawing/2014/main" id="{D95B2815-69B8-4829-9926-D9E7AA113411}"/>
              </a:ext>
            </a:extLst>
          </p:cNvPr>
          <p:cNvSpPr>
            <a:spLocks noGrp="1"/>
          </p:cNvSpPr>
          <p:nvPr>
            <p:ph type="body" sz="quarter" idx="3"/>
          </p:nvPr>
        </p:nvSpPr>
        <p:spPr/>
        <p:txBody>
          <a:bodyPr/>
          <a:lstStyle/>
          <a:p>
            <a:r>
              <a:rPr lang="he-IL" dirty="0"/>
              <a:t>פסוקים כ"ז - כ"ט</a:t>
            </a:r>
          </a:p>
        </p:txBody>
      </p:sp>
      <p:sp>
        <p:nvSpPr>
          <p:cNvPr id="4" name="מציין מיקום תוכן 3">
            <a:extLst>
              <a:ext uri="{FF2B5EF4-FFF2-40B4-BE49-F238E27FC236}">
                <a16:creationId xmlns:a16="http://schemas.microsoft.com/office/drawing/2014/main" id="{D708261F-21F1-499C-9DDB-CC064BBE0AD3}"/>
              </a:ext>
            </a:extLst>
          </p:cNvPr>
          <p:cNvSpPr>
            <a:spLocks noGrp="1"/>
          </p:cNvSpPr>
          <p:nvPr>
            <p:ph sz="quarter" idx="4"/>
          </p:nvPr>
        </p:nvSpPr>
        <p:spPr/>
        <p:txBody>
          <a:bodyPr/>
          <a:lstStyle/>
          <a:p>
            <a:pPr marL="0" indent="0">
              <a:lnSpc>
                <a:spcPct val="150000"/>
              </a:lnSpc>
              <a:buNone/>
            </a:pPr>
            <a:r>
              <a:rPr lang="he-IL" b="1" dirty="0"/>
              <a:t>לז</a:t>
            </a:r>
            <a:r>
              <a:rPr lang="he-IL" dirty="0"/>
              <a:t> וַיִּסְע֧וּ בְנֵֽי־יִשְׂרָאֵ֛ל מֵרַעְמְסֵ֖ס סֻכֹּ֑תָה כְּשֵׁשׁ־מֵא֨וֹת אֶ֧לֶף רַגְלִ֛י הַגְּבָרִ֖ים לְבַ֥ד מִטָּֽף ׃ </a:t>
            </a:r>
            <a:r>
              <a:rPr lang="he-IL" b="1" dirty="0"/>
              <a:t>לח</a:t>
            </a:r>
            <a:r>
              <a:rPr lang="he-IL" dirty="0"/>
              <a:t> וְגַם־עֵ֥רֶב רַ֖ב עָלָ֣ה אִתָּ֑ם וְצֹ֣אן וּבָקָ֔ר מִקְנֶ֖ה כָּבֵ֥ד מְאֹֽד ׃ </a:t>
            </a:r>
            <a:r>
              <a:rPr lang="he-IL" b="1" dirty="0"/>
              <a:t>לט</a:t>
            </a:r>
            <a:r>
              <a:rPr lang="he-IL" dirty="0"/>
              <a:t> וַיֹּאפ֨וּ אֶת־הַבָּצֵ֜ק אֲשֶׁ֨ר הוֹצִ֧יאוּ מִמִּצְרַ֛יִם עֻגֹ֥ת מַצּ֖וֹת כִּ֣י לֹ֣א חָמֵ֑ץ כִּֽי־גֹרְשׁ֣וּ מִמִּצְרַ֗יִם וְלֹ֤א יָֽכְלוּ֙ לְהִתְמַהְמֵ֔הַּ וְגַם־צֵדָ֖ה לֹא־עָשׂ֥וּ לָהֶֽם ׃ </a:t>
            </a:r>
          </a:p>
        </p:txBody>
      </p:sp>
      <p:pic>
        <p:nvPicPr>
          <p:cNvPr id="5" name="תמונה 4">
            <a:extLst>
              <a:ext uri="{FF2B5EF4-FFF2-40B4-BE49-F238E27FC236}">
                <a16:creationId xmlns:a16="http://schemas.microsoft.com/office/drawing/2014/main" id="{7D2B99C2-2542-49F6-A40A-B2ECD12575A8}"/>
              </a:ext>
            </a:extLst>
          </p:cNvPr>
          <p:cNvPicPr>
            <a:picLocks noChangeAspect="1"/>
          </p:cNvPicPr>
          <p:nvPr/>
        </p:nvPicPr>
        <p:blipFill>
          <a:blip r:embed="rId2"/>
          <a:stretch>
            <a:fillRect/>
          </a:stretch>
        </p:blipFill>
        <p:spPr>
          <a:xfrm>
            <a:off x="1776555" y="3476228"/>
            <a:ext cx="2492987" cy="23223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667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45BDC1-865C-4461-8E47-29594C030928}"/>
              </a:ext>
            </a:extLst>
          </p:cNvPr>
          <p:cNvSpPr>
            <a:spLocks noGrp="1"/>
          </p:cNvSpPr>
          <p:nvPr>
            <p:ph type="title"/>
          </p:nvPr>
        </p:nvSpPr>
        <p:spPr/>
        <p:txBody>
          <a:bodyPr/>
          <a:lstStyle/>
          <a:p>
            <a:r>
              <a:rPr lang="he-IL" dirty="0"/>
              <a:t>המצות </a:t>
            </a:r>
          </a:p>
        </p:txBody>
      </p:sp>
      <p:sp>
        <p:nvSpPr>
          <p:cNvPr id="3" name="מציין מיקום טקסט 2">
            <a:extLst>
              <a:ext uri="{FF2B5EF4-FFF2-40B4-BE49-F238E27FC236}">
                <a16:creationId xmlns:a16="http://schemas.microsoft.com/office/drawing/2014/main" id="{3E230CFF-D714-4211-8EC4-2D03EBC9290C}"/>
              </a:ext>
            </a:extLst>
          </p:cNvPr>
          <p:cNvSpPr>
            <a:spLocks noGrp="1"/>
          </p:cNvSpPr>
          <p:nvPr>
            <p:ph type="body" sz="quarter" idx="3"/>
          </p:nvPr>
        </p:nvSpPr>
        <p:spPr/>
        <p:txBody>
          <a:bodyPr/>
          <a:lstStyle/>
          <a:p>
            <a:r>
              <a:rPr lang="he-IL" dirty="0"/>
              <a:t>איך מכינים מצה? </a:t>
            </a:r>
          </a:p>
        </p:txBody>
      </p:sp>
      <p:pic>
        <p:nvPicPr>
          <p:cNvPr id="5" name="מדיה מקוונת 4" title="ￗﾐￗﾙￗﾚ ￗﾐￗﾕￗﾤￗﾙￗﾝ ￗﾞￗﾦￗﾔ?">
            <a:hlinkClick r:id="" action="ppaction://media"/>
            <a:extLst>
              <a:ext uri="{FF2B5EF4-FFF2-40B4-BE49-F238E27FC236}">
                <a16:creationId xmlns:a16="http://schemas.microsoft.com/office/drawing/2014/main" id="{35D3C60F-0127-46CF-9C47-BE54BBB239A4}"/>
              </a:ext>
            </a:extLst>
          </p:cNvPr>
          <p:cNvPicPr>
            <a:picLocks noGrp="1" noRot="1" noChangeAspect="1"/>
          </p:cNvPicPr>
          <p:nvPr>
            <p:ph sz="quarter" idx="4"/>
            <a:videoFile r:link="rId1"/>
          </p:nvPr>
        </p:nvPicPr>
        <p:blipFill>
          <a:blip r:embed="rId4"/>
          <a:stretch>
            <a:fillRect/>
          </a:stretch>
        </p:blipFill>
        <p:spPr>
          <a:xfrm>
            <a:off x="2403473" y="1599387"/>
            <a:ext cx="7383463" cy="4152900"/>
          </a:xfrm>
          <a:prstGeom prst="rect">
            <a:avLst/>
          </a:prstGeom>
        </p:spPr>
      </p:pic>
    </p:spTree>
    <p:extLst>
      <p:ext uri="{BB962C8B-B14F-4D97-AF65-F5344CB8AC3E}">
        <p14:creationId xmlns:p14="http://schemas.microsoft.com/office/powerpoint/2010/main" val="26589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11C32E-86F2-4797-8FB7-214F31C5190C}"/>
              </a:ext>
            </a:extLst>
          </p:cNvPr>
          <p:cNvSpPr>
            <a:spLocks noGrp="1"/>
          </p:cNvSpPr>
          <p:nvPr>
            <p:ph type="title"/>
          </p:nvPr>
        </p:nvSpPr>
        <p:spPr/>
        <p:txBody>
          <a:bodyPr/>
          <a:lstStyle/>
          <a:p>
            <a:r>
              <a:rPr lang="he-IL" dirty="0"/>
              <a:t>בני ישראל לא עולים לבדם ממצרים</a:t>
            </a:r>
          </a:p>
        </p:txBody>
      </p:sp>
      <p:sp>
        <p:nvSpPr>
          <p:cNvPr id="4" name="מציין מיקום תוכן 3">
            <a:extLst>
              <a:ext uri="{FF2B5EF4-FFF2-40B4-BE49-F238E27FC236}">
                <a16:creationId xmlns:a16="http://schemas.microsoft.com/office/drawing/2014/main" id="{1824C74A-4452-483C-897C-59A0F3B4534E}"/>
              </a:ext>
            </a:extLst>
          </p:cNvPr>
          <p:cNvSpPr>
            <a:spLocks noGrp="1"/>
          </p:cNvSpPr>
          <p:nvPr>
            <p:ph idx="1"/>
          </p:nvPr>
        </p:nvSpPr>
        <p:spPr/>
        <p:txBody>
          <a:bodyPr/>
          <a:lstStyle/>
          <a:p>
            <a:pPr marL="0" indent="0">
              <a:buNone/>
            </a:pPr>
            <a:r>
              <a:rPr lang="he-IL" dirty="0"/>
              <a:t>יחד עם בני ישראל יוצאים ממצרים אנשים נוספים: </a:t>
            </a:r>
            <a:r>
              <a:rPr lang="he-IL" b="1" dirty="0" err="1"/>
              <a:t>וְגַם־עֵ֥רֶב</a:t>
            </a:r>
            <a:r>
              <a:rPr lang="he-IL" b="1" dirty="0"/>
              <a:t> רַ֖ב עָלָ֣ה אִתָּ֑ם. </a:t>
            </a:r>
            <a:endParaRPr lang="he-IL" dirty="0"/>
          </a:p>
          <a:p>
            <a:pPr marL="0" indent="0">
              <a:buNone/>
            </a:pPr>
            <a:endParaRPr lang="he-IL" b="1" dirty="0"/>
          </a:p>
          <a:p>
            <a:pPr marL="0" indent="0">
              <a:buNone/>
            </a:pPr>
            <a:r>
              <a:rPr lang="he-IL" dirty="0"/>
              <a:t>בני ישראל לא היו העם המשועבד היחיד במצרים. מתוך הכתוב, נראה שיחד עם בני ישראל עלו עוד בני עמים שונים שניצלו את יציאת ישראל ממצרים כדי להשתחרר גם הם מעול העבדות במצרים. </a:t>
            </a:r>
          </a:p>
        </p:txBody>
      </p:sp>
      <p:pic>
        <p:nvPicPr>
          <p:cNvPr id="5" name="תמונה 4">
            <a:extLst>
              <a:ext uri="{FF2B5EF4-FFF2-40B4-BE49-F238E27FC236}">
                <a16:creationId xmlns:a16="http://schemas.microsoft.com/office/drawing/2014/main" id="{DA8A9500-1BF3-4C5B-AB4E-B0D392880424}"/>
              </a:ext>
            </a:extLst>
          </p:cNvPr>
          <p:cNvPicPr>
            <a:picLocks noChangeAspect="1"/>
          </p:cNvPicPr>
          <p:nvPr/>
        </p:nvPicPr>
        <p:blipFill>
          <a:blip r:embed="rId2"/>
          <a:stretch>
            <a:fillRect/>
          </a:stretch>
        </p:blipFill>
        <p:spPr>
          <a:xfrm>
            <a:off x="3000826" y="4133425"/>
            <a:ext cx="3753572" cy="25114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880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118090-2E78-4D05-9D15-D03D9C70AA2F}"/>
              </a:ext>
            </a:extLst>
          </p:cNvPr>
          <p:cNvSpPr>
            <a:spLocks noGrp="1"/>
          </p:cNvSpPr>
          <p:nvPr>
            <p:ph type="title"/>
          </p:nvPr>
        </p:nvSpPr>
        <p:spPr/>
        <p:txBody>
          <a:bodyPr/>
          <a:lstStyle/>
          <a:p>
            <a:r>
              <a:rPr lang="he-IL" dirty="0"/>
              <a:t>חג הפסח </a:t>
            </a:r>
          </a:p>
        </p:txBody>
      </p:sp>
      <p:sp>
        <p:nvSpPr>
          <p:cNvPr id="3" name="מציין מיקום טקסט 2">
            <a:extLst>
              <a:ext uri="{FF2B5EF4-FFF2-40B4-BE49-F238E27FC236}">
                <a16:creationId xmlns:a16="http://schemas.microsoft.com/office/drawing/2014/main" id="{49415785-DF50-4CFE-990A-3578263E3A2C}"/>
              </a:ext>
            </a:extLst>
          </p:cNvPr>
          <p:cNvSpPr>
            <a:spLocks noGrp="1"/>
          </p:cNvSpPr>
          <p:nvPr>
            <p:ph type="body" sz="quarter" idx="3"/>
          </p:nvPr>
        </p:nvSpPr>
        <p:spPr/>
        <p:txBody>
          <a:bodyPr/>
          <a:lstStyle/>
          <a:p>
            <a:r>
              <a:rPr lang="he-IL" dirty="0"/>
              <a:t>לפי הסרטון: מה הקשר בין חג הפסח למשפחתיות? </a:t>
            </a:r>
          </a:p>
        </p:txBody>
      </p:sp>
      <p:pic>
        <p:nvPicPr>
          <p:cNvPr id="5" name="מדיה מקוונת 4" title="'ￗﾡￗﾙￗﾞￗﾠￗﾙￗﾝ' - ￗﾩￗﾞￗﾕￗﾪ ￗﾤￗﾨￗﾧ ￗﾙￗﾑ">
            <a:hlinkClick r:id="" action="ppaction://media"/>
            <a:extLst>
              <a:ext uri="{FF2B5EF4-FFF2-40B4-BE49-F238E27FC236}">
                <a16:creationId xmlns:a16="http://schemas.microsoft.com/office/drawing/2014/main" id="{4FEF46E8-C738-4954-ADDC-C3805631038E}"/>
              </a:ext>
            </a:extLst>
          </p:cNvPr>
          <p:cNvPicPr>
            <a:picLocks noGrp="1" noRot="1" noChangeAspect="1"/>
          </p:cNvPicPr>
          <p:nvPr>
            <p:ph sz="quarter" idx="4"/>
            <a:videoFile r:link="rId1"/>
          </p:nvPr>
        </p:nvPicPr>
        <p:blipFill>
          <a:blip r:embed="rId3"/>
          <a:stretch>
            <a:fillRect/>
          </a:stretch>
        </p:blipFill>
        <p:spPr>
          <a:xfrm>
            <a:off x="2403475" y="1645713"/>
            <a:ext cx="7383463" cy="4152900"/>
          </a:xfrm>
          <a:prstGeom prst="rect">
            <a:avLst/>
          </a:prstGeom>
        </p:spPr>
      </p:pic>
    </p:spTree>
    <p:extLst>
      <p:ext uri="{BB962C8B-B14F-4D97-AF65-F5344CB8AC3E}">
        <p14:creationId xmlns:p14="http://schemas.microsoft.com/office/powerpoint/2010/main" val="32421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E9B484-FCBF-4D5A-B438-D1CE740B5129}"/>
              </a:ext>
            </a:extLst>
          </p:cNvPr>
          <p:cNvSpPr>
            <a:spLocks noGrp="1"/>
          </p:cNvSpPr>
          <p:nvPr>
            <p:ph type="title"/>
          </p:nvPr>
        </p:nvSpPr>
        <p:spPr/>
        <p:txBody>
          <a:bodyPr/>
          <a:lstStyle/>
          <a:p>
            <a:r>
              <a:rPr lang="he-IL" dirty="0"/>
              <a:t>סיכום העבדות במצרים </a:t>
            </a:r>
          </a:p>
        </p:txBody>
      </p:sp>
      <p:sp>
        <p:nvSpPr>
          <p:cNvPr id="3" name="מציין מיקום טקסט 2">
            <a:extLst>
              <a:ext uri="{FF2B5EF4-FFF2-40B4-BE49-F238E27FC236}">
                <a16:creationId xmlns:a16="http://schemas.microsoft.com/office/drawing/2014/main" id="{2170FE07-07EB-45F6-9D95-CD025C2E1CD7}"/>
              </a:ext>
            </a:extLst>
          </p:cNvPr>
          <p:cNvSpPr>
            <a:spLocks noGrp="1"/>
          </p:cNvSpPr>
          <p:nvPr>
            <p:ph type="body" sz="quarter" idx="3"/>
          </p:nvPr>
        </p:nvSpPr>
        <p:spPr/>
        <p:txBody>
          <a:bodyPr/>
          <a:lstStyle/>
          <a:p>
            <a:r>
              <a:rPr lang="he-IL" dirty="0"/>
              <a:t>פסוקים מ' - מ"ב</a:t>
            </a:r>
          </a:p>
        </p:txBody>
      </p:sp>
      <p:sp>
        <p:nvSpPr>
          <p:cNvPr id="4" name="מציין מיקום תוכן 3">
            <a:extLst>
              <a:ext uri="{FF2B5EF4-FFF2-40B4-BE49-F238E27FC236}">
                <a16:creationId xmlns:a16="http://schemas.microsoft.com/office/drawing/2014/main" id="{77E64278-32F0-4FAA-A2E1-5619DFCD4105}"/>
              </a:ext>
            </a:extLst>
          </p:cNvPr>
          <p:cNvSpPr>
            <a:spLocks noGrp="1"/>
          </p:cNvSpPr>
          <p:nvPr>
            <p:ph sz="quarter" idx="4"/>
          </p:nvPr>
        </p:nvSpPr>
        <p:spPr/>
        <p:txBody>
          <a:bodyPr/>
          <a:lstStyle/>
          <a:p>
            <a:pPr marL="0" indent="0">
              <a:lnSpc>
                <a:spcPct val="150000"/>
              </a:lnSpc>
              <a:buNone/>
            </a:pPr>
            <a:r>
              <a:rPr lang="he-IL" b="1" dirty="0"/>
              <a:t>מ</a:t>
            </a:r>
            <a:r>
              <a:rPr lang="he-IL" dirty="0"/>
              <a:t> וּמוֹשַׁב֙ בְּנֵ֣י יִשְׂרָאֵ֔ל אֲשֶׁ֥ר יָשְׁב֖וּ בְּמִצְרָ֑יִם שְׁלֹשִׁ֣ים שָׁנָ֔ה וְאַרְבַּ֥ע מֵא֖וֹת שָׁנָֽה ׃ </a:t>
            </a:r>
            <a:r>
              <a:rPr lang="he-IL" b="1" dirty="0"/>
              <a:t>מא</a:t>
            </a:r>
            <a:r>
              <a:rPr lang="he-IL" dirty="0"/>
              <a:t> וַיְהִ֗י מִקֵּץ֙ שְׁלֹשִׁ֣ים שָׁנָ֔ה וְאַרְבַּ֥ע מֵא֖וֹת שָׁנָ֑ה וַיְהִ֗י בְּעֶ֨צֶם֙ הַיּ֣וֹם הַזֶּ֔ה יָֽצְא֛וּ כָּל־צִבְא֥וֹת יְהוָ֖ה מֵאֶ֥רֶץ מִצְרָֽיִם ׃ </a:t>
            </a:r>
            <a:r>
              <a:rPr lang="he-IL" b="1" dirty="0"/>
              <a:t>מב</a:t>
            </a:r>
            <a:r>
              <a:rPr lang="he-IL" dirty="0"/>
              <a:t> לֵ֣יל שִׁמֻּרִ֥ים הוּא֙ לַֽיהוָ֔ה לְהוֹצִיאָ֖ם מֵאֶ֣רֶץ מִצְרָ֑יִם הֽוּא־הַלַּ֤יְלָה הַזֶּה֙ לַֽיהוָ֔ה שִׁמֻּרִ֛ים לְכָל־בְּנֵ֥י יִשְׂרָאֵ֖ל לְדֹרֹתָֽם ׃</a:t>
            </a:r>
          </a:p>
        </p:txBody>
      </p:sp>
      <p:pic>
        <p:nvPicPr>
          <p:cNvPr id="5" name="תמונה 4">
            <a:extLst>
              <a:ext uri="{FF2B5EF4-FFF2-40B4-BE49-F238E27FC236}">
                <a16:creationId xmlns:a16="http://schemas.microsoft.com/office/drawing/2014/main" id="{E4FCD242-5E18-4054-8878-62E28952EDB5}"/>
              </a:ext>
            </a:extLst>
          </p:cNvPr>
          <p:cNvPicPr>
            <a:picLocks noChangeAspect="1"/>
          </p:cNvPicPr>
          <p:nvPr/>
        </p:nvPicPr>
        <p:blipFill>
          <a:blip r:embed="rId2"/>
          <a:stretch>
            <a:fillRect/>
          </a:stretch>
        </p:blipFill>
        <p:spPr>
          <a:xfrm>
            <a:off x="3232288" y="4098793"/>
            <a:ext cx="3584760" cy="23985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823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6F5D75-4447-4F3B-B466-074ECC9FA98F}"/>
              </a:ext>
            </a:extLst>
          </p:cNvPr>
          <p:cNvSpPr>
            <a:spLocks noGrp="1"/>
          </p:cNvSpPr>
          <p:nvPr>
            <p:ph type="title"/>
          </p:nvPr>
        </p:nvSpPr>
        <p:spPr/>
        <p:txBody>
          <a:bodyPr/>
          <a:lstStyle/>
          <a:p>
            <a:r>
              <a:rPr lang="he-IL" dirty="0"/>
              <a:t>מטלה</a:t>
            </a:r>
          </a:p>
        </p:txBody>
      </p:sp>
      <p:sp>
        <p:nvSpPr>
          <p:cNvPr id="4" name="מציין מיקום תוכן 3">
            <a:extLst>
              <a:ext uri="{FF2B5EF4-FFF2-40B4-BE49-F238E27FC236}">
                <a16:creationId xmlns:a16="http://schemas.microsoft.com/office/drawing/2014/main" id="{07FF313C-8DC9-4332-BF50-BF3EFB472E39}"/>
              </a:ext>
            </a:extLst>
          </p:cNvPr>
          <p:cNvSpPr>
            <a:spLocks noGrp="1"/>
          </p:cNvSpPr>
          <p:nvPr>
            <p:ph idx="1"/>
          </p:nvPr>
        </p:nvSpPr>
        <p:spPr/>
        <p:txBody>
          <a:bodyPr/>
          <a:lstStyle/>
          <a:p>
            <a:pPr marL="0" indent="0">
              <a:buNone/>
            </a:pPr>
            <a:r>
              <a:rPr lang="he-IL" dirty="0"/>
              <a:t>קראו </a:t>
            </a:r>
            <a:r>
              <a:rPr lang="he-IL" b="1" dirty="0"/>
              <a:t>שמות</a:t>
            </a:r>
            <a:r>
              <a:rPr lang="he-IL" dirty="0"/>
              <a:t> י"ב פסוקים ל' - ל"א ו</a:t>
            </a:r>
            <a:r>
              <a:rPr lang="he-IL" b="1" dirty="0"/>
              <a:t>בראשית</a:t>
            </a:r>
            <a:r>
              <a:rPr lang="he-IL" dirty="0"/>
              <a:t> ט"ו פסוק י"ג. </a:t>
            </a:r>
          </a:p>
          <a:p>
            <a:pPr marL="0" indent="0">
              <a:buNone/>
            </a:pPr>
            <a:r>
              <a:rPr lang="he-IL" dirty="0"/>
              <a:t>מהי הסתירה בין שני מראי המקום בעניין משך עבדותם של בני ישראל במצרים? </a:t>
            </a:r>
          </a:p>
          <a:p>
            <a:pPr marL="0" indent="0">
              <a:buNone/>
            </a:pPr>
            <a:r>
              <a:rPr lang="he-IL" dirty="0"/>
              <a:t>הציעו דרך ליישב סתירה זו. </a:t>
            </a:r>
          </a:p>
        </p:txBody>
      </p:sp>
      <p:pic>
        <p:nvPicPr>
          <p:cNvPr id="1026" name="Picture 2" descr="עצה עם מוחין דגדלות | אומן שלום">
            <a:extLst>
              <a:ext uri="{FF2B5EF4-FFF2-40B4-BE49-F238E27FC236}">
                <a16:creationId xmlns:a16="http://schemas.microsoft.com/office/drawing/2014/main" id="{5C8189E0-9529-4F5F-851A-ED4666B1B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321" y="3071165"/>
            <a:ext cx="3979667" cy="2591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1B0DDD-AC5E-4007-A078-ECD272335589}"/>
              </a:ext>
            </a:extLst>
          </p:cNvPr>
          <p:cNvSpPr>
            <a:spLocks noGrp="1"/>
          </p:cNvSpPr>
          <p:nvPr>
            <p:ph type="title"/>
          </p:nvPr>
        </p:nvSpPr>
        <p:spPr/>
        <p:txBody>
          <a:bodyPr/>
          <a:lstStyle/>
          <a:p>
            <a:r>
              <a:rPr lang="he-IL" dirty="0"/>
              <a:t>ולסיכום הפרק</a:t>
            </a:r>
          </a:p>
        </p:txBody>
      </p:sp>
      <p:sp>
        <p:nvSpPr>
          <p:cNvPr id="3" name="מציין מיקום טקסט 2">
            <a:extLst>
              <a:ext uri="{FF2B5EF4-FFF2-40B4-BE49-F238E27FC236}">
                <a16:creationId xmlns:a16="http://schemas.microsoft.com/office/drawing/2014/main" id="{6779F742-6960-42B1-9B8C-78FA919689B9}"/>
              </a:ext>
            </a:extLst>
          </p:cNvPr>
          <p:cNvSpPr>
            <a:spLocks noGrp="1"/>
          </p:cNvSpPr>
          <p:nvPr>
            <p:ph type="body" sz="quarter" idx="3"/>
          </p:nvPr>
        </p:nvSpPr>
        <p:spPr/>
        <p:txBody>
          <a:bodyPr/>
          <a:lstStyle/>
          <a:p>
            <a:r>
              <a:rPr lang="he-IL" dirty="0"/>
              <a:t>מה תפקידן של מצוות חג הפסח לפי הסרטון?</a:t>
            </a:r>
          </a:p>
        </p:txBody>
      </p:sp>
      <p:pic>
        <p:nvPicPr>
          <p:cNvPr id="5" name="מדיה מקוונת 4" title="ￗﾙￗﾦￗﾙￗﾐￗﾪ ￗﾞￗﾦￗﾨￗﾙￗﾝ ￗﾕￗﾧￗﾨￗﾙￗﾢￗﾪ ￗﾙￗﾝ ￗﾡￗﾕￗﾣ - ￗﾩￗﾞￗﾕￗﾪ ￗﾙￗﾐ-ￗﾘￗﾕ / 929 ￗﾡￗﾙￗﾛￗﾕￗﾝ ￗﾩￗﾑￗﾕￗﾢￗﾙ">
            <a:hlinkClick r:id="" action="ppaction://media"/>
            <a:extLst>
              <a:ext uri="{FF2B5EF4-FFF2-40B4-BE49-F238E27FC236}">
                <a16:creationId xmlns:a16="http://schemas.microsoft.com/office/drawing/2014/main" id="{1892DACA-C32C-4429-BF75-493E7F1A0EE3}"/>
              </a:ext>
            </a:extLst>
          </p:cNvPr>
          <p:cNvPicPr>
            <a:picLocks noGrp="1" noRot="1" noChangeAspect="1"/>
          </p:cNvPicPr>
          <p:nvPr>
            <p:ph sz="quarter" idx="4"/>
            <a:videoFile r:link="rId1"/>
          </p:nvPr>
        </p:nvPicPr>
        <p:blipFill>
          <a:blip r:embed="rId3"/>
          <a:stretch>
            <a:fillRect/>
          </a:stretch>
        </p:blipFill>
        <p:spPr>
          <a:xfrm>
            <a:off x="2403475" y="1645713"/>
            <a:ext cx="7383463" cy="4152900"/>
          </a:xfrm>
          <a:prstGeom prst="rect">
            <a:avLst/>
          </a:prstGeom>
        </p:spPr>
      </p:pic>
    </p:spTree>
    <p:extLst>
      <p:ext uri="{BB962C8B-B14F-4D97-AF65-F5344CB8AC3E}">
        <p14:creationId xmlns:p14="http://schemas.microsoft.com/office/powerpoint/2010/main" val="8194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sz="6000" dirty="0">
                <a:solidFill>
                  <a:srgbClr val="192A72"/>
                </a:solidFill>
              </a:rPr>
              <a:t>שמות י"ב פסוקים כ"ט-מ"ב</a:t>
            </a:r>
          </a:p>
        </p:txBody>
      </p:sp>
      <p:sp>
        <p:nvSpPr>
          <p:cNvPr id="7" name="כותרת משנה 6"/>
          <p:cNvSpPr>
            <a:spLocks noGrp="1"/>
          </p:cNvSpPr>
          <p:nvPr>
            <p:ph type="subTitle" idx="1"/>
          </p:nvPr>
        </p:nvSpPr>
        <p:spPr/>
        <p:txBody>
          <a:bodyPr/>
          <a:lstStyle/>
          <a:p>
            <a:r>
              <a:rPr lang="he-IL" dirty="0">
                <a:sym typeface="Varela Round"/>
              </a:rPr>
              <a:t>תנ"ך ממלכתי (כיתות י"א-י"ב)</a:t>
            </a:r>
          </a:p>
        </p:txBody>
      </p:sp>
      <p:sp>
        <p:nvSpPr>
          <p:cNvPr id="4" name="מציין מיקום תוכן 3"/>
          <p:cNvSpPr>
            <a:spLocks noGrp="1"/>
          </p:cNvSpPr>
          <p:nvPr>
            <p:ph idx="10"/>
          </p:nvPr>
        </p:nvSpPr>
        <p:spPr/>
        <p:txBody>
          <a:bodyPr/>
          <a:lstStyle/>
          <a:p>
            <a:r>
              <a:rPr lang="he-IL" dirty="0">
                <a:sym typeface="Varela Round"/>
              </a:rPr>
              <a:t>שם המורה: אביתר גוזנר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1D18C-7FB9-4886-B934-7EB07C21D461}"/>
              </a:ext>
            </a:extLst>
          </p:cNvPr>
          <p:cNvSpPr>
            <a:spLocks noGrp="1"/>
          </p:cNvSpPr>
          <p:nvPr>
            <p:ph type="title"/>
          </p:nvPr>
        </p:nvSpPr>
        <p:spPr/>
        <p:txBody>
          <a:bodyPr/>
          <a:lstStyle/>
          <a:p>
            <a:r>
              <a:rPr lang="he-IL" dirty="0"/>
              <a:t>אז - מה היה לנו? </a:t>
            </a:r>
          </a:p>
        </p:txBody>
      </p:sp>
      <p:sp>
        <p:nvSpPr>
          <p:cNvPr id="4" name="מציין מיקום תוכן 3">
            <a:extLst>
              <a:ext uri="{FF2B5EF4-FFF2-40B4-BE49-F238E27FC236}">
                <a16:creationId xmlns:a16="http://schemas.microsoft.com/office/drawing/2014/main" id="{4E3CFEB7-F40B-4F7E-834F-AA09DDCA4F23}"/>
              </a:ext>
            </a:extLst>
          </p:cNvPr>
          <p:cNvSpPr>
            <a:spLocks noGrp="1"/>
          </p:cNvSpPr>
          <p:nvPr>
            <p:ph idx="1"/>
          </p:nvPr>
        </p:nvSpPr>
        <p:spPr/>
        <p:txBody>
          <a:bodyPr>
            <a:normAutofit/>
          </a:bodyPr>
          <a:lstStyle/>
          <a:p>
            <a:pPr>
              <a:lnSpc>
                <a:spcPct val="200000"/>
              </a:lnSpc>
            </a:pPr>
            <a:r>
              <a:rPr lang="he-IL" dirty="0"/>
              <a:t>ראינו שמכת הבכורות היא ענישה של "מידה כנגד מידה" למצרים ולפרעה.</a:t>
            </a:r>
          </a:p>
          <a:p>
            <a:pPr>
              <a:lnSpc>
                <a:spcPct val="200000"/>
              </a:lnSpc>
            </a:pPr>
            <a:r>
              <a:rPr lang="he-IL" dirty="0"/>
              <a:t>עסקנו בשאלה מהי אותה הברכה שמבקש פרעה ממשה ומישראל. </a:t>
            </a:r>
          </a:p>
          <a:p>
            <a:pPr>
              <a:lnSpc>
                <a:spcPct val="200000"/>
              </a:lnSpc>
            </a:pPr>
            <a:r>
              <a:rPr lang="he-IL" dirty="0"/>
              <a:t>דיברנו על "ניצול" מצרים בידי בני ישראל. </a:t>
            </a:r>
          </a:p>
          <a:p>
            <a:pPr>
              <a:lnSpc>
                <a:spcPct val="200000"/>
              </a:lnSpc>
            </a:pPr>
            <a:r>
              <a:rPr lang="he-IL" dirty="0"/>
              <a:t>ראינו כיצד מכינים מצות ולמה הן משמשות. </a:t>
            </a:r>
          </a:p>
          <a:p>
            <a:pPr>
              <a:lnSpc>
                <a:spcPct val="200000"/>
              </a:lnSpc>
            </a:pPr>
            <a:r>
              <a:rPr lang="he-IL" dirty="0"/>
              <a:t>דיברנו על משך העבדות של בני ישראל במצרים. </a:t>
            </a:r>
          </a:p>
          <a:p>
            <a:pPr>
              <a:lnSpc>
                <a:spcPct val="200000"/>
              </a:lnSpc>
            </a:pPr>
            <a:endParaRPr lang="he-IL" dirty="0"/>
          </a:p>
          <a:p>
            <a:pPr>
              <a:lnSpc>
                <a:spcPct val="200000"/>
              </a:lnSpc>
            </a:pPr>
            <a:endParaRPr lang="he-IL" dirty="0"/>
          </a:p>
          <a:p>
            <a:pPr>
              <a:lnSpc>
                <a:spcPct val="200000"/>
              </a:lnSpc>
            </a:pPr>
            <a:endParaRPr lang="he-IL" dirty="0"/>
          </a:p>
        </p:txBody>
      </p:sp>
    </p:spTree>
    <p:extLst>
      <p:ext uri="{BB962C8B-B14F-4D97-AF65-F5344CB8AC3E}">
        <p14:creationId xmlns:p14="http://schemas.microsoft.com/office/powerpoint/2010/main" val="4261116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05" y="1185681"/>
            <a:ext cx="9000000" cy="540000"/>
          </a:xfrm>
        </p:spPr>
        <p:txBody>
          <a:bodyPr/>
          <a:lstStyle/>
          <a:p>
            <a:r>
              <a:rPr lang="he-IL" u="sng" dirty="0"/>
              <a:t>עבדים היינו... - ומה עכשיו?!</a:t>
            </a:r>
          </a:p>
        </p:txBody>
      </p:sp>
      <p:sp>
        <p:nvSpPr>
          <p:cNvPr id="8" name="מציין מיקום תוכן 7"/>
          <p:cNvSpPr>
            <a:spLocks noGrp="1"/>
          </p:cNvSpPr>
          <p:nvPr>
            <p:ph sz="quarter" idx="4"/>
          </p:nvPr>
        </p:nvSpPr>
        <p:spPr>
          <a:xfrm>
            <a:off x="515206" y="1725681"/>
            <a:ext cx="9000000" cy="4152517"/>
          </a:xfrm>
        </p:spPr>
        <p:txBody>
          <a:bodyPr/>
          <a:lstStyle/>
          <a:p>
            <a:pPr>
              <a:lnSpc>
                <a:spcPct val="200000"/>
              </a:lnSpc>
            </a:pPr>
            <a:r>
              <a:rPr lang="he-IL" dirty="0">
                <a:solidFill>
                  <a:schemeClr val="tx1"/>
                </a:solidFill>
              </a:rPr>
              <a:t>מכת הבכורות</a:t>
            </a:r>
          </a:p>
          <a:p>
            <a:pPr>
              <a:lnSpc>
                <a:spcPct val="200000"/>
              </a:lnSpc>
            </a:pPr>
            <a:r>
              <a:rPr lang="he-IL" dirty="0">
                <a:solidFill>
                  <a:schemeClr val="tx1"/>
                </a:solidFill>
              </a:rPr>
              <a:t>שחרור בני ישראל ממצרים</a:t>
            </a:r>
          </a:p>
          <a:p>
            <a:pPr>
              <a:lnSpc>
                <a:spcPct val="200000"/>
              </a:lnSpc>
            </a:pPr>
            <a:r>
              <a:rPr lang="he-IL" dirty="0">
                <a:solidFill>
                  <a:schemeClr val="tx1"/>
                </a:solidFill>
              </a:rPr>
              <a:t>כיצד יוצאים בני ישראל ממצרים?</a:t>
            </a:r>
          </a:p>
          <a:p>
            <a:pPr>
              <a:lnSpc>
                <a:spcPct val="200000"/>
              </a:lnSpc>
            </a:pPr>
            <a:r>
              <a:rPr lang="he-IL" dirty="0">
                <a:solidFill>
                  <a:schemeClr val="tx1"/>
                </a:solidFill>
              </a:rPr>
              <a:t>מסעם הראשון של בני ישראל</a:t>
            </a:r>
          </a:p>
          <a:p>
            <a:pPr>
              <a:lnSpc>
                <a:spcPct val="200000"/>
              </a:lnSpc>
            </a:pPr>
            <a:r>
              <a:rPr lang="he-IL" dirty="0">
                <a:solidFill>
                  <a:schemeClr val="tx1"/>
                </a:solidFill>
              </a:rPr>
              <a:t>כמה שנים ישבו ישראל במצרים? </a:t>
            </a:r>
          </a:p>
        </p:txBody>
      </p:sp>
      <p:pic>
        <p:nvPicPr>
          <p:cNvPr id="2" name="תמונה 1">
            <a:extLst>
              <a:ext uri="{FF2B5EF4-FFF2-40B4-BE49-F238E27FC236}">
                <a16:creationId xmlns:a16="http://schemas.microsoft.com/office/drawing/2014/main" id="{71D39B98-1B7A-4142-A3EC-BBC543303E91}"/>
              </a:ext>
            </a:extLst>
          </p:cNvPr>
          <p:cNvPicPr>
            <a:picLocks noChangeAspect="1"/>
          </p:cNvPicPr>
          <p:nvPr/>
        </p:nvPicPr>
        <p:blipFill>
          <a:blip r:embed="rId3"/>
          <a:stretch>
            <a:fillRect/>
          </a:stretch>
        </p:blipFill>
        <p:spPr>
          <a:xfrm>
            <a:off x="1831051" y="2518268"/>
            <a:ext cx="2562225" cy="17811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CDE539-03B6-445E-9CAA-1E0ABE9704C3}"/>
              </a:ext>
            </a:extLst>
          </p:cNvPr>
          <p:cNvSpPr>
            <a:spLocks noGrp="1"/>
          </p:cNvSpPr>
          <p:nvPr>
            <p:ph type="title"/>
          </p:nvPr>
        </p:nvSpPr>
        <p:spPr/>
        <p:txBody>
          <a:bodyPr/>
          <a:lstStyle/>
          <a:p>
            <a:r>
              <a:rPr lang="he-IL" dirty="0"/>
              <a:t>מה קרה בפרקים הקודמים?</a:t>
            </a:r>
          </a:p>
        </p:txBody>
      </p:sp>
      <p:sp>
        <p:nvSpPr>
          <p:cNvPr id="4" name="מציין מיקום תוכן 3">
            <a:extLst>
              <a:ext uri="{FF2B5EF4-FFF2-40B4-BE49-F238E27FC236}">
                <a16:creationId xmlns:a16="http://schemas.microsoft.com/office/drawing/2014/main" id="{C11E968D-7F30-4990-837F-5E63CF9DB749}"/>
              </a:ext>
            </a:extLst>
          </p:cNvPr>
          <p:cNvSpPr>
            <a:spLocks noGrp="1"/>
          </p:cNvSpPr>
          <p:nvPr>
            <p:ph idx="1"/>
          </p:nvPr>
        </p:nvSpPr>
        <p:spPr/>
        <p:txBody>
          <a:bodyPr/>
          <a:lstStyle/>
          <a:p>
            <a:r>
              <a:rPr lang="he-IL" dirty="0"/>
              <a:t>בני ישראל משועבדים במצרים (פרק א')</a:t>
            </a:r>
          </a:p>
          <a:p>
            <a:r>
              <a:rPr lang="he-IL" dirty="0"/>
              <a:t>משה נולד, גדל במצרים ובורח למדין (פרק ב')</a:t>
            </a:r>
          </a:p>
          <a:p>
            <a:r>
              <a:rPr lang="he-IL" dirty="0"/>
              <a:t>ה' מתגלה למשה ושולח אותו לשליחות (פרקים ג'-ד')</a:t>
            </a:r>
          </a:p>
          <a:p>
            <a:r>
              <a:rPr lang="he-IL" dirty="0"/>
              <a:t>משה ואהרון ניצבים בפני פרעה ודורשים ממנו לשחרר את בני ישראל ופרעה מסרב (פרקים ה'-ו')</a:t>
            </a:r>
          </a:p>
          <a:p>
            <a:r>
              <a:rPr lang="he-IL" dirty="0"/>
              <a:t>ה' מכה את מצרים בעשר מכות (פרקים ז'-י"ב)</a:t>
            </a:r>
          </a:p>
        </p:txBody>
      </p:sp>
      <p:pic>
        <p:nvPicPr>
          <p:cNvPr id="5" name="תמונה 4">
            <a:extLst>
              <a:ext uri="{FF2B5EF4-FFF2-40B4-BE49-F238E27FC236}">
                <a16:creationId xmlns:a16="http://schemas.microsoft.com/office/drawing/2014/main" id="{3D2122E3-BD7A-4230-AD55-076367D44CF2}"/>
              </a:ext>
            </a:extLst>
          </p:cNvPr>
          <p:cNvPicPr>
            <a:picLocks noChangeAspect="1"/>
          </p:cNvPicPr>
          <p:nvPr/>
        </p:nvPicPr>
        <p:blipFill rotWithShape="1">
          <a:blip r:embed="rId2"/>
          <a:srcRect l="12293" r="12710"/>
          <a:stretch/>
        </p:blipFill>
        <p:spPr>
          <a:xfrm>
            <a:off x="1095376" y="3852986"/>
            <a:ext cx="2914650" cy="21763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A4607-4588-4A90-82AA-68FB76BE2F98}"/>
              </a:ext>
            </a:extLst>
          </p:cNvPr>
          <p:cNvSpPr>
            <a:spLocks noGrp="1"/>
          </p:cNvSpPr>
          <p:nvPr>
            <p:ph type="title"/>
          </p:nvPr>
        </p:nvSpPr>
        <p:spPr/>
        <p:txBody>
          <a:bodyPr/>
          <a:lstStyle/>
          <a:p>
            <a:r>
              <a:rPr lang="he-IL" dirty="0"/>
              <a:t>מכת הבכורות </a:t>
            </a:r>
          </a:p>
        </p:txBody>
      </p:sp>
      <p:sp>
        <p:nvSpPr>
          <p:cNvPr id="3" name="מציין מיקום טקסט 2">
            <a:extLst>
              <a:ext uri="{FF2B5EF4-FFF2-40B4-BE49-F238E27FC236}">
                <a16:creationId xmlns:a16="http://schemas.microsoft.com/office/drawing/2014/main" id="{42DFB15A-90DA-45AE-979D-6D5A9F494133}"/>
              </a:ext>
            </a:extLst>
          </p:cNvPr>
          <p:cNvSpPr>
            <a:spLocks noGrp="1"/>
          </p:cNvSpPr>
          <p:nvPr>
            <p:ph type="body" sz="quarter" idx="3"/>
          </p:nvPr>
        </p:nvSpPr>
        <p:spPr/>
        <p:txBody>
          <a:bodyPr/>
          <a:lstStyle/>
          <a:p>
            <a:r>
              <a:rPr lang="he-IL" dirty="0"/>
              <a:t>פסוקים כ"ט-ל' </a:t>
            </a:r>
          </a:p>
        </p:txBody>
      </p:sp>
      <p:sp>
        <p:nvSpPr>
          <p:cNvPr id="4" name="מציין מיקום תוכן 3">
            <a:extLst>
              <a:ext uri="{FF2B5EF4-FFF2-40B4-BE49-F238E27FC236}">
                <a16:creationId xmlns:a16="http://schemas.microsoft.com/office/drawing/2014/main" id="{B97164BF-A141-433E-891F-42671706C320}"/>
              </a:ext>
            </a:extLst>
          </p:cNvPr>
          <p:cNvSpPr>
            <a:spLocks noGrp="1"/>
          </p:cNvSpPr>
          <p:nvPr>
            <p:ph sz="quarter" idx="4"/>
          </p:nvPr>
        </p:nvSpPr>
        <p:spPr/>
        <p:txBody>
          <a:bodyPr/>
          <a:lstStyle/>
          <a:p>
            <a:pPr marL="0" indent="0">
              <a:lnSpc>
                <a:spcPct val="150000"/>
              </a:lnSpc>
              <a:buNone/>
            </a:pPr>
            <a:r>
              <a:rPr lang="he-IL" dirty="0"/>
              <a:t> </a:t>
            </a:r>
            <a:r>
              <a:rPr lang="he-IL" b="1" dirty="0"/>
              <a:t>כט</a:t>
            </a:r>
            <a:r>
              <a:rPr lang="he-IL" dirty="0"/>
              <a:t> וַיְהִי בַּחֲצִי הַלַּיְלָה וַיהוָה הִכָּה כָל-בְּכוֹר בְּאֶרֶץ מִצְרַיִם מִבְּכֹר פַּרְעֹה הַיֹּשֵׁב עַל-כִּסְאוֹ עַד בְּכוֹר הַשְּׁבִי אֲשֶׁר בְּבֵית הַבּוֹר וְכֹל בְּכוֹר בְּהֵמָה.  </a:t>
            </a:r>
            <a:r>
              <a:rPr lang="he-IL" b="1" dirty="0"/>
              <a:t>ל</a:t>
            </a:r>
            <a:r>
              <a:rPr lang="he-IL" dirty="0"/>
              <a:t> וַיָּקָם פַּרְעֹה לַיְלָה הוּא וְכָל-עֲבָדָיו וְכָל-מִצְרַיִם וַתְּהִי צְעָקָה גְדֹלָה בְּמִצְרָיִם  כִּי-אֵין בַּיִת אֲשֶׁר אֵין-שָׁם מֵת.  </a:t>
            </a:r>
          </a:p>
        </p:txBody>
      </p:sp>
      <p:pic>
        <p:nvPicPr>
          <p:cNvPr id="5" name="תמונה 4">
            <a:extLst>
              <a:ext uri="{FF2B5EF4-FFF2-40B4-BE49-F238E27FC236}">
                <a16:creationId xmlns:a16="http://schemas.microsoft.com/office/drawing/2014/main" id="{2B190916-4E30-4260-A9C7-3A6EA801B22A}"/>
              </a:ext>
            </a:extLst>
          </p:cNvPr>
          <p:cNvPicPr>
            <a:picLocks noChangeAspect="1"/>
          </p:cNvPicPr>
          <p:nvPr/>
        </p:nvPicPr>
        <p:blipFill>
          <a:blip r:embed="rId2"/>
          <a:stretch>
            <a:fillRect/>
          </a:stretch>
        </p:blipFill>
        <p:spPr>
          <a:xfrm>
            <a:off x="911420" y="3682583"/>
            <a:ext cx="3374180" cy="18895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317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C0D45D-6375-4278-9868-FF6C5844593F}"/>
              </a:ext>
            </a:extLst>
          </p:cNvPr>
          <p:cNvSpPr>
            <a:spLocks noGrp="1"/>
          </p:cNvSpPr>
          <p:nvPr>
            <p:ph type="title"/>
          </p:nvPr>
        </p:nvSpPr>
        <p:spPr/>
        <p:txBody>
          <a:bodyPr/>
          <a:lstStyle/>
          <a:p>
            <a:r>
              <a:rPr lang="he-IL" dirty="0"/>
              <a:t>מידה כנגד מידה</a:t>
            </a:r>
          </a:p>
        </p:txBody>
      </p:sp>
      <p:sp>
        <p:nvSpPr>
          <p:cNvPr id="4" name="מציין מיקום תוכן 3">
            <a:extLst>
              <a:ext uri="{FF2B5EF4-FFF2-40B4-BE49-F238E27FC236}">
                <a16:creationId xmlns:a16="http://schemas.microsoft.com/office/drawing/2014/main" id="{438938AC-8964-43FC-A221-FF632AE12F2B}"/>
              </a:ext>
            </a:extLst>
          </p:cNvPr>
          <p:cNvSpPr>
            <a:spLocks noGrp="1"/>
          </p:cNvSpPr>
          <p:nvPr>
            <p:ph idx="1"/>
          </p:nvPr>
        </p:nvSpPr>
        <p:spPr/>
        <p:txBody>
          <a:bodyPr>
            <a:normAutofit lnSpcReduction="10000"/>
          </a:bodyPr>
          <a:lstStyle/>
          <a:p>
            <a:r>
              <a:rPr lang="he-IL" dirty="0"/>
              <a:t>מידה כנגד מידה - עונש שאדם מקבל על חטא שחטא, בהתאם לעיקרון שמידת העונש תהיה בדיוק כמידת החטא.</a:t>
            </a:r>
          </a:p>
          <a:p>
            <a:pPr marL="0" indent="0">
              <a:buNone/>
            </a:pPr>
            <a:endParaRPr lang="he-IL" dirty="0"/>
          </a:p>
          <a:p>
            <a:pPr marL="0" indent="0">
              <a:buNone/>
            </a:pPr>
            <a:r>
              <a:rPr lang="he-IL" dirty="0"/>
              <a:t>בשמות ד' פסוק כ"ב ה' מתייחס לעם ישראל כאל בנו הבכור: </a:t>
            </a:r>
          </a:p>
          <a:p>
            <a:pPr marL="0" indent="0">
              <a:buNone/>
            </a:pPr>
            <a:r>
              <a:rPr lang="he-IL" dirty="0"/>
              <a:t>"...  כֹּה אָמַר יְהוָה בְּנִי בְכֹרִי יִשְׂרָאֵל". </a:t>
            </a:r>
          </a:p>
          <a:p>
            <a:pPr marL="0" indent="0">
              <a:buNone/>
            </a:pPr>
            <a:endParaRPr lang="he-IL" dirty="0"/>
          </a:p>
          <a:p>
            <a:pPr marL="0" indent="0">
              <a:buNone/>
            </a:pPr>
            <a:r>
              <a:rPr lang="he-IL" dirty="0"/>
              <a:t>כשם שפרעה פוגע </a:t>
            </a:r>
            <a:r>
              <a:rPr lang="he-IL" b="1" dirty="0"/>
              <a:t>בבנו</a:t>
            </a:r>
            <a:r>
              <a:rPr lang="he-IL" dirty="0"/>
              <a:t> הבכור של ה', כך ה' פוגע </a:t>
            </a:r>
            <a:r>
              <a:rPr lang="he-IL" b="1" dirty="0"/>
              <a:t>בבנו</a:t>
            </a:r>
            <a:r>
              <a:rPr lang="he-IL" dirty="0"/>
              <a:t> הבכור של פרעה. </a:t>
            </a:r>
            <a:br>
              <a:rPr lang="he-IL" dirty="0"/>
            </a:br>
            <a:endParaRPr lang="he-IL" dirty="0"/>
          </a:p>
        </p:txBody>
      </p:sp>
      <p:pic>
        <p:nvPicPr>
          <p:cNvPr id="5" name="תמונה 4">
            <a:extLst>
              <a:ext uri="{FF2B5EF4-FFF2-40B4-BE49-F238E27FC236}">
                <a16:creationId xmlns:a16="http://schemas.microsoft.com/office/drawing/2014/main" id="{41A5A38C-C79A-41A6-A400-1BD8F62826BC}"/>
              </a:ext>
            </a:extLst>
          </p:cNvPr>
          <p:cNvPicPr>
            <a:picLocks noChangeAspect="1"/>
          </p:cNvPicPr>
          <p:nvPr/>
        </p:nvPicPr>
        <p:blipFill>
          <a:blip r:embed="rId3"/>
          <a:stretch>
            <a:fillRect/>
          </a:stretch>
        </p:blipFill>
        <p:spPr>
          <a:xfrm>
            <a:off x="634102" y="2716186"/>
            <a:ext cx="2686050" cy="1695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429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67E063-5B1D-489D-B1D0-BC4F3286D2BA}"/>
              </a:ext>
            </a:extLst>
          </p:cNvPr>
          <p:cNvSpPr>
            <a:spLocks noGrp="1"/>
          </p:cNvSpPr>
          <p:nvPr>
            <p:ph type="title"/>
          </p:nvPr>
        </p:nvSpPr>
        <p:spPr/>
        <p:txBody>
          <a:bodyPr/>
          <a:lstStyle/>
          <a:p>
            <a:r>
              <a:rPr lang="he-IL" dirty="0"/>
              <a:t>שלח נא את עמי</a:t>
            </a:r>
          </a:p>
        </p:txBody>
      </p:sp>
      <p:pic>
        <p:nvPicPr>
          <p:cNvPr id="5" name="מדיה מקוונת 4" title="ￗﾩￗﾜￗﾗ ￗﾠￗﾐ ￗﾐￗﾪ ￗﾢￗﾞￗﾙ">
            <a:hlinkClick r:id="" action="ppaction://media"/>
            <a:extLst>
              <a:ext uri="{FF2B5EF4-FFF2-40B4-BE49-F238E27FC236}">
                <a16:creationId xmlns:a16="http://schemas.microsoft.com/office/drawing/2014/main" id="{7388DDC1-F981-4DE9-88CD-04C164357C9D}"/>
              </a:ext>
            </a:extLst>
          </p:cNvPr>
          <p:cNvPicPr>
            <a:picLocks noGrp="1" noRot="1" noChangeAspect="1"/>
          </p:cNvPicPr>
          <p:nvPr>
            <p:ph idx="1"/>
            <a:videoFile r:link="rId1"/>
          </p:nvPr>
        </p:nvPicPr>
        <p:blipFill>
          <a:blip r:embed="rId3"/>
          <a:stretch>
            <a:fillRect/>
          </a:stretch>
        </p:blipFill>
        <p:spPr>
          <a:xfrm>
            <a:off x="2957229" y="1001928"/>
            <a:ext cx="6275954" cy="4703547"/>
          </a:xfrm>
          <a:prstGeom prst="rect">
            <a:avLst/>
          </a:prstGeom>
        </p:spPr>
      </p:pic>
    </p:spTree>
    <p:extLst>
      <p:ext uri="{BB962C8B-B14F-4D97-AF65-F5344CB8AC3E}">
        <p14:creationId xmlns:p14="http://schemas.microsoft.com/office/powerpoint/2010/main" val="366201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05566E-3AF7-43FC-8716-AF2C0D91CA1B}"/>
              </a:ext>
            </a:extLst>
          </p:cNvPr>
          <p:cNvSpPr>
            <a:spLocks noGrp="1"/>
          </p:cNvSpPr>
          <p:nvPr>
            <p:ph type="title"/>
          </p:nvPr>
        </p:nvSpPr>
        <p:spPr/>
        <p:txBody>
          <a:bodyPr/>
          <a:lstStyle/>
          <a:p>
            <a:r>
              <a:rPr lang="he-IL" dirty="0"/>
              <a:t>שחרור בני ישראל ממצרים </a:t>
            </a:r>
          </a:p>
        </p:txBody>
      </p:sp>
      <p:sp>
        <p:nvSpPr>
          <p:cNvPr id="3" name="מציין מיקום טקסט 2">
            <a:extLst>
              <a:ext uri="{FF2B5EF4-FFF2-40B4-BE49-F238E27FC236}">
                <a16:creationId xmlns:a16="http://schemas.microsoft.com/office/drawing/2014/main" id="{269CD4A0-CF78-45F8-AC5D-D6F344EDA7C6}"/>
              </a:ext>
            </a:extLst>
          </p:cNvPr>
          <p:cNvSpPr>
            <a:spLocks noGrp="1"/>
          </p:cNvSpPr>
          <p:nvPr>
            <p:ph type="body" sz="quarter" idx="3"/>
          </p:nvPr>
        </p:nvSpPr>
        <p:spPr/>
        <p:txBody>
          <a:bodyPr/>
          <a:lstStyle/>
          <a:p>
            <a:r>
              <a:rPr lang="he-IL" dirty="0"/>
              <a:t>פסוקים ל"א - ל"ג </a:t>
            </a:r>
          </a:p>
        </p:txBody>
      </p:sp>
      <p:sp>
        <p:nvSpPr>
          <p:cNvPr id="4" name="מציין מיקום תוכן 3">
            <a:extLst>
              <a:ext uri="{FF2B5EF4-FFF2-40B4-BE49-F238E27FC236}">
                <a16:creationId xmlns:a16="http://schemas.microsoft.com/office/drawing/2014/main" id="{15233D70-1C20-40A9-A8A6-F593AC102765}"/>
              </a:ext>
            </a:extLst>
          </p:cNvPr>
          <p:cNvSpPr>
            <a:spLocks noGrp="1"/>
          </p:cNvSpPr>
          <p:nvPr>
            <p:ph sz="quarter" idx="4"/>
          </p:nvPr>
        </p:nvSpPr>
        <p:spPr/>
        <p:txBody>
          <a:bodyPr/>
          <a:lstStyle/>
          <a:p>
            <a:pPr marL="0" indent="0">
              <a:lnSpc>
                <a:spcPct val="150000"/>
              </a:lnSpc>
              <a:buNone/>
            </a:pPr>
            <a:r>
              <a:rPr lang="he-IL" b="1" dirty="0"/>
              <a:t>לא</a:t>
            </a:r>
            <a:r>
              <a:rPr lang="he-IL" dirty="0"/>
              <a:t> וַיִּקְרָא לְמֹשֶׁה וּלְאַהֲרֹן לַיְלָה וַיֹּאמֶר קוּמוּ צְּאוּ מִתּוֹךְ עַמִּי גַּם-אַתֶּם גַּם-בְּנֵי יִשְׂרָאֵל וּלְכוּ עִבְדוּ אֶת-יְהוָה כְּדַבֶּרְכֶם.  </a:t>
            </a:r>
            <a:r>
              <a:rPr lang="he-IL" b="1" dirty="0"/>
              <a:t>לב</a:t>
            </a:r>
            <a:r>
              <a:rPr lang="he-IL" dirty="0"/>
              <a:t> גַּם-צֹאנְכֶם גַּם-בְּקַרְכֶם קְחוּ כַּאֲשֶׁר דִּבַּרְתֶּם וָלֵכוּ וּבֵרַכְתֶּם גַּם-אֹתִי.  </a:t>
            </a:r>
            <a:r>
              <a:rPr lang="he-IL" b="1" dirty="0"/>
              <a:t>לג</a:t>
            </a:r>
            <a:r>
              <a:rPr lang="he-IL" dirty="0"/>
              <a:t> וַתֶּחֱזַק מִצְרַיִם עַל-הָעָם לְמַהֵר לְשַׁלְּחָם מִן-הָאָרֶץ  כִּי אָמְרוּ כֻּלָּנוּ מֵתִים. </a:t>
            </a:r>
          </a:p>
          <a:p>
            <a:pPr marL="0" indent="0">
              <a:buNone/>
            </a:pPr>
            <a:endParaRPr lang="he-IL" dirty="0"/>
          </a:p>
          <a:p>
            <a:pPr marL="0" indent="0">
              <a:buNone/>
            </a:pPr>
            <a:endParaRPr lang="he-IL" dirty="0"/>
          </a:p>
        </p:txBody>
      </p:sp>
      <p:pic>
        <p:nvPicPr>
          <p:cNvPr id="5" name="תמונה 4">
            <a:extLst>
              <a:ext uri="{FF2B5EF4-FFF2-40B4-BE49-F238E27FC236}">
                <a16:creationId xmlns:a16="http://schemas.microsoft.com/office/drawing/2014/main" id="{77337468-A2BC-4BB8-83B7-6BBB9C7D2860}"/>
              </a:ext>
            </a:extLst>
          </p:cNvPr>
          <p:cNvPicPr>
            <a:picLocks noChangeAspect="1"/>
          </p:cNvPicPr>
          <p:nvPr/>
        </p:nvPicPr>
        <p:blipFill>
          <a:blip r:embed="rId2"/>
          <a:stretch>
            <a:fillRect/>
          </a:stretch>
        </p:blipFill>
        <p:spPr>
          <a:xfrm>
            <a:off x="3910177" y="3723528"/>
            <a:ext cx="4370059" cy="1622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168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911D3B-3DA7-4473-87AE-E8F5368955EC}"/>
              </a:ext>
            </a:extLst>
          </p:cNvPr>
          <p:cNvSpPr>
            <a:spLocks noGrp="1"/>
          </p:cNvSpPr>
          <p:nvPr>
            <p:ph type="title"/>
          </p:nvPr>
        </p:nvSpPr>
        <p:spPr/>
        <p:txBody>
          <a:bodyPr/>
          <a:lstStyle/>
          <a:p>
            <a:r>
              <a:rPr lang="he-IL" dirty="0"/>
              <a:t>ברכה לפרעה?! </a:t>
            </a:r>
          </a:p>
        </p:txBody>
      </p:sp>
      <p:sp>
        <p:nvSpPr>
          <p:cNvPr id="4" name="מציין מיקום תוכן 3">
            <a:extLst>
              <a:ext uri="{FF2B5EF4-FFF2-40B4-BE49-F238E27FC236}">
                <a16:creationId xmlns:a16="http://schemas.microsoft.com/office/drawing/2014/main" id="{82340775-4154-4B90-A076-BCBDEDBCCB64}"/>
              </a:ext>
            </a:extLst>
          </p:cNvPr>
          <p:cNvSpPr>
            <a:spLocks noGrp="1"/>
          </p:cNvSpPr>
          <p:nvPr>
            <p:ph idx="1"/>
          </p:nvPr>
        </p:nvSpPr>
        <p:spPr/>
        <p:txBody>
          <a:bodyPr>
            <a:normAutofit/>
          </a:bodyPr>
          <a:lstStyle/>
          <a:p>
            <a:pPr marL="0" indent="0">
              <a:lnSpc>
                <a:spcPct val="210000"/>
              </a:lnSpc>
              <a:buNone/>
            </a:pPr>
            <a:r>
              <a:rPr lang="he-IL" dirty="0"/>
              <a:t>כאשר פרעה משחרר את בני ישראל ממצרים הוא אומר: וברכתם גם אותי". </a:t>
            </a:r>
          </a:p>
          <a:p>
            <a:pPr marL="0" indent="0">
              <a:lnSpc>
                <a:spcPct val="210000"/>
              </a:lnSpc>
              <a:buNone/>
            </a:pPr>
            <a:r>
              <a:rPr lang="he-IL" dirty="0"/>
              <a:t>למה כוונתו? </a:t>
            </a:r>
          </a:p>
          <a:p>
            <a:pPr marL="0" indent="0">
              <a:lnSpc>
                <a:spcPct val="210000"/>
              </a:lnSpc>
              <a:buNone/>
            </a:pPr>
            <a:r>
              <a:rPr lang="he-IL" b="1" u="sng" dirty="0"/>
              <a:t>רש"י</a:t>
            </a:r>
            <a:r>
              <a:rPr lang="he-IL" dirty="0"/>
              <a:t> - "התפללו עלי שלא אמות שאני בכור".</a:t>
            </a:r>
          </a:p>
          <a:p>
            <a:pPr marL="0" indent="0">
              <a:lnSpc>
                <a:spcPct val="210000"/>
              </a:lnSpc>
              <a:buNone/>
            </a:pPr>
            <a:r>
              <a:rPr lang="he-IL" b="1" u="sng" dirty="0"/>
              <a:t>רמב"ן</a:t>
            </a:r>
            <a:r>
              <a:rPr lang="he-IL" b="1" dirty="0"/>
              <a:t> -  "</a:t>
            </a:r>
            <a:r>
              <a:rPr lang="he-IL" dirty="0"/>
              <a:t>כאשר תזבחו לה' אלהיכם כאשר דברתם, ותתפללו על נפשותיכם </a:t>
            </a:r>
            <a:br>
              <a:rPr lang="en-US" dirty="0"/>
            </a:br>
            <a:r>
              <a:rPr lang="he-IL" dirty="0"/>
              <a:t>שלא יפגע אתכם בדבר או בחרב, תזכירו גם אותי עמכם".</a:t>
            </a:r>
            <a:endParaRPr lang="he-IL" b="1" u="sng" dirty="0"/>
          </a:p>
        </p:txBody>
      </p:sp>
      <p:pic>
        <p:nvPicPr>
          <p:cNvPr id="5" name="תמונה 4">
            <a:extLst>
              <a:ext uri="{FF2B5EF4-FFF2-40B4-BE49-F238E27FC236}">
                <a16:creationId xmlns:a16="http://schemas.microsoft.com/office/drawing/2014/main" id="{980DC8C0-C263-49CF-8439-0EC2C1A0AEB6}"/>
              </a:ext>
            </a:extLst>
          </p:cNvPr>
          <p:cNvPicPr>
            <a:picLocks noChangeAspect="1"/>
          </p:cNvPicPr>
          <p:nvPr/>
        </p:nvPicPr>
        <p:blipFill>
          <a:blip r:embed="rId3"/>
          <a:stretch>
            <a:fillRect/>
          </a:stretch>
        </p:blipFill>
        <p:spPr>
          <a:xfrm>
            <a:off x="515206" y="1966912"/>
            <a:ext cx="2305050" cy="19907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098634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443B1-EE71-4DA0-B54B-A246EC796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9CF9CC-3519-4BBC-9A77-EA1FF2947530}">
  <ds:schemaRefs>
    <ds:schemaRef ds:uri="http://schemas.microsoft.com/sharepoint/v3/contenttype/forms"/>
  </ds:schemaRefs>
</ds:datastoreItem>
</file>

<file path=customXml/itemProps3.xml><?xml version="1.0" encoding="utf-8"?>
<ds:datastoreItem xmlns:ds="http://schemas.openxmlformats.org/officeDocument/2006/customXml" ds:itemID="{DD50CC2B-9E92-4E13-B10F-2C358C40F31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341</TotalTime>
  <Words>950</Words>
  <Application>Microsoft Office PowerPoint</Application>
  <PresentationFormat>מותאם אישית</PresentationFormat>
  <Paragraphs>90</Paragraphs>
  <Slides>21</Slides>
  <Notes>6</Notes>
  <HiddenSlides>0</HiddenSlides>
  <MMClips>4</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Calibri</vt:lpstr>
      <vt:lpstr>Times New Roman</vt:lpstr>
      <vt:lpstr>Varela Round</vt:lpstr>
      <vt:lpstr>ערכת נושא Office</vt:lpstr>
      <vt:lpstr>מערכת שידורים לאומית</vt:lpstr>
      <vt:lpstr>שמות י"ב פסוקים כ"ט-מ"ב</vt:lpstr>
      <vt:lpstr>מה נלמד היום </vt:lpstr>
      <vt:lpstr>מה קרה בפרקים הקודמים?</vt:lpstr>
      <vt:lpstr>מכת הבכורות </vt:lpstr>
      <vt:lpstr>מידה כנגד מידה</vt:lpstr>
      <vt:lpstr>שלח נא את עמי</vt:lpstr>
      <vt:lpstr>שחרור בני ישראל ממצרים </vt:lpstr>
      <vt:lpstr>ברכה לפרעה?! </vt:lpstr>
      <vt:lpstr>בני ישראל יוצאים בחופזה </vt:lpstr>
      <vt:lpstr>"וינצלו את מצרים" </vt:lpstr>
      <vt:lpstr>"וינצלו את מצרים" </vt:lpstr>
      <vt:lpstr>המסע מרעמסס לסוכות </vt:lpstr>
      <vt:lpstr>המצות </vt:lpstr>
      <vt:lpstr>בני ישראל לא עולים לבדם ממצרים</vt:lpstr>
      <vt:lpstr>חג הפסח </vt:lpstr>
      <vt:lpstr>סיכום העבדות במצרים </vt:lpstr>
      <vt:lpstr>מטלה</vt:lpstr>
      <vt:lpstr>ולסיכום הפרק</vt:lpstr>
      <vt:lpstr>אז - מה היה לנו?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אביתר גוזנר</dc:creator>
  <cp:lastModifiedBy>שני שמלה/Shani Chemla</cp:lastModifiedBy>
  <cp:revision>23</cp:revision>
  <dcterms:created xsi:type="dcterms:W3CDTF">2020-04-19T03:42:33Z</dcterms:created>
  <dcterms:modified xsi:type="dcterms:W3CDTF">2022-04-28T06:51:35Z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