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258" r:id="rId7"/>
    <p:sldId id="273" r:id="rId8"/>
    <p:sldId id="270" r:id="rId9"/>
    <p:sldId id="285" r:id="rId10"/>
    <p:sldId id="272" r:id="rId11"/>
    <p:sldId id="298" r:id="rId12"/>
    <p:sldId id="274" r:id="rId13"/>
    <p:sldId id="275" r:id="rId14"/>
    <p:sldId id="294" r:id="rId15"/>
    <p:sldId id="295" r:id="rId16"/>
    <p:sldId id="291" r:id="rId17"/>
    <p:sldId id="292" r:id="rId18"/>
    <p:sldId id="286" r:id="rId19"/>
    <p:sldId id="277" r:id="rId20"/>
    <p:sldId id="287" r:id="rId21"/>
    <p:sldId id="279" r:id="rId22"/>
    <p:sldId id="280" r:id="rId23"/>
    <p:sldId id="288" r:id="rId24"/>
    <p:sldId id="289" r:id="rId25"/>
    <p:sldId id="283" r:id="rId26"/>
    <p:sldId id="284" r:id="rId27"/>
    <p:sldId id="269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avid" panose="020E0502060401010101" pitchFamily="34" charset="-79"/>
      <p:regular r:id="rId34"/>
      <p:bold r:id="rId35"/>
    </p:embeddedFont>
    <p:embeddedFont>
      <p:font typeface="Guttman Yad-Brush" panose="02010401010101010101" pitchFamily="2" charset="-79"/>
      <p:regular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Varela Round" panose="020B0604020202020204" charset="-79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EFB"/>
    <a:srgbClr val="EBF2FB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215DD1-D60F-4C31-8406-B7EFDFE3B9AB}">
  <a:tblStyle styleId="{3A215DD1-D60F-4C31-8406-B7EFDFE3B9AB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56" y="53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020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/>
            <a:fld id="{7B4601E3-E406-404D-834F-959963FA4462}" type="slidenum">
              <a:rPr lang="he-IL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</a:t>
            </a:fld>
            <a:endParaRPr 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546"/>
            <a:ext cx="5029200" cy="411680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/>
            <a:fld id="{552E0C13-3910-4EA9-8B14-714884CFC911}" type="slidenum">
              <a:rPr lang="he-IL" b="0" smtClean="0">
                <a:latin typeface="Times New Roman" pitchFamily="18" charset="0"/>
                <a:cs typeface="Times New Roman" pitchFamily="18" charset="0"/>
              </a:rPr>
              <a:pPr eaLnBrk="1" hangingPunct="1"/>
              <a:t>9</a:t>
            </a:fld>
            <a:endParaRPr 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546"/>
            <a:ext cx="5029200" cy="411680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/>
            <a:fld id="{F1091D01-B9FB-4BC8-8786-EA89043A9474}" type="slidenum">
              <a:rPr lang="he-IL" b="0" smtClean="0">
                <a:latin typeface="Times New Roman" pitchFamily="18" charset="0"/>
                <a:cs typeface="Times New Roman" pitchFamily="18" charset="0"/>
              </a:rPr>
              <a:pPr eaLnBrk="1" hangingPunct="1"/>
              <a:t>10</a:t>
            </a:fld>
            <a:endParaRPr 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2546"/>
            <a:ext cx="5029200" cy="411680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r>
              <a:rPr lang="he-IL"/>
              <a:t>לחץ כדי לערוך סגנון כותרת משנה של תבנית בסיס</a:t>
            </a: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5" name="Google Shape;95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284" y="115888"/>
            <a:ext cx="10972800" cy="1143000"/>
          </a:xfrm>
        </p:spPr>
        <p:txBody>
          <a:bodyPr lIns="92075" tIns="46038" rIns="92075" bIns="46038"/>
          <a:lstStyle/>
          <a:p>
            <a:pPr algn="r" eaLnBrk="1" hangingPunct="1">
              <a:defRPr/>
            </a:pPr>
            <a:r>
              <a:rPr lang="he-IL" altLang="en-US" dirty="0">
                <a:latin typeface="Varela Round" charset="-79"/>
                <a:cs typeface="Varela Round" charset="-79"/>
              </a:rPr>
              <a:t>אסטרטגיה - הגדרות נוספות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2414" y="993795"/>
            <a:ext cx="10752667" cy="5018087"/>
          </a:xfrm>
          <a:ln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  <a:defRPr/>
            </a:pPr>
            <a:r>
              <a:rPr lang="he-IL" altLang="en-US" sz="2800" dirty="0" err="1">
                <a:latin typeface="Varela Round" charset="-79"/>
                <a:cs typeface="Varela Round" charset="-79"/>
              </a:rPr>
              <a:t>תוכנית</a:t>
            </a:r>
            <a:r>
              <a:rPr lang="he-IL" altLang="en-US" sz="2800" dirty="0">
                <a:latin typeface="Varela Round" charset="-79"/>
                <a:cs typeface="Varela Round" charset="-79"/>
              </a:rPr>
              <a:t> לטווח ארוך, כוללנית מבחינת נושאים ותחומים, המחייבת ראיית על ונותנת תמונה לטווח ארוך של כלל הפעילויות והתהליכים בפירמה</a:t>
            </a:r>
          </a:p>
          <a:p>
            <a:pPr marL="76200" indent="0" eaLnBrk="1" hangingPunct="1">
              <a:lnSpc>
                <a:spcPct val="110000"/>
              </a:lnSpc>
              <a:buNone/>
              <a:defRPr/>
            </a:pPr>
            <a:endParaRPr lang="he-IL" altLang="en-US" sz="2800" dirty="0">
              <a:latin typeface="Varela Round" charset="-79"/>
              <a:cs typeface="Varela Round" charset="-79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he-IL" altLang="en-US" sz="2800" dirty="0">
                <a:latin typeface="Varela Round" charset="-79"/>
                <a:cs typeface="Varela Round" charset="-79"/>
              </a:rPr>
              <a:t>מארג של החלטות ופעולות חשובות של הארגון והסביבה, וניהול התלות ההדדית הפנימית של גורמי המפתח, לשם ביצוע </a:t>
            </a:r>
            <a:r>
              <a:rPr lang="he-IL" altLang="en-US" sz="2800" dirty="0" err="1">
                <a:latin typeface="Varela Round" charset="-79"/>
                <a:cs typeface="Varela Round" charset="-79"/>
              </a:rPr>
              <a:t>תוכנית</a:t>
            </a:r>
            <a:r>
              <a:rPr lang="he-IL" altLang="en-US" sz="2800" dirty="0">
                <a:latin typeface="Varela Round" charset="-79"/>
                <a:cs typeface="Varela Round" charset="-79"/>
              </a:rPr>
              <a:t> או מדיניות שנועדו להשגת מטרות ויעדים מוגדרים</a:t>
            </a:r>
          </a:p>
        </p:txBody>
      </p:sp>
    </p:spTree>
    <p:extLst>
      <p:ext uri="{BB962C8B-B14F-4D97-AF65-F5344CB8AC3E}">
        <p14:creationId xmlns:p14="http://schemas.microsoft.com/office/powerpoint/2010/main" val="244312420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charset="-79"/>
                <a:cs typeface="Varela Round" charset="-79"/>
              </a:rPr>
              <a:t>מיקרו סביבה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3583" y="1123220"/>
            <a:ext cx="10136892" cy="4611559"/>
          </a:xfrm>
        </p:spPr>
        <p:txBody>
          <a:bodyPr/>
          <a:lstStyle/>
          <a:p>
            <a:pPr marL="76200" indent="0" algn="ctr">
              <a:buNone/>
            </a:pPr>
            <a:r>
              <a:rPr lang="he-IL" sz="3200" dirty="0">
                <a:solidFill>
                  <a:srgbClr val="0070C0"/>
                </a:solidFill>
                <a:latin typeface="Varela Round" charset="-79"/>
                <a:cs typeface="Varela Round" charset="-79"/>
              </a:rPr>
              <a:t>הכוחות בסביבתה הקרובה של החברה</a:t>
            </a:r>
          </a:p>
          <a:p>
            <a:pPr marL="76200" indent="0" algn="ctr">
              <a:buNone/>
            </a:pPr>
            <a:r>
              <a:rPr lang="he-IL" sz="3200" dirty="0">
                <a:solidFill>
                  <a:srgbClr val="0070C0"/>
                </a:solidFill>
                <a:latin typeface="Varela Round" charset="-79"/>
                <a:cs typeface="Varela Round" charset="-79"/>
              </a:rPr>
              <a:t>המשפיעים על יכולתה לשרת את לקוחותיה</a:t>
            </a:r>
          </a:p>
          <a:p>
            <a:pPr marL="76200" indent="0" algn="ctr">
              <a:buNone/>
            </a:pPr>
            <a:r>
              <a:rPr lang="he-IL" sz="3200" dirty="0">
                <a:solidFill>
                  <a:srgbClr val="0070C0"/>
                </a:solidFill>
                <a:latin typeface="Varela Round" charset="-79"/>
                <a:cs typeface="Varela Round" charset="-79"/>
              </a:rPr>
              <a:t>(החברה, צינורות השיווק,</a:t>
            </a:r>
          </a:p>
          <a:p>
            <a:pPr marL="76200" indent="0" algn="ctr">
              <a:buNone/>
            </a:pPr>
            <a:r>
              <a:rPr lang="he-IL" sz="3200" dirty="0">
                <a:solidFill>
                  <a:srgbClr val="0070C0"/>
                </a:solidFill>
                <a:latin typeface="Varela Round" charset="-79"/>
                <a:cs typeface="Varela Round" charset="-79"/>
              </a:rPr>
              <a:t> שווקי הלקוחות, המתחרים והציבור).</a:t>
            </a:r>
          </a:p>
          <a:p>
            <a:pPr marL="76200" indent="0" algn="ctr">
              <a:buNone/>
            </a:pPr>
            <a:endParaRPr lang="he-IL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6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השחקנים הראשיים במיקרו סביבה של הארגון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6400" y="988924"/>
            <a:ext cx="24384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6078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he-I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59200" y="988924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6078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he-IL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59200" y="2970124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6078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99200" y="988924"/>
            <a:ext cx="24384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6078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347200" y="988924"/>
            <a:ext cx="23368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60785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rtl="1" eaLnBrk="0" hangingPunct="0"/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25362" y="4304118"/>
            <a:ext cx="6077124" cy="710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525000" y="1979524"/>
            <a:ext cx="190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4400" b="1" dirty="0">
                <a:solidFill>
                  <a:srgbClr val="FF0000"/>
                </a:solidFill>
                <a:latin typeface="Varela Round"/>
                <a:cs typeface="Varela Round"/>
              </a:rPr>
              <a:t>לקוחות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812801" y="2131925"/>
            <a:ext cx="153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4400" b="1" dirty="0">
                <a:solidFill>
                  <a:srgbClr val="FF0000"/>
                </a:solidFill>
                <a:latin typeface="Varela Round"/>
                <a:cs typeface="Varela Round"/>
                <a:sym typeface="Varela Round"/>
              </a:rPr>
              <a:t>ספקים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6794501" y="1674725"/>
            <a:ext cx="15367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4400" b="1" dirty="0">
                <a:solidFill>
                  <a:srgbClr val="FF0000"/>
                </a:solidFill>
                <a:latin typeface="Varela Round"/>
                <a:cs typeface="Varela Round"/>
              </a:rPr>
              <a:t>גורמי</a:t>
            </a:r>
          </a:p>
          <a:p>
            <a:pPr algn="ctr" rtl="1"/>
            <a:r>
              <a:rPr lang="he-IL" sz="4400" b="1" dirty="0">
                <a:solidFill>
                  <a:srgbClr val="FF0000"/>
                </a:solidFill>
                <a:latin typeface="Varela Round"/>
                <a:cs typeface="Varela Round"/>
              </a:rPr>
              <a:t>ביניים</a:t>
            </a:r>
          </a:p>
          <a:p>
            <a:pPr algn="ctr" rtl="1"/>
            <a:r>
              <a:rPr lang="he-IL" sz="4400" b="1" dirty="0">
                <a:solidFill>
                  <a:srgbClr val="FF0000"/>
                </a:solidFill>
                <a:latin typeface="Varela Round"/>
                <a:cs typeface="Varela Round"/>
              </a:rPr>
              <a:t>בשיווק</a:t>
            </a:r>
          </a:p>
        </p:txBody>
      </p:sp>
      <p:sp>
        <p:nvSpPr>
          <p:cNvPr id="13" name="WordArt 12"/>
          <p:cNvSpPr>
            <a:spLocks noChangeArrowheads="1" noChangeShapeType="1" noTextEdit="1"/>
          </p:cNvSpPr>
          <p:nvPr/>
        </p:nvSpPr>
        <p:spPr bwMode="auto">
          <a:xfrm>
            <a:off x="3962400" y="1369924"/>
            <a:ext cx="1320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4400" b="1" dirty="0">
                <a:solidFill>
                  <a:srgbClr val="FF0000"/>
                </a:solidFill>
                <a:latin typeface="Varela Round"/>
                <a:cs typeface="Varela Round"/>
              </a:rPr>
              <a:t>חברה</a:t>
            </a:r>
          </a:p>
        </p:txBody>
      </p:sp>
      <p:sp>
        <p:nvSpPr>
          <p:cNvPr id="14" name="WordArt 13"/>
          <p:cNvSpPr>
            <a:spLocks noChangeArrowheads="1" noChangeShapeType="1" noTextEdit="1"/>
          </p:cNvSpPr>
          <p:nvPr/>
        </p:nvSpPr>
        <p:spPr bwMode="auto">
          <a:xfrm>
            <a:off x="3962400" y="3274925"/>
            <a:ext cx="14224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4400" b="1" dirty="0">
                <a:solidFill>
                  <a:srgbClr val="FF0000"/>
                </a:solidFill>
                <a:latin typeface="Varela Round"/>
                <a:cs typeface="Varela Round"/>
              </a:rPr>
              <a:t>מתחרים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4786085" y="4499565"/>
            <a:ext cx="1890486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he-IL" sz="4400" b="1" dirty="0">
                <a:solidFill>
                  <a:srgbClr val="FF0000"/>
                </a:solidFill>
                <a:latin typeface="Varela Round"/>
                <a:cs typeface="Varela Round"/>
              </a:rPr>
              <a:t>צ י ב ו ר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44800" y="3503524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844800" y="1598524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588000" y="1598524"/>
            <a:ext cx="71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88000" y="3503524"/>
            <a:ext cx="71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8737600" y="2512924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77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3860800" cy="4572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התפיסה השיווקית</a:t>
            </a:r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dirty="0"/>
              <a:t>סביבת מיקרו של הארגון</a:t>
            </a:r>
            <a:endParaRPr lang="en-US" alt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1025705"/>
            <a:ext cx="10363200" cy="4114800"/>
          </a:xfrm>
          <a:noFill/>
          <a:ln w="57150" cmpd="thinThick">
            <a:noFill/>
          </a:ln>
        </p:spPr>
        <p:txBody>
          <a:bodyPr/>
          <a:lstStyle/>
          <a:p>
            <a:r>
              <a:rPr lang="he-IL" altLang="en-US" sz="2800" u="sng" dirty="0">
                <a:solidFill>
                  <a:srgbClr val="FF3300"/>
                </a:solidFill>
              </a:rPr>
              <a:t>פנים הארגון</a:t>
            </a:r>
            <a:r>
              <a:rPr lang="he-IL" altLang="en-US" sz="2800" dirty="0"/>
              <a:t> - פונקציות תפעוליות כמו הנהלת הארגון, פיננסים, ייצור ועוד.</a:t>
            </a:r>
            <a:endParaRPr lang="en-US" altLang="en-US" sz="2800" dirty="0"/>
          </a:p>
          <a:p>
            <a:r>
              <a:rPr lang="he-IL" altLang="en-US" sz="2800" u="sng" dirty="0">
                <a:solidFill>
                  <a:srgbClr val="FF3300"/>
                </a:solidFill>
              </a:rPr>
              <a:t>ספקים</a:t>
            </a:r>
            <a:r>
              <a:rPr lang="he-IL" altLang="en-US" sz="2800" dirty="0"/>
              <a:t> - מקורות הנדרשים ליצורם של המוצרים והשירותים.</a:t>
            </a:r>
            <a:endParaRPr lang="en-US" altLang="en-US" sz="2800" dirty="0"/>
          </a:p>
          <a:p>
            <a:r>
              <a:rPr lang="he-IL" altLang="en-US" sz="2800" u="sng" dirty="0">
                <a:solidFill>
                  <a:srgbClr val="FF3300"/>
                </a:solidFill>
              </a:rPr>
              <a:t>מתווכים שיווקיים</a:t>
            </a:r>
            <a:r>
              <a:rPr lang="he-IL" altLang="en-US" sz="2800" dirty="0"/>
              <a:t> - גורמי ביניים, העוזרים לארגון לקדם, למכור ולהפיץ את מוצריו לצרכנים הסופיים.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0708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3860800" cy="4572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התפיסה השיווקית</a:t>
            </a:r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en-US" dirty="0"/>
              <a:t> סביבת מיקרו של הארגון </a:t>
            </a:r>
            <a:r>
              <a:rPr lang="he-IL" altLang="en-US" sz="2400" dirty="0"/>
              <a:t>(המשך)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700" y="1179817"/>
            <a:ext cx="10363200" cy="3581400"/>
          </a:xfrm>
          <a:noFill/>
          <a:ln w="57150" cmpd="thinThick">
            <a:noFill/>
          </a:ln>
        </p:spPr>
        <p:txBody>
          <a:bodyPr/>
          <a:lstStyle/>
          <a:p>
            <a:r>
              <a:rPr lang="he-IL" altLang="en-US" sz="2800" u="sng" dirty="0">
                <a:solidFill>
                  <a:srgbClr val="FF3300"/>
                </a:solidFill>
              </a:rPr>
              <a:t>לקוחות</a:t>
            </a:r>
            <a:r>
              <a:rPr lang="he-IL" altLang="en-US" sz="2800" dirty="0">
                <a:solidFill>
                  <a:srgbClr val="FF3300"/>
                </a:solidFill>
              </a:rPr>
              <a:t> </a:t>
            </a:r>
            <a:r>
              <a:rPr lang="he-IL" altLang="en-US" sz="2800" dirty="0"/>
              <a:t>- חמישה סוגי שווקים שרוכשים את מוצרי ושירותי הארגון.</a:t>
            </a:r>
            <a:endParaRPr lang="en-US" altLang="en-US" sz="2800" dirty="0"/>
          </a:p>
          <a:p>
            <a:r>
              <a:rPr lang="he-IL" altLang="en-US" sz="2800" u="sng" dirty="0">
                <a:solidFill>
                  <a:srgbClr val="FF3300"/>
                </a:solidFill>
              </a:rPr>
              <a:t>מתחרים</a:t>
            </a:r>
            <a:r>
              <a:rPr lang="he-IL" altLang="en-US" sz="2800" dirty="0">
                <a:solidFill>
                  <a:srgbClr val="A50021"/>
                </a:solidFill>
              </a:rPr>
              <a:t> </a:t>
            </a:r>
            <a:r>
              <a:rPr lang="he-IL" altLang="en-US" sz="2800" dirty="0"/>
              <a:t>- החברות המשרתות ומספקות לקהל המטרה מוצרים ושירותים דומים.</a:t>
            </a:r>
            <a:endParaRPr lang="en-US" altLang="en-US" sz="2800" dirty="0"/>
          </a:p>
          <a:p>
            <a:r>
              <a:rPr lang="he-IL" altLang="en-US" sz="2800" u="sng" dirty="0">
                <a:solidFill>
                  <a:srgbClr val="FF3300"/>
                </a:solidFill>
              </a:rPr>
              <a:t>הציבור</a:t>
            </a:r>
            <a:r>
              <a:rPr lang="he-IL" altLang="en-US" sz="2800" dirty="0">
                <a:solidFill>
                  <a:srgbClr val="A50021"/>
                </a:solidFill>
              </a:rPr>
              <a:t> </a:t>
            </a:r>
            <a:r>
              <a:rPr lang="he-IL" altLang="en-US" sz="2800" dirty="0"/>
              <a:t>- כל קבוצה שחושבת עצמה לבעלת עניין ביכולות הארגון להשיג את מטרותיו.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9906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dirty="0"/>
              <a:t>מאקרו סביבה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152245" y="1123220"/>
            <a:ext cx="9887510" cy="4611559"/>
          </a:xfrm>
        </p:spPr>
        <p:txBody>
          <a:bodyPr/>
          <a:lstStyle/>
          <a:p>
            <a:pPr marL="76200" indent="0" algn="ctr">
              <a:buNone/>
            </a:pPr>
            <a:r>
              <a:rPr lang="he-IL" sz="3200" b="1" dirty="0">
                <a:solidFill>
                  <a:srgbClr val="0070C0"/>
                </a:solidFill>
              </a:rPr>
              <a:t>כוחות חיצוניים, המשפיעים על</a:t>
            </a:r>
          </a:p>
          <a:p>
            <a:pPr marL="76200" indent="0" algn="ctr">
              <a:buNone/>
            </a:pPr>
            <a:r>
              <a:rPr lang="he-IL" sz="3200" b="1" dirty="0">
                <a:solidFill>
                  <a:srgbClr val="0070C0"/>
                </a:solidFill>
              </a:rPr>
              <a:t>המיקרו סביבה.</a:t>
            </a:r>
          </a:p>
          <a:p>
            <a:pPr marL="76200" indent="0" algn="ctr">
              <a:buNone/>
            </a:pPr>
            <a:r>
              <a:rPr lang="he-IL" sz="3200" b="1" dirty="0">
                <a:solidFill>
                  <a:srgbClr val="0070C0"/>
                </a:solidFill>
              </a:rPr>
              <a:t>(כוחות דמוגרפיים, כלכליים, טבעיים,</a:t>
            </a:r>
          </a:p>
          <a:p>
            <a:pPr marL="76200" indent="0" algn="ctr">
              <a:buNone/>
            </a:pPr>
            <a:r>
              <a:rPr lang="he-IL" sz="3200" b="1" dirty="0">
                <a:solidFill>
                  <a:srgbClr val="0070C0"/>
                </a:solidFill>
              </a:rPr>
              <a:t>טכנולוגיים, פוליטיים ותרבותיים).</a:t>
            </a:r>
          </a:p>
          <a:p>
            <a:endParaRPr lang="he-IL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3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13094"/>
            <a:ext cx="12191999" cy="1091724"/>
          </a:xfrm>
        </p:spPr>
        <p:txBody>
          <a:bodyPr/>
          <a:lstStyle/>
          <a:p>
            <a:pPr eaLnBrk="1" hangingPunct="1">
              <a:defRPr/>
            </a:pPr>
            <a:r>
              <a:rPr lang="he-IL" sz="3600" b="1" dirty="0"/>
              <a:t>ניתוח סביבת המקרו</a:t>
            </a:r>
            <a:br>
              <a:rPr lang="he-IL" sz="3600" b="1" dirty="0"/>
            </a:br>
            <a:r>
              <a:rPr lang="he-IL" sz="3600" b="1" dirty="0"/>
              <a:t>מודל  </a:t>
            </a:r>
            <a:r>
              <a:rPr lang="en-US" sz="3600" b="1" dirty="0"/>
              <a:t>E</a:t>
            </a:r>
            <a:r>
              <a:rPr lang="he-IL" sz="3600" b="1" dirty="0"/>
              <a:t> </a:t>
            </a:r>
            <a:r>
              <a:rPr lang="en-US" sz="3600" b="1" dirty="0"/>
              <a:t>PEST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403" y="1530790"/>
            <a:ext cx="7669502" cy="345217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rPr>
              <a:t>P</a:t>
            </a:r>
            <a:r>
              <a:rPr lang="en-US" sz="4000" b="1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 -  </a:t>
            </a:r>
            <a:r>
              <a:rPr lang="en-US" sz="4000" b="1" dirty="0">
                <a:solidFill>
                  <a:schemeClr val="accent1"/>
                </a:solidFill>
                <a:latin typeface="+mj-lt"/>
                <a:cs typeface="Tahoma" pitchFamily="34" charset="0"/>
              </a:rPr>
              <a:t>political</a:t>
            </a:r>
            <a:r>
              <a:rPr lang="en-US" sz="4000" b="1" dirty="0">
                <a:solidFill>
                  <a:schemeClr val="accent1"/>
                </a:solidFill>
                <a:latin typeface="+mj-lt"/>
              </a:rPr>
              <a:t>         </a:t>
            </a:r>
            <a:endParaRPr lang="en-US" sz="4000" b="1" dirty="0">
              <a:solidFill>
                <a:schemeClr val="accent1"/>
              </a:solidFill>
              <a:latin typeface="+mj-lt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rPr>
              <a:t>E</a:t>
            </a:r>
            <a:r>
              <a:rPr lang="en-US" sz="4000" b="1" dirty="0">
                <a:solidFill>
                  <a:schemeClr val="accent1"/>
                </a:solidFill>
                <a:latin typeface="+mj-lt"/>
                <a:cs typeface="Tahoma" pitchFamily="34" charset="0"/>
              </a:rPr>
              <a:t>  -  Economical 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rPr>
              <a:t>S</a:t>
            </a:r>
            <a:r>
              <a:rPr lang="en-US" sz="4000" b="1" dirty="0">
                <a:solidFill>
                  <a:schemeClr val="accent1"/>
                </a:solidFill>
                <a:latin typeface="+mj-lt"/>
                <a:cs typeface="Tahoma" pitchFamily="34" charset="0"/>
              </a:rPr>
              <a:t>  -  Sociological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rPr>
              <a:t>T</a:t>
            </a:r>
            <a:r>
              <a:rPr lang="en-US" sz="4000" b="1" dirty="0">
                <a:solidFill>
                  <a:schemeClr val="accent1"/>
                </a:solidFill>
                <a:latin typeface="+mj-lt"/>
                <a:cs typeface="Tahoma" pitchFamily="34" charset="0"/>
              </a:rPr>
              <a:t> -   technological</a:t>
            </a:r>
            <a:endParaRPr lang="he-IL" sz="4000" b="1" dirty="0">
              <a:solidFill>
                <a:schemeClr val="accent1"/>
              </a:solidFill>
              <a:latin typeface="+mj-lt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ahoma" pitchFamily="34" charset="0"/>
              </a:rPr>
              <a:t>E</a:t>
            </a:r>
            <a:r>
              <a:rPr lang="en-US" sz="4400" b="1" dirty="0">
                <a:solidFill>
                  <a:schemeClr val="accent1"/>
                </a:solidFill>
                <a:latin typeface="+mj-lt"/>
                <a:cs typeface="Tahoma" pitchFamily="34" charset="0"/>
              </a:rPr>
              <a:t> -  ECOLOGICAL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40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40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719186" y="213094"/>
            <a:ext cx="12191999" cy="720000"/>
          </a:xfrm>
        </p:spPr>
        <p:txBody>
          <a:bodyPr/>
          <a:lstStyle/>
          <a:p>
            <a:r>
              <a:rPr lang="he-IL" dirty="0"/>
              <a:t>הכוחות העיקריים במאקרו סביבה של החברה</a:t>
            </a:r>
          </a:p>
        </p:txBody>
      </p:sp>
      <p:sp>
        <p:nvSpPr>
          <p:cNvPr id="4" name="מציין מיקום של מספר שקופית 3"/>
          <p:cNvSpPr txBox="1">
            <a:spLocks/>
          </p:cNvSpPr>
          <p:nvPr/>
        </p:nvSpPr>
        <p:spPr>
          <a:xfrm>
            <a:off x="609601" y="5608227"/>
            <a:ext cx="28448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21155D32-302E-4266-90E7-CE4A215F933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16200000" flipV="1">
            <a:off x="2519313" y="-1442056"/>
            <a:ext cx="4800600" cy="9681678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FFC9C9"/>
              </a:gs>
            </a:gsLst>
            <a:path path="shape">
              <a:fillToRect l="50000" t="50000" r="50000" b="50000"/>
            </a:path>
          </a:gradFill>
          <a:ln w="41275">
            <a:solidFill>
              <a:srgbClr val="1F1F7D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6200000" flipV="1">
            <a:off x="3317274" y="1214383"/>
            <a:ext cx="3276600" cy="5892800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DDDDFF"/>
              </a:gs>
            </a:gsLst>
            <a:path path="shape">
              <a:fillToRect l="50000" t="50000" r="50000" b="50000"/>
            </a:path>
          </a:gradFill>
          <a:ln w="41275">
            <a:solidFill>
              <a:srgbClr val="1F1F7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6200000" flipV="1">
            <a:off x="4079274" y="3601983"/>
            <a:ext cx="1752600" cy="2641600"/>
          </a:xfrm>
          <a:prstGeom prst="flowChartDelay">
            <a:avLst/>
          </a:prstGeom>
          <a:gradFill rotWithShape="0">
            <a:gsLst>
              <a:gs pos="0">
                <a:srgbClr val="FFFFFF"/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 w="41275">
            <a:solidFill>
              <a:srgbClr val="1F1F7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7901974" y="3894083"/>
            <a:ext cx="1727200" cy="381000"/>
          </a:xfrm>
          <a:prstGeom prst="line">
            <a:avLst/>
          </a:prstGeom>
          <a:noFill/>
          <a:ln w="41275">
            <a:solidFill>
              <a:srgbClr val="1F1F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78774" y="3817883"/>
            <a:ext cx="1930400" cy="457200"/>
          </a:xfrm>
          <a:prstGeom prst="line">
            <a:avLst/>
          </a:prstGeom>
          <a:noFill/>
          <a:ln w="41275">
            <a:solidFill>
              <a:srgbClr val="1F1F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6987574" y="1760483"/>
            <a:ext cx="1422400" cy="1219200"/>
          </a:xfrm>
          <a:prstGeom prst="line">
            <a:avLst/>
          </a:prstGeom>
          <a:noFill/>
          <a:ln w="41275">
            <a:solidFill>
              <a:srgbClr val="1F1F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479574" y="5189483"/>
            <a:ext cx="1117600" cy="0"/>
          </a:xfrm>
          <a:prstGeom prst="line">
            <a:avLst/>
          </a:prstGeom>
          <a:noFill/>
          <a:ln w="38100">
            <a:solidFill>
              <a:srgbClr val="1F1F7D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377974" y="3665483"/>
            <a:ext cx="1117600" cy="609600"/>
          </a:xfrm>
          <a:prstGeom prst="line">
            <a:avLst/>
          </a:prstGeom>
          <a:noFill/>
          <a:ln w="38100">
            <a:solidFill>
              <a:srgbClr val="1F1F7D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4142774" y="2827283"/>
            <a:ext cx="609600" cy="1066800"/>
          </a:xfrm>
          <a:prstGeom prst="line">
            <a:avLst/>
          </a:prstGeom>
          <a:noFill/>
          <a:ln w="38100">
            <a:solidFill>
              <a:srgbClr val="1F1F7D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2618774" y="3741683"/>
            <a:ext cx="1117600" cy="533400"/>
          </a:xfrm>
          <a:prstGeom prst="line">
            <a:avLst/>
          </a:prstGeom>
          <a:noFill/>
          <a:ln w="38100">
            <a:solidFill>
              <a:srgbClr val="1F1F7D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2212374" y="5189483"/>
            <a:ext cx="1219200" cy="0"/>
          </a:xfrm>
          <a:prstGeom prst="line">
            <a:avLst/>
          </a:prstGeom>
          <a:noFill/>
          <a:ln w="38100">
            <a:solidFill>
              <a:srgbClr val="1F1F7D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4244374" y="4732284"/>
            <a:ext cx="1371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 dirty="0">
                <a:ln w="9525">
                  <a:solidFill>
                    <a:srgbClr val="1F1F7D"/>
                  </a:solidFill>
                  <a:round/>
                  <a:headEnd/>
                  <a:tailEnd/>
                </a:ln>
                <a:solidFill>
                  <a:srgbClr val="1F1F7D"/>
                </a:solidFill>
                <a:latin typeface="Arial"/>
                <a:cs typeface="Arial"/>
              </a:rPr>
              <a:t>חברה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4955574" y="998483"/>
            <a:ext cx="0" cy="1524000"/>
          </a:xfrm>
          <a:prstGeom prst="line">
            <a:avLst/>
          </a:prstGeom>
          <a:noFill/>
          <a:ln w="41275">
            <a:solidFill>
              <a:srgbClr val="1F1F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501174" y="1684283"/>
            <a:ext cx="1524000" cy="1219200"/>
          </a:xfrm>
          <a:prstGeom prst="line">
            <a:avLst/>
          </a:prstGeom>
          <a:noFill/>
          <a:ln w="41275">
            <a:solidFill>
              <a:srgbClr val="1F1F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5565174" y="2979683"/>
            <a:ext cx="711200" cy="914400"/>
          </a:xfrm>
          <a:prstGeom prst="line">
            <a:avLst/>
          </a:prstGeom>
          <a:noFill/>
          <a:ln w="38100">
            <a:solidFill>
              <a:srgbClr val="1F1F7D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827891" y="2522484"/>
            <a:ext cx="1761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ctr"/>
            <a:r>
              <a:rPr lang="he-IL" sz="2000" dirty="0"/>
              <a:t>כוחות</a:t>
            </a:r>
          </a:p>
          <a:p>
            <a:pPr algn="ctr"/>
            <a:r>
              <a:rPr lang="he-IL" sz="2000" dirty="0"/>
              <a:t>פוליטיים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408541" y="1471817"/>
            <a:ext cx="20743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ctr"/>
            <a:r>
              <a:rPr lang="he-IL" sz="2000" dirty="0"/>
              <a:t>כוחות</a:t>
            </a:r>
          </a:p>
          <a:p>
            <a:pPr algn="ctr"/>
            <a:r>
              <a:rPr lang="he-IL" sz="2000" dirty="0"/>
              <a:t>טכנולוגיים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921458" y="1379484"/>
            <a:ext cx="16573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ctr"/>
            <a:r>
              <a:rPr lang="he-IL" sz="2000" dirty="0"/>
              <a:t>כוחות</a:t>
            </a:r>
          </a:p>
          <a:p>
            <a:pPr algn="ctr"/>
            <a:r>
              <a:rPr lang="he-IL" sz="2000" dirty="0" err="1"/>
              <a:t>טיבעיים</a:t>
            </a:r>
            <a:endParaRPr lang="he-IL" sz="2000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38090" y="2894495"/>
            <a:ext cx="1631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ctr"/>
            <a:r>
              <a:rPr lang="he-IL" sz="2000" dirty="0"/>
              <a:t>כוחות</a:t>
            </a:r>
          </a:p>
          <a:p>
            <a:pPr algn="ctr"/>
            <a:r>
              <a:rPr lang="he-IL" sz="2000" dirty="0"/>
              <a:t>כלכליים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9574" y="4400594"/>
            <a:ext cx="1828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ctr"/>
            <a:r>
              <a:rPr lang="he-IL" sz="1800" dirty="0"/>
              <a:t>כוחות</a:t>
            </a:r>
          </a:p>
          <a:p>
            <a:pPr algn="ctr"/>
            <a:r>
              <a:rPr lang="he-IL" sz="2000" dirty="0"/>
              <a:t>דמוגרפיים</a:t>
            </a:r>
            <a:endParaRPr lang="he-IL" sz="1800" dirty="0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931652" y="4585876"/>
            <a:ext cx="18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algn="ctr"/>
            <a:r>
              <a:rPr lang="he-IL" sz="2000" dirty="0"/>
              <a:t>כוחות</a:t>
            </a:r>
          </a:p>
          <a:p>
            <a:pPr algn="ctr"/>
            <a:r>
              <a:rPr lang="he-IL" sz="2000" dirty="0"/>
              <a:t>תרבותיים</a:t>
            </a:r>
          </a:p>
        </p:txBody>
      </p:sp>
    </p:spTree>
    <p:extLst>
      <p:ext uri="{BB962C8B-B14F-4D97-AF65-F5344CB8AC3E}">
        <p14:creationId xmlns:p14="http://schemas.microsoft.com/office/powerpoint/2010/main" val="143677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altLang="en-US" dirty="0"/>
              <a:t>סביבת מאקרו של הארגון</a:t>
            </a:r>
            <a:endParaRPr lang="en-US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3881" y="950153"/>
            <a:ext cx="10363200" cy="3966359"/>
          </a:xfrm>
          <a:ln w="57150" cmpd="thinThick">
            <a:noFill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e-IL" altLang="en-US" sz="2800" u="sng" dirty="0">
                <a:solidFill>
                  <a:srgbClr val="FF3300"/>
                </a:solidFill>
              </a:rPr>
              <a:t>סביבה דמוגרפית</a:t>
            </a:r>
            <a:r>
              <a:rPr lang="he-IL" altLang="en-US" sz="2800" dirty="0"/>
              <a:t> - משתני </a:t>
            </a:r>
            <a:r>
              <a:rPr lang="he-IL" altLang="en-US" sz="2800" dirty="0" err="1"/>
              <a:t>האוכלוסיה</a:t>
            </a:r>
            <a:r>
              <a:rPr lang="he-IL" altLang="en-US" sz="2800" dirty="0"/>
              <a:t> במונחי גיל, מין, עיסוק, מיקום ומדדי סטטיסטיקה אחרים.</a:t>
            </a:r>
          </a:p>
          <a:p>
            <a:pPr>
              <a:lnSpc>
                <a:spcPct val="90000"/>
              </a:lnSpc>
              <a:defRPr/>
            </a:pPr>
            <a:endParaRPr lang="en-US" altLang="en-US" sz="2800" dirty="0"/>
          </a:p>
          <a:p>
            <a:pPr>
              <a:lnSpc>
                <a:spcPct val="90000"/>
              </a:lnSpc>
              <a:defRPr/>
            </a:pPr>
            <a:r>
              <a:rPr lang="he-IL" altLang="en-US" sz="2800" u="sng" dirty="0">
                <a:solidFill>
                  <a:srgbClr val="FF3300"/>
                </a:solidFill>
              </a:rPr>
              <a:t>סביבה כלכלית</a:t>
            </a:r>
            <a:r>
              <a:rPr lang="he-IL" altLang="en-US" sz="2800" dirty="0"/>
              <a:t> - משתנים המשפיעים על יכולת הקניה, הרגלי ההוצאה והתנהגות הצרכן.</a:t>
            </a:r>
          </a:p>
          <a:p>
            <a:pPr marL="76200" indent="0">
              <a:lnSpc>
                <a:spcPct val="90000"/>
              </a:lnSpc>
              <a:buNone/>
              <a:defRPr/>
            </a:pPr>
            <a:endParaRPr lang="en-US" altLang="en-US" sz="2800" dirty="0"/>
          </a:p>
          <a:p>
            <a:pPr>
              <a:lnSpc>
                <a:spcPct val="90000"/>
              </a:lnSpc>
              <a:defRPr/>
            </a:pPr>
            <a:r>
              <a:rPr lang="he-IL" altLang="en-US" sz="2800" u="sng" dirty="0">
                <a:solidFill>
                  <a:srgbClr val="FF3300"/>
                </a:solidFill>
              </a:rPr>
              <a:t>סביבה טבעית</a:t>
            </a:r>
            <a:r>
              <a:rPr lang="he-IL" altLang="en-US" sz="2800" dirty="0"/>
              <a:t> - משתנים המשפיעים על הצריכה כתוצאה ממחסור בחומרי-גלם, גידול בעלויות האנרגיה, עליה בזיהום האוויר או תיקנון השימוש במשאבים טבעיים.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42180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altLang="en-US" dirty="0"/>
              <a:t>סביבת מאקרו של הארגון</a:t>
            </a:r>
            <a:endParaRPr lang="en-US" alt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35" y="1006867"/>
            <a:ext cx="8712486" cy="4294598"/>
          </a:xfrm>
          <a:ln w="57150" cmpd="thinThick">
            <a:noFill/>
          </a:ln>
        </p:spPr>
        <p:txBody>
          <a:bodyPr/>
          <a:lstStyle/>
          <a:p>
            <a:pPr>
              <a:defRPr/>
            </a:pPr>
            <a:r>
              <a:rPr lang="he-IL" altLang="en-US" u="sng" dirty="0">
                <a:solidFill>
                  <a:srgbClr val="FF3300"/>
                </a:solidFill>
              </a:rPr>
              <a:t>סביבה טכנולוגית</a:t>
            </a:r>
            <a:r>
              <a:rPr lang="he-IL" altLang="en-US" dirty="0"/>
              <a:t> -  כוחות היוצרים מוצרים חדשים ושווקים הזדמנותיים.</a:t>
            </a:r>
            <a:endParaRPr lang="en-US" altLang="en-US" dirty="0"/>
          </a:p>
          <a:p>
            <a:pPr>
              <a:defRPr/>
            </a:pPr>
            <a:r>
              <a:rPr lang="he-IL" altLang="en-US" u="sng" dirty="0">
                <a:solidFill>
                  <a:srgbClr val="FF3300"/>
                </a:solidFill>
              </a:rPr>
              <a:t>סביבה פוליטית</a:t>
            </a:r>
            <a:r>
              <a:rPr lang="he-IL" altLang="en-US" dirty="0"/>
              <a:t> -  מגינה על החברות זו מזו, על הצרכנים מפעילות לא-הוגנת של העסקים ועל האינטרסים הכלליים של החברה האנושית. חוקים, תקנות וגופי פיקוח המשפיעים או מגבילים את הפעילות השיווקית.</a:t>
            </a:r>
          </a:p>
          <a:p>
            <a:pPr>
              <a:defRPr/>
            </a:pPr>
            <a:r>
              <a:rPr lang="he-IL" altLang="en-US" u="sng" dirty="0">
                <a:solidFill>
                  <a:srgbClr val="FF3300"/>
                </a:solidFill>
              </a:rPr>
              <a:t>סביבה תרבותית</a:t>
            </a:r>
            <a:r>
              <a:rPr lang="he-IL" altLang="en-US" dirty="0"/>
              <a:t> - כוחות המשפעים על הערכים הבסיסיים של החברה, צפיות והעדפות.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473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5400" dirty="0">
                <a:solidFill>
                  <a:srgbClr val="192A72"/>
                </a:solidFill>
              </a:rPr>
              <a:t>מבוא לאסטרטגיה – ניהול השיווק</a:t>
            </a:r>
            <a:endParaRPr sz="5400"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4000" dirty="0"/>
              <a:t>שיווק</a:t>
            </a:r>
            <a:endParaRPr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sz="3200"/>
              <a:t>שם המורה:</a:t>
            </a:r>
            <a:r>
              <a:rPr lang="he-IL" sz="3200" dirty="0"/>
              <a:t> אשר קירשנבוים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הכוחות הפועלים בשדה המערכה - 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פורטר</a:t>
            </a:r>
          </a:p>
        </p:txBody>
      </p:sp>
      <p:sp>
        <p:nvSpPr>
          <p:cNvPr id="4" name="מציין מיקום של מספר שקופית 4"/>
          <p:cNvSpPr txBox="1">
            <a:spLocks/>
          </p:cNvSpPr>
          <p:nvPr/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50CA76BD-4EE0-4E4F-B94A-5C8A25CA56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21150099">
            <a:off x="1883590" y="3128650"/>
            <a:ext cx="2638800" cy="685800"/>
          </a:xfrm>
          <a:prstGeom prst="irregularSeal1">
            <a:avLst/>
          </a:prstGeom>
          <a:gradFill rotWithShape="0">
            <a:gsLst>
              <a:gs pos="0">
                <a:srgbClr val="FFC5B7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35574" y="841627"/>
            <a:ext cx="5230919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rela Round"/>
                <a:cs typeface="Varela Round"/>
                <a:sym typeface="Varela Round"/>
              </a:rPr>
              <a:t>מועמדים פוטנציאליים לכניסה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05628" y="1772852"/>
            <a:ext cx="2103461" cy="3077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dirty="0"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מחסומי הכניסה לענף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Guttman Yad-Brush" pitchFamily="2" charset="-79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63838" y="2468552"/>
            <a:ext cx="4049507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solidFill>
                  <a:srgbClr val="92D050"/>
                </a:solidFill>
                <a:latin typeface="Varela Round"/>
                <a:cs typeface="Varela Round"/>
              </a:rPr>
              <a:t>מבנה הענף והמתחרים</a:t>
            </a:r>
            <a:endParaRPr lang="en-US" sz="3200" b="1" dirty="0">
              <a:solidFill>
                <a:srgbClr val="92D050"/>
              </a:solidFill>
              <a:latin typeface="Varela Round"/>
              <a:cs typeface="Varela Round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38846" y="3357227"/>
            <a:ext cx="2414443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2000" b="1" dirty="0">
                <a:solidFill>
                  <a:srgbClr val="92D050"/>
                </a:solidFill>
                <a:latin typeface="Varela Round"/>
                <a:cs typeface="Varela Round"/>
              </a:rPr>
              <a:t>עצמת התחרות בענף</a:t>
            </a:r>
            <a:endParaRPr lang="en-US" sz="2000" b="1" dirty="0">
              <a:solidFill>
                <a:srgbClr val="92D050"/>
              </a:solidFill>
              <a:latin typeface="Varela Round"/>
              <a:cs typeface="Varela Round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122544" y="4000852"/>
            <a:ext cx="1989648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2000" b="1" dirty="0">
                <a:solidFill>
                  <a:srgbClr val="002060"/>
                </a:solidFill>
                <a:latin typeface="Varela Round"/>
                <a:cs typeface="Varela Round"/>
              </a:rPr>
              <a:t>מידת התחליפיות</a:t>
            </a:r>
            <a:endParaRPr lang="en-US" sz="2000" b="1" dirty="0">
              <a:solidFill>
                <a:srgbClr val="002060"/>
              </a:solidFill>
              <a:latin typeface="Varela Round"/>
              <a:cs typeface="Varela Round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86149" y="4621932"/>
            <a:ext cx="2776722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/>
                <a:cs typeface="Varela Round"/>
              </a:rPr>
              <a:t>מוצרים תחליפיים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Varela Round"/>
              <a:cs typeface="Varela Round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445341" y="2490036"/>
            <a:ext cx="1587294" cy="17543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/>
                <a:cs typeface="Varela Round"/>
              </a:rPr>
              <a:t>לקוחות</a:t>
            </a:r>
          </a:p>
          <a:p>
            <a:pPr algn="ctr">
              <a:defRPr/>
            </a:pPr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/>
                <a:cs typeface="Varela Round"/>
              </a:rPr>
              <a:t>וגורמי</a:t>
            </a:r>
          </a:p>
          <a:p>
            <a:pPr algn="ctr">
              <a:defRPr/>
            </a:pPr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/>
                <a:cs typeface="Varela Round"/>
              </a:rPr>
              <a:t>ביניים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Varela Round"/>
              <a:cs typeface="Varela Round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-30727" y="2386493"/>
            <a:ext cx="1869422" cy="17543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/>
                <a:cs typeface="Varela Round"/>
              </a:rPr>
              <a:t>ספקים</a:t>
            </a:r>
          </a:p>
          <a:p>
            <a:pPr algn="ctr">
              <a:defRPr/>
            </a:pPr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/>
                <a:cs typeface="Varela Round"/>
              </a:rPr>
              <a:t>ומקורות</a:t>
            </a:r>
          </a:p>
          <a:p>
            <a:pPr algn="ctr">
              <a:defRPr/>
            </a:pPr>
            <a:r>
              <a:rPr lang="he-IL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arela Round"/>
                <a:cs typeface="Varela Round"/>
              </a:rPr>
              <a:t>משאבים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Varela Round"/>
              <a:cs typeface="Varela Round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096000" y="1451226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096000" y="2111301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6131625" y="3641251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6131625" y="4316286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rot="-6381349">
            <a:off x="2031208" y="3739669"/>
            <a:ext cx="1587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-1842293">
            <a:off x="7860847" y="2583211"/>
            <a:ext cx="3177116" cy="762000"/>
          </a:xfrm>
          <a:prstGeom prst="irregularSeal1">
            <a:avLst/>
          </a:prstGeom>
          <a:gradFill rotWithShape="0">
            <a:gsLst>
              <a:gs pos="0">
                <a:srgbClr val="FFC5B7"/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8365312">
            <a:off x="9611827" y="3191031"/>
            <a:ext cx="2116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 rot="-2182473">
            <a:off x="8727101" y="2758949"/>
            <a:ext cx="1114408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כוח מיקוח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Yad-Brush" pitchFamily="2" charset="-79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 rot="21136705">
            <a:off x="2594719" y="3305983"/>
            <a:ext cx="1114408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uttman Yad-Brush" pitchFamily="2" charset="-79"/>
              </a:rPr>
              <a:t>כוח מיקוח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Guttman Yad-Brush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4264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-23209"/>
            <a:ext cx="12191999" cy="720000"/>
          </a:xfrm>
        </p:spPr>
        <p:txBody>
          <a:bodyPr/>
          <a:lstStyle/>
          <a:p>
            <a:r>
              <a:rPr lang="he-IL" dirty="0"/>
              <a:t>מודל </a:t>
            </a:r>
            <a:r>
              <a:rPr lang="en-US" dirty="0"/>
              <a:t>SWOT</a:t>
            </a:r>
            <a:endParaRPr lang="he-IL" dirty="0"/>
          </a:p>
        </p:txBody>
      </p:sp>
      <p:graphicFrame>
        <p:nvGraphicFramePr>
          <p:cNvPr id="2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241119"/>
              </p:ext>
            </p:extLst>
          </p:nvPr>
        </p:nvGraphicFramePr>
        <p:xfrm>
          <a:off x="1002800" y="662867"/>
          <a:ext cx="4470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lip" r:id="rId3" imgW="1074420" imgH="2007108" progId="">
                  <p:embed/>
                </p:oleObj>
              </mc:Choice>
              <mc:Fallback>
                <p:oleObj name="Clip" r:id="rId3" imgW="1074420" imgH="20071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0000" contrast="-6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00" y="662867"/>
                        <a:ext cx="4470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/>
          </p:cNvSpPr>
          <p:nvPr/>
        </p:nvSpPr>
        <p:spPr bwMode="auto">
          <a:xfrm>
            <a:off x="9638800" y="1348667"/>
            <a:ext cx="4064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3" name="AutoShape 5"/>
          <p:cNvSpPr>
            <a:spLocks/>
          </p:cNvSpPr>
          <p:nvPr/>
        </p:nvSpPr>
        <p:spPr bwMode="auto">
          <a:xfrm>
            <a:off x="9638800" y="3369253"/>
            <a:ext cx="4064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437467" y="1364542"/>
            <a:ext cx="13083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e-IL" sz="4400" b="1" dirty="0">
                <a:solidFill>
                  <a:srgbClr val="C00000"/>
                </a:solidFill>
                <a:latin typeface="Varela Round"/>
                <a:cs typeface="Varela Round"/>
                <a:sym typeface="Varela Round"/>
              </a:rPr>
              <a:t>חוז</a:t>
            </a:r>
            <a:r>
              <a:rPr lang="he-IL" sz="4400" b="1" dirty="0">
                <a:solidFill>
                  <a:srgbClr val="C00000"/>
                </a:solidFill>
                <a:latin typeface="Varela Round"/>
                <a:cs typeface="Varela Round"/>
              </a:rPr>
              <a:t>ק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001434" y="2155117"/>
            <a:ext cx="23325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e-IL" sz="4400" b="1" dirty="0">
                <a:solidFill>
                  <a:srgbClr val="C00000"/>
                </a:solidFill>
                <a:latin typeface="Varela Round"/>
                <a:cs typeface="Varela Round"/>
              </a:rPr>
              <a:t>חולשה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830917" y="3498142"/>
            <a:ext cx="25122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e-IL" sz="4400" b="1" dirty="0">
                <a:solidFill>
                  <a:srgbClr val="C00000"/>
                </a:solidFill>
                <a:latin typeface="Varela Round"/>
                <a:cs typeface="Varela Round"/>
              </a:rPr>
              <a:t>הזדמנויות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692400" y="4260142"/>
            <a:ext cx="17427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e-IL" sz="4400" b="1" dirty="0">
                <a:solidFill>
                  <a:srgbClr val="C00000"/>
                </a:solidFill>
                <a:latin typeface="Varela Round"/>
                <a:cs typeface="Varela Round"/>
              </a:rPr>
              <a:t>איומים</a:t>
            </a: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436425" y="1729667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5977250" y="2491667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4698675" y="3863267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5589325" y="4625267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238000" y="1243892"/>
            <a:ext cx="18357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uttman Yad-Brush" pitchFamily="2" charset="-79"/>
              </a:rPr>
              <a:t>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uttman Yad-Brush" pitchFamily="2" charset="-79"/>
              </a:rPr>
              <a:t>trength</a:t>
            </a:r>
            <a:endParaRPr lang="en-US" sz="4000" dirty="0">
              <a:latin typeface="+mj-lt"/>
              <a:cs typeface="Guttman Yad-Brush" pitchFamily="2" charset="-79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352301" y="2082092"/>
            <a:ext cx="282000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uttman Yad-Brush" pitchFamily="2" charset="-79"/>
              </a:rPr>
              <a:t>W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uttman Yad-Brush" pitchFamily="2" charset="-79"/>
              </a:rPr>
              <a:t>eakness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560667" y="4185530"/>
            <a:ext cx="20986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uttman Yad-Brush" pitchFamily="2" charset="-79"/>
              </a:rPr>
              <a:t>T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uttman Yad-Brush" pitchFamily="2" charset="-79"/>
              </a:rPr>
              <a:t>hreat</a:t>
            </a: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uttman Yad-Brush" pitchFamily="2" charset="-79"/>
              </a:rPr>
              <a:t>s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393200" y="3453692"/>
            <a:ext cx="35429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uttman Yad-Brush" pitchFamily="2" charset="-79"/>
              </a:rPr>
              <a:t>O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Guttman Yad-Brush" pitchFamily="2" charset="-79"/>
              </a:rPr>
              <a:t>pportunities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0146801" y="1764046"/>
            <a:ext cx="17483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e-IL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rela Round"/>
                <a:cs typeface="Varela Round"/>
              </a:rPr>
              <a:t>פנימי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10045201" y="3839153"/>
            <a:ext cx="18499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e-IL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rela Round"/>
                <a:cs typeface="Varela Round"/>
              </a:rPr>
              <a:t>חיצוני</a:t>
            </a:r>
          </a:p>
        </p:txBody>
      </p:sp>
    </p:spTree>
    <p:extLst>
      <p:ext uri="{BB962C8B-B14F-4D97-AF65-F5344CB8AC3E}">
        <p14:creationId xmlns:p14="http://schemas.microsoft.com/office/powerpoint/2010/main" val="182670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7923" y="370013"/>
            <a:ext cx="81280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he-IL" altLang="en-US" dirty="0"/>
              <a:t>יתרון יחסי - בידול</a:t>
            </a:r>
            <a:endParaRPr lang="en-US" alt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1395021"/>
            <a:ext cx="9904021" cy="4530725"/>
          </a:xfrm>
          <a:ln>
            <a:noFill/>
          </a:ln>
        </p:spPr>
        <p:txBody>
          <a:bodyPr lIns="92075" tIns="46038" rIns="92075" bIns="46038"/>
          <a:lstStyle/>
          <a:p>
            <a:pPr>
              <a:lnSpc>
                <a:spcPct val="100000"/>
              </a:lnSpc>
              <a:buSzPts val="4400"/>
              <a:defRPr/>
            </a:pPr>
            <a:r>
              <a:rPr lang="he-IL" altLang="en-US" sz="4000" dirty="0"/>
              <a:t>בידול</a:t>
            </a:r>
            <a:endParaRPr lang="en-US" altLang="en-US" sz="4000" dirty="0"/>
          </a:p>
          <a:p>
            <a:pPr>
              <a:lnSpc>
                <a:spcPct val="100000"/>
              </a:lnSpc>
              <a:buSzPts val="4400"/>
              <a:defRPr/>
            </a:pPr>
            <a:r>
              <a:rPr lang="he-IL" altLang="en-US" sz="4000" dirty="0"/>
              <a:t>פטנט</a:t>
            </a:r>
            <a:endParaRPr lang="en-US" altLang="en-US" sz="4000" dirty="0"/>
          </a:p>
          <a:p>
            <a:pPr>
              <a:lnSpc>
                <a:spcPct val="100000"/>
              </a:lnSpc>
              <a:buSzPts val="4400"/>
              <a:defRPr/>
            </a:pPr>
            <a:r>
              <a:rPr lang="he-IL" altLang="en-US" sz="4000" dirty="0"/>
              <a:t>התמחות</a:t>
            </a:r>
            <a:endParaRPr lang="en-US" altLang="en-US" sz="4000" dirty="0"/>
          </a:p>
          <a:p>
            <a:pPr>
              <a:lnSpc>
                <a:spcPct val="100000"/>
              </a:lnSpc>
              <a:buSzPts val="4400"/>
              <a:defRPr/>
            </a:pPr>
            <a:r>
              <a:rPr lang="he-IL" altLang="en-US" sz="4000" dirty="0"/>
              <a:t>מחיר / עלויות</a:t>
            </a:r>
            <a:endParaRPr lang="en-US" altLang="en-US" sz="4000" dirty="0"/>
          </a:p>
          <a:p>
            <a:pPr eaLnBrk="1" hangingPunct="1">
              <a:defRPr/>
            </a:pPr>
            <a:endParaRPr lang="en-US" altLang="en-US" b="1" i="1" dirty="0"/>
          </a:p>
          <a:p>
            <a:pPr eaLnBrk="1" hangingPunct="1">
              <a:defRPr/>
            </a:pPr>
            <a:endParaRPr lang="en-US" altLang="en-US" b="1" i="1" dirty="0"/>
          </a:p>
        </p:txBody>
      </p:sp>
      <p:pic>
        <p:nvPicPr>
          <p:cNvPr id="74756" name="Picture 4" descr="j028358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19" y="2934008"/>
            <a:ext cx="1865890" cy="12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975275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790699" y="16860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he-IL" dirty="0"/>
              <a:t>מיצוב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838200" y="1494625"/>
            <a:ext cx="10515600" cy="3937000"/>
          </a:xfrm>
        </p:spPr>
        <p:txBody>
          <a:bodyPr>
            <a:noAutofit/>
          </a:bodyPr>
          <a:lstStyle/>
          <a:p>
            <a:pPr indent="-457200">
              <a:lnSpc>
                <a:spcPct val="100000"/>
              </a:lnSpc>
              <a:buSzPts val="4400"/>
              <a:defRPr/>
            </a:pPr>
            <a:r>
              <a:rPr lang="he-IL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מיצוב משמעותו </a:t>
            </a:r>
            <a:r>
              <a:rPr lang="he-IL" sz="2800" b="1" dirty="0"/>
              <a:t>- מקומו של מותג בתודעת הצרכנים.</a:t>
            </a:r>
          </a:p>
          <a:p>
            <a:pPr indent="-457200">
              <a:lnSpc>
                <a:spcPct val="100000"/>
              </a:lnSpc>
              <a:buSzPts val="4400"/>
              <a:defRPr/>
            </a:pPr>
            <a:r>
              <a:rPr lang="he-IL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ה"מקום" </a:t>
            </a:r>
            <a:r>
              <a:rPr lang="he-IL" sz="2800" b="1" dirty="0"/>
              <a:t>הזה נקבע על סמך מגוון פרמטרים ( תכונות, משקל/חשיבות התכונה, האמונה בקיומה של התכונה במותג...)</a:t>
            </a:r>
          </a:p>
          <a:p>
            <a:pPr indent="-457200">
              <a:lnSpc>
                <a:spcPct val="100000"/>
              </a:lnSpc>
              <a:buSzPts val="4400"/>
              <a:defRPr/>
            </a:pPr>
            <a:r>
              <a:rPr lang="he-IL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המפה התפיסתית </a:t>
            </a:r>
            <a:r>
              <a:rPr lang="he-IL" sz="2800" b="1" dirty="0"/>
              <a:t>של הצרכנים היא דינאמית ועשויה להשתנות באופן תדיר.</a:t>
            </a:r>
          </a:p>
          <a:p>
            <a:pPr indent="-457200">
              <a:lnSpc>
                <a:spcPct val="100000"/>
              </a:lnSpc>
              <a:buSzPts val="4400"/>
              <a:defRPr/>
            </a:pPr>
            <a:r>
              <a:rPr lang="he-IL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השינויים </a:t>
            </a:r>
            <a:r>
              <a:rPr lang="he-IL" sz="2800" b="1" dirty="0"/>
              <a:t>הנם פועל יוצא של פעילות מכוונת (של בעלי המותג) או אקראית כתוצאה מפעילות/אירוע כלשהו של מותג מתחרה.</a:t>
            </a:r>
          </a:p>
        </p:txBody>
      </p:sp>
    </p:spTree>
    <p:extLst>
      <p:ext uri="{BB962C8B-B14F-4D97-AF65-F5344CB8AC3E}">
        <p14:creationId xmlns:p14="http://schemas.microsoft.com/office/powerpoint/2010/main" val="3802096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x-none" dirty="0">
                <a:solidFill>
                  <a:srgbClr val="192A72"/>
                </a:solidFill>
              </a:rPr>
              <a:t>מה נלמד היום </a:t>
            </a:r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537543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        </a:t>
            </a:r>
            <a:r>
              <a:rPr lang="x-none"/>
              <a:t>פירוט נושאי הלימוד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277774" y="2010460"/>
            <a:ext cx="8306994" cy="367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8" indent="-342900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</a:rPr>
              <a:t>אסטרטגיה – מהות והגדרה</a:t>
            </a:r>
          </a:p>
          <a:p>
            <a:pPr marL="592148" indent="-342900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</a:rPr>
              <a:t>ניתוח סביבת הארגון</a:t>
            </a:r>
          </a:p>
          <a:p>
            <a:pPr marL="592148" indent="-342900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</a:rPr>
              <a:t>קביעת אטרקטיביות הענף</a:t>
            </a:r>
          </a:p>
          <a:p>
            <a:pPr marL="592148" indent="-342900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</a:rPr>
              <a:t>ניתוח הפירמה</a:t>
            </a:r>
          </a:p>
          <a:p>
            <a:pPr marL="592148" indent="-342900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</a:rPr>
              <a:t>יתרון יחסי</a:t>
            </a:r>
          </a:p>
          <a:p>
            <a:pPr marL="592148" indent="-342900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</a:rPr>
              <a:t>מיצוב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10566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he-IL" altLang="en-US" dirty="0">
                <a:solidFill>
                  <a:srgbClr val="192A72"/>
                </a:solidFill>
              </a:rPr>
              <a:t>מהי אסטרטגיה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706" y="1500885"/>
            <a:ext cx="9753600" cy="350520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buSzPts val="4400"/>
              <a:defRPr/>
            </a:pPr>
            <a:r>
              <a:rPr lang="he-IL" altLang="en-US" sz="3600" dirty="0">
                <a:solidFill>
                  <a:srgbClr val="192A72"/>
                </a:solidFill>
              </a:rPr>
              <a:t>הגדרת מהות העסק</a:t>
            </a:r>
          </a:p>
          <a:p>
            <a:pPr>
              <a:buSzPts val="4400"/>
              <a:defRPr/>
            </a:pPr>
            <a:r>
              <a:rPr lang="he-IL" altLang="en-US" sz="3600" dirty="0">
                <a:solidFill>
                  <a:srgbClr val="192A72"/>
                </a:solidFill>
              </a:rPr>
              <a:t>אבחון העסק - עוצמות וחולשות</a:t>
            </a:r>
          </a:p>
          <a:p>
            <a:pPr>
              <a:buSzPts val="4400"/>
              <a:defRPr/>
            </a:pPr>
            <a:r>
              <a:rPr lang="he-IL" altLang="en-US" sz="3600" dirty="0">
                <a:solidFill>
                  <a:srgbClr val="192A72"/>
                </a:solidFill>
              </a:rPr>
              <a:t>הסביבה העסקית - הזדמנויות ואיומים</a:t>
            </a:r>
          </a:p>
          <a:p>
            <a:pPr>
              <a:buSzPts val="4400"/>
              <a:defRPr/>
            </a:pPr>
            <a:r>
              <a:rPr lang="he-IL" altLang="en-US" sz="3600" dirty="0">
                <a:solidFill>
                  <a:srgbClr val="192A72"/>
                </a:solidFill>
              </a:rPr>
              <a:t>הסביבה התחרותית</a:t>
            </a:r>
          </a:p>
        </p:txBody>
      </p:sp>
      <p:pic>
        <p:nvPicPr>
          <p:cNvPr id="2050" name="Picture 2" descr="C:\Users\girl\AppData\Local\Microsoft\Windows\INetCache\IE\862WSGI1\מילים-מהלב-סימן-שאלה-180x179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r="20832" b="27872"/>
          <a:stretch/>
        </p:blipFill>
        <p:spPr bwMode="auto">
          <a:xfrm rot="21272616">
            <a:off x="2504795" y="178801"/>
            <a:ext cx="1026579" cy="13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093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utoUpdateAnimBg="0"/>
      <p:bldP spid="2242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1258775" y="2982146"/>
            <a:ext cx="10464800" cy="2133600"/>
          </a:xfrm>
          <a:prstGeom prst="rect">
            <a:avLst/>
          </a:prstGeom>
          <a:solidFill>
            <a:srgbClr val="D9EEF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0">
              <a:latin typeface="Times New Roman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8838"/>
            <a:ext cx="10363200" cy="838200"/>
          </a:xfrm>
        </p:spPr>
        <p:txBody>
          <a:bodyPr/>
          <a:lstStyle/>
          <a:p>
            <a:pPr eaLnBrk="1" hangingPunct="1">
              <a:defRPr/>
            </a:pPr>
            <a:r>
              <a:rPr lang="he-IL" sz="4800" b="1" dirty="0"/>
              <a:t>חשיבות האסטרטגיה</a:t>
            </a:r>
            <a:endParaRPr lang="en-US" sz="4800" b="1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6943" y="860408"/>
            <a:ext cx="10906140" cy="1759048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marL="685800" indent="-685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המטרה של כל ארגון היא לשרוד ולשגשג</a:t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survive &amp; prosper</a:t>
            </a:r>
            <a:endParaRPr lang="he-IL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85800" indent="-6858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ארגון לא ישרוד אלא אם יחליף עם סביבתו מידע, רעיונות, סחורות, שירותים ואנרגיה.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4916375" y="2967590"/>
            <a:ext cx="3048000" cy="2286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 rot="2888380">
            <a:off x="7227775" y="2478998"/>
            <a:ext cx="1066800" cy="142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 rot="2888380">
            <a:off x="4382975" y="4155398"/>
            <a:ext cx="1066800" cy="142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 rot="18076571">
            <a:off x="7430975" y="4330056"/>
            <a:ext cx="1066800" cy="142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 rot="-2685406">
            <a:off x="4306775" y="2656798"/>
            <a:ext cx="1422400" cy="1066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430226" y="2453852"/>
            <a:ext cx="21242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סחורות וכו'</a:t>
            </a:r>
            <a:endParaRPr lang="en-US" sz="3200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6945454" y="5440186"/>
            <a:ext cx="1048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מידע</a:t>
            </a:r>
            <a:endParaRPr lang="en-US" sz="3200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2422942" y="5286072"/>
            <a:ext cx="1473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סחורות</a:t>
            </a:r>
            <a:endParaRPr lang="en-US" sz="3200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9213209" y="2434802"/>
            <a:ext cx="16995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מידע וכו'</a:t>
            </a:r>
            <a:endParaRPr lang="en-US" sz="3200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8447717" y="3122756"/>
            <a:ext cx="2110084" cy="18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he-IL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Varela Round"/>
                <a:cs typeface="Varela Round"/>
                <a:sym typeface="Varela Round"/>
              </a:rPr>
              <a:t>סביבה:</a:t>
            </a:r>
          </a:p>
          <a:p>
            <a:pPr algn="r">
              <a:lnSpc>
                <a:spcPct val="90000"/>
              </a:lnSpc>
              <a:defRPr/>
            </a:pPr>
            <a:r>
              <a:rPr lang="he-IL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Varela Round"/>
                <a:cs typeface="Varela Round"/>
                <a:sym typeface="Varela Round"/>
              </a:rPr>
              <a:t>כלכלית</a:t>
            </a:r>
          </a:p>
          <a:p>
            <a:pPr algn="r">
              <a:lnSpc>
                <a:spcPct val="90000"/>
              </a:lnSpc>
              <a:defRPr/>
            </a:pPr>
            <a:r>
              <a:rPr lang="he-IL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Varela Round"/>
                <a:cs typeface="Varela Round"/>
                <a:sym typeface="Varela Round"/>
              </a:rPr>
              <a:t>פוליטית</a:t>
            </a:r>
          </a:p>
          <a:p>
            <a:pPr algn="r">
              <a:lnSpc>
                <a:spcPct val="90000"/>
              </a:lnSpc>
              <a:defRPr/>
            </a:pPr>
            <a:r>
              <a:rPr lang="he-IL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Varela Round"/>
                <a:cs typeface="Varela Round"/>
                <a:sym typeface="Varela Round"/>
              </a:rPr>
              <a:t>חברתית</a:t>
            </a:r>
          </a:p>
          <a:p>
            <a:pPr algn="r">
              <a:lnSpc>
                <a:spcPct val="90000"/>
              </a:lnSpc>
              <a:defRPr/>
            </a:pPr>
            <a:r>
              <a:rPr lang="he-IL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Varela Round"/>
                <a:cs typeface="Varela Round"/>
                <a:sym typeface="Varela Round"/>
              </a:rPr>
              <a:t>טכנולוגית</a:t>
            </a:r>
          </a:p>
          <a:p>
            <a:pPr algn="r">
              <a:lnSpc>
                <a:spcPct val="90000"/>
              </a:lnSpc>
              <a:defRPr/>
            </a:pPr>
            <a:r>
              <a:rPr lang="he-IL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Varela Round"/>
                <a:cs typeface="Varela Round"/>
                <a:sym typeface="Varela Round"/>
              </a:rPr>
              <a:t>תרבותית וכו</a:t>
            </a:r>
            <a:r>
              <a:rPr lang="he-IL" sz="2400" dirty="0">
                <a:solidFill>
                  <a:srgbClr val="C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'</a:t>
            </a:r>
            <a:endParaRPr lang="en-US" sz="2400" dirty="0">
              <a:solidFill>
                <a:srgbClr val="C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1319355" y="3143722"/>
            <a:ext cx="16369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C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Input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rgbClr val="C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C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Throughput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rgbClr val="CA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C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47860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100080"/>
            <a:ext cx="12191999" cy="720000"/>
          </a:xfrm>
        </p:spPr>
        <p:txBody>
          <a:bodyPr/>
          <a:lstStyle/>
          <a:p>
            <a:r>
              <a:rPr lang="he-IL" dirty="0"/>
              <a:t>השאלה הקיומית: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9667" y="734304"/>
            <a:ext cx="10871200" cy="3024187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5A5AD6"/>
                </a:solidFill>
              </a14:hiddenFill>
            </a:ext>
          </a:extLst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 eaLnBrk="1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 eaLnBrk="1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 eaLnBrk="1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r" rtl="1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r" rtl="1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r" rtl="1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r" rtl="1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76200" indent="0">
              <a:spcBef>
                <a:spcPct val="60000"/>
              </a:spcBef>
              <a:buNone/>
              <a:defRPr/>
            </a:pPr>
            <a:r>
              <a:rPr lang="he-IL" sz="2800" b="1" dirty="0"/>
              <a:t>כאשר משתנה הסביבה, כיצד מונע הארגון להחלפת מידע חדש וסחורות חדשות לחיותו?</a:t>
            </a:r>
          </a:p>
          <a:p>
            <a:pPr marL="76200" indent="0">
              <a:spcBef>
                <a:spcPct val="60000"/>
              </a:spcBef>
              <a:buNone/>
              <a:defRPr/>
            </a:pPr>
            <a:r>
              <a:rPr lang="he-IL" sz="2800" b="1" dirty="0"/>
              <a:t>באמצעות הצבת מטרות שיניעו אותו להחליף את המידע והסחורות הנכונים לאותה שעה!</a:t>
            </a:r>
            <a:endParaRPr lang="en-US" sz="2800" b="1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366157" y="3867349"/>
            <a:ext cx="6690757" cy="757909"/>
          </a:xfrm>
          <a:prstGeom prst="roundRect">
            <a:avLst/>
          </a:prstGeom>
          <a:solidFill>
            <a:srgbClr val="EBF2FB"/>
          </a:solidFill>
          <a:ln w="9525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 b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63104" y="3976796"/>
            <a:ext cx="7302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e-IL" sz="2800" b="1" dirty="0">
                <a:solidFill>
                  <a:srgbClr val="FF0000"/>
                </a:solidFill>
                <a:latin typeface="Varela Round"/>
                <a:cs typeface="Varela Round"/>
                <a:sym typeface="Varela Round"/>
              </a:rPr>
              <a:t>אסטרטגיה = הצבת מטרות</a:t>
            </a:r>
            <a:endParaRPr lang="en-US" sz="2800" b="1" dirty="0">
              <a:solidFill>
                <a:srgbClr val="FF0000"/>
              </a:solidFill>
              <a:latin typeface="Varela Round"/>
              <a:cs typeface="Varela Round"/>
              <a:sym typeface="Varela Round"/>
            </a:endParaRPr>
          </a:p>
        </p:txBody>
      </p:sp>
      <p:pic>
        <p:nvPicPr>
          <p:cNvPr id="9" name="Picture 7" descr="j00787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4304872"/>
            <a:ext cx="2469632" cy="152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dirty="0"/>
              <a:t>קביעת מטרות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0545" y="954336"/>
            <a:ext cx="10363200" cy="4343400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he-IL" sz="4400" b="1" dirty="0"/>
              <a:t>עליסה לשפן: "באיזו דרך עלי ללכת?</a:t>
            </a:r>
            <a:r>
              <a:rPr lang="he-IL" sz="2800" b="1" dirty="0">
                <a:cs typeface="Tahoma" pitchFamily="34" charset="0"/>
              </a:rPr>
              <a:t>"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Yad-Brush" pitchFamily="2" charset="-79"/>
              </a:rPr>
              <a:t>השפן: "לאן ברצונך להגיע?"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he-IL" sz="4400" b="1" dirty="0"/>
              <a:t>עליסה: "לא משנה לי"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Yad-Brush" pitchFamily="2" charset="-79"/>
              </a:rPr>
              <a:t>השפן: "אם לא משנה לך לאן תגיעי –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Yad-Brush" pitchFamily="2" charset="-79"/>
              </a:rPr>
            </a:b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Yad-Brush" pitchFamily="2" charset="-79"/>
              </a:rPr>
              <a:t>       לא חשוב באיזו דרך תבחרי"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ttman Yad-Brush" pitchFamily="2" charset="-79"/>
              </a:rPr>
            </a:br>
            <a:br>
              <a:rPr lang="en-US" sz="2400" dirty="0"/>
            </a:br>
            <a:br>
              <a:rPr lang="en-US" sz="2400" dirty="0"/>
            </a:br>
            <a:r>
              <a:rPr lang="he-IL" sz="2400" dirty="0"/>
              <a:t>                          </a:t>
            </a:r>
            <a:r>
              <a:rPr lang="he-IL" sz="1200" dirty="0"/>
              <a:t>לואיס קרול. עליסה בארץ הפלאות</a:t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14342" name="Group 4"/>
          <p:cNvGrpSpPr>
            <a:grpSpLocks/>
          </p:cNvGrpSpPr>
          <p:nvPr/>
        </p:nvGrpSpPr>
        <p:grpSpPr bwMode="auto">
          <a:xfrm flipH="1">
            <a:off x="902501" y="2921331"/>
            <a:ext cx="2766484" cy="2521034"/>
            <a:chOff x="1157" y="2832"/>
            <a:chExt cx="1499" cy="1675"/>
          </a:xfrm>
        </p:grpSpPr>
        <p:sp>
          <p:nvSpPr>
            <p:cNvPr id="105477" name="Freeform 5"/>
            <p:cNvSpPr>
              <a:spLocks/>
            </p:cNvSpPr>
            <p:nvPr/>
          </p:nvSpPr>
          <p:spPr bwMode="auto">
            <a:xfrm>
              <a:off x="1157" y="2832"/>
              <a:ext cx="1499" cy="1675"/>
            </a:xfrm>
            <a:custGeom>
              <a:avLst/>
              <a:gdLst>
                <a:gd name="T0" fmla="*/ 1728 w 2999"/>
                <a:gd name="T1" fmla="*/ 591 h 3349"/>
                <a:gd name="T2" fmla="*/ 2006 w 2999"/>
                <a:gd name="T3" fmla="*/ 570 h 3349"/>
                <a:gd name="T4" fmla="*/ 2299 w 2999"/>
                <a:gd name="T5" fmla="*/ 278 h 3349"/>
                <a:gd name="T6" fmla="*/ 2561 w 2999"/>
                <a:gd name="T7" fmla="*/ 99 h 3349"/>
                <a:gd name="T8" fmla="*/ 2794 w 2999"/>
                <a:gd name="T9" fmla="*/ 382 h 3349"/>
                <a:gd name="T10" fmla="*/ 2944 w 2999"/>
                <a:gd name="T11" fmla="*/ 821 h 3349"/>
                <a:gd name="T12" fmla="*/ 2668 w 2999"/>
                <a:gd name="T13" fmla="*/ 665 h 3349"/>
                <a:gd name="T14" fmla="*/ 2421 w 2999"/>
                <a:gd name="T15" fmla="*/ 563 h 3349"/>
                <a:gd name="T16" fmla="*/ 2040 w 2999"/>
                <a:gd name="T17" fmla="*/ 723 h 3349"/>
                <a:gd name="T18" fmla="*/ 2115 w 2999"/>
                <a:gd name="T19" fmla="*/ 1015 h 3349"/>
                <a:gd name="T20" fmla="*/ 2326 w 2999"/>
                <a:gd name="T21" fmla="*/ 1160 h 3349"/>
                <a:gd name="T22" fmla="*/ 2604 w 2999"/>
                <a:gd name="T23" fmla="*/ 1184 h 3349"/>
                <a:gd name="T24" fmla="*/ 2599 w 2999"/>
                <a:gd name="T25" fmla="*/ 1195 h 3349"/>
                <a:gd name="T26" fmla="*/ 2405 w 2999"/>
                <a:gd name="T27" fmla="*/ 1231 h 3349"/>
                <a:gd name="T28" fmla="*/ 2607 w 2999"/>
                <a:gd name="T29" fmla="*/ 1359 h 3349"/>
                <a:gd name="T30" fmla="*/ 2726 w 2999"/>
                <a:gd name="T31" fmla="*/ 1373 h 3349"/>
                <a:gd name="T32" fmla="*/ 2464 w 2999"/>
                <a:gd name="T33" fmla="*/ 1366 h 3349"/>
                <a:gd name="T34" fmla="*/ 2486 w 2999"/>
                <a:gd name="T35" fmla="*/ 1596 h 3349"/>
                <a:gd name="T36" fmla="*/ 2702 w 2999"/>
                <a:gd name="T37" fmla="*/ 1947 h 3349"/>
                <a:gd name="T38" fmla="*/ 2658 w 2999"/>
                <a:gd name="T39" fmla="*/ 2606 h 3349"/>
                <a:gd name="T40" fmla="*/ 2794 w 2999"/>
                <a:gd name="T41" fmla="*/ 2680 h 3349"/>
                <a:gd name="T42" fmla="*/ 2971 w 2999"/>
                <a:gd name="T43" fmla="*/ 2774 h 3349"/>
                <a:gd name="T44" fmla="*/ 2764 w 2999"/>
                <a:gd name="T45" fmla="*/ 2853 h 3349"/>
                <a:gd name="T46" fmla="*/ 2809 w 2999"/>
                <a:gd name="T47" fmla="*/ 2959 h 3349"/>
                <a:gd name="T48" fmla="*/ 2475 w 2999"/>
                <a:gd name="T49" fmla="*/ 3040 h 3349"/>
                <a:gd name="T50" fmla="*/ 2229 w 2999"/>
                <a:gd name="T51" fmla="*/ 3031 h 3349"/>
                <a:gd name="T52" fmla="*/ 2058 w 2999"/>
                <a:gd name="T53" fmla="*/ 3234 h 3349"/>
                <a:gd name="T54" fmla="*/ 1759 w 2999"/>
                <a:gd name="T55" fmla="*/ 3262 h 3349"/>
                <a:gd name="T56" fmla="*/ 1431 w 2999"/>
                <a:gd name="T57" fmla="*/ 3273 h 3349"/>
                <a:gd name="T58" fmla="*/ 1136 w 2999"/>
                <a:gd name="T59" fmla="*/ 3309 h 3349"/>
                <a:gd name="T60" fmla="*/ 841 w 2999"/>
                <a:gd name="T61" fmla="*/ 3349 h 3349"/>
                <a:gd name="T62" fmla="*/ 705 w 2999"/>
                <a:gd name="T63" fmla="*/ 3297 h 3349"/>
                <a:gd name="T64" fmla="*/ 596 w 2999"/>
                <a:gd name="T65" fmla="*/ 3242 h 3349"/>
                <a:gd name="T66" fmla="*/ 455 w 2999"/>
                <a:gd name="T67" fmla="*/ 3218 h 3349"/>
                <a:gd name="T68" fmla="*/ 346 w 2999"/>
                <a:gd name="T69" fmla="*/ 3065 h 3349"/>
                <a:gd name="T70" fmla="*/ 600 w 2999"/>
                <a:gd name="T71" fmla="*/ 2831 h 3349"/>
                <a:gd name="T72" fmla="*/ 1181 w 2999"/>
                <a:gd name="T73" fmla="*/ 2789 h 3349"/>
                <a:gd name="T74" fmla="*/ 1175 w 2999"/>
                <a:gd name="T75" fmla="*/ 2574 h 3349"/>
                <a:gd name="T76" fmla="*/ 961 w 2999"/>
                <a:gd name="T77" fmla="*/ 2264 h 3349"/>
                <a:gd name="T78" fmla="*/ 765 w 2999"/>
                <a:gd name="T79" fmla="*/ 2182 h 3349"/>
                <a:gd name="T80" fmla="*/ 858 w 2999"/>
                <a:gd name="T81" fmla="*/ 1923 h 3349"/>
                <a:gd name="T82" fmla="*/ 769 w 2999"/>
                <a:gd name="T83" fmla="*/ 1744 h 3349"/>
                <a:gd name="T84" fmla="*/ 939 w 2999"/>
                <a:gd name="T85" fmla="*/ 1642 h 3349"/>
                <a:gd name="T86" fmla="*/ 784 w 2999"/>
                <a:gd name="T87" fmla="*/ 1536 h 3349"/>
                <a:gd name="T88" fmla="*/ 776 w 2999"/>
                <a:gd name="T89" fmla="*/ 1288 h 3349"/>
                <a:gd name="T90" fmla="*/ 627 w 2999"/>
                <a:gd name="T91" fmla="*/ 1244 h 3349"/>
                <a:gd name="T92" fmla="*/ 728 w 2999"/>
                <a:gd name="T93" fmla="*/ 1235 h 3349"/>
                <a:gd name="T94" fmla="*/ 887 w 2999"/>
                <a:gd name="T95" fmla="*/ 1160 h 3349"/>
                <a:gd name="T96" fmla="*/ 702 w 2999"/>
                <a:gd name="T97" fmla="*/ 1111 h 3349"/>
                <a:gd name="T98" fmla="*/ 807 w 2999"/>
                <a:gd name="T99" fmla="*/ 1124 h 3349"/>
                <a:gd name="T100" fmla="*/ 1058 w 2999"/>
                <a:gd name="T101" fmla="*/ 1058 h 3349"/>
                <a:gd name="T102" fmla="*/ 1527 w 2999"/>
                <a:gd name="T103" fmla="*/ 646 h 3349"/>
                <a:gd name="T104" fmla="*/ 1300 w 2999"/>
                <a:gd name="T105" fmla="*/ 441 h 3349"/>
                <a:gd name="T106" fmla="*/ 884 w 2999"/>
                <a:gd name="T107" fmla="*/ 539 h 3349"/>
                <a:gd name="T108" fmla="*/ 520 w 2999"/>
                <a:gd name="T109" fmla="*/ 761 h 3349"/>
                <a:gd name="T110" fmla="*/ 446 w 2999"/>
                <a:gd name="T111" fmla="*/ 1086 h 3349"/>
                <a:gd name="T112" fmla="*/ 209 w 2999"/>
                <a:gd name="T113" fmla="*/ 1260 h 3349"/>
                <a:gd name="T114" fmla="*/ 17 w 2999"/>
                <a:gd name="T115" fmla="*/ 1175 h 3349"/>
                <a:gd name="T116" fmla="*/ 114 w 2999"/>
                <a:gd name="T117" fmla="*/ 820 h 3349"/>
                <a:gd name="T118" fmla="*/ 492 w 2999"/>
                <a:gd name="T119" fmla="*/ 431 h 3349"/>
                <a:gd name="T120" fmla="*/ 670 w 2999"/>
                <a:gd name="T121" fmla="*/ 310 h 3349"/>
                <a:gd name="T122" fmla="*/ 1172 w 2999"/>
                <a:gd name="T123" fmla="*/ 56 h 3349"/>
                <a:gd name="T124" fmla="*/ 1626 w 2999"/>
                <a:gd name="T125" fmla="*/ 37 h 3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9" h="3349">
                  <a:moveTo>
                    <a:pt x="1697" y="107"/>
                  </a:moveTo>
                  <a:lnTo>
                    <a:pt x="1705" y="138"/>
                  </a:lnTo>
                  <a:lnTo>
                    <a:pt x="1712" y="169"/>
                  </a:lnTo>
                  <a:lnTo>
                    <a:pt x="1719" y="200"/>
                  </a:lnTo>
                  <a:lnTo>
                    <a:pt x="1724" y="233"/>
                  </a:lnTo>
                  <a:lnTo>
                    <a:pt x="1727" y="264"/>
                  </a:lnTo>
                  <a:lnTo>
                    <a:pt x="1728" y="296"/>
                  </a:lnTo>
                  <a:lnTo>
                    <a:pt x="1727" y="328"/>
                  </a:lnTo>
                  <a:lnTo>
                    <a:pt x="1724" y="362"/>
                  </a:lnTo>
                  <a:lnTo>
                    <a:pt x="1731" y="396"/>
                  </a:lnTo>
                  <a:lnTo>
                    <a:pt x="1727" y="432"/>
                  </a:lnTo>
                  <a:lnTo>
                    <a:pt x="1723" y="468"/>
                  </a:lnTo>
                  <a:lnTo>
                    <a:pt x="1724" y="502"/>
                  </a:lnTo>
                  <a:lnTo>
                    <a:pt x="1725" y="531"/>
                  </a:lnTo>
                  <a:lnTo>
                    <a:pt x="1727" y="560"/>
                  </a:lnTo>
                  <a:lnTo>
                    <a:pt x="1728" y="591"/>
                  </a:lnTo>
                  <a:lnTo>
                    <a:pt x="1732" y="621"/>
                  </a:lnTo>
                  <a:lnTo>
                    <a:pt x="1736" y="652"/>
                  </a:lnTo>
                  <a:lnTo>
                    <a:pt x="1744" y="682"/>
                  </a:lnTo>
                  <a:lnTo>
                    <a:pt x="1757" y="711"/>
                  </a:lnTo>
                  <a:lnTo>
                    <a:pt x="1773" y="737"/>
                  </a:lnTo>
                  <a:lnTo>
                    <a:pt x="1801" y="731"/>
                  </a:lnTo>
                  <a:lnTo>
                    <a:pt x="1826" y="723"/>
                  </a:lnTo>
                  <a:lnTo>
                    <a:pt x="1849" y="713"/>
                  </a:lnTo>
                  <a:lnTo>
                    <a:pt x="1872" y="699"/>
                  </a:lnTo>
                  <a:lnTo>
                    <a:pt x="1893" y="684"/>
                  </a:lnTo>
                  <a:lnTo>
                    <a:pt x="1914" y="668"/>
                  </a:lnTo>
                  <a:lnTo>
                    <a:pt x="1932" y="650"/>
                  </a:lnTo>
                  <a:lnTo>
                    <a:pt x="1952" y="630"/>
                  </a:lnTo>
                  <a:lnTo>
                    <a:pt x="1970" y="610"/>
                  </a:lnTo>
                  <a:lnTo>
                    <a:pt x="1989" y="591"/>
                  </a:lnTo>
                  <a:lnTo>
                    <a:pt x="2006" y="570"/>
                  </a:lnTo>
                  <a:lnTo>
                    <a:pt x="2024" y="551"/>
                  </a:lnTo>
                  <a:lnTo>
                    <a:pt x="2044" y="531"/>
                  </a:lnTo>
                  <a:lnTo>
                    <a:pt x="2062" y="512"/>
                  </a:lnTo>
                  <a:lnTo>
                    <a:pt x="2083" y="495"/>
                  </a:lnTo>
                  <a:lnTo>
                    <a:pt x="2104" y="479"/>
                  </a:lnTo>
                  <a:lnTo>
                    <a:pt x="2121" y="460"/>
                  </a:lnTo>
                  <a:lnTo>
                    <a:pt x="2138" y="440"/>
                  </a:lnTo>
                  <a:lnTo>
                    <a:pt x="2156" y="420"/>
                  </a:lnTo>
                  <a:lnTo>
                    <a:pt x="2173" y="402"/>
                  </a:lnTo>
                  <a:lnTo>
                    <a:pt x="2190" y="384"/>
                  </a:lnTo>
                  <a:lnTo>
                    <a:pt x="2209" y="366"/>
                  </a:lnTo>
                  <a:lnTo>
                    <a:pt x="2226" y="348"/>
                  </a:lnTo>
                  <a:lnTo>
                    <a:pt x="2244" y="331"/>
                  </a:lnTo>
                  <a:lnTo>
                    <a:pt x="2262" y="312"/>
                  </a:lnTo>
                  <a:lnTo>
                    <a:pt x="2280" y="295"/>
                  </a:lnTo>
                  <a:lnTo>
                    <a:pt x="2299" y="278"/>
                  </a:lnTo>
                  <a:lnTo>
                    <a:pt x="2317" y="260"/>
                  </a:lnTo>
                  <a:lnTo>
                    <a:pt x="2335" y="242"/>
                  </a:lnTo>
                  <a:lnTo>
                    <a:pt x="2354" y="225"/>
                  </a:lnTo>
                  <a:lnTo>
                    <a:pt x="2373" y="207"/>
                  </a:lnTo>
                  <a:lnTo>
                    <a:pt x="2392" y="189"/>
                  </a:lnTo>
                  <a:lnTo>
                    <a:pt x="2406" y="181"/>
                  </a:lnTo>
                  <a:lnTo>
                    <a:pt x="2420" y="172"/>
                  </a:lnTo>
                  <a:lnTo>
                    <a:pt x="2434" y="161"/>
                  </a:lnTo>
                  <a:lnTo>
                    <a:pt x="2448" y="151"/>
                  </a:lnTo>
                  <a:lnTo>
                    <a:pt x="2464" y="142"/>
                  </a:lnTo>
                  <a:lnTo>
                    <a:pt x="2479" y="131"/>
                  </a:lnTo>
                  <a:lnTo>
                    <a:pt x="2496" y="122"/>
                  </a:lnTo>
                  <a:lnTo>
                    <a:pt x="2512" y="114"/>
                  </a:lnTo>
                  <a:lnTo>
                    <a:pt x="2528" y="108"/>
                  </a:lnTo>
                  <a:lnTo>
                    <a:pt x="2545" y="102"/>
                  </a:lnTo>
                  <a:lnTo>
                    <a:pt x="2561" y="99"/>
                  </a:lnTo>
                  <a:lnTo>
                    <a:pt x="2579" y="99"/>
                  </a:lnTo>
                  <a:lnTo>
                    <a:pt x="2596" y="100"/>
                  </a:lnTo>
                  <a:lnTo>
                    <a:pt x="2613" y="105"/>
                  </a:lnTo>
                  <a:lnTo>
                    <a:pt x="2631" y="112"/>
                  </a:lnTo>
                  <a:lnTo>
                    <a:pt x="2649" y="123"/>
                  </a:lnTo>
                  <a:lnTo>
                    <a:pt x="2668" y="138"/>
                  </a:lnTo>
                  <a:lnTo>
                    <a:pt x="2686" y="157"/>
                  </a:lnTo>
                  <a:lnTo>
                    <a:pt x="2702" y="176"/>
                  </a:lnTo>
                  <a:lnTo>
                    <a:pt x="2716" y="198"/>
                  </a:lnTo>
                  <a:lnTo>
                    <a:pt x="2729" y="220"/>
                  </a:lnTo>
                  <a:lnTo>
                    <a:pt x="2741" y="243"/>
                  </a:lnTo>
                  <a:lnTo>
                    <a:pt x="2752" y="266"/>
                  </a:lnTo>
                  <a:lnTo>
                    <a:pt x="2764" y="288"/>
                  </a:lnTo>
                  <a:lnTo>
                    <a:pt x="2772" y="320"/>
                  </a:lnTo>
                  <a:lnTo>
                    <a:pt x="2782" y="351"/>
                  </a:lnTo>
                  <a:lnTo>
                    <a:pt x="2794" y="382"/>
                  </a:lnTo>
                  <a:lnTo>
                    <a:pt x="2808" y="413"/>
                  </a:lnTo>
                  <a:lnTo>
                    <a:pt x="2822" y="443"/>
                  </a:lnTo>
                  <a:lnTo>
                    <a:pt x="2837" y="472"/>
                  </a:lnTo>
                  <a:lnTo>
                    <a:pt x="2852" y="502"/>
                  </a:lnTo>
                  <a:lnTo>
                    <a:pt x="2868" y="531"/>
                  </a:lnTo>
                  <a:lnTo>
                    <a:pt x="2884" y="561"/>
                  </a:lnTo>
                  <a:lnTo>
                    <a:pt x="2900" y="590"/>
                  </a:lnTo>
                  <a:lnTo>
                    <a:pt x="2916" y="620"/>
                  </a:lnTo>
                  <a:lnTo>
                    <a:pt x="2931" y="648"/>
                  </a:lnTo>
                  <a:lnTo>
                    <a:pt x="2946" y="678"/>
                  </a:lnTo>
                  <a:lnTo>
                    <a:pt x="2960" y="708"/>
                  </a:lnTo>
                  <a:lnTo>
                    <a:pt x="2973" y="739"/>
                  </a:lnTo>
                  <a:lnTo>
                    <a:pt x="2984" y="770"/>
                  </a:lnTo>
                  <a:lnTo>
                    <a:pt x="2986" y="826"/>
                  </a:lnTo>
                  <a:lnTo>
                    <a:pt x="2964" y="825"/>
                  </a:lnTo>
                  <a:lnTo>
                    <a:pt x="2944" y="821"/>
                  </a:lnTo>
                  <a:lnTo>
                    <a:pt x="2924" y="815"/>
                  </a:lnTo>
                  <a:lnTo>
                    <a:pt x="2905" y="810"/>
                  </a:lnTo>
                  <a:lnTo>
                    <a:pt x="2886" y="802"/>
                  </a:lnTo>
                  <a:lnTo>
                    <a:pt x="2868" y="792"/>
                  </a:lnTo>
                  <a:lnTo>
                    <a:pt x="2850" y="783"/>
                  </a:lnTo>
                  <a:lnTo>
                    <a:pt x="2833" y="772"/>
                  </a:lnTo>
                  <a:lnTo>
                    <a:pt x="2816" y="760"/>
                  </a:lnTo>
                  <a:lnTo>
                    <a:pt x="2799" y="749"/>
                  </a:lnTo>
                  <a:lnTo>
                    <a:pt x="2782" y="736"/>
                  </a:lnTo>
                  <a:lnTo>
                    <a:pt x="2765" y="723"/>
                  </a:lnTo>
                  <a:lnTo>
                    <a:pt x="2748" y="712"/>
                  </a:lnTo>
                  <a:lnTo>
                    <a:pt x="2731" y="699"/>
                  </a:lnTo>
                  <a:lnTo>
                    <a:pt x="2713" y="686"/>
                  </a:lnTo>
                  <a:lnTo>
                    <a:pt x="2696" y="675"/>
                  </a:lnTo>
                  <a:lnTo>
                    <a:pt x="2682" y="670"/>
                  </a:lnTo>
                  <a:lnTo>
                    <a:pt x="2668" y="665"/>
                  </a:lnTo>
                  <a:lnTo>
                    <a:pt x="2655" y="659"/>
                  </a:lnTo>
                  <a:lnTo>
                    <a:pt x="2641" y="653"/>
                  </a:lnTo>
                  <a:lnTo>
                    <a:pt x="2627" y="647"/>
                  </a:lnTo>
                  <a:lnTo>
                    <a:pt x="2613" y="640"/>
                  </a:lnTo>
                  <a:lnTo>
                    <a:pt x="2600" y="635"/>
                  </a:lnTo>
                  <a:lnTo>
                    <a:pt x="2587" y="628"/>
                  </a:lnTo>
                  <a:lnTo>
                    <a:pt x="2574" y="621"/>
                  </a:lnTo>
                  <a:lnTo>
                    <a:pt x="2560" y="615"/>
                  </a:lnTo>
                  <a:lnTo>
                    <a:pt x="2546" y="608"/>
                  </a:lnTo>
                  <a:lnTo>
                    <a:pt x="2532" y="602"/>
                  </a:lnTo>
                  <a:lnTo>
                    <a:pt x="2519" y="595"/>
                  </a:lnTo>
                  <a:lnTo>
                    <a:pt x="2505" y="590"/>
                  </a:lnTo>
                  <a:lnTo>
                    <a:pt x="2491" y="584"/>
                  </a:lnTo>
                  <a:lnTo>
                    <a:pt x="2476" y="579"/>
                  </a:lnTo>
                  <a:lnTo>
                    <a:pt x="2448" y="570"/>
                  </a:lnTo>
                  <a:lnTo>
                    <a:pt x="2421" y="563"/>
                  </a:lnTo>
                  <a:lnTo>
                    <a:pt x="2393" y="560"/>
                  </a:lnTo>
                  <a:lnTo>
                    <a:pt x="2365" y="557"/>
                  </a:lnTo>
                  <a:lnTo>
                    <a:pt x="2338" y="557"/>
                  </a:lnTo>
                  <a:lnTo>
                    <a:pt x="2310" y="560"/>
                  </a:lnTo>
                  <a:lnTo>
                    <a:pt x="2284" y="563"/>
                  </a:lnTo>
                  <a:lnTo>
                    <a:pt x="2257" y="570"/>
                  </a:lnTo>
                  <a:lnTo>
                    <a:pt x="2231" y="577"/>
                  </a:lnTo>
                  <a:lnTo>
                    <a:pt x="2205" y="587"/>
                  </a:lnTo>
                  <a:lnTo>
                    <a:pt x="2180" y="598"/>
                  </a:lnTo>
                  <a:lnTo>
                    <a:pt x="2157" y="610"/>
                  </a:lnTo>
                  <a:lnTo>
                    <a:pt x="2133" y="625"/>
                  </a:lnTo>
                  <a:lnTo>
                    <a:pt x="2111" y="640"/>
                  </a:lnTo>
                  <a:lnTo>
                    <a:pt x="2090" y="658"/>
                  </a:lnTo>
                  <a:lnTo>
                    <a:pt x="2069" y="675"/>
                  </a:lnTo>
                  <a:lnTo>
                    <a:pt x="2055" y="699"/>
                  </a:lnTo>
                  <a:lnTo>
                    <a:pt x="2040" y="723"/>
                  </a:lnTo>
                  <a:lnTo>
                    <a:pt x="2027" y="747"/>
                  </a:lnTo>
                  <a:lnTo>
                    <a:pt x="2014" y="772"/>
                  </a:lnTo>
                  <a:lnTo>
                    <a:pt x="2005" y="797"/>
                  </a:lnTo>
                  <a:lnTo>
                    <a:pt x="1999" y="822"/>
                  </a:lnTo>
                  <a:lnTo>
                    <a:pt x="1999" y="850"/>
                  </a:lnTo>
                  <a:lnTo>
                    <a:pt x="2005" y="880"/>
                  </a:lnTo>
                  <a:lnTo>
                    <a:pt x="2011" y="897"/>
                  </a:lnTo>
                  <a:lnTo>
                    <a:pt x="2017" y="912"/>
                  </a:lnTo>
                  <a:lnTo>
                    <a:pt x="2027" y="927"/>
                  </a:lnTo>
                  <a:lnTo>
                    <a:pt x="2036" y="942"/>
                  </a:lnTo>
                  <a:lnTo>
                    <a:pt x="2047" y="955"/>
                  </a:lnTo>
                  <a:lnTo>
                    <a:pt x="2060" y="969"/>
                  </a:lnTo>
                  <a:lnTo>
                    <a:pt x="2073" y="980"/>
                  </a:lnTo>
                  <a:lnTo>
                    <a:pt x="2087" y="993"/>
                  </a:lnTo>
                  <a:lnTo>
                    <a:pt x="2100" y="1004"/>
                  </a:lnTo>
                  <a:lnTo>
                    <a:pt x="2115" y="1015"/>
                  </a:lnTo>
                  <a:lnTo>
                    <a:pt x="2130" y="1026"/>
                  </a:lnTo>
                  <a:lnTo>
                    <a:pt x="2145" y="1037"/>
                  </a:lnTo>
                  <a:lnTo>
                    <a:pt x="2160" y="1047"/>
                  </a:lnTo>
                  <a:lnTo>
                    <a:pt x="2175" y="1057"/>
                  </a:lnTo>
                  <a:lnTo>
                    <a:pt x="2190" y="1068"/>
                  </a:lnTo>
                  <a:lnTo>
                    <a:pt x="2204" y="1078"/>
                  </a:lnTo>
                  <a:lnTo>
                    <a:pt x="2217" y="1084"/>
                  </a:lnTo>
                  <a:lnTo>
                    <a:pt x="2231" y="1091"/>
                  </a:lnTo>
                  <a:lnTo>
                    <a:pt x="2243" y="1098"/>
                  </a:lnTo>
                  <a:lnTo>
                    <a:pt x="2255" y="1104"/>
                  </a:lnTo>
                  <a:lnTo>
                    <a:pt x="2267" y="1113"/>
                  </a:lnTo>
                  <a:lnTo>
                    <a:pt x="2280" y="1122"/>
                  </a:lnTo>
                  <a:lnTo>
                    <a:pt x="2292" y="1131"/>
                  </a:lnTo>
                  <a:lnTo>
                    <a:pt x="2303" y="1140"/>
                  </a:lnTo>
                  <a:lnTo>
                    <a:pt x="2315" y="1149"/>
                  </a:lnTo>
                  <a:lnTo>
                    <a:pt x="2326" y="1160"/>
                  </a:lnTo>
                  <a:lnTo>
                    <a:pt x="2338" y="1170"/>
                  </a:lnTo>
                  <a:lnTo>
                    <a:pt x="2349" y="1182"/>
                  </a:lnTo>
                  <a:lnTo>
                    <a:pt x="2360" y="1192"/>
                  </a:lnTo>
                  <a:lnTo>
                    <a:pt x="2371" y="1204"/>
                  </a:lnTo>
                  <a:lnTo>
                    <a:pt x="2382" y="1214"/>
                  </a:lnTo>
                  <a:lnTo>
                    <a:pt x="2392" y="1225"/>
                  </a:lnTo>
                  <a:lnTo>
                    <a:pt x="2413" y="1222"/>
                  </a:lnTo>
                  <a:lnTo>
                    <a:pt x="2434" y="1217"/>
                  </a:lnTo>
                  <a:lnTo>
                    <a:pt x="2455" y="1214"/>
                  </a:lnTo>
                  <a:lnTo>
                    <a:pt x="2477" y="1209"/>
                  </a:lnTo>
                  <a:lnTo>
                    <a:pt x="2498" y="1205"/>
                  </a:lnTo>
                  <a:lnTo>
                    <a:pt x="2520" y="1200"/>
                  </a:lnTo>
                  <a:lnTo>
                    <a:pt x="2540" y="1195"/>
                  </a:lnTo>
                  <a:lnTo>
                    <a:pt x="2561" y="1192"/>
                  </a:lnTo>
                  <a:lnTo>
                    <a:pt x="2583" y="1187"/>
                  </a:lnTo>
                  <a:lnTo>
                    <a:pt x="2604" y="1184"/>
                  </a:lnTo>
                  <a:lnTo>
                    <a:pt x="2626" y="1180"/>
                  </a:lnTo>
                  <a:lnTo>
                    <a:pt x="2646" y="1178"/>
                  </a:lnTo>
                  <a:lnTo>
                    <a:pt x="2667" y="1176"/>
                  </a:lnTo>
                  <a:lnTo>
                    <a:pt x="2689" y="1175"/>
                  </a:lnTo>
                  <a:lnTo>
                    <a:pt x="2710" y="1174"/>
                  </a:lnTo>
                  <a:lnTo>
                    <a:pt x="2731" y="1174"/>
                  </a:lnTo>
                  <a:lnTo>
                    <a:pt x="2723" y="1190"/>
                  </a:lnTo>
                  <a:lnTo>
                    <a:pt x="2709" y="1189"/>
                  </a:lnTo>
                  <a:lnTo>
                    <a:pt x="2695" y="1189"/>
                  </a:lnTo>
                  <a:lnTo>
                    <a:pt x="2681" y="1189"/>
                  </a:lnTo>
                  <a:lnTo>
                    <a:pt x="2667" y="1190"/>
                  </a:lnTo>
                  <a:lnTo>
                    <a:pt x="2653" y="1190"/>
                  </a:lnTo>
                  <a:lnTo>
                    <a:pt x="2641" y="1191"/>
                  </a:lnTo>
                  <a:lnTo>
                    <a:pt x="2627" y="1192"/>
                  </a:lnTo>
                  <a:lnTo>
                    <a:pt x="2613" y="1194"/>
                  </a:lnTo>
                  <a:lnTo>
                    <a:pt x="2599" y="1195"/>
                  </a:lnTo>
                  <a:lnTo>
                    <a:pt x="2585" y="1197"/>
                  </a:lnTo>
                  <a:lnTo>
                    <a:pt x="2573" y="1199"/>
                  </a:lnTo>
                  <a:lnTo>
                    <a:pt x="2559" y="1200"/>
                  </a:lnTo>
                  <a:lnTo>
                    <a:pt x="2545" y="1202"/>
                  </a:lnTo>
                  <a:lnTo>
                    <a:pt x="2531" y="1204"/>
                  </a:lnTo>
                  <a:lnTo>
                    <a:pt x="2517" y="1205"/>
                  </a:lnTo>
                  <a:lnTo>
                    <a:pt x="2504" y="1206"/>
                  </a:lnTo>
                  <a:lnTo>
                    <a:pt x="2496" y="1209"/>
                  </a:lnTo>
                  <a:lnTo>
                    <a:pt x="2489" y="1212"/>
                  </a:lnTo>
                  <a:lnTo>
                    <a:pt x="2481" y="1213"/>
                  </a:lnTo>
                  <a:lnTo>
                    <a:pt x="2471" y="1215"/>
                  </a:lnTo>
                  <a:lnTo>
                    <a:pt x="2463" y="1216"/>
                  </a:lnTo>
                  <a:lnTo>
                    <a:pt x="2455" y="1217"/>
                  </a:lnTo>
                  <a:lnTo>
                    <a:pt x="2446" y="1218"/>
                  </a:lnTo>
                  <a:lnTo>
                    <a:pt x="2438" y="1221"/>
                  </a:lnTo>
                  <a:lnTo>
                    <a:pt x="2405" y="1231"/>
                  </a:lnTo>
                  <a:lnTo>
                    <a:pt x="2411" y="1245"/>
                  </a:lnTo>
                  <a:lnTo>
                    <a:pt x="2420" y="1259"/>
                  </a:lnTo>
                  <a:lnTo>
                    <a:pt x="2428" y="1273"/>
                  </a:lnTo>
                  <a:lnTo>
                    <a:pt x="2436" y="1286"/>
                  </a:lnTo>
                  <a:lnTo>
                    <a:pt x="2441" y="1301"/>
                  </a:lnTo>
                  <a:lnTo>
                    <a:pt x="2446" y="1315"/>
                  </a:lnTo>
                  <a:lnTo>
                    <a:pt x="2447" y="1330"/>
                  </a:lnTo>
                  <a:lnTo>
                    <a:pt x="2446" y="1346"/>
                  </a:lnTo>
                  <a:lnTo>
                    <a:pt x="2454" y="1354"/>
                  </a:lnTo>
                  <a:lnTo>
                    <a:pt x="2476" y="1356"/>
                  </a:lnTo>
                  <a:lnTo>
                    <a:pt x="2499" y="1357"/>
                  </a:lnTo>
                  <a:lnTo>
                    <a:pt x="2521" y="1358"/>
                  </a:lnTo>
                  <a:lnTo>
                    <a:pt x="2543" y="1358"/>
                  </a:lnTo>
                  <a:lnTo>
                    <a:pt x="2565" y="1359"/>
                  </a:lnTo>
                  <a:lnTo>
                    <a:pt x="2585" y="1359"/>
                  </a:lnTo>
                  <a:lnTo>
                    <a:pt x="2607" y="1359"/>
                  </a:lnTo>
                  <a:lnTo>
                    <a:pt x="2629" y="1360"/>
                  </a:lnTo>
                  <a:lnTo>
                    <a:pt x="2651" y="1361"/>
                  </a:lnTo>
                  <a:lnTo>
                    <a:pt x="2672" y="1362"/>
                  </a:lnTo>
                  <a:lnTo>
                    <a:pt x="2694" y="1364"/>
                  </a:lnTo>
                  <a:lnTo>
                    <a:pt x="2716" y="1365"/>
                  </a:lnTo>
                  <a:lnTo>
                    <a:pt x="2737" y="1367"/>
                  </a:lnTo>
                  <a:lnTo>
                    <a:pt x="2759" y="1371"/>
                  </a:lnTo>
                  <a:lnTo>
                    <a:pt x="2781" y="1374"/>
                  </a:lnTo>
                  <a:lnTo>
                    <a:pt x="2803" y="1379"/>
                  </a:lnTo>
                  <a:lnTo>
                    <a:pt x="2793" y="1382"/>
                  </a:lnTo>
                  <a:lnTo>
                    <a:pt x="2782" y="1383"/>
                  </a:lnTo>
                  <a:lnTo>
                    <a:pt x="2771" y="1382"/>
                  </a:lnTo>
                  <a:lnTo>
                    <a:pt x="2761" y="1379"/>
                  </a:lnTo>
                  <a:lnTo>
                    <a:pt x="2749" y="1376"/>
                  </a:lnTo>
                  <a:lnTo>
                    <a:pt x="2737" y="1373"/>
                  </a:lnTo>
                  <a:lnTo>
                    <a:pt x="2726" y="1373"/>
                  </a:lnTo>
                  <a:lnTo>
                    <a:pt x="2714" y="1374"/>
                  </a:lnTo>
                  <a:lnTo>
                    <a:pt x="2696" y="1373"/>
                  </a:lnTo>
                  <a:lnTo>
                    <a:pt x="2678" y="1371"/>
                  </a:lnTo>
                  <a:lnTo>
                    <a:pt x="2660" y="1369"/>
                  </a:lnTo>
                  <a:lnTo>
                    <a:pt x="2643" y="1369"/>
                  </a:lnTo>
                  <a:lnTo>
                    <a:pt x="2627" y="1368"/>
                  </a:lnTo>
                  <a:lnTo>
                    <a:pt x="2611" y="1368"/>
                  </a:lnTo>
                  <a:lnTo>
                    <a:pt x="2595" y="1367"/>
                  </a:lnTo>
                  <a:lnTo>
                    <a:pt x="2579" y="1367"/>
                  </a:lnTo>
                  <a:lnTo>
                    <a:pt x="2564" y="1367"/>
                  </a:lnTo>
                  <a:lnTo>
                    <a:pt x="2547" y="1367"/>
                  </a:lnTo>
                  <a:lnTo>
                    <a:pt x="2531" y="1366"/>
                  </a:lnTo>
                  <a:lnTo>
                    <a:pt x="2515" y="1366"/>
                  </a:lnTo>
                  <a:lnTo>
                    <a:pt x="2499" y="1366"/>
                  </a:lnTo>
                  <a:lnTo>
                    <a:pt x="2482" y="1366"/>
                  </a:lnTo>
                  <a:lnTo>
                    <a:pt x="2464" y="1366"/>
                  </a:lnTo>
                  <a:lnTo>
                    <a:pt x="2446" y="1366"/>
                  </a:lnTo>
                  <a:lnTo>
                    <a:pt x="2444" y="1385"/>
                  </a:lnTo>
                  <a:lnTo>
                    <a:pt x="2438" y="1403"/>
                  </a:lnTo>
                  <a:lnTo>
                    <a:pt x="2430" y="1419"/>
                  </a:lnTo>
                  <a:lnTo>
                    <a:pt x="2420" y="1433"/>
                  </a:lnTo>
                  <a:lnTo>
                    <a:pt x="2408" y="1447"/>
                  </a:lnTo>
                  <a:lnTo>
                    <a:pt x="2395" y="1459"/>
                  </a:lnTo>
                  <a:lnTo>
                    <a:pt x="2383" y="1474"/>
                  </a:lnTo>
                  <a:lnTo>
                    <a:pt x="2369" y="1489"/>
                  </a:lnTo>
                  <a:lnTo>
                    <a:pt x="2384" y="1505"/>
                  </a:lnTo>
                  <a:lnTo>
                    <a:pt x="2399" y="1521"/>
                  </a:lnTo>
                  <a:lnTo>
                    <a:pt x="2416" y="1536"/>
                  </a:lnTo>
                  <a:lnTo>
                    <a:pt x="2433" y="1550"/>
                  </a:lnTo>
                  <a:lnTo>
                    <a:pt x="2452" y="1565"/>
                  </a:lnTo>
                  <a:lnTo>
                    <a:pt x="2469" y="1580"/>
                  </a:lnTo>
                  <a:lnTo>
                    <a:pt x="2486" y="1596"/>
                  </a:lnTo>
                  <a:lnTo>
                    <a:pt x="2504" y="1612"/>
                  </a:lnTo>
                  <a:lnTo>
                    <a:pt x="2524" y="1635"/>
                  </a:lnTo>
                  <a:lnTo>
                    <a:pt x="2545" y="1660"/>
                  </a:lnTo>
                  <a:lnTo>
                    <a:pt x="2565" y="1683"/>
                  </a:lnTo>
                  <a:lnTo>
                    <a:pt x="2584" y="1707"/>
                  </a:lnTo>
                  <a:lnTo>
                    <a:pt x="2603" y="1732"/>
                  </a:lnTo>
                  <a:lnTo>
                    <a:pt x="2619" y="1757"/>
                  </a:lnTo>
                  <a:lnTo>
                    <a:pt x="2634" y="1785"/>
                  </a:lnTo>
                  <a:lnTo>
                    <a:pt x="2645" y="1815"/>
                  </a:lnTo>
                  <a:lnTo>
                    <a:pt x="2653" y="1833"/>
                  </a:lnTo>
                  <a:lnTo>
                    <a:pt x="2661" y="1852"/>
                  </a:lnTo>
                  <a:lnTo>
                    <a:pt x="2670" y="1870"/>
                  </a:lnTo>
                  <a:lnTo>
                    <a:pt x="2678" y="1890"/>
                  </a:lnTo>
                  <a:lnTo>
                    <a:pt x="2686" y="1909"/>
                  </a:lnTo>
                  <a:lnTo>
                    <a:pt x="2694" y="1929"/>
                  </a:lnTo>
                  <a:lnTo>
                    <a:pt x="2702" y="1947"/>
                  </a:lnTo>
                  <a:lnTo>
                    <a:pt x="2711" y="1966"/>
                  </a:lnTo>
                  <a:lnTo>
                    <a:pt x="2724" y="2013"/>
                  </a:lnTo>
                  <a:lnTo>
                    <a:pt x="2735" y="2063"/>
                  </a:lnTo>
                  <a:lnTo>
                    <a:pt x="2744" y="2112"/>
                  </a:lnTo>
                  <a:lnTo>
                    <a:pt x="2750" y="2164"/>
                  </a:lnTo>
                  <a:lnTo>
                    <a:pt x="2754" y="2215"/>
                  </a:lnTo>
                  <a:lnTo>
                    <a:pt x="2752" y="2267"/>
                  </a:lnTo>
                  <a:lnTo>
                    <a:pt x="2748" y="2318"/>
                  </a:lnTo>
                  <a:lnTo>
                    <a:pt x="2737" y="2369"/>
                  </a:lnTo>
                  <a:lnTo>
                    <a:pt x="2727" y="2404"/>
                  </a:lnTo>
                  <a:lnTo>
                    <a:pt x="2717" y="2438"/>
                  </a:lnTo>
                  <a:lnTo>
                    <a:pt x="2708" y="2472"/>
                  </a:lnTo>
                  <a:lnTo>
                    <a:pt x="2697" y="2506"/>
                  </a:lnTo>
                  <a:lnTo>
                    <a:pt x="2686" y="2539"/>
                  </a:lnTo>
                  <a:lnTo>
                    <a:pt x="2673" y="2573"/>
                  </a:lnTo>
                  <a:lnTo>
                    <a:pt x="2658" y="2606"/>
                  </a:lnTo>
                  <a:lnTo>
                    <a:pt x="2641" y="2637"/>
                  </a:lnTo>
                  <a:lnTo>
                    <a:pt x="2656" y="2635"/>
                  </a:lnTo>
                  <a:lnTo>
                    <a:pt x="2672" y="2630"/>
                  </a:lnTo>
                  <a:lnTo>
                    <a:pt x="2689" y="2624"/>
                  </a:lnTo>
                  <a:lnTo>
                    <a:pt x="2706" y="2618"/>
                  </a:lnTo>
                  <a:lnTo>
                    <a:pt x="2723" y="2614"/>
                  </a:lnTo>
                  <a:lnTo>
                    <a:pt x="2737" y="2615"/>
                  </a:lnTo>
                  <a:lnTo>
                    <a:pt x="2750" y="2622"/>
                  </a:lnTo>
                  <a:lnTo>
                    <a:pt x="2761" y="2637"/>
                  </a:lnTo>
                  <a:lnTo>
                    <a:pt x="2758" y="2648"/>
                  </a:lnTo>
                  <a:lnTo>
                    <a:pt x="2755" y="2659"/>
                  </a:lnTo>
                  <a:lnTo>
                    <a:pt x="2751" y="2668"/>
                  </a:lnTo>
                  <a:lnTo>
                    <a:pt x="2746" y="2675"/>
                  </a:lnTo>
                  <a:lnTo>
                    <a:pt x="2761" y="2678"/>
                  </a:lnTo>
                  <a:lnTo>
                    <a:pt x="2778" y="2680"/>
                  </a:lnTo>
                  <a:lnTo>
                    <a:pt x="2794" y="2680"/>
                  </a:lnTo>
                  <a:lnTo>
                    <a:pt x="2812" y="2680"/>
                  </a:lnTo>
                  <a:lnTo>
                    <a:pt x="2830" y="2679"/>
                  </a:lnTo>
                  <a:lnTo>
                    <a:pt x="2848" y="2679"/>
                  </a:lnTo>
                  <a:lnTo>
                    <a:pt x="2867" y="2678"/>
                  </a:lnTo>
                  <a:lnTo>
                    <a:pt x="2885" y="2678"/>
                  </a:lnTo>
                  <a:lnTo>
                    <a:pt x="2902" y="2679"/>
                  </a:lnTo>
                  <a:lnTo>
                    <a:pt x="2920" y="2681"/>
                  </a:lnTo>
                  <a:lnTo>
                    <a:pt x="2936" y="2685"/>
                  </a:lnTo>
                  <a:lnTo>
                    <a:pt x="2951" y="2690"/>
                  </a:lnTo>
                  <a:lnTo>
                    <a:pt x="2964" y="2697"/>
                  </a:lnTo>
                  <a:lnTo>
                    <a:pt x="2978" y="2708"/>
                  </a:lnTo>
                  <a:lnTo>
                    <a:pt x="2990" y="2720"/>
                  </a:lnTo>
                  <a:lnTo>
                    <a:pt x="2999" y="2736"/>
                  </a:lnTo>
                  <a:lnTo>
                    <a:pt x="2991" y="2750"/>
                  </a:lnTo>
                  <a:lnTo>
                    <a:pt x="2982" y="2763"/>
                  </a:lnTo>
                  <a:lnTo>
                    <a:pt x="2971" y="2774"/>
                  </a:lnTo>
                  <a:lnTo>
                    <a:pt x="2960" y="2784"/>
                  </a:lnTo>
                  <a:lnTo>
                    <a:pt x="2948" y="2792"/>
                  </a:lnTo>
                  <a:lnTo>
                    <a:pt x="2934" y="2799"/>
                  </a:lnTo>
                  <a:lnTo>
                    <a:pt x="2921" y="2805"/>
                  </a:lnTo>
                  <a:lnTo>
                    <a:pt x="2906" y="2811"/>
                  </a:lnTo>
                  <a:lnTo>
                    <a:pt x="2891" y="2816"/>
                  </a:lnTo>
                  <a:lnTo>
                    <a:pt x="2876" y="2820"/>
                  </a:lnTo>
                  <a:lnTo>
                    <a:pt x="2861" y="2825"/>
                  </a:lnTo>
                  <a:lnTo>
                    <a:pt x="2846" y="2830"/>
                  </a:lnTo>
                  <a:lnTo>
                    <a:pt x="2831" y="2834"/>
                  </a:lnTo>
                  <a:lnTo>
                    <a:pt x="2816" y="2839"/>
                  </a:lnTo>
                  <a:lnTo>
                    <a:pt x="2802" y="2845"/>
                  </a:lnTo>
                  <a:lnTo>
                    <a:pt x="2788" y="2852"/>
                  </a:lnTo>
                  <a:lnTo>
                    <a:pt x="2780" y="2849"/>
                  </a:lnTo>
                  <a:lnTo>
                    <a:pt x="2772" y="2850"/>
                  </a:lnTo>
                  <a:lnTo>
                    <a:pt x="2764" y="2853"/>
                  </a:lnTo>
                  <a:lnTo>
                    <a:pt x="2758" y="2855"/>
                  </a:lnTo>
                  <a:lnTo>
                    <a:pt x="2751" y="2858"/>
                  </a:lnTo>
                  <a:lnTo>
                    <a:pt x="2744" y="2863"/>
                  </a:lnTo>
                  <a:lnTo>
                    <a:pt x="2737" y="2865"/>
                  </a:lnTo>
                  <a:lnTo>
                    <a:pt x="2731" y="2868"/>
                  </a:lnTo>
                  <a:lnTo>
                    <a:pt x="2739" y="2872"/>
                  </a:lnTo>
                  <a:lnTo>
                    <a:pt x="2748" y="2877"/>
                  </a:lnTo>
                  <a:lnTo>
                    <a:pt x="2757" y="2880"/>
                  </a:lnTo>
                  <a:lnTo>
                    <a:pt x="2765" y="2885"/>
                  </a:lnTo>
                  <a:lnTo>
                    <a:pt x="2774" y="2888"/>
                  </a:lnTo>
                  <a:lnTo>
                    <a:pt x="2784" y="2894"/>
                  </a:lnTo>
                  <a:lnTo>
                    <a:pt x="2792" y="2899"/>
                  </a:lnTo>
                  <a:lnTo>
                    <a:pt x="2800" y="2906"/>
                  </a:lnTo>
                  <a:lnTo>
                    <a:pt x="2809" y="2923"/>
                  </a:lnTo>
                  <a:lnTo>
                    <a:pt x="2812" y="2940"/>
                  </a:lnTo>
                  <a:lnTo>
                    <a:pt x="2809" y="2959"/>
                  </a:lnTo>
                  <a:lnTo>
                    <a:pt x="2800" y="2975"/>
                  </a:lnTo>
                  <a:lnTo>
                    <a:pt x="2781" y="2993"/>
                  </a:lnTo>
                  <a:lnTo>
                    <a:pt x="2762" y="3007"/>
                  </a:lnTo>
                  <a:lnTo>
                    <a:pt x="2741" y="3016"/>
                  </a:lnTo>
                  <a:lnTo>
                    <a:pt x="2718" y="3022"/>
                  </a:lnTo>
                  <a:lnTo>
                    <a:pt x="2695" y="3027"/>
                  </a:lnTo>
                  <a:lnTo>
                    <a:pt x="2672" y="3031"/>
                  </a:lnTo>
                  <a:lnTo>
                    <a:pt x="2648" y="3037"/>
                  </a:lnTo>
                  <a:lnTo>
                    <a:pt x="2622" y="3044"/>
                  </a:lnTo>
                  <a:lnTo>
                    <a:pt x="2602" y="3046"/>
                  </a:lnTo>
                  <a:lnTo>
                    <a:pt x="2581" y="3046"/>
                  </a:lnTo>
                  <a:lnTo>
                    <a:pt x="2560" y="3046"/>
                  </a:lnTo>
                  <a:lnTo>
                    <a:pt x="2538" y="3046"/>
                  </a:lnTo>
                  <a:lnTo>
                    <a:pt x="2517" y="3045"/>
                  </a:lnTo>
                  <a:lnTo>
                    <a:pt x="2497" y="3043"/>
                  </a:lnTo>
                  <a:lnTo>
                    <a:pt x="2475" y="3040"/>
                  </a:lnTo>
                  <a:lnTo>
                    <a:pt x="2454" y="3037"/>
                  </a:lnTo>
                  <a:lnTo>
                    <a:pt x="2433" y="3032"/>
                  </a:lnTo>
                  <a:lnTo>
                    <a:pt x="2413" y="3029"/>
                  </a:lnTo>
                  <a:lnTo>
                    <a:pt x="2393" y="3023"/>
                  </a:lnTo>
                  <a:lnTo>
                    <a:pt x="2372" y="3017"/>
                  </a:lnTo>
                  <a:lnTo>
                    <a:pt x="2353" y="3012"/>
                  </a:lnTo>
                  <a:lnTo>
                    <a:pt x="2333" y="3005"/>
                  </a:lnTo>
                  <a:lnTo>
                    <a:pt x="2314" y="2998"/>
                  </a:lnTo>
                  <a:lnTo>
                    <a:pt x="2295" y="2991"/>
                  </a:lnTo>
                  <a:lnTo>
                    <a:pt x="2285" y="2993"/>
                  </a:lnTo>
                  <a:lnTo>
                    <a:pt x="2273" y="2997"/>
                  </a:lnTo>
                  <a:lnTo>
                    <a:pt x="2264" y="3002"/>
                  </a:lnTo>
                  <a:lnTo>
                    <a:pt x="2254" y="3008"/>
                  </a:lnTo>
                  <a:lnTo>
                    <a:pt x="2244" y="3015"/>
                  </a:lnTo>
                  <a:lnTo>
                    <a:pt x="2236" y="3023"/>
                  </a:lnTo>
                  <a:lnTo>
                    <a:pt x="2229" y="3031"/>
                  </a:lnTo>
                  <a:lnTo>
                    <a:pt x="2224" y="3040"/>
                  </a:lnTo>
                  <a:lnTo>
                    <a:pt x="2221" y="3063"/>
                  </a:lnTo>
                  <a:lnTo>
                    <a:pt x="2228" y="3089"/>
                  </a:lnTo>
                  <a:lnTo>
                    <a:pt x="2237" y="3114"/>
                  </a:lnTo>
                  <a:lnTo>
                    <a:pt x="2248" y="3139"/>
                  </a:lnTo>
                  <a:lnTo>
                    <a:pt x="2254" y="3164"/>
                  </a:lnTo>
                  <a:lnTo>
                    <a:pt x="2251" y="3183"/>
                  </a:lnTo>
                  <a:lnTo>
                    <a:pt x="2236" y="3199"/>
                  </a:lnTo>
                  <a:lnTo>
                    <a:pt x="2204" y="3209"/>
                  </a:lnTo>
                  <a:lnTo>
                    <a:pt x="2183" y="3212"/>
                  </a:lnTo>
                  <a:lnTo>
                    <a:pt x="2163" y="3215"/>
                  </a:lnTo>
                  <a:lnTo>
                    <a:pt x="2142" y="3220"/>
                  </a:lnTo>
                  <a:lnTo>
                    <a:pt x="2120" y="3224"/>
                  </a:lnTo>
                  <a:lnTo>
                    <a:pt x="2099" y="3227"/>
                  </a:lnTo>
                  <a:lnTo>
                    <a:pt x="2079" y="3230"/>
                  </a:lnTo>
                  <a:lnTo>
                    <a:pt x="2058" y="3234"/>
                  </a:lnTo>
                  <a:lnTo>
                    <a:pt x="2037" y="3236"/>
                  </a:lnTo>
                  <a:lnTo>
                    <a:pt x="2016" y="3240"/>
                  </a:lnTo>
                  <a:lnTo>
                    <a:pt x="1997" y="3242"/>
                  </a:lnTo>
                  <a:lnTo>
                    <a:pt x="1976" y="3244"/>
                  </a:lnTo>
                  <a:lnTo>
                    <a:pt x="1955" y="3245"/>
                  </a:lnTo>
                  <a:lnTo>
                    <a:pt x="1935" y="3247"/>
                  </a:lnTo>
                  <a:lnTo>
                    <a:pt x="1914" y="3247"/>
                  </a:lnTo>
                  <a:lnTo>
                    <a:pt x="1894" y="3247"/>
                  </a:lnTo>
                  <a:lnTo>
                    <a:pt x="1873" y="3247"/>
                  </a:lnTo>
                  <a:lnTo>
                    <a:pt x="1858" y="3252"/>
                  </a:lnTo>
                  <a:lnTo>
                    <a:pt x="1842" y="3256"/>
                  </a:lnTo>
                  <a:lnTo>
                    <a:pt x="1826" y="3258"/>
                  </a:lnTo>
                  <a:lnTo>
                    <a:pt x="1810" y="3259"/>
                  </a:lnTo>
                  <a:lnTo>
                    <a:pt x="1793" y="3260"/>
                  </a:lnTo>
                  <a:lnTo>
                    <a:pt x="1777" y="3260"/>
                  </a:lnTo>
                  <a:lnTo>
                    <a:pt x="1759" y="3262"/>
                  </a:lnTo>
                  <a:lnTo>
                    <a:pt x="1743" y="3263"/>
                  </a:lnTo>
                  <a:lnTo>
                    <a:pt x="1725" y="3265"/>
                  </a:lnTo>
                  <a:lnTo>
                    <a:pt x="1705" y="3266"/>
                  </a:lnTo>
                  <a:lnTo>
                    <a:pt x="1686" y="3267"/>
                  </a:lnTo>
                  <a:lnTo>
                    <a:pt x="1665" y="3267"/>
                  </a:lnTo>
                  <a:lnTo>
                    <a:pt x="1644" y="3267"/>
                  </a:lnTo>
                  <a:lnTo>
                    <a:pt x="1622" y="3266"/>
                  </a:lnTo>
                  <a:lnTo>
                    <a:pt x="1602" y="3265"/>
                  </a:lnTo>
                  <a:lnTo>
                    <a:pt x="1580" y="3264"/>
                  </a:lnTo>
                  <a:lnTo>
                    <a:pt x="1558" y="3264"/>
                  </a:lnTo>
                  <a:lnTo>
                    <a:pt x="1536" y="3264"/>
                  </a:lnTo>
                  <a:lnTo>
                    <a:pt x="1514" y="3264"/>
                  </a:lnTo>
                  <a:lnTo>
                    <a:pt x="1492" y="3265"/>
                  </a:lnTo>
                  <a:lnTo>
                    <a:pt x="1471" y="3266"/>
                  </a:lnTo>
                  <a:lnTo>
                    <a:pt x="1452" y="3270"/>
                  </a:lnTo>
                  <a:lnTo>
                    <a:pt x="1431" y="3273"/>
                  </a:lnTo>
                  <a:lnTo>
                    <a:pt x="1413" y="3279"/>
                  </a:lnTo>
                  <a:lnTo>
                    <a:pt x="1394" y="3280"/>
                  </a:lnTo>
                  <a:lnTo>
                    <a:pt x="1375" y="3281"/>
                  </a:lnTo>
                  <a:lnTo>
                    <a:pt x="1356" y="3282"/>
                  </a:lnTo>
                  <a:lnTo>
                    <a:pt x="1338" y="3283"/>
                  </a:lnTo>
                  <a:lnTo>
                    <a:pt x="1319" y="3285"/>
                  </a:lnTo>
                  <a:lnTo>
                    <a:pt x="1302" y="3287"/>
                  </a:lnTo>
                  <a:lnTo>
                    <a:pt x="1284" y="3289"/>
                  </a:lnTo>
                  <a:lnTo>
                    <a:pt x="1265" y="3290"/>
                  </a:lnTo>
                  <a:lnTo>
                    <a:pt x="1247" y="3293"/>
                  </a:lnTo>
                  <a:lnTo>
                    <a:pt x="1228" y="3295"/>
                  </a:lnTo>
                  <a:lnTo>
                    <a:pt x="1211" y="3297"/>
                  </a:lnTo>
                  <a:lnTo>
                    <a:pt x="1193" y="3301"/>
                  </a:lnTo>
                  <a:lnTo>
                    <a:pt x="1174" y="3303"/>
                  </a:lnTo>
                  <a:lnTo>
                    <a:pt x="1156" y="3306"/>
                  </a:lnTo>
                  <a:lnTo>
                    <a:pt x="1136" y="3309"/>
                  </a:lnTo>
                  <a:lnTo>
                    <a:pt x="1118" y="3312"/>
                  </a:lnTo>
                  <a:lnTo>
                    <a:pt x="1099" y="3315"/>
                  </a:lnTo>
                  <a:lnTo>
                    <a:pt x="1082" y="3317"/>
                  </a:lnTo>
                  <a:lnTo>
                    <a:pt x="1064" y="3319"/>
                  </a:lnTo>
                  <a:lnTo>
                    <a:pt x="1046" y="3323"/>
                  </a:lnTo>
                  <a:lnTo>
                    <a:pt x="1028" y="3326"/>
                  </a:lnTo>
                  <a:lnTo>
                    <a:pt x="1009" y="3330"/>
                  </a:lnTo>
                  <a:lnTo>
                    <a:pt x="992" y="3333"/>
                  </a:lnTo>
                  <a:lnTo>
                    <a:pt x="974" y="3336"/>
                  </a:lnTo>
                  <a:lnTo>
                    <a:pt x="955" y="3340"/>
                  </a:lnTo>
                  <a:lnTo>
                    <a:pt x="937" y="3342"/>
                  </a:lnTo>
                  <a:lnTo>
                    <a:pt x="918" y="3344"/>
                  </a:lnTo>
                  <a:lnTo>
                    <a:pt x="899" y="3347"/>
                  </a:lnTo>
                  <a:lnTo>
                    <a:pt x="880" y="3348"/>
                  </a:lnTo>
                  <a:lnTo>
                    <a:pt x="861" y="3349"/>
                  </a:lnTo>
                  <a:lnTo>
                    <a:pt x="841" y="3349"/>
                  </a:lnTo>
                  <a:lnTo>
                    <a:pt x="822" y="3348"/>
                  </a:lnTo>
                  <a:lnTo>
                    <a:pt x="812" y="3340"/>
                  </a:lnTo>
                  <a:lnTo>
                    <a:pt x="802" y="3336"/>
                  </a:lnTo>
                  <a:lnTo>
                    <a:pt x="792" y="3336"/>
                  </a:lnTo>
                  <a:lnTo>
                    <a:pt x="780" y="3338"/>
                  </a:lnTo>
                  <a:lnTo>
                    <a:pt x="770" y="3340"/>
                  </a:lnTo>
                  <a:lnTo>
                    <a:pt x="758" y="3341"/>
                  </a:lnTo>
                  <a:lnTo>
                    <a:pt x="748" y="3340"/>
                  </a:lnTo>
                  <a:lnTo>
                    <a:pt x="738" y="3336"/>
                  </a:lnTo>
                  <a:lnTo>
                    <a:pt x="731" y="3331"/>
                  </a:lnTo>
                  <a:lnTo>
                    <a:pt x="726" y="3325"/>
                  </a:lnTo>
                  <a:lnTo>
                    <a:pt x="720" y="3319"/>
                  </a:lnTo>
                  <a:lnTo>
                    <a:pt x="717" y="3313"/>
                  </a:lnTo>
                  <a:lnTo>
                    <a:pt x="712" y="3309"/>
                  </a:lnTo>
                  <a:lnTo>
                    <a:pt x="709" y="3303"/>
                  </a:lnTo>
                  <a:lnTo>
                    <a:pt x="705" y="3297"/>
                  </a:lnTo>
                  <a:lnTo>
                    <a:pt x="702" y="3290"/>
                  </a:lnTo>
                  <a:lnTo>
                    <a:pt x="695" y="3294"/>
                  </a:lnTo>
                  <a:lnTo>
                    <a:pt x="688" y="3296"/>
                  </a:lnTo>
                  <a:lnTo>
                    <a:pt x="680" y="3298"/>
                  </a:lnTo>
                  <a:lnTo>
                    <a:pt x="672" y="3301"/>
                  </a:lnTo>
                  <a:lnTo>
                    <a:pt x="664" y="3301"/>
                  </a:lnTo>
                  <a:lnTo>
                    <a:pt x="656" y="3302"/>
                  </a:lnTo>
                  <a:lnTo>
                    <a:pt x="647" y="3302"/>
                  </a:lnTo>
                  <a:lnTo>
                    <a:pt x="637" y="3301"/>
                  </a:lnTo>
                  <a:lnTo>
                    <a:pt x="632" y="3294"/>
                  </a:lnTo>
                  <a:lnTo>
                    <a:pt x="623" y="3286"/>
                  </a:lnTo>
                  <a:lnTo>
                    <a:pt x="615" y="3279"/>
                  </a:lnTo>
                  <a:lnTo>
                    <a:pt x="607" y="3271"/>
                  </a:lnTo>
                  <a:lnTo>
                    <a:pt x="600" y="3263"/>
                  </a:lnTo>
                  <a:lnTo>
                    <a:pt x="597" y="3254"/>
                  </a:lnTo>
                  <a:lnTo>
                    <a:pt x="596" y="3242"/>
                  </a:lnTo>
                  <a:lnTo>
                    <a:pt x="599" y="3228"/>
                  </a:lnTo>
                  <a:lnTo>
                    <a:pt x="592" y="3222"/>
                  </a:lnTo>
                  <a:lnTo>
                    <a:pt x="585" y="3221"/>
                  </a:lnTo>
                  <a:lnTo>
                    <a:pt x="577" y="3221"/>
                  </a:lnTo>
                  <a:lnTo>
                    <a:pt x="570" y="3225"/>
                  </a:lnTo>
                  <a:lnTo>
                    <a:pt x="564" y="3228"/>
                  </a:lnTo>
                  <a:lnTo>
                    <a:pt x="557" y="3232"/>
                  </a:lnTo>
                  <a:lnTo>
                    <a:pt x="550" y="3233"/>
                  </a:lnTo>
                  <a:lnTo>
                    <a:pt x="542" y="3233"/>
                  </a:lnTo>
                  <a:lnTo>
                    <a:pt x="527" y="3234"/>
                  </a:lnTo>
                  <a:lnTo>
                    <a:pt x="514" y="3232"/>
                  </a:lnTo>
                  <a:lnTo>
                    <a:pt x="503" y="3227"/>
                  </a:lnTo>
                  <a:lnTo>
                    <a:pt x="491" y="3222"/>
                  </a:lnTo>
                  <a:lnTo>
                    <a:pt x="479" y="3218"/>
                  </a:lnTo>
                  <a:lnTo>
                    <a:pt x="468" y="3217"/>
                  </a:lnTo>
                  <a:lnTo>
                    <a:pt x="455" y="3218"/>
                  </a:lnTo>
                  <a:lnTo>
                    <a:pt x="441" y="3225"/>
                  </a:lnTo>
                  <a:lnTo>
                    <a:pt x="428" y="3225"/>
                  </a:lnTo>
                  <a:lnTo>
                    <a:pt x="417" y="3219"/>
                  </a:lnTo>
                  <a:lnTo>
                    <a:pt x="409" y="3210"/>
                  </a:lnTo>
                  <a:lnTo>
                    <a:pt x="403" y="3199"/>
                  </a:lnTo>
                  <a:lnTo>
                    <a:pt x="398" y="3187"/>
                  </a:lnTo>
                  <a:lnTo>
                    <a:pt x="391" y="3176"/>
                  </a:lnTo>
                  <a:lnTo>
                    <a:pt x="383" y="3168"/>
                  </a:lnTo>
                  <a:lnTo>
                    <a:pt x="372" y="3164"/>
                  </a:lnTo>
                  <a:lnTo>
                    <a:pt x="367" y="3151"/>
                  </a:lnTo>
                  <a:lnTo>
                    <a:pt x="361" y="3137"/>
                  </a:lnTo>
                  <a:lnTo>
                    <a:pt x="355" y="3125"/>
                  </a:lnTo>
                  <a:lnTo>
                    <a:pt x="350" y="3110"/>
                  </a:lnTo>
                  <a:lnTo>
                    <a:pt x="347" y="3096"/>
                  </a:lnTo>
                  <a:lnTo>
                    <a:pt x="345" y="3081"/>
                  </a:lnTo>
                  <a:lnTo>
                    <a:pt x="346" y="3065"/>
                  </a:lnTo>
                  <a:lnTo>
                    <a:pt x="349" y="3049"/>
                  </a:lnTo>
                  <a:lnTo>
                    <a:pt x="361" y="3028"/>
                  </a:lnTo>
                  <a:lnTo>
                    <a:pt x="372" y="3007"/>
                  </a:lnTo>
                  <a:lnTo>
                    <a:pt x="385" y="2989"/>
                  </a:lnTo>
                  <a:lnTo>
                    <a:pt x="399" y="2970"/>
                  </a:lnTo>
                  <a:lnTo>
                    <a:pt x="414" y="2954"/>
                  </a:lnTo>
                  <a:lnTo>
                    <a:pt x="429" y="2938"/>
                  </a:lnTo>
                  <a:lnTo>
                    <a:pt x="445" y="2923"/>
                  </a:lnTo>
                  <a:lnTo>
                    <a:pt x="462" y="2909"/>
                  </a:lnTo>
                  <a:lnTo>
                    <a:pt x="479" y="2895"/>
                  </a:lnTo>
                  <a:lnTo>
                    <a:pt x="498" y="2883"/>
                  </a:lnTo>
                  <a:lnTo>
                    <a:pt x="516" y="2871"/>
                  </a:lnTo>
                  <a:lnTo>
                    <a:pt x="537" y="2860"/>
                  </a:lnTo>
                  <a:lnTo>
                    <a:pt x="557" y="2849"/>
                  </a:lnTo>
                  <a:lnTo>
                    <a:pt x="579" y="2840"/>
                  </a:lnTo>
                  <a:lnTo>
                    <a:pt x="600" y="2831"/>
                  </a:lnTo>
                  <a:lnTo>
                    <a:pt x="622" y="2822"/>
                  </a:lnTo>
                  <a:lnTo>
                    <a:pt x="659" y="2814"/>
                  </a:lnTo>
                  <a:lnTo>
                    <a:pt x="696" y="2808"/>
                  </a:lnTo>
                  <a:lnTo>
                    <a:pt x="733" y="2804"/>
                  </a:lnTo>
                  <a:lnTo>
                    <a:pt x="770" y="2801"/>
                  </a:lnTo>
                  <a:lnTo>
                    <a:pt x="808" y="2800"/>
                  </a:lnTo>
                  <a:lnTo>
                    <a:pt x="846" y="2799"/>
                  </a:lnTo>
                  <a:lnTo>
                    <a:pt x="884" y="2799"/>
                  </a:lnTo>
                  <a:lnTo>
                    <a:pt x="922" y="2799"/>
                  </a:lnTo>
                  <a:lnTo>
                    <a:pt x="959" y="2799"/>
                  </a:lnTo>
                  <a:lnTo>
                    <a:pt x="997" y="2799"/>
                  </a:lnTo>
                  <a:lnTo>
                    <a:pt x="1034" y="2799"/>
                  </a:lnTo>
                  <a:lnTo>
                    <a:pt x="1072" y="2797"/>
                  </a:lnTo>
                  <a:lnTo>
                    <a:pt x="1108" y="2796"/>
                  </a:lnTo>
                  <a:lnTo>
                    <a:pt x="1145" y="2793"/>
                  </a:lnTo>
                  <a:lnTo>
                    <a:pt x="1181" y="2789"/>
                  </a:lnTo>
                  <a:lnTo>
                    <a:pt x="1217" y="2784"/>
                  </a:lnTo>
                  <a:lnTo>
                    <a:pt x="1225" y="2778"/>
                  </a:lnTo>
                  <a:lnTo>
                    <a:pt x="1233" y="2772"/>
                  </a:lnTo>
                  <a:lnTo>
                    <a:pt x="1239" y="2765"/>
                  </a:lnTo>
                  <a:lnTo>
                    <a:pt x="1244" y="2756"/>
                  </a:lnTo>
                  <a:lnTo>
                    <a:pt x="1246" y="2734"/>
                  </a:lnTo>
                  <a:lnTo>
                    <a:pt x="1241" y="2713"/>
                  </a:lnTo>
                  <a:lnTo>
                    <a:pt x="1233" y="2695"/>
                  </a:lnTo>
                  <a:lnTo>
                    <a:pt x="1228" y="2675"/>
                  </a:lnTo>
                  <a:lnTo>
                    <a:pt x="1220" y="2662"/>
                  </a:lnTo>
                  <a:lnTo>
                    <a:pt x="1213" y="2647"/>
                  </a:lnTo>
                  <a:lnTo>
                    <a:pt x="1208" y="2630"/>
                  </a:lnTo>
                  <a:lnTo>
                    <a:pt x="1201" y="2615"/>
                  </a:lnTo>
                  <a:lnTo>
                    <a:pt x="1194" y="2600"/>
                  </a:lnTo>
                  <a:lnTo>
                    <a:pt x="1186" y="2587"/>
                  </a:lnTo>
                  <a:lnTo>
                    <a:pt x="1175" y="2574"/>
                  </a:lnTo>
                  <a:lnTo>
                    <a:pt x="1163" y="2564"/>
                  </a:lnTo>
                  <a:lnTo>
                    <a:pt x="1149" y="2544"/>
                  </a:lnTo>
                  <a:lnTo>
                    <a:pt x="1136" y="2524"/>
                  </a:lnTo>
                  <a:lnTo>
                    <a:pt x="1123" y="2505"/>
                  </a:lnTo>
                  <a:lnTo>
                    <a:pt x="1111" y="2484"/>
                  </a:lnTo>
                  <a:lnTo>
                    <a:pt x="1098" y="2465"/>
                  </a:lnTo>
                  <a:lnTo>
                    <a:pt x="1085" y="2444"/>
                  </a:lnTo>
                  <a:lnTo>
                    <a:pt x="1073" y="2424"/>
                  </a:lnTo>
                  <a:lnTo>
                    <a:pt x="1060" y="2404"/>
                  </a:lnTo>
                  <a:lnTo>
                    <a:pt x="1047" y="2383"/>
                  </a:lnTo>
                  <a:lnTo>
                    <a:pt x="1034" y="2363"/>
                  </a:lnTo>
                  <a:lnTo>
                    <a:pt x="1021" y="2343"/>
                  </a:lnTo>
                  <a:lnTo>
                    <a:pt x="1007" y="2323"/>
                  </a:lnTo>
                  <a:lnTo>
                    <a:pt x="992" y="2303"/>
                  </a:lnTo>
                  <a:lnTo>
                    <a:pt x="977" y="2284"/>
                  </a:lnTo>
                  <a:lnTo>
                    <a:pt x="961" y="2264"/>
                  </a:lnTo>
                  <a:lnTo>
                    <a:pt x="945" y="2246"/>
                  </a:lnTo>
                  <a:lnTo>
                    <a:pt x="929" y="2196"/>
                  </a:lnTo>
                  <a:lnTo>
                    <a:pt x="917" y="2200"/>
                  </a:lnTo>
                  <a:lnTo>
                    <a:pt x="906" y="2202"/>
                  </a:lnTo>
                  <a:lnTo>
                    <a:pt x="894" y="2203"/>
                  </a:lnTo>
                  <a:lnTo>
                    <a:pt x="883" y="2204"/>
                  </a:lnTo>
                  <a:lnTo>
                    <a:pt x="870" y="2204"/>
                  </a:lnTo>
                  <a:lnTo>
                    <a:pt x="858" y="2204"/>
                  </a:lnTo>
                  <a:lnTo>
                    <a:pt x="846" y="2203"/>
                  </a:lnTo>
                  <a:lnTo>
                    <a:pt x="834" y="2202"/>
                  </a:lnTo>
                  <a:lnTo>
                    <a:pt x="822" y="2200"/>
                  </a:lnTo>
                  <a:lnTo>
                    <a:pt x="810" y="2197"/>
                  </a:lnTo>
                  <a:lnTo>
                    <a:pt x="799" y="2194"/>
                  </a:lnTo>
                  <a:lnTo>
                    <a:pt x="787" y="2190"/>
                  </a:lnTo>
                  <a:lnTo>
                    <a:pt x="776" y="2187"/>
                  </a:lnTo>
                  <a:lnTo>
                    <a:pt x="765" y="2182"/>
                  </a:lnTo>
                  <a:lnTo>
                    <a:pt x="755" y="2178"/>
                  </a:lnTo>
                  <a:lnTo>
                    <a:pt x="744" y="2172"/>
                  </a:lnTo>
                  <a:lnTo>
                    <a:pt x="728" y="2155"/>
                  </a:lnTo>
                  <a:lnTo>
                    <a:pt x="721" y="2138"/>
                  </a:lnTo>
                  <a:lnTo>
                    <a:pt x="721" y="2120"/>
                  </a:lnTo>
                  <a:lnTo>
                    <a:pt x="727" y="2102"/>
                  </a:lnTo>
                  <a:lnTo>
                    <a:pt x="736" y="2085"/>
                  </a:lnTo>
                  <a:lnTo>
                    <a:pt x="746" y="2066"/>
                  </a:lnTo>
                  <a:lnTo>
                    <a:pt x="754" y="2049"/>
                  </a:lnTo>
                  <a:lnTo>
                    <a:pt x="759" y="2032"/>
                  </a:lnTo>
                  <a:lnTo>
                    <a:pt x="773" y="2009"/>
                  </a:lnTo>
                  <a:lnTo>
                    <a:pt x="788" y="1988"/>
                  </a:lnTo>
                  <a:lnTo>
                    <a:pt x="804" y="1971"/>
                  </a:lnTo>
                  <a:lnTo>
                    <a:pt x="822" y="1954"/>
                  </a:lnTo>
                  <a:lnTo>
                    <a:pt x="840" y="1938"/>
                  </a:lnTo>
                  <a:lnTo>
                    <a:pt x="858" y="1923"/>
                  </a:lnTo>
                  <a:lnTo>
                    <a:pt x="878" y="1907"/>
                  </a:lnTo>
                  <a:lnTo>
                    <a:pt x="899" y="1889"/>
                  </a:lnTo>
                  <a:lnTo>
                    <a:pt x="875" y="1888"/>
                  </a:lnTo>
                  <a:lnTo>
                    <a:pt x="849" y="1886"/>
                  </a:lnTo>
                  <a:lnTo>
                    <a:pt x="825" y="1884"/>
                  </a:lnTo>
                  <a:lnTo>
                    <a:pt x="801" y="1882"/>
                  </a:lnTo>
                  <a:lnTo>
                    <a:pt x="778" y="1876"/>
                  </a:lnTo>
                  <a:lnTo>
                    <a:pt x="757" y="1867"/>
                  </a:lnTo>
                  <a:lnTo>
                    <a:pt x="740" y="1853"/>
                  </a:lnTo>
                  <a:lnTo>
                    <a:pt x="726" y="1835"/>
                  </a:lnTo>
                  <a:lnTo>
                    <a:pt x="728" y="1816"/>
                  </a:lnTo>
                  <a:lnTo>
                    <a:pt x="733" y="1799"/>
                  </a:lnTo>
                  <a:lnTo>
                    <a:pt x="739" y="1783"/>
                  </a:lnTo>
                  <a:lnTo>
                    <a:pt x="747" y="1769"/>
                  </a:lnTo>
                  <a:lnTo>
                    <a:pt x="757" y="1755"/>
                  </a:lnTo>
                  <a:lnTo>
                    <a:pt x="769" y="1744"/>
                  </a:lnTo>
                  <a:lnTo>
                    <a:pt x="780" y="1732"/>
                  </a:lnTo>
                  <a:lnTo>
                    <a:pt x="794" y="1722"/>
                  </a:lnTo>
                  <a:lnTo>
                    <a:pt x="808" y="1711"/>
                  </a:lnTo>
                  <a:lnTo>
                    <a:pt x="823" y="1702"/>
                  </a:lnTo>
                  <a:lnTo>
                    <a:pt x="838" y="1694"/>
                  </a:lnTo>
                  <a:lnTo>
                    <a:pt x="853" y="1685"/>
                  </a:lnTo>
                  <a:lnTo>
                    <a:pt x="868" y="1678"/>
                  </a:lnTo>
                  <a:lnTo>
                    <a:pt x="883" y="1670"/>
                  </a:lnTo>
                  <a:lnTo>
                    <a:pt x="897" y="1662"/>
                  </a:lnTo>
                  <a:lnTo>
                    <a:pt x="910" y="1654"/>
                  </a:lnTo>
                  <a:lnTo>
                    <a:pt x="915" y="1654"/>
                  </a:lnTo>
                  <a:lnTo>
                    <a:pt x="921" y="1652"/>
                  </a:lnTo>
                  <a:lnTo>
                    <a:pt x="925" y="1650"/>
                  </a:lnTo>
                  <a:lnTo>
                    <a:pt x="930" y="1648"/>
                  </a:lnTo>
                  <a:lnTo>
                    <a:pt x="935" y="1645"/>
                  </a:lnTo>
                  <a:lnTo>
                    <a:pt x="939" y="1642"/>
                  </a:lnTo>
                  <a:lnTo>
                    <a:pt x="944" y="1640"/>
                  </a:lnTo>
                  <a:lnTo>
                    <a:pt x="948" y="1639"/>
                  </a:lnTo>
                  <a:lnTo>
                    <a:pt x="938" y="1630"/>
                  </a:lnTo>
                  <a:lnTo>
                    <a:pt x="926" y="1622"/>
                  </a:lnTo>
                  <a:lnTo>
                    <a:pt x="915" y="1614"/>
                  </a:lnTo>
                  <a:lnTo>
                    <a:pt x="903" y="1605"/>
                  </a:lnTo>
                  <a:lnTo>
                    <a:pt x="892" y="1597"/>
                  </a:lnTo>
                  <a:lnTo>
                    <a:pt x="880" y="1590"/>
                  </a:lnTo>
                  <a:lnTo>
                    <a:pt x="868" y="1582"/>
                  </a:lnTo>
                  <a:lnTo>
                    <a:pt x="856" y="1576"/>
                  </a:lnTo>
                  <a:lnTo>
                    <a:pt x="844" y="1569"/>
                  </a:lnTo>
                  <a:lnTo>
                    <a:pt x="832" y="1562"/>
                  </a:lnTo>
                  <a:lnTo>
                    <a:pt x="819" y="1555"/>
                  </a:lnTo>
                  <a:lnTo>
                    <a:pt x="808" y="1549"/>
                  </a:lnTo>
                  <a:lnTo>
                    <a:pt x="795" y="1542"/>
                  </a:lnTo>
                  <a:lnTo>
                    <a:pt x="784" y="1536"/>
                  </a:lnTo>
                  <a:lnTo>
                    <a:pt x="771" y="1529"/>
                  </a:lnTo>
                  <a:lnTo>
                    <a:pt x="759" y="1524"/>
                  </a:lnTo>
                  <a:lnTo>
                    <a:pt x="746" y="1512"/>
                  </a:lnTo>
                  <a:lnTo>
                    <a:pt x="733" y="1498"/>
                  </a:lnTo>
                  <a:lnTo>
                    <a:pt x="721" y="1485"/>
                  </a:lnTo>
                  <a:lnTo>
                    <a:pt x="711" y="1468"/>
                  </a:lnTo>
                  <a:lnTo>
                    <a:pt x="704" y="1451"/>
                  </a:lnTo>
                  <a:lnTo>
                    <a:pt x="701" y="1433"/>
                  </a:lnTo>
                  <a:lnTo>
                    <a:pt x="701" y="1412"/>
                  </a:lnTo>
                  <a:lnTo>
                    <a:pt x="706" y="1390"/>
                  </a:lnTo>
                  <a:lnTo>
                    <a:pt x="716" y="1371"/>
                  </a:lnTo>
                  <a:lnTo>
                    <a:pt x="726" y="1352"/>
                  </a:lnTo>
                  <a:lnTo>
                    <a:pt x="738" y="1335"/>
                  </a:lnTo>
                  <a:lnTo>
                    <a:pt x="749" y="1319"/>
                  </a:lnTo>
                  <a:lnTo>
                    <a:pt x="762" y="1303"/>
                  </a:lnTo>
                  <a:lnTo>
                    <a:pt x="776" y="1288"/>
                  </a:lnTo>
                  <a:lnTo>
                    <a:pt x="788" y="1271"/>
                  </a:lnTo>
                  <a:lnTo>
                    <a:pt x="802" y="1255"/>
                  </a:lnTo>
                  <a:lnTo>
                    <a:pt x="792" y="1251"/>
                  </a:lnTo>
                  <a:lnTo>
                    <a:pt x="781" y="1248"/>
                  </a:lnTo>
                  <a:lnTo>
                    <a:pt x="770" y="1247"/>
                  </a:lnTo>
                  <a:lnTo>
                    <a:pt x="758" y="1247"/>
                  </a:lnTo>
                  <a:lnTo>
                    <a:pt x="747" y="1247"/>
                  </a:lnTo>
                  <a:lnTo>
                    <a:pt x="735" y="1247"/>
                  </a:lnTo>
                  <a:lnTo>
                    <a:pt x="725" y="1246"/>
                  </a:lnTo>
                  <a:lnTo>
                    <a:pt x="714" y="1244"/>
                  </a:lnTo>
                  <a:lnTo>
                    <a:pt x="701" y="1243"/>
                  </a:lnTo>
                  <a:lnTo>
                    <a:pt x="687" y="1243"/>
                  </a:lnTo>
                  <a:lnTo>
                    <a:pt x="672" y="1243"/>
                  </a:lnTo>
                  <a:lnTo>
                    <a:pt x="657" y="1243"/>
                  </a:lnTo>
                  <a:lnTo>
                    <a:pt x="642" y="1243"/>
                  </a:lnTo>
                  <a:lnTo>
                    <a:pt x="627" y="1244"/>
                  </a:lnTo>
                  <a:lnTo>
                    <a:pt x="613" y="1245"/>
                  </a:lnTo>
                  <a:lnTo>
                    <a:pt x="599" y="1247"/>
                  </a:lnTo>
                  <a:lnTo>
                    <a:pt x="599" y="1244"/>
                  </a:lnTo>
                  <a:lnTo>
                    <a:pt x="597" y="1240"/>
                  </a:lnTo>
                  <a:lnTo>
                    <a:pt x="595" y="1238"/>
                  </a:lnTo>
                  <a:lnTo>
                    <a:pt x="591" y="1236"/>
                  </a:lnTo>
                  <a:lnTo>
                    <a:pt x="606" y="1233"/>
                  </a:lnTo>
                  <a:lnTo>
                    <a:pt x="620" y="1231"/>
                  </a:lnTo>
                  <a:lnTo>
                    <a:pt x="635" y="1230"/>
                  </a:lnTo>
                  <a:lnTo>
                    <a:pt x="649" y="1229"/>
                  </a:lnTo>
                  <a:lnTo>
                    <a:pt x="661" y="1229"/>
                  </a:lnTo>
                  <a:lnTo>
                    <a:pt x="675" y="1230"/>
                  </a:lnTo>
                  <a:lnTo>
                    <a:pt x="688" y="1231"/>
                  </a:lnTo>
                  <a:lnTo>
                    <a:pt x="702" y="1232"/>
                  </a:lnTo>
                  <a:lnTo>
                    <a:pt x="714" y="1233"/>
                  </a:lnTo>
                  <a:lnTo>
                    <a:pt x="728" y="1235"/>
                  </a:lnTo>
                  <a:lnTo>
                    <a:pt x="741" y="1236"/>
                  </a:lnTo>
                  <a:lnTo>
                    <a:pt x="755" y="1237"/>
                  </a:lnTo>
                  <a:lnTo>
                    <a:pt x="769" y="1238"/>
                  </a:lnTo>
                  <a:lnTo>
                    <a:pt x="784" y="1239"/>
                  </a:lnTo>
                  <a:lnTo>
                    <a:pt x="799" y="1239"/>
                  </a:lnTo>
                  <a:lnTo>
                    <a:pt x="814" y="1239"/>
                  </a:lnTo>
                  <a:lnTo>
                    <a:pt x="826" y="1235"/>
                  </a:lnTo>
                  <a:lnTo>
                    <a:pt x="837" y="1228"/>
                  </a:lnTo>
                  <a:lnTo>
                    <a:pt x="847" y="1218"/>
                  </a:lnTo>
                  <a:lnTo>
                    <a:pt x="856" y="1209"/>
                  </a:lnTo>
                  <a:lnTo>
                    <a:pt x="865" y="1200"/>
                  </a:lnTo>
                  <a:lnTo>
                    <a:pt x="876" y="1191"/>
                  </a:lnTo>
                  <a:lnTo>
                    <a:pt x="886" y="1184"/>
                  </a:lnTo>
                  <a:lnTo>
                    <a:pt x="899" y="1178"/>
                  </a:lnTo>
                  <a:lnTo>
                    <a:pt x="894" y="1167"/>
                  </a:lnTo>
                  <a:lnTo>
                    <a:pt x="887" y="1160"/>
                  </a:lnTo>
                  <a:lnTo>
                    <a:pt x="877" y="1154"/>
                  </a:lnTo>
                  <a:lnTo>
                    <a:pt x="865" y="1152"/>
                  </a:lnTo>
                  <a:lnTo>
                    <a:pt x="853" y="1149"/>
                  </a:lnTo>
                  <a:lnTo>
                    <a:pt x="840" y="1147"/>
                  </a:lnTo>
                  <a:lnTo>
                    <a:pt x="829" y="1145"/>
                  </a:lnTo>
                  <a:lnTo>
                    <a:pt x="817" y="1140"/>
                  </a:lnTo>
                  <a:lnTo>
                    <a:pt x="805" y="1136"/>
                  </a:lnTo>
                  <a:lnTo>
                    <a:pt x="794" y="1131"/>
                  </a:lnTo>
                  <a:lnTo>
                    <a:pt x="782" y="1127"/>
                  </a:lnTo>
                  <a:lnTo>
                    <a:pt x="771" y="1124"/>
                  </a:lnTo>
                  <a:lnTo>
                    <a:pt x="759" y="1122"/>
                  </a:lnTo>
                  <a:lnTo>
                    <a:pt x="748" y="1119"/>
                  </a:lnTo>
                  <a:lnTo>
                    <a:pt x="736" y="1117"/>
                  </a:lnTo>
                  <a:lnTo>
                    <a:pt x="725" y="1115"/>
                  </a:lnTo>
                  <a:lnTo>
                    <a:pt x="713" y="1113"/>
                  </a:lnTo>
                  <a:lnTo>
                    <a:pt x="702" y="1111"/>
                  </a:lnTo>
                  <a:lnTo>
                    <a:pt x="690" y="1109"/>
                  </a:lnTo>
                  <a:lnTo>
                    <a:pt x="679" y="1106"/>
                  </a:lnTo>
                  <a:lnTo>
                    <a:pt x="667" y="1103"/>
                  </a:lnTo>
                  <a:lnTo>
                    <a:pt x="656" y="1100"/>
                  </a:lnTo>
                  <a:lnTo>
                    <a:pt x="644" y="1095"/>
                  </a:lnTo>
                  <a:lnTo>
                    <a:pt x="633" y="1091"/>
                  </a:lnTo>
                  <a:lnTo>
                    <a:pt x="651" y="1088"/>
                  </a:lnTo>
                  <a:lnTo>
                    <a:pt x="668" y="1089"/>
                  </a:lnTo>
                  <a:lnTo>
                    <a:pt x="686" y="1093"/>
                  </a:lnTo>
                  <a:lnTo>
                    <a:pt x="703" y="1099"/>
                  </a:lnTo>
                  <a:lnTo>
                    <a:pt x="720" y="1103"/>
                  </a:lnTo>
                  <a:lnTo>
                    <a:pt x="739" y="1109"/>
                  </a:lnTo>
                  <a:lnTo>
                    <a:pt x="757" y="1113"/>
                  </a:lnTo>
                  <a:lnTo>
                    <a:pt x="776" y="1114"/>
                  </a:lnTo>
                  <a:lnTo>
                    <a:pt x="791" y="1119"/>
                  </a:lnTo>
                  <a:lnTo>
                    <a:pt x="807" y="1124"/>
                  </a:lnTo>
                  <a:lnTo>
                    <a:pt x="823" y="1129"/>
                  </a:lnTo>
                  <a:lnTo>
                    <a:pt x="839" y="1133"/>
                  </a:lnTo>
                  <a:lnTo>
                    <a:pt x="854" y="1139"/>
                  </a:lnTo>
                  <a:lnTo>
                    <a:pt x="870" y="1145"/>
                  </a:lnTo>
                  <a:lnTo>
                    <a:pt x="885" y="1152"/>
                  </a:lnTo>
                  <a:lnTo>
                    <a:pt x="899" y="1160"/>
                  </a:lnTo>
                  <a:lnTo>
                    <a:pt x="911" y="1160"/>
                  </a:lnTo>
                  <a:lnTo>
                    <a:pt x="923" y="1155"/>
                  </a:lnTo>
                  <a:lnTo>
                    <a:pt x="933" y="1148"/>
                  </a:lnTo>
                  <a:lnTo>
                    <a:pt x="944" y="1140"/>
                  </a:lnTo>
                  <a:lnTo>
                    <a:pt x="954" y="1131"/>
                  </a:lnTo>
                  <a:lnTo>
                    <a:pt x="964" y="1122"/>
                  </a:lnTo>
                  <a:lnTo>
                    <a:pt x="975" y="1115"/>
                  </a:lnTo>
                  <a:lnTo>
                    <a:pt x="986" y="1110"/>
                  </a:lnTo>
                  <a:lnTo>
                    <a:pt x="1022" y="1084"/>
                  </a:lnTo>
                  <a:lnTo>
                    <a:pt x="1058" y="1058"/>
                  </a:lnTo>
                  <a:lnTo>
                    <a:pt x="1092" y="1033"/>
                  </a:lnTo>
                  <a:lnTo>
                    <a:pt x="1127" y="1008"/>
                  </a:lnTo>
                  <a:lnTo>
                    <a:pt x="1161" y="984"/>
                  </a:lnTo>
                  <a:lnTo>
                    <a:pt x="1196" y="959"/>
                  </a:lnTo>
                  <a:lnTo>
                    <a:pt x="1229" y="934"/>
                  </a:lnTo>
                  <a:lnTo>
                    <a:pt x="1263" y="910"/>
                  </a:lnTo>
                  <a:lnTo>
                    <a:pt x="1296" y="884"/>
                  </a:lnTo>
                  <a:lnTo>
                    <a:pt x="1329" y="858"/>
                  </a:lnTo>
                  <a:lnTo>
                    <a:pt x="1360" y="832"/>
                  </a:lnTo>
                  <a:lnTo>
                    <a:pt x="1391" y="804"/>
                  </a:lnTo>
                  <a:lnTo>
                    <a:pt x="1422" y="775"/>
                  </a:lnTo>
                  <a:lnTo>
                    <a:pt x="1452" y="744"/>
                  </a:lnTo>
                  <a:lnTo>
                    <a:pt x="1481" y="713"/>
                  </a:lnTo>
                  <a:lnTo>
                    <a:pt x="1508" y="679"/>
                  </a:lnTo>
                  <a:lnTo>
                    <a:pt x="1519" y="663"/>
                  </a:lnTo>
                  <a:lnTo>
                    <a:pt x="1527" y="646"/>
                  </a:lnTo>
                  <a:lnTo>
                    <a:pt x="1534" y="628"/>
                  </a:lnTo>
                  <a:lnTo>
                    <a:pt x="1539" y="608"/>
                  </a:lnTo>
                  <a:lnTo>
                    <a:pt x="1543" y="589"/>
                  </a:lnTo>
                  <a:lnTo>
                    <a:pt x="1544" y="568"/>
                  </a:lnTo>
                  <a:lnTo>
                    <a:pt x="1543" y="547"/>
                  </a:lnTo>
                  <a:lnTo>
                    <a:pt x="1541" y="526"/>
                  </a:lnTo>
                  <a:lnTo>
                    <a:pt x="1523" y="506"/>
                  </a:lnTo>
                  <a:lnTo>
                    <a:pt x="1504" y="488"/>
                  </a:lnTo>
                  <a:lnTo>
                    <a:pt x="1483" y="474"/>
                  </a:lnTo>
                  <a:lnTo>
                    <a:pt x="1460" y="463"/>
                  </a:lnTo>
                  <a:lnTo>
                    <a:pt x="1436" y="454"/>
                  </a:lnTo>
                  <a:lnTo>
                    <a:pt x="1409" y="448"/>
                  </a:lnTo>
                  <a:lnTo>
                    <a:pt x="1383" y="443"/>
                  </a:lnTo>
                  <a:lnTo>
                    <a:pt x="1356" y="441"/>
                  </a:lnTo>
                  <a:lnTo>
                    <a:pt x="1327" y="440"/>
                  </a:lnTo>
                  <a:lnTo>
                    <a:pt x="1300" y="441"/>
                  </a:lnTo>
                  <a:lnTo>
                    <a:pt x="1272" y="442"/>
                  </a:lnTo>
                  <a:lnTo>
                    <a:pt x="1244" y="446"/>
                  </a:lnTo>
                  <a:lnTo>
                    <a:pt x="1218" y="449"/>
                  </a:lnTo>
                  <a:lnTo>
                    <a:pt x="1191" y="453"/>
                  </a:lnTo>
                  <a:lnTo>
                    <a:pt x="1167" y="457"/>
                  </a:lnTo>
                  <a:lnTo>
                    <a:pt x="1143" y="461"/>
                  </a:lnTo>
                  <a:lnTo>
                    <a:pt x="1117" y="469"/>
                  </a:lnTo>
                  <a:lnTo>
                    <a:pt x="1091" y="476"/>
                  </a:lnTo>
                  <a:lnTo>
                    <a:pt x="1065" y="483"/>
                  </a:lnTo>
                  <a:lnTo>
                    <a:pt x="1038" y="491"/>
                  </a:lnTo>
                  <a:lnTo>
                    <a:pt x="1013" y="498"/>
                  </a:lnTo>
                  <a:lnTo>
                    <a:pt x="986" y="506"/>
                  </a:lnTo>
                  <a:lnTo>
                    <a:pt x="961" y="514"/>
                  </a:lnTo>
                  <a:lnTo>
                    <a:pt x="936" y="522"/>
                  </a:lnTo>
                  <a:lnTo>
                    <a:pt x="909" y="530"/>
                  </a:lnTo>
                  <a:lnTo>
                    <a:pt x="884" y="539"/>
                  </a:lnTo>
                  <a:lnTo>
                    <a:pt x="860" y="548"/>
                  </a:lnTo>
                  <a:lnTo>
                    <a:pt x="834" y="559"/>
                  </a:lnTo>
                  <a:lnTo>
                    <a:pt x="810" y="569"/>
                  </a:lnTo>
                  <a:lnTo>
                    <a:pt x="785" y="580"/>
                  </a:lnTo>
                  <a:lnTo>
                    <a:pt x="762" y="593"/>
                  </a:lnTo>
                  <a:lnTo>
                    <a:pt x="738" y="606"/>
                  </a:lnTo>
                  <a:lnTo>
                    <a:pt x="716" y="623"/>
                  </a:lnTo>
                  <a:lnTo>
                    <a:pt x="693" y="640"/>
                  </a:lnTo>
                  <a:lnTo>
                    <a:pt x="671" y="655"/>
                  </a:lnTo>
                  <a:lnTo>
                    <a:pt x="648" y="671"/>
                  </a:lnTo>
                  <a:lnTo>
                    <a:pt x="626" y="686"/>
                  </a:lnTo>
                  <a:lnTo>
                    <a:pt x="604" y="700"/>
                  </a:lnTo>
                  <a:lnTo>
                    <a:pt x="582" y="715"/>
                  </a:lnTo>
                  <a:lnTo>
                    <a:pt x="560" y="730"/>
                  </a:lnTo>
                  <a:lnTo>
                    <a:pt x="539" y="745"/>
                  </a:lnTo>
                  <a:lnTo>
                    <a:pt x="520" y="761"/>
                  </a:lnTo>
                  <a:lnTo>
                    <a:pt x="500" y="779"/>
                  </a:lnTo>
                  <a:lnTo>
                    <a:pt x="482" y="796"/>
                  </a:lnTo>
                  <a:lnTo>
                    <a:pt x="463" y="814"/>
                  </a:lnTo>
                  <a:lnTo>
                    <a:pt x="447" y="835"/>
                  </a:lnTo>
                  <a:lnTo>
                    <a:pt x="432" y="857"/>
                  </a:lnTo>
                  <a:lnTo>
                    <a:pt x="418" y="880"/>
                  </a:lnTo>
                  <a:lnTo>
                    <a:pt x="417" y="902"/>
                  </a:lnTo>
                  <a:lnTo>
                    <a:pt x="421" y="922"/>
                  </a:lnTo>
                  <a:lnTo>
                    <a:pt x="428" y="942"/>
                  </a:lnTo>
                  <a:lnTo>
                    <a:pt x="437" y="961"/>
                  </a:lnTo>
                  <a:lnTo>
                    <a:pt x="445" y="979"/>
                  </a:lnTo>
                  <a:lnTo>
                    <a:pt x="452" y="999"/>
                  </a:lnTo>
                  <a:lnTo>
                    <a:pt x="454" y="1018"/>
                  </a:lnTo>
                  <a:lnTo>
                    <a:pt x="452" y="1040"/>
                  </a:lnTo>
                  <a:lnTo>
                    <a:pt x="451" y="1064"/>
                  </a:lnTo>
                  <a:lnTo>
                    <a:pt x="446" y="1086"/>
                  </a:lnTo>
                  <a:lnTo>
                    <a:pt x="439" y="1106"/>
                  </a:lnTo>
                  <a:lnTo>
                    <a:pt x="431" y="1124"/>
                  </a:lnTo>
                  <a:lnTo>
                    <a:pt x="420" y="1140"/>
                  </a:lnTo>
                  <a:lnTo>
                    <a:pt x="408" y="1155"/>
                  </a:lnTo>
                  <a:lnTo>
                    <a:pt x="393" y="1169"/>
                  </a:lnTo>
                  <a:lnTo>
                    <a:pt x="378" y="1182"/>
                  </a:lnTo>
                  <a:lnTo>
                    <a:pt x="362" y="1193"/>
                  </a:lnTo>
                  <a:lnTo>
                    <a:pt x="344" y="1204"/>
                  </a:lnTo>
                  <a:lnTo>
                    <a:pt x="326" y="1214"/>
                  </a:lnTo>
                  <a:lnTo>
                    <a:pt x="308" y="1223"/>
                  </a:lnTo>
                  <a:lnTo>
                    <a:pt x="289" y="1232"/>
                  </a:lnTo>
                  <a:lnTo>
                    <a:pt x="270" y="1242"/>
                  </a:lnTo>
                  <a:lnTo>
                    <a:pt x="251" y="1250"/>
                  </a:lnTo>
                  <a:lnTo>
                    <a:pt x="234" y="1259"/>
                  </a:lnTo>
                  <a:lnTo>
                    <a:pt x="221" y="1260"/>
                  </a:lnTo>
                  <a:lnTo>
                    <a:pt x="209" y="1260"/>
                  </a:lnTo>
                  <a:lnTo>
                    <a:pt x="196" y="1260"/>
                  </a:lnTo>
                  <a:lnTo>
                    <a:pt x="183" y="1260"/>
                  </a:lnTo>
                  <a:lnTo>
                    <a:pt x="171" y="1259"/>
                  </a:lnTo>
                  <a:lnTo>
                    <a:pt x="158" y="1258"/>
                  </a:lnTo>
                  <a:lnTo>
                    <a:pt x="145" y="1256"/>
                  </a:lnTo>
                  <a:lnTo>
                    <a:pt x="133" y="1254"/>
                  </a:lnTo>
                  <a:lnTo>
                    <a:pt x="120" y="1252"/>
                  </a:lnTo>
                  <a:lnTo>
                    <a:pt x="109" y="1250"/>
                  </a:lnTo>
                  <a:lnTo>
                    <a:pt x="97" y="1246"/>
                  </a:lnTo>
                  <a:lnTo>
                    <a:pt x="85" y="1242"/>
                  </a:lnTo>
                  <a:lnTo>
                    <a:pt x="74" y="1238"/>
                  </a:lnTo>
                  <a:lnTo>
                    <a:pt x="64" y="1232"/>
                  </a:lnTo>
                  <a:lnTo>
                    <a:pt x="54" y="1227"/>
                  </a:lnTo>
                  <a:lnTo>
                    <a:pt x="45" y="1221"/>
                  </a:lnTo>
                  <a:lnTo>
                    <a:pt x="29" y="1199"/>
                  </a:lnTo>
                  <a:lnTo>
                    <a:pt x="17" y="1175"/>
                  </a:lnTo>
                  <a:lnTo>
                    <a:pt x="8" y="1149"/>
                  </a:lnTo>
                  <a:lnTo>
                    <a:pt x="3" y="1122"/>
                  </a:lnTo>
                  <a:lnTo>
                    <a:pt x="0" y="1094"/>
                  </a:lnTo>
                  <a:lnTo>
                    <a:pt x="1" y="1066"/>
                  </a:lnTo>
                  <a:lnTo>
                    <a:pt x="5" y="1039"/>
                  </a:lnTo>
                  <a:lnTo>
                    <a:pt x="11" y="1013"/>
                  </a:lnTo>
                  <a:lnTo>
                    <a:pt x="15" y="996"/>
                  </a:lnTo>
                  <a:lnTo>
                    <a:pt x="22" y="979"/>
                  </a:lnTo>
                  <a:lnTo>
                    <a:pt x="28" y="961"/>
                  </a:lnTo>
                  <a:lnTo>
                    <a:pt x="36" y="943"/>
                  </a:lnTo>
                  <a:lnTo>
                    <a:pt x="43" y="926"/>
                  </a:lnTo>
                  <a:lnTo>
                    <a:pt x="51" y="909"/>
                  </a:lnTo>
                  <a:lnTo>
                    <a:pt x="60" y="891"/>
                  </a:lnTo>
                  <a:lnTo>
                    <a:pt x="68" y="875"/>
                  </a:lnTo>
                  <a:lnTo>
                    <a:pt x="91" y="848"/>
                  </a:lnTo>
                  <a:lnTo>
                    <a:pt x="114" y="820"/>
                  </a:lnTo>
                  <a:lnTo>
                    <a:pt x="137" y="791"/>
                  </a:lnTo>
                  <a:lnTo>
                    <a:pt x="162" y="762"/>
                  </a:lnTo>
                  <a:lnTo>
                    <a:pt x="186" y="734"/>
                  </a:lnTo>
                  <a:lnTo>
                    <a:pt x="210" y="705"/>
                  </a:lnTo>
                  <a:lnTo>
                    <a:pt x="234" y="676"/>
                  </a:lnTo>
                  <a:lnTo>
                    <a:pt x="259" y="647"/>
                  </a:lnTo>
                  <a:lnTo>
                    <a:pt x="286" y="618"/>
                  </a:lnTo>
                  <a:lnTo>
                    <a:pt x="311" y="591"/>
                  </a:lnTo>
                  <a:lnTo>
                    <a:pt x="339" y="563"/>
                  </a:lnTo>
                  <a:lnTo>
                    <a:pt x="367" y="537"/>
                  </a:lnTo>
                  <a:lnTo>
                    <a:pt x="394" y="511"/>
                  </a:lnTo>
                  <a:lnTo>
                    <a:pt x="423" y="486"/>
                  </a:lnTo>
                  <a:lnTo>
                    <a:pt x="453" y="463"/>
                  </a:lnTo>
                  <a:lnTo>
                    <a:pt x="484" y="441"/>
                  </a:lnTo>
                  <a:lnTo>
                    <a:pt x="488" y="435"/>
                  </a:lnTo>
                  <a:lnTo>
                    <a:pt x="492" y="431"/>
                  </a:lnTo>
                  <a:lnTo>
                    <a:pt x="498" y="427"/>
                  </a:lnTo>
                  <a:lnTo>
                    <a:pt x="505" y="423"/>
                  </a:lnTo>
                  <a:lnTo>
                    <a:pt x="512" y="419"/>
                  </a:lnTo>
                  <a:lnTo>
                    <a:pt x="519" y="416"/>
                  </a:lnTo>
                  <a:lnTo>
                    <a:pt x="524" y="411"/>
                  </a:lnTo>
                  <a:lnTo>
                    <a:pt x="529" y="407"/>
                  </a:lnTo>
                  <a:lnTo>
                    <a:pt x="542" y="396"/>
                  </a:lnTo>
                  <a:lnTo>
                    <a:pt x="554" y="386"/>
                  </a:lnTo>
                  <a:lnTo>
                    <a:pt x="568" y="377"/>
                  </a:lnTo>
                  <a:lnTo>
                    <a:pt x="582" y="366"/>
                  </a:lnTo>
                  <a:lnTo>
                    <a:pt x="597" y="356"/>
                  </a:lnTo>
                  <a:lnTo>
                    <a:pt x="611" y="347"/>
                  </a:lnTo>
                  <a:lnTo>
                    <a:pt x="626" y="337"/>
                  </a:lnTo>
                  <a:lnTo>
                    <a:pt x="640" y="328"/>
                  </a:lnTo>
                  <a:lnTo>
                    <a:pt x="655" y="319"/>
                  </a:lnTo>
                  <a:lnTo>
                    <a:pt x="670" y="310"/>
                  </a:lnTo>
                  <a:lnTo>
                    <a:pt x="685" y="301"/>
                  </a:lnTo>
                  <a:lnTo>
                    <a:pt x="698" y="291"/>
                  </a:lnTo>
                  <a:lnTo>
                    <a:pt x="713" y="282"/>
                  </a:lnTo>
                  <a:lnTo>
                    <a:pt x="728" y="274"/>
                  </a:lnTo>
                  <a:lnTo>
                    <a:pt x="742" y="265"/>
                  </a:lnTo>
                  <a:lnTo>
                    <a:pt x="756" y="257"/>
                  </a:lnTo>
                  <a:lnTo>
                    <a:pt x="795" y="233"/>
                  </a:lnTo>
                  <a:lnTo>
                    <a:pt x="834" y="210"/>
                  </a:lnTo>
                  <a:lnTo>
                    <a:pt x="873" y="188"/>
                  </a:lnTo>
                  <a:lnTo>
                    <a:pt x="915" y="166"/>
                  </a:lnTo>
                  <a:lnTo>
                    <a:pt x="955" y="145"/>
                  </a:lnTo>
                  <a:lnTo>
                    <a:pt x="998" y="124"/>
                  </a:lnTo>
                  <a:lnTo>
                    <a:pt x="1041" y="106"/>
                  </a:lnTo>
                  <a:lnTo>
                    <a:pt x="1083" y="88"/>
                  </a:lnTo>
                  <a:lnTo>
                    <a:pt x="1127" y="71"/>
                  </a:lnTo>
                  <a:lnTo>
                    <a:pt x="1172" y="56"/>
                  </a:lnTo>
                  <a:lnTo>
                    <a:pt x="1216" y="43"/>
                  </a:lnTo>
                  <a:lnTo>
                    <a:pt x="1262" y="30"/>
                  </a:lnTo>
                  <a:lnTo>
                    <a:pt x="1307" y="20"/>
                  </a:lnTo>
                  <a:lnTo>
                    <a:pt x="1354" y="12"/>
                  </a:lnTo>
                  <a:lnTo>
                    <a:pt x="1400" y="5"/>
                  </a:lnTo>
                  <a:lnTo>
                    <a:pt x="1447" y="0"/>
                  </a:lnTo>
                  <a:lnTo>
                    <a:pt x="1464" y="3"/>
                  </a:lnTo>
                  <a:lnTo>
                    <a:pt x="1482" y="6"/>
                  </a:lnTo>
                  <a:lnTo>
                    <a:pt x="1500" y="8"/>
                  </a:lnTo>
                  <a:lnTo>
                    <a:pt x="1519" y="10"/>
                  </a:lnTo>
                  <a:lnTo>
                    <a:pt x="1538" y="14"/>
                  </a:lnTo>
                  <a:lnTo>
                    <a:pt x="1557" y="17"/>
                  </a:lnTo>
                  <a:lnTo>
                    <a:pt x="1575" y="21"/>
                  </a:lnTo>
                  <a:lnTo>
                    <a:pt x="1592" y="25"/>
                  </a:lnTo>
                  <a:lnTo>
                    <a:pt x="1610" y="30"/>
                  </a:lnTo>
                  <a:lnTo>
                    <a:pt x="1626" y="37"/>
                  </a:lnTo>
                  <a:lnTo>
                    <a:pt x="1642" y="45"/>
                  </a:lnTo>
                  <a:lnTo>
                    <a:pt x="1656" y="53"/>
                  </a:lnTo>
                  <a:lnTo>
                    <a:pt x="1668" y="64"/>
                  </a:lnTo>
                  <a:lnTo>
                    <a:pt x="1680" y="76"/>
                  </a:lnTo>
                  <a:lnTo>
                    <a:pt x="1689" y="91"/>
                  </a:lnTo>
                  <a:lnTo>
                    <a:pt x="1697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auto">
            <a:xfrm>
              <a:off x="1176" y="2845"/>
              <a:ext cx="1443" cy="857"/>
            </a:xfrm>
            <a:custGeom>
              <a:avLst/>
              <a:gdLst>
                <a:gd name="T0" fmla="*/ 1665 w 2883"/>
                <a:gd name="T1" fmla="*/ 665 h 1710"/>
                <a:gd name="T2" fmla="*/ 1771 w 2883"/>
                <a:gd name="T3" fmla="*/ 768 h 1710"/>
                <a:gd name="T4" fmla="*/ 2020 w 2883"/>
                <a:gd name="T5" fmla="*/ 546 h 1710"/>
                <a:gd name="T6" fmla="*/ 2260 w 2883"/>
                <a:gd name="T7" fmla="*/ 300 h 1710"/>
                <a:gd name="T8" fmla="*/ 2412 w 2883"/>
                <a:gd name="T9" fmla="*/ 176 h 1710"/>
                <a:gd name="T10" fmla="*/ 2569 w 2883"/>
                <a:gd name="T11" fmla="*/ 148 h 1710"/>
                <a:gd name="T12" fmla="*/ 2708 w 2883"/>
                <a:gd name="T13" fmla="*/ 339 h 1710"/>
                <a:gd name="T14" fmla="*/ 2782 w 2883"/>
                <a:gd name="T15" fmla="*/ 489 h 1710"/>
                <a:gd name="T16" fmla="*/ 2847 w 2883"/>
                <a:gd name="T17" fmla="*/ 609 h 1710"/>
                <a:gd name="T18" fmla="*/ 2814 w 2883"/>
                <a:gd name="T19" fmla="*/ 710 h 1710"/>
                <a:gd name="T20" fmla="*/ 2690 w 2883"/>
                <a:gd name="T21" fmla="*/ 629 h 1710"/>
                <a:gd name="T22" fmla="*/ 2339 w 2883"/>
                <a:gd name="T23" fmla="*/ 499 h 1710"/>
                <a:gd name="T24" fmla="*/ 2058 w 2883"/>
                <a:gd name="T25" fmla="*/ 586 h 1710"/>
                <a:gd name="T26" fmla="*/ 1927 w 2883"/>
                <a:gd name="T27" fmla="*/ 794 h 1710"/>
                <a:gd name="T28" fmla="*/ 2115 w 2883"/>
                <a:gd name="T29" fmla="*/ 1061 h 1710"/>
                <a:gd name="T30" fmla="*/ 2282 w 2883"/>
                <a:gd name="T31" fmla="*/ 1174 h 1710"/>
                <a:gd name="T32" fmla="*/ 2036 w 2883"/>
                <a:gd name="T33" fmla="*/ 1267 h 1710"/>
                <a:gd name="T34" fmla="*/ 1793 w 2883"/>
                <a:gd name="T35" fmla="*/ 1328 h 1710"/>
                <a:gd name="T36" fmla="*/ 2032 w 2883"/>
                <a:gd name="T37" fmla="*/ 1285 h 1710"/>
                <a:gd name="T38" fmla="*/ 2335 w 2883"/>
                <a:gd name="T39" fmla="*/ 1273 h 1710"/>
                <a:gd name="T40" fmla="*/ 2067 w 2883"/>
                <a:gd name="T41" fmla="*/ 1338 h 1710"/>
                <a:gd name="T42" fmla="*/ 1915 w 2883"/>
                <a:gd name="T43" fmla="*/ 1387 h 1710"/>
                <a:gd name="T44" fmla="*/ 2054 w 2883"/>
                <a:gd name="T45" fmla="*/ 1358 h 1710"/>
                <a:gd name="T46" fmla="*/ 2217 w 2883"/>
                <a:gd name="T47" fmla="*/ 1342 h 1710"/>
                <a:gd name="T48" fmla="*/ 2281 w 2883"/>
                <a:gd name="T49" fmla="*/ 1427 h 1710"/>
                <a:gd name="T50" fmla="*/ 2152 w 2883"/>
                <a:gd name="T51" fmla="*/ 1518 h 1710"/>
                <a:gd name="T52" fmla="*/ 1894 w 2883"/>
                <a:gd name="T53" fmla="*/ 1644 h 1710"/>
                <a:gd name="T54" fmla="*/ 1475 w 2883"/>
                <a:gd name="T55" fmla="*/ 1710 h 1710"/>
                <a:gd name="T56" fmla="*/ 1111 w 2883"/>
                <a:gd name="T57" fmla="*/ 1639 h 1710"/>
                <a:gd name="T58" fmla="*/ 813 w 2883"/>
                <a:gd name="T59" fmla="*/ 1490 h 1710"/>
                <a:gd name="T60" fmla="*/ 793 w 2883"/>
                <a:gd name="T61" fmla="*/ 1263 h 1710"/>
                <a:gd name="T62" fmla="*/ 938 w 2883"/>
                <a:gd name="T63" fmla="*/ 1252 h 1710"/>
                <a:gd name="T64" fmla="*/ 1036 w 2883"/>
                <a:gd name="T65" fmla="*/ 1279 h 1710"/>
                <a:gd name="T66" fmla="*/ 1072 w 2883"/>
                <a:gd name="T67" fmla="*/ 1270 h 1710"/>
                <a:gd name="T68" fmla="*/ 921 w 2883"/>
                <a:gd name="T69" fmla="*/ 1235 h 1710"/>
                <a:gd name="T70" fmla="*/ 874 w 2883"/>
                <a:gd name="T71" fmla="*/ 1174 h 1710"/>
                <a:gd name="T72" fmla="*/ 1002 w 2883"/>
                <a:gd name="T73" fmla="*/ 1198 h 1710"/>
                <a:gd name="T74" fmla="*/ 1117 w 2883"/>
                <a:gd name="T75" fmla="*/ 1257 h 1710"/>
                <a:gd name="T76" fmla="*/ 1117 w 2883"/>
                <a:gd name="T77" fmla="*/ 1244 h 1710"/>
                <a:gd name="T78" fmla="*/ 995 w 2883"/>
                <a:gd name="T79" fmla="*/ 1180 h 1710"/>
                <a:gd name="T80" fmla="*/ 1059 w 2883"/>
                <a:gd name="T81" fmla="*/ 1035 h 1710"/>
                <a:gd name="T82" fmla="*/ 1470 w 2883"/>
                <a:gd name="T83" fmla="*/ 744 h 1710"/>
                <a:gd name="T84" fmla="*/ 1529 w 2883"/>
                <a:gd name="T85" fmla="*/ 453 h 1710"/>
                <a:gd name="T86" fmla="*/ 1248 w 2883"/>
                <a:gd name="T87" fmla="*/ 390 h 1710"/>
                <a:gd name="T88" fmla="*/ 1058 w 2883"/>
                <a:gd name="T89" fmla="*/ 397 h 1710"/>
                <a:gd name="T90" fmla="*/ 839 w 2883"/>
                <a:gd name="T91" fmla="*/ 465 h 1710"/>
                <a:gd name="T92" fmla="*/ 456 w 2883"/>
                <a:gd name="T93" fmla="*/ 701 h 1710"/>
                <a:gd name="T94" fmla="*/ 334 w 2883"/>
                <a:gd name="T95" fmla="*/ 903 h 1710"/>
                <a:gd name="T96" fmla="*/ 334 w 2883"/>
                <a:gd name="T97" fmla="*/ 1083 h 1710"/>
                <a:gd name="T98" fmla="*/ 183 w 2883"/>
                <a:gd name="T99" fmla="*/ 1181 h 1710"/>
                <a:gd name="T100" fmla="*/ 0 w 2883"/>
                <a:gd name="T101" fmla="*/ 1058 h 1710"/>
                <a:gd name="T102" fmla="*/ 229 w 2883"/>
                <a:gd name="T103" fmla="*/ 672 h 1710"/>
                <a:gd name="T104" fmla="*/ 512 w 2883"/>
                <a:gd name="T105" fmla="*/ 407 h 1710"/>
                <a:gd name="T106" fmla="*/ 640 w 2883"/>
                <a:gd name="T107" fmla="*/ 323 h 1710"/>
                <a:gd name="T108" fmla="*/ 793 w 2883"/>
                <a:gd name="T109" fmla="*/ 229 h 1710"/>
                <a:gd name="T110" fmla="*/ 980 w 2883"/>
                <a:gd name="T111" fmla="*/ 132 h 1710"/>
                <a:gd name="T112" fmla="*/ 1261 w 2883"/>
                <a:gd name="T113" fmla="*/ 30 h 1710"/>
                <a:gd name="T114" fmla="*/ 1486 w 2883"/>
                <a:gd name="T115" fmla="*/ 10 h 1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3" h="1710">
                  <a:moveTo>
                    <a:pt x="1607" y="81"/>
                  </a:moveTo>
                  <a:lnTo>
                    <a:pt x="1622" y="150"/>
                  </a:lnTo>
                  <a:lnTo>
                    <a:pt x="1632" y="219"/>
                  </a:lnTo>
                  <a:lnTo>
                    <a:pt x="1639" y="288"/>
                  </a:lnTo>
                  <a:lnTo>
                    <a:pt x="1644" y="358"/>
                  </a:lnTo>
                  <a:lnTo>
                    <a:pt x="1646" y="428"/>
                  </a:lnTo>
                  <a:lnTo>
                    <a:pt x="1649" y="497"/>
                  </a:lnTo>
                  <a:lnTo>
                    <a:pt x="1654" y="566"/>
                  </a:lnTo>
                  <a:lnTo>
                    <a:pt x="1660" y="634"/>
                  </a:lnTo>
                  <a:lnTo>
                    <a:pt x="1662" y="650"/>
                  </a:lnTo>
                  <a:lnTo>
                    <a:pt x="1665" y="665"/>
                  </a:lnTo>
                  <a:lnTo>
                    <a:pt x="1669" y="680"/>
                  </a:lnTo>
                  <a:lnTo>
                    <a:pt x="1672" y="695"/>
                  </a:lnTo>
                  <a:lnTo>
                    <a:pt x="1677" y="710"/>
                  </a:lnTo>
                  <a:lnTo>
                    <a:pt x="1683" y="725"/>
                  </a:lnTo>
                  <a:lnTo>
                    <a:pt x="1688" y="739"/>
                  </a:lnTo>
                  <a:lnTo>
                    <a:pt x="1694" y="753"/>
                  </a:lnTo>
                  <a:lnTo>
                    <a:pt x="1708" y="761"/>
                  </a:lnTo>
                  <a:lnTo>
                    <a:pt x="1724" y="766"/>
                  </a:lnTo>
                  <a:lnTo>
                    <a:pt x="1739" y="769"/>
                  </a:lnTo>
                  <a:lnTo>
                    <a:pt x="1755" y="770"/>
                  </a:lnTo>
                  <a:lnTo>
                    <a:pt x="1771" y="768"/>
                  </a:lnTo>
                  <a:lnTo>
                    <a:pt x="1788" y="764"/>
                  </a:lnTo>
                  <a:lnTo>
                    <a:pt x="1802" y="759"/>
                  </a:lnTo>
                  <a:lnTo>
                    <a:pt x="1817" y="753"/>
                  </a:lnTo>
                  <a:lnTo>
                    <a:pt x="1845" y="728"/>
                  </a:lnTo>
                  <a:lnTo>
                    <a:pt x="1873" y="703"/>
                  </a:lnTo>
                  <a:lnTo>
                    <a:pt x="1899" y="678"/>
                  </a:lnTo>
                  <a:lnTo>
                    <a:pt x="1925" y="652"/>
                  </a:lnTo>
                  <a:lnTo>
                    <a:pt x="1949" y="626"/>
                  </a:lnTo>
                  <a:lnTo>
                    <a:pt x="1973" y="599"/>
                  </a:lnTo>
                  <a:lnTo>
                    <a:pt x="1997" y="573"/>
                  </a:lnTo>
                  <a:lnTo>
                    <a:pt x="2020" y="546"/>
                  </a:lnTo>
                  <a:lnTo>
                    <a:pt x="2044" y="520"/>
                  </a:lnTo>
                  <a:lnTo>
                    <a:pt x="2067" y="492"/>
                  </a:lnTo>
                  <a:lnTo>
                    <a:pt x="2092" y="466"/>
                  </a:lnTo>
                  <a:lnTo>
                    <a:pt x="2116" y="440"/>
                  </a:lnTo>
                  <a:lnTo>
                    <a:pt x="2141" y="414"/>
                  </a:lnTo>
                  <a:lnTo>
                    <a:pt x="2167" y="389"/>
                  </a:lnTo>
                  <a:lnTo>
                    <a:pt x="2193" y="363"/>
                  </a:lnTo>
                  <a:lnTo>
                    <a:pt x="2221" y="338"/>
                  </a:lnTo>
                  <a:lnTo>
                    <a:pt x="2233" y="325"/>
                  </a:lnTo>
                  <a:lnTo>
                    <a:pt x="2247" y="313"/>
                  </a:lnTo>
                  <a:lnTo>
                    <a:pt x="2260" y="300"/>
                  </a:lnTo>
                  <a:lnTo>
                    <a:pt x="2274" y="288"/>
                  </a:lnTo>
                  <a:lnTo>
                    <a:pt x="2286" y="276"/>
                  </a:lnTo>
                  <a:lnTo>
                    <a:pt x="2300" y="264"/>
                  </a:lnTo>
                  <a:lnTo>
                    <a:pt x="2313" y="253"/>
                  </a:lnTo>
                  <a:lnTo>
                    <a:pt x="2327" y="241"/>
                  </a:lnTo>
                  <a:lnTo>
                    <a:pt x="2341" y="230"/>
                  </a:lnTo>
                  <a:lnTo>
                    <a:pt x="2354" y="218"/>
                  </a:lnTo>
                  <a:lnTo>
                    <a:pt x="2368" y="207"/>
                  </a:lnTo>
                  <a:lnTo>
                    <a:pt x="2383" y="196"/>
                  </a:lnTo>
                  <a:lnTo>
                    <a:pt x="2397" y="186"/>
                  </a:lnTo>
                  <a:lnTo>
                    <a:pt x="2412" y="176"/>
                  </a:lnTo>
                  <a:lnTo>
                    <a:pt x="2427" y="165"/>
                  </a:lnTo>
                  <a:lnTo>
                    <a:pt x="2443" y="155"/>
                  </a:lnTo>
                  <a:lnTo>
                    <a:pt x="2456" y="149"/>
                  </a:lnTo>
                  <a:lnTo>
                    <a:pt x="2468" y="143"/>
                  </a:lnTo>
                  <a:lnTo>
                    <a:pt x="2481" y="139"/>
                  </a:lnTo>
                  <a:lnTo>
                    <a:pt x="2495" y="134"/>
                  </a:lnTo>
                  <a:lnTo>
                    <a:pt x="2508" y="132"/>
                  </a:lnTo>
                  <a:lnTo>
                    <a:pt x="2521" y="131"/>
                  </a:lnTo>
                  <a:lnTo>
                    <a:pt x="2536" y="132"/>
                  </a:lnTo>
                  <a:lnTo>
                    <a:pt x="2550" y="135"/>
                  </a:lnTo>
                  <a:lnTo>
                    <a:pt x="2569" y="148"/>
                  </a:lnTo>
                  <a:lnTo>
                    <a:pt x="2586" y="161"/>
                  </a:lnTo>
                  <a:lnTo>
                    <a:pt x="2601" y="176"/>
                  </a:lnTo>
                  <a:lnTo>
                    <a:pt x="2616" y="192"/>
                  </a:lnTo>
                  <a:lnTo>
                    <a:pt x="2630" y="208"/>
                  </a:lnTo>
                  <a:lnTo>
                    <a:pt x="2642" y="225"/>
                  </a:lnTo>
                  <a:lnTo>
                    <a:pt x="2655" y="243"/>
                  </a:lnTo>
                  <a:lnTo>
                    <a:pt x="2667" y="262"/>
                  </a:lnTo>
                  <a:lnTo>
                    <a:pt x="2677" y="280"/>
                  </a:lnTo>
                  <a:lnTo>
                    <a:pt x="2687" y="300"/>
                  </a:lnTo>
                  <a:lnTo>
                    <a:pt x="2698" y="320"/>
                  </a:lnTo>
                  <a:lnTo>
                    <a:pt x="2708" y="339"/>
                  </a:lnTo>
                  <a:lnTo>
                    <a:pt x="2718" y="359"/>
                  </a:lnTo>
                  <a:lnTo>
                    <a:pt x="2729" y="377"/>
                  </a:lnTo>
                  <a:lnTo>
                    <a:pt x="2739" y="397"/>
                  </a:lnTo>
                  <a:lnTo>
                    <a:pt x="2751" y="415"/>
                  </a:lnTo>
                  <a:lnTo>
                    <a:pt x="2759" y="431"/>
                  </a:lnTo>
                  <a:lnTo>
                    <a:pt x="2766" y="450"/>
                  </a:lnTo>
                  <a:lnTo>
                    <a:pt x="2770" y="468"/>
                  </a:lnTo>
                  <a:lnTo>
                    <a:pt x="2773" y="484"/>
                  </a:lnTo>
                  <a:lnTo>
                    <a:pt x="2775" y="486"/>
                  </a:lnTo>
                  <a:lnTo>
                    <a:pt x="2778" y="488"/>
                  </a:lnTo>
                  <a:lnTo>
                    <a:pt x="2782" y="489"/>
                  </a:lnTo>
                  <a:lnTo>
                    <a:pt x="2785" y="489"/>
                  </a:lnTo>
                  <a:lnTo>
                    <a:pt x="2790" y="500"/>
                  </a:lnTo>
                  <a:lnTo>
                    <a:pt x="2793" y="512"/>
                  </a:lnTo>
                  <a:lnTo>
                    <a:pt x="2799" y="523"/>
                  </a:lnTo>
                  <a:lnTo>
                    <a:pt x="2804" y="535"/>
                  </a:lnTo>
                  <a:lnTo>
                    <a:pt x="2809" y="546"/>
                  </a:lnTo>
                  <a:lnTo>
                    <a:pt x="2816" y="557"/>
                  </a:lnTo>
                  <a:lnTo>
                    <a:pt x="2823" y="567"/>
                  </a:lnTo>
                  <a:lnTo>
                    <a:pt x="2830" y="576"/>
                  </a:lnTo>
                  <a:lnTo>
                    <a:pt x="2838" y="592"/>
                  </a:lnTo>
                  <a:lnTo>
                    <a:pt x="2847" y="609"/>
                  </a:lnTo>
                  <a:lnTo>
                    <a:pt x="2858" y="625"/>
                  </a:lnTo>
                  <a:lnTo>
                    <a:pt x="2867" y="640"/>
                  </a:lnTo>
                  <a:lnTo>
                    <a:pt x="2875" y="657"/>
                  </a:lnTo>
                  <a:lnTo>
                    <a:pt x="2881" y="674"/>
                  </a:lnTo>
                  <a:lnTo>
                    <a:pt x="2883" y="691"/>
                  </a:lnTo>
                  <a:lnTo>
                    <a:pt x="2882" y="711"/>
                  </a:lnTo>
                  <a:lnTo>
                    <a:pt x="2867" y="716"/>
                  </a:lnTo>
                  <a:lnTo>
                    <a:pt x="2853" y="717"/>
                  </a:lnTo>
                  <a:lnTo>
                    <a:pt x="2839" y="717"/>
                  </a:lnTo>
                  <a:lnTo>
                    <a:pt x="2827" y="715"/>
                  </a:lnTo>
                  <a:lnTo>
                    <a:pt x="2814" y="710"/>
                  </a:lnTo>
                  <a:lnTo>
                    <a:pt x="2802" y="705"/>
                  </a:lnTo>
                  <a:lnTo>
                    <a:pt x="2791" y="698"/>
                  </a:lnTo>
                  <a:lnTo>
                    <a:pt x="2779" y="690"/>
                  </a:lnTo>
                  <a:lnTo>
                    <a:pt x="2769" y="683"/>
                  </a:lnTo>
                  <a:lnTo>
                    <a:pt x="2758" y="674"/>
                  </a:lnTo>
                  <a:lnTo>
                    <a:pt x="2747" y="666"/>
                  </a:lnTo>
                  <a:lnTo>
                    <a:pt x="2736" y="657"/>
                  </a:lnTo>
                  <a:lnTo>
                    <a:pt x="2725" y="649"/>
                  </a:lnTo>
                  <a:lnTo>
                    <a:pt x="2714" y="642"/>
                  </a:lnTo>
                  <a:lnTo>
                    <a:pt x="2702" y="635"/>
                  </a:lnTo>
                  <a:lnTo>
                    <a:pt x="2690" y="629"/>
                  </a:lnTo>
                  <a:lnTo>
                    <a:pt x="2661" y="615"/>
                  </a:lnTo>
                  <a:lnTo>
                    <a:pt x="2631" y="602"/>
                  </a:lnTo>
                  <a:lnTo>
                    <a:pt x="2601" y="587"/>
                  </a:lnTo>
                  <a:lnTo>
                    <a:pt x="2570" y="573"/>
                  </a:lnTo>
                  <a:lnTo>
                    <a:pt x="2538" y="558"/>
                  </a:lnTo>
                  <a:lnTo>
                    <a:pt x="2506" y="544"/>
                  </a:lnTo>
                  <a:lnTo>
                    <a:pt x="2473" y="531"/>
                  </a:lnTo>
                  <a:lnTo>
                    <a:pt x="2441" y="520"/>
                  </a:lnTo>
                  <a:lnTo>
                    <a:pt x="2407" y="511"/>
                  </a:lnTo>
                  <a:lnTo>
                    <a:pt x="2374" y="504"/>
                  </a:lnTo>
                  <a:lnTo>
                    <a:pt x="2339" y="499"/>
                  </a:lnTo>
                  <a:lnTo>
                    <a:pt x="2306" y="497"/>
                  </a:lnTo>
                  <a:lnTo>
                    <a:pt x="2271" y="498"/>
                  </a:lnTo>
                  <a:lnTo>
                    <a:pt x="2237" y="504"/>
                  </a:lnTo>
                  <a:lnTo>
                    <a:pt x="2201" y="513"/>
                  </a:lnTo>
                  <a:lnTo>
                    <a:pt x="2167" y="527"/>
                  </a:lnTo>
                  <a:lnTo>
                    <a:pt x="2147" y="534"/>
                  </a:lnTo>
                  <a:lnTo>
                    <a:pt x="2129" y="543"/>
                  </a:lnTo>
                  <a:lnTo>
                    <a:pt x="2110" y="552"/>
                  </a:lnTo>
                  <a:lnTo>
                    <a:pt x="2093" y="563"/>
                  </a:lnTo>
                  <a:lnTo>
                    <a:pt x="2076" y="574"/>
                  </a:lnTo>
                  <a:lnTo>
                    <a:pt x="2058" y="586"/>
                  </a:lnTo>
                  <a:lnTo>
                    <a:pt x="2042" y="599"/>
                  </a:lnTo>
                  <a:lnTo>
                    <a:pt x="2027" y="613"/>
                  </a:lnTo>
                  <a:lnTo>
                    <a:pt x="2012" y="628"/>
                  </a:lnTo>
                  <a:lnTo>
                    <a:pt x="1998" y="643"/>
                  </a:lnTo>
                  <a:lnTo>
                    <a:pt x="1986" y="659"/>
                  </a:lnTo>
                  <a:lnTo>
                    <a:pt x="1973" y="677"/>
                  </a:lnTo>
                  <a:lnTo>
                    <a:pt x="1961" y="694"/>
                  </a:lnTo>
                  <a:lnTo>
                    <a:pt x="1951" y="712"/>
                  </a:lnTo>
                  <a:lnTo>
                    <a:pt x="1942" y="731"/>
                  </a:lnTo>
                  <a:lnTo>
                    <a:pt x="1933" y="749"/>
                  </a:lnTo>
                  <a:lnTo>
                    <a:pt x="1927" y="794"/>
                  </a:lnTo>
                  <a:lnTo>
                    <a:pt x="1929" y="834"/>
                  </a:lnTo>
                  <a:lnTo>
                    <a:pt x="1940" y="872"/>
                  </a:lnTo>
                  <a:lnTo>
                    <a:pt x="1957" y="907"/>
                  </a:lnTo>
                  <a:lnTo>
                    <a:pt x="1980" y="939"/>
                  </a:lnTo>
                  <a:lnTo>
                    <a:pt x="2006" y="968"/>
                  </a:lnTo>
                  <a:lnTo>
                    <a:pt x="2038" y="994"/>
                  </a:lnTo>
                  <a:lnTo>
                    <a:pt x="2071" y="1019"/>
                  </a:lnTo>
                  <a:lnTo>
                    <a:pt x="2071" y="1027"/>
                  </a:lnTo>
                  <a:lnTo>
                    <a:pt x="2085" y="1039"/>
                  </a:lnTo>
                  <a:lnTo>
                    <a:pt x="2100" y="1050"/>
                  </a:lnTo>
                  <a:lnTo>
                    <a:pt x="2115" y="1061"/>
                  </a:lnTo>
                  <a:lnTo>
                    <a:pt x="2131" y="1072"/>
                  </a:lnTo>
                  <a:lnTo>
                    <a:pt x="2146" y="1081"/>
                  </a:lnTo>
                  <a:lnTo>
                    <a:pt x="2162" y="1090"/>
                  </a:lnTo>
                  <a:lnTo>
                    <a:pt x="2178" y="1100"/>
                  </a:lnTo>
                  <a:lnTo>
                    <a:pt x="2194" y="1110"/>
                  </a:lnTo>
                  <a:lnTo>
                    <a:pt x="2209" y="1119"/>
                  </a:lnTo>
                  <a:lnTo>
                    <a:pt x="2224" y="1129"/>
                  </a:lnTo>
                  <a:lnTo>
                    <a:pt x="2239" y="1140"/>
                  </a:lnTo>
                  <a:lnTo>
                    <a:pt x="2254" y="1150"/>
                  </a:lnTo>
                  <a:lnTo>
                    <a:pt x="2268" y="1161"/>
                  </a:lnTo>
                  <a:lnTo>
                    <a:pt x="2282" y="1174"/>
                  </a:lnTo>
                  <a:lnTo>
                    <a:pt x="2294" y="1188"/>
                  </a:lnTo>
                  <a:lnTo>
                    <a:pt x="2306" y="1202"/>
                  </a:lnTo>
                  <a:lnTo>
                    <a:pt x="2278" y="1210"/>
                  </a:lnTo>
                  <a:lnTo>
                    <a:pt x="2249" y="1218"/>
                  </a:lnTo>
                  <a:lnTo>
                    <a:pt x="2220" y="1226"/>
                  </a:lnTo>
                  <a:lnTo>
                    <a:pt x="2191" y="1233"/>
                  </a:lnTo>
                  <a:lnTo>
                    <a:pt x="2160" y="1241"/>
                  </a:lnTo>
                  <a:lnTo>
                    <a:pt x="2130" y="1247"/>
                  </a:lnTo>
                  <a:lnTo>
                    <a:pt x="2099" y="1254"/>
                  </a:lnTo>
                  <a:lnTo>
                    <a:pt x="2067" y="1260"/>
                  </a:lnTo>
                  <a:lnTo>
                    <a:pt x="2036" y="1267"/>
                  </a:lnTo>
                  <a:lnTo>
                    <a:pt x="2006" y="1274"/>
                  </a:lnTo>
                  <a:lnTo>
                    <a:pt x="1975" y="1282"/>
                  </a:lnTo>
                  <a:lnTo>
                    <a:pt x="1944" y="1289"/>
                  </a:lnTo>
                  <a:lnTo>
                    <a:pt x="1914" y="1297"/>
                  </a:lnTo>
                  <a:lnTo>
                    <a:pt x="1884" y="1306"/>
                  </a:lnTo>
                  <a:lnTo>
                    <a:pt x="1854" y="1316"/>
                  </a:lnTo>
                  <a:lnTo>
                    <a:pt x="1826" y="1325"/>
                  </a:lnTo>
                  <a:lnTo>
                    <a:pt x="1816" y="1325"/>
                  </a:lnTo>
                  <a:lnTo>
                    <a:pt x="1808" y="1325"/>
                  </a:lnTo>
                  <a:lnTo>
                    <a:pt x="1800" y="1325"/>
                  </a:lnTo>
                  <a:lnTo>
                    <a:pt x="1793" y="1328"/>
                  </a:lnTo>
                  <a:lnTo>
                    <a:pt x="1793" y="1336"/>
                  </a:lnTo>
                  <a:lnTo>
                    <a:pt x="1798" y="1340"/>
                  </a:lnTo>
                  <a:lnTo>
                    <a:pt x="1805" y="1342"/>
                  </a:lnTo>
                  <a:lnTo>
                    <a:pt x="1809" y="1345"/>
                  </a:lnTo>
                  <a:lnTo>
                    <a:pt x="1841" y="1335"/>
                  </a:lnTo>
                  <a:lnTo>
                    <a:pt x="1873" y="1326"/>
                  </a:lnTo>
                  <a:lnTo>
                    <a:pt x="1905" y="1318"/>
                  </a:lnTo>
                  <a:lnTo>
                    <a:pt x="1936" y="1309"/>
                  </a:lnTo>
                  <a:lnTo>
                    <a:pt x="1968" y="1301"/>
                  </a:lnTo>
                  <a:lnTo>
                    <a:pt x="2001" y="1293"/>
                  </a:lnTo>
                  <a:lnTo>
                    <a:pt x="2032" y="1285"/>
                  </a:lnTo>
                  <a:lnTo>
                    <a:pt x="2064" y="1277"/>
                  </a:lnTo>
                  <a:lnTo>
                    <a:pt x="2096" y="1268"/>
                  </a:lnTo>
                  <a:lnTo>
                    <a:pt x="2129" y="1262"/>
                  </a:lnTo>
                  <a:lnTo>
                    <a:pt x="2161" y="1254"/>
                  </a:lnTo>
                  <a:lnTo>
                    <a:pt x="2192" y="1247"/>
                  </a:lnTo>
                  <a:lnTo>
                    <a:pt x="2224" y="1240"/>
                  </a:lnTo>
                  <a:lnTo>
                    <a:pt x="2256" y="1234"/>
                  </a:lnTo>
                  <a:lnTo>
                    <a:pt x="2288" y="1227"/>
                  </a:lnTo>
                  <a:lnTo>
                    <a:pt x="2320" y="1221"/>
                  </a:lnTo>
                  <a:lnTo>
                    <a:pt x="2329" y="1247"/>
                  </a:lnTo>
                  <a:lnTo>
                    <a:pt x="2335" y="1273"/>
                  </a:lnTo>
                  <a:lnTo>
                    <a:pt x="2335" y="1301"/>
                  </a:lnTo>
                  <a:lnTo>
                    <a:pt x="2331" y="1325"/>
                  </a:lnTo>
                  <a:lnTo>
                    <a:pt x="2301" y="1325"/>
                  </a:lnTo>
                  <a:lnTo>
                    <a:pt x="2271" y="1325"/>
                  </a:lnTo>
                  <a:lnTo>
                    <a:pt x="2243" y="1326"/>
                  </a:lnTo>
                  <a:lnTo>
                    <a:pt x="2213" y="1327"/>
                  </a:lnTo>
                  <a:lnTo>
                    <a:pt x="2183" y="1328"/>
                  </a:lnTo>
                  <a:lnTo>
                    <a:pt x="2154" y="1330"/>
                  </a:lnTo>
                  <a:lnTo>
                    <a:pt x="2125" y="1332"/>
                  </a:lnTo>
                  <a:lnTo>
                    <a:pt x="2096" y="1334"/>
                  </a:lnTo>
                  <a:lnTo>
                    <a:pt x="2067" y="1338"/>
                  </a:lnTo>
                  <a:lnTo>
                    <a:pt x="2039" y="1341"/>
                  </a:lnTo>
                  <a:lnTo>
                    <a:pt x="2011" y="1346"/>
                  </a:lnTo>
                  <a:lnTo>
                    <a:pt x="1983" y="1350"/>
                  </a:lnTo>
                  <a:lnTo>
                    <a:pt x="1956" y="1356"/>
                  </a:lnTo>
                  <a:lnTo>
                    <a:pt x="1928" y="1363"/>
                  </a:lnTo>
                  <a:lnTo>
                    <a:pt x="1902" y="1370"/>
                  </a:lnTo>
                  <a:lnTo>
                    <a:pt x="1875" y="1378"/>
                  </a:lnTo>
                  <a:lnTo>
                    <a:pt x="1875" y="1391"/>
                  </a:lnTo>
                  <a:lnTo>
                    <a:pt x="1889" y="1393"/>
                  </a:lnTo>
                  <a:lnTo>
                    <a:pt x="1903" y="1391"/>
                  </a:lnTo>
                  <a:lnTo>
                    <a:pt x="1915" y="1387"/>
                  </a:lnTo>
                  <a:lnTo>
                    <a:pt x="1928" y="1383"/>
                  </a:lnTo>
                  <a:lnTo>
                    <a:pt x="1942" y="1378"/>
                  </a:lnTo>
                  <a:lnTo>
                    <a:pt x="1956" y="1374"/>
                  </a:lnTo>
                  <a:lnTo>
                    <a:pt x="1970" y="1373"/>
                  </a:lnTo>
                  <a:lnTo>
                    <a:pt x="1986" y="1376"/>
                  </a:lnTo>
                  <a:lnTo>
                    <a:pt x="1996" y="1370"/>
                  </a:lnTo>
                  <a:lnTo>
                    <a:pt x="2006" y="1365"/>
                  </a:lnTo>
                  <a:lnTo>
                    <a:pt x="2018" y="1363"/>
                  </a:lnTo>
                  <a:lnTo>
                    <a:pt x="2029" y="1362"/>
                  </a:lnTo>
                  <a:lnTo>
                    <a:pt x="2042" y="1361"/>
                  </a:lnTo>
                  <a:lnTo>
                    <a:pt x="2054" y="1358"/>
                  </a:lnTo>
                  <a:lnTo>
                    <a:pt x="2065" y="1356"/>
                  </a:lnTo>
                  <a:lnTo>
                    <a:pt x="2076" y="1353"/>
                  </a:lnTo>
                  <a:lnTo>
                    <a:pt x="2093" y="1353"/>
                  </a:lnTo>
                  <a:lnTo>
                    <a:pt x="2109" y="1353"/>
                  </a:lnTo>
                  <a:lnTo>
                    <a:pt x="2125" y="1351"/>
                  </a:lnTo>
                  <a:lnTo>
                    <a:pt x="2141" y="1350"/>
                  </a:lnTo>
                  <a:lnTo>
                    <a:pt x="2156" y="1349"/>
                  </a:lnTo>
                  <a:lnTo>
                    <a:pt x="2172" y="1347"/>
                  </a:lnTo>
                  <a:lnTo>
                    <a:pt x="2187" y="1346"/>
                  </a:lnTo>
                  <a:lnTo>
                    <a:pt x="2202" y="1345"/>
                  </a:lnTo>
                  <a:lnTo>
                    <a:pt x="2217" y="1342"/>
                  </a:lnTo>
                  <a:lnTo>
                    <a:pt x="2233" y="1341"/>
                  </a:lnTo>
                  <a:lnTo>
                    <a:pt x="2248" y="1340"/>
                  </a:lnTo>
                  <a:lnTo>
                    <a:pt x="2264" y="1339"/>
                  </a:lnTo>
                  <a:lnTo>
                    <a:pt x="2281" y="1339"/>
                  </a:lnTo>
                  <a:lnTo>
                    <a:pt x="2297" y="1339"/>
                  </a:lnTo>
                  <a:lnTo>
                    <a:pt x="2314" y="1339"/>
                  </a:lnTo>
                  <a:lnTo>
                    <a:pt x="2331" y="1340"/>
                  </a:lnTo>
                  <a:lnTo>
                    <a:pt x="2326" y="1366"/>
                  </a:lnTo>
                  <a:lnTo>
                    <a:pt x="2314" y="1388"/>
                  </a:lnTo>
                  <a:lnTo>
                    <a:pt x="2299" y="1409"/>
                  </a:lnTo>
                  <a:lnTo>
                    <a:pt x="2281" y="1427"/>
                  </a:lnTo>
                  <a:lnTo>
                    <a:pt x="2261" y="1444"/>
                  </a:lnTo>
                  <a:lnTo>
                    <a:pt x="2240" y="1459"/>
                  </a:lnTo>
                  <a:lnTo>
                    <a:pt x="2221" y="1473"/>
                  </a:lnTo>
                  <a:lnTo>
                    <a:pt x="2201" y="1487"/>
                  </a:lnTo>
                  <a:lnTo>
                    <a:pt x="2191" y="1488"/>
                  </a:lnTo>
                  <a:lnTo>
                    <a:pt x="2183" y="1492"/>
                  </a:lnTo>
                  <a:lnTo>
                    <a:pt x="2176" y="1497"/>
                  </a:lnTo>
                  <a:lnTo>
                    <a:pt x="2170" y="1502"/>
                  </a:lnTo>
                  <a:lnTo>
                    <a:pt x="2164" y="1508"/>
                  </a:lnTo>
                  <a:lnTo>
                    <a:pt x="2158" y="1514"/>
                  </a:lnTo>
                  <a:lnTo>
                    <a:pt x="2152" y="1518"/>
                  </a:lnTo>
                  <a:lnTo>
                    <a:pt x="2144" y="1521"/>
                  </a:lnTo>
                  <a:lnTo>
                    <a:pt x="2122" y="1535"/>
                  </a:lnTo>
                  <a:lnTo>
                    <a:pt x="2100" y="1548"/>
                  </a:lnTo>
                  <a:lnTo>
                    <a:pt x="2077" y="1561"/>
                  </a:lnTo>
                  <a:lnTo>
                    <a:pt x="2055" y="1574"/>
                  </a:lnTo>
                  <a:lnTo>
                    <a:pt x="2033" y="1586"/>
                  </a:lnTo>
                  <a:lnTo>
                    <a:pt x="2010" y="1598"/>
                  </a:lnTo>
                  <a:lnTo>
                    <a:pt x="1988" y="1609"/>
                  </a:lnTo>
                  <a:lnTo>
                    <a:pt x="1966" y="1621"/>
                  </a:lnTo>
                  <a:lnTo>
                    <a:pt x="1929" y="1632"/>
                  </a:lnTo>
                  <a:lnTo>
                    <a:pt x="1894" y="1644"/>
                  </a:lnTo>
                  <a:lnTo>
                    <a:pt x="1857" y="1653"/>
                  </a:lnTo>
                  <a:lnTo>
                    <a:pt x="1820" y="1664"/>
                  </a:lnTo>
                  <a:lnTo>
                    <a:pt x="1783" y="1672"/>
                  </a:lnTo>
                  <a:lnTo>
                    <a:pt x="1746" y="1680"/>
                  </a:lnTo>
                  <a:lnTo>
                    <a:pt x="1708" y="1687"/>
                  </a:lnTo>
                  <a:lnTo>
                    <a:pt x="1670" y="1693"/>
                  </a:lnTo>
                  <a:lnTo>
                    <a:pt x="1632" y="1698"/>
                  </a:lnTo>
                  <a:lnTo>
                    <a:pt x="1594" y="1703"/>
                  </a:lnTo>
                  <a:lnTo>
                    <a:pt x="1555" y="1706"/>
                  </a:lnTo>
                  <a:lnTo>
                    <a:pt x="1516" y="1708"/>
                  </a:lnTo>
                  <a:lnTo>
                    <a:pt x="1475" y="1710"/>
                  </a:lnTo>
                  <a:lnTo>
                    <a:pt x="1435" y="1708"/>
                  </a:lnTo>
                  <a:lnTo>
                    <a:pt x="1394" y="1707"/>
                  </a:lnTo>
                  <a:lnTo>
                    <a:pt x="1352" y="1705"/>
                  </a:lnTo>
                  <a:lnTo>
                    <a:pt x="1321" y="1699"/>
                  </a:lnTo>
                  <a:lnTo>
                    <a:pt x="1291" y="1692"/>
                  </a:lnTo>
                  <a:lnTo>
                    <a:pt x="1260" y="1684"/>
                  </a:lnTo>
                  <a:lnTo>
                    <a:pt x="1230" y="1677"/>
                  </a:lnTo>
                  <a:lnTo>
                    <a:pt x="1200" y="1668"/>
                  </a:lnTo>
                  <a:lnTo>
                    <a:pt x="1170" y="1659"/>
                  </a:lnTo>
                  <a:lnTo>
                    <a:pt x="1141" y="1650"/>
                  </a:lnTo>
                  <a:lnTo>
                    <a:pt x="1111" y="1639"/>
                  </a:lnTo>
                  <a:lnTo>
                    <a:pt x="1082" y="1629"/>
                  </a:lnTo>
                  <a:lnTo>
                    <a:pt x="1054" y="1617"/>
                  </a:lnTo>
                  <a:lnTo>
                    <a:pt x="1025" y="1606"/>
                  </a:lnTo>
                  <a:lnTo>
                    <a:pt x="996" y="1593"/>
                  </a:lnTo>
                  <a:lnTo>
                    <a:pt x="968" y="1581"/>
                  </a:lnTo>
                  <a:lnTo>
                    <a:pt x="940" y="1568"/>
                  </a:lnTo>
                  <a:lnTo>
                    <a:pt x="912" y="1554"/>
                  </a:lnTo>
                  <a:lnTo>
                    <a:pt x="884" y="1540"/>
                  </a:lnTo>
                  <a:lnTo>
                    <a:pt x="861" y="1524"/>
                  </a:lnTo>
                  <a:lnTo>
                    <a:pt x="837" y="1508"/>
                  </a:lnTo>
                  <a:lnTo>
                    <a:pt x="813" y="1490"/>
                  </a:lnTo>
                  <a:lnTo>
                    <a:pt x="791" y="1471"/>
                  </a:lnTo>
                  <a:lnTo>
                    <a:pt x="770" y="1450"/>
                  </a:lnTo>
                  <a:lnTo>
                    <a:pt x="753" y="1429"/>
                  </a:lnTo>
                  <a:lnTo>
                    <a:pt x="741" y="1403"/>
                  </a:lnTo>
                  <a:lnTo>
                    <a:pt x="735" y="1376"/>
                  </a:lnTo>
                  <a:lnTo>
                    <a:pt x="740" y="1355"/>
                  </a:lnTo>
                  <a:lnTo>
                    <a:pt x="748" y="1335"/>
                  </a:lnTo>
                  <a:lnTo>
                    <a:pt x="758" y="1316"/>
                  </a:lnTo>
                  <a:lnTo>
                    <a:pt x="768" y="1297"/>
                  </a:lnTo>
                  <a:lnTo>
                    <a:pt x="781" y="1280"/>
                  </a:lnTo>
                  <a:lnTo>
                    <a:pt x="793" y="1263"/>
                  </a:lnTo>
                  <a:lnTo>
                    <a:pt x="806" y="1245"/>
                  </a:lnTo>
                  <a:lnTo>
                    <a:pt x="819" y="1229"/>
                  </a:lnTo>
                  <a:lnTo>
                    <a:pt x="832" y="1232"/>
                  </a:lnTo>
                  <a:lnTo>
                    <a:pt x="846" y="1234"/>
                  </a:lnTo>
                  <a:lnTo>
                    <a:pt x="860" y="1237"/>
                  </a:lnTo>
                  <a:lnTo>
                    <a:pt x="874" y="1241"/>
                  </a:lnTo>
                  <a:lnTo>
                    <a:pt x="888" y="1244"/>
                  </a:lnTo>
                  <a:lnTo>
                    <a:pt x="902" y="1247"/>
                  </a:lnTo>
                  <a:lnTo>
                    <a:pt x="915" y="1248"/>
                  </a:lnTo>
                  <a:lnTo>
                    <a:pt x="929" y="1249"/>
                  </a:lnTo>
                  <a:lnTo>
                    <a:pt x="938" y="1252"/>
                  </a:lnTo>
                  <a:lnTo>
                    <a:pt x="947" y="1255"/>
                  </a:lnTo>
                  <a:lnTo>
                    <a:pt x="957" y="1256"/>
                  </a:lnTo>
                  <a:lnTo>
                    <a:pt x="966" y="1257"/>
                  </a:lnTo>
                  <a:lnTo>
                    <a:pt x="975" y="1259"/>
                  </a:lnTo>
                  <a:lnTo>
                    <a:pt x="985" y="1260"/>
                  </a:lnTo>
                  <a:lnTo>
                    <a:pt x="994" y="1262"/>
                  </a:lnTo>
                  <a:lnTo>
                    <a:pt x="1003" y="1263"/>
                  </a:lnTo>
                  <a:lnTo>
                    <a:pt x="1010" y="1268"/>
                  </a:lnTo>
                  <a:lnTo>
                    <a:pt x="1018" y="1273"/>
                  </a:lnTo>
                  <a:lnTo>
                    <a:pt x="1027" y="1277"/>
                  </a:lnTo>
                  <a:lnTo>
                    <a:pt x="1036" y="1279"/>
                  </a:lnTo>
                  <a:lnTo>
                    <a:pt x="1046" y="1282"/>
                  </a:lnTo>
                  <a:lnTo>
                    <a:pt x="1055" y="1286"/>
                  </a:lnTo>
                  <a:lnTo>
                    <a:pt x="1064" y="1289"/>
                  </a:lnTo>
                  <a:lnTo>
                    <a:pt x="1072" y="1295"/>
                  </a:lnTo>
                  <a:lnTo>
                    <a:pt x="1076" y="1295"/>
                  </a:lnTo>
                  <a:lnTo>
                    <a:pt x="1080" y="1294"/>
                  </a:lnTo>
                  <a:lnTo>
                    <a:pt x="1085" y="1294"/>
                  </a:lnTo>
                  <a:lnTo>
                    <a:pt x="1088" y="1290"/>
                  </a:lnTo>
                  <a:lnTo>
                    <a:pt x="1088" y="1280"/>
                  </a:lnTo>
                  <a:lnTo>
                    <a:pt x="1081" y="1273"/>
                  </a:lnTo>
                  <a:lnTo>
                    <a:pt x="1072" y="1270"/>
                  </a:lnTo>
                  <a:lnTo>
                    <a:pt x="1064" y="1267"/>
                  </a:lnTo>
                  <a:lnTo>
                    <a:pt x="1050" y="1262"/>
                  </a:lnTo>
                  <a:lnTo>
                    <a:pt x="1036" y="1256"/>
                  </a:lnTo>
                  <a:lnTo>
                    <a:pt x="1023" y="1252"/>
                  </a:lnTo>
                  <a:lnTo>
                    <a:pt x="1008" y="1249"/>
                  </a:lnTo>
                  <a:lnTo>
                    <a:pt x="994" y="1245"/>
                  </a:lnTo>
                  <a:lnTo>
                    <a:pt x="979" y="1243"/>
                  </a:lnTo>
                  <a:lnTo>
                    <a:pt x="965" y="1241"/>
                  </a:lnTo>
                  <a:lnTo>
                    <a:pt x="950" y="1239"/>
                  </a:lnTo>
                  <a:lnTo>
                    <a:pt x="935" y="1237"/>
                  </a:lnTo>
                  <a:lnTo>
                    <a:pt x="921" y="1235"/>
                  </a:lnTo>
                  <a:lnTo>
                    <a:pt x="906" y="1233"/>
                  </a:lnTo>
                  <a:lnTo>
                    <a:pt x="892" y="1230"/>
                  </a:lnTo>
                  <a:lnTo>
                    <a:pt x="877" y="1227"/>
                  </a:lnTo>
                  <a:lnTo>
                    <a:pt x="862" y="1224"/>
                  </a:lnTo>
                  <a:lnTo>
                    <a:pt x="849" y="1219"/>
                  </a:lnTo>
                  <a:lnTo>
                    <a:pt x="834" y="1213"/>
                  </a:lnTo>
                  <a:lnTo>
                    <a:pt x="841" y="1205"/>
                  </a:lnTo>
                  <a:lnTo>
                    <a:pt x="847" y="1196"/>
                  </a:lnTo>
                  <a:lnTo>
                    <a:pt x="856" y="1188"/>
                  </a:lnTo>
                  <a:lnTo>
                    <a:pt x="864" y="1181"/>
                  </a:lnTo>
                  <a:lnTo>
                    <a:pt x="874" y="1174"/>
                  </a:lnTo>
                  <a:lnTo>
                    <a:pt x="884" y="1168"/>
                  </a:lnTo>
                  <a:lnTo>
                    <a:pt x="895" y="1164"/>
                  </a:lnTo>
                  <a:lnTo>
                    <a:pt x="907" y="1160"/>
                  </a:lnTo>
                  <a:lnTo>
                    <a:pt x="920" y="1164"/>
                  </a:lnTo>
                  <a:lnTo>
                    <a:pt x="932" y="1168"/>
                  </a:lnTo>
                  <a:lnTo>
                    <a:pt x="943" y="1172"/>
                  </a:lnTo>
                  <a:lnTo>
                    <a:pt x="956" y="1176"/>
                  </a:lnTo>
                  <a:lnTo>
                    <a:pt x="967" y="1182"/>
                  </a:lnTo>
                  <a:lnTo>
                    <a:pt x="979" y="1187"/>
                  </a:lnTo>
                  <a:lnTo>
                    <a:pt x="990" y="1192"/>
                  </a:lnTo>
                  <a:lnTo>
                    <a:pt x="1002" y="1198"/>
                  </a:lnTo>
                  <a:lnTo>
                    <a:pt x="1013" y="1204"/>
                  </a:lnTo>
                  <a:lnTo>
                    <a:pt x="1025" y="1210"/>
                  </a:lnTo>
                  <a:lnTo>
                    <a:pt x="1035" y="1217"/>
                  </a:lnTo>
                  <a:lnTo>
                    <a:pt x="1047" y="1222"/>
                  </a:lnTo>
                  <a:lnTo>
                    <a:pt x="1058" y="1229"/>
                  </a:lnTo>
                  <a:lnTo>
                    <a:pt x="1070" y="1235"/>
                  </a:lnTo>
                  <a:lnTo>
                    <a:pt x="1080" y="1242"/>
                  </a:lnTo>
                  <a:lnTo>
                    <a:pt x="1092" y="1249"/>
                  </a:lnTo>
                  <a:lnTo>
                    <a:pt x="1100" y="1251"/>
                  </a:lnTo>
                  <a:lnTo>
                    <a:pt x="1109" y="1254"/>
                  </a:lnTo>
                  <a:lnTo>
                    <a:pt x="1117" y="1257"/>
                  </a:lnTo>
                  <a:lnTo>
                    <a:pt x="1125" y="1260"/>
                  </a:lnTo>
                  <a:lnTo>
                    <a:pt x="1133" y="1263"/>
                  </a:lnTo>
                  <a:lnTo>
                    <a:pt x="1141" y="1264"/>
                  </a:lnTo>
                  <a:lnTo>
                    <a:pt x="1149" y="1264"/>
                  </a:lnTo>
                  <a:lnTo>
                    <a:pt x="1156" y="1260"/>
                  </a:lnTo>
                  <a:lnTo>
                    <a:pt x="1154" y="1251"/>
                  </a:lnTo>
                  <a:lnTo>
                    <a:pt x="1149" y="1247"/>
                  </a:lnTo>
                  <a:lnTo>
                    <a:pt x="1142" y="1244"/>
                  </a:lnTo>
                  <a:lnTo>
                    <a:pt x="1134" y="1244"/>
                  </a:lnTo>
                  <a:lnTo>
                    <a:pt x="1125" y="1245"/>
                  </a:lnTo>
                  <a:lnTo>
                    <a:pt x="1117" y="1244"/>
                  </a:lnTo>
                  <a:lnTo>
                    <a:pt x="1109" y="1243"/>
                  </a:lnTo>
                  <a:lnTo>
                    <a:pt x="1102" y="1237"/>
                  </a:lnTo>
                  <a:lnTo>
                    <a:pt x="1091" y="1229"/>
                  </a:lnTo>
                  <a:lnTo>
                    <a:pt x="1078" y="1222"/>
                  </a:lnTo>
                  <a:lnTo>
                    <a:pt x="1066" y="1216"/>
                  </a:lnTo>
                  <a:lnTo>
                    <a:pt x="1055" y="1209"/>
                  </a:lnTo>
                  <a:lnTo>
                    <a:pt x="1043" y="1203"/>
                  </a:lnTo>
                  <a:lnTo>
                    <a:pt x="1031" y="1197"/>
                  </a:lnTo>
                  <a:lnTo>
                    <a:pt x="1019" y="1191"/>
                  </a:lnTo>
                  <a:lnTo>
                    <a:pt x="1008" y="1186"/>
                  </a:lnTo>
                  <a:lnTo>
                    <a:pt x="995" y="1180"/>
                  </a:lnTo>
                  <a:lnTo>
                    <a:pt x="983" y="1174"/>
                  </a:lnTo>
                  <a:lnTo>
                    <a:pt x="971" y="1169"/>
                  </a:lnTo>
                  <a:lnTo>
                    <a:pt x="958" y="1165"/>
                  </a:lnTo>
                  <a:lnTo>
                    <a:pt x="947" y="1159"/>
                  </a:lnTo>
                  <a:lnTo>
                    <a:pt x="934" y="1154"/>
                  </a:lnTo>
                  <a:lnTo>
                    <a:pt x="920" y="1150"/>
                  </a:lnTo>
                  <a:lnTo>
                    <a:pt x="907" y="1145"/>
                  </a:lnTo>
                  <a:lnTo>
                    <a:pt x="944" y="1115"/>
                  </a:lnTo>
                  <a:lnTo>
                    <a:pt x="982" y="1088"/>
                  </a:lnTo>
                  <a:lnTo>
                    <a:pt x="1021" y="1060"/>
                  </a:lnTo>
                  <a:lnTo>
                    <a:pt x="1059" y="1035"/>
                  </a:lnTo>
                  <a:lnTo>
                    <a:pt x="1099" y="1009"/>
                  </a:lnTo>
                  <a:lnTo>
                    <a:pt x="1137" y="984"/>
                  </a:lnTo>
                  <a:lnTo>
                    <a:pt x="1176" y="960"/>
                  </a:lnTo>
                  <a:lnTo>
                    <a:pt x="1214" y="935"/>
                  </a:lnTo>
                  <a:lnTo>
                    <a:pt x="1252" y="910"/>
                  </a:lnTo>
                  <a:lnTo>
                    <a:pt x="1290" y="885"/>
                  </a:lnTo>
                  <a:lnTo>
                    <a:pt x="1327" y="860"/>
                  </a:lnTo>
                  <a:lnTo>
                    <a:pt x="1364" y="832"/>
                  </a:lnTo>
                  <a:lnTo>
                    <a:pt x="1400" y="804"/>
                  </a:lnTo>
                  <a:lnTo>
                    <a:pt x="1435" y="774"/>
                  </a:lnTo>
                  <a:lnTo>
                    <a:pt x="1470" y="744"/>
                  </a:lnTo>
                  <a:lnTo>
                    <a:pt x="1503" y="711"/>
                  </a:lnTo>
                  <a:lnTo>
                    <a:pt x="1517" y="688"/>
                  </a:lnTo>
                  <a:lnTo>
                    <a:pt x="1529" y="665"/>
                  </a:lnTo>
                  <a:lnTo>
                    <a:pt x="1541" y="641"/>
                  </a:lnTo>
                  <a:lnTo>
                    <a:pt x="1551" y="614"/>
                  </a:lnTo>
                  <a:lnTo>
                    <a:pt x="1558" y="588"/>
                  </a:lnTo>
                  <a:lnTo>
                    <a:pt x="1563" y="561"/>
                  </a:lnTo>
                  <a:lnTo>
                    <a:pt x="1564" y="533"/>
                  </a:lnTo>
                  <a:lnTo>
                    <a:pt x="1561" y="504"/>
                  </a:lnTo>
                  <a:lnTo>
                    <a:pt x="1547" y="476"/>
                  </a:lnTo>
                  <a:lnTo>
                    <a:pt x="1529" y="453"/>
                  </a:lnTo>
                  <a:lnTo>
                    <a:pt x="1510" y="435"/>
                  </a:lnTo>
                  <a:lnTo>
                    <a:pt x="1489" y="420"/>
                  </a:lnTo>
                  <a:lnTo>
                    <a:pt x="1466" y="408"/>
                  </a:lnTo>
                  <a:lnTo>
                    <a:pt x="1442" y="400"/>
                  </a:lnTo>
                  <a:lnTo>
                    <a:pt x="1415" y="394"/>
                  </a:lnTo>
                  <a:lnTo>
                    <a:pt x="1389" y="391"/>
                  </a:lnTo>
                  <a:lnTo>
                    <a:pt x="1361" y="389"/>
                  </a:lnTo>
                  <a:lnTo>
                    <a:pt x="1334" y="389"/>
                  </a:lnTo>
                  <a:lnTo>
                    <a:pt x="1305" y="389"/>
                  </a:lnTo>
                  <a:lnTo>
                    <a:pt x="1277" y="390"/>
                  </a:lnTo>
                  <a:lnTo>
                    <a:pt x="1248" y="390"/>
                  </a:lnTo>
                  <a:lnTo>
                    <a:pt x="1221" y="391"/>
                  </a:lnTo>
                  <a:lnTo>
                    <a:pt x="1194" y="390"/>
                  </a:lnTo>
                  <a:lnTo>
                    <a:pt x="1168" y="389"/>
                  </a:lnTo>
                  <a:lnTo>
                    <a:pt x="1153" y="389"/>
                  </a:lnTo>
                  <a:lnTo>
                    <a:pt x="1139" y="390"/>
                  </a:lnTo>
                  <a:lnTo>
                    <a:pt x="1125" y="390"/>
                  </a:lnTo>
                  <a:lnTo>
                    <a:pt x="1111" y="391"/>
                  </a:lnTo>
                  <a:lnTo>
                    <a:pt x="1097" y="392"/>
                  </a:lnTo>
                  <a:lnTo>
                    <a:pt x="1085" y="393"/>
                  </a:lnTo>
                  <a:lnTo>
                    <a:pt x="1071" y="396"/>
                  </a:lnTo>
                  <a:lnTo>
                    <a:pt x="1058" y="397"/>
                  </a:lnTo>
                  <a:lnTo>
                    <a:pt x="1046" y="400"/>
                  </a:lnTo>
                  <a:lnTo>
                    <a:pt x="1033" y="402"/>
                  </a:lnTo>
                  <a:lnTo>
                    <a:pt x="1020" y="405"/>
                  </a:lnTo>
                  <a:lnTo>
                    <a:pt x="1008" y="408"/>
                  </a:lnTo>
                  <a:lnTo>
                    <a:pt x="995" y="413"/>
                  </a:lnTo>
                  <a:lnTo>
                    <a:pt x="982" y="416"/>
                  </a:lnTo>
                  <a:lnTo>
                    <a:pt x="970" y="422"/>
                  </a:lnTo>
                  <a:lnTo>
                    <a:pt x="957" y="427"/>
                  </a:lnTo>
                  <a:lnTo>
                    <a:pt x="917" y="438"/>
                  </a:lnTo>
                  <a:lnTo>
                    <a:pt x="877" y="451"/>
                  </a:lnTo>
                  <a:lnTo>
                    <a:pt x="839" y="465"/>
                  </a:lnTo>
                  <a:lnTo>
                    <a:pt x="801" y="481"/>
                  </a:lnTo>
                  <a:lnTo>
                    <a:pt x="764" y="498"/>
                  </a:lnTo>
                  <a:lnTo>
                    <a:pt x="728" y="516"/>
                  </a:lnTo>
                  <a:lnTo>
                    <a:pt x="692" y="536"/>
                  </a:lnTo>
                  <a:lnTo>
                    <a:pt x="657" y="557"/>
                  </a:lnTo>
                  <a:lnTo>
                    <a:pt x="622" y="579"/>
                  </a:lnTo>
                  <a:lnTo>
                    <a:pt x="588" y="602"/>
                  </a:lnTo>
                  <a:lnTo>
                    <a:pt x="554" y="626"/>
                  </a:lnTo>
                  <a:lnTo>
                    <a:pt x="521" y="650"/>
                  </a:lnTo>
                  <a:lnTo>
                    <a:pt x="488" y="675"/>
                  </a:lnTo>
                  <a:lnTo>
                    <a:pt x="456" y="701"/>
                  </a:lnTo>
                  <a:lnTo>
                    <a:pt x="423" y="726"/>
                  </a:lnTo>
                  <a:lnTo>
                    <a:pt x="392" y="753"/>
                  </a:lnTo>
                  <a:lnTo>
                    <a:pt x="382" y="769"/>
                  </a:lnTo>
                  <a:lnTo>
                    <a:pt x="368" y="784"/>
                  </a:lnTo>
                  <a:lnTo>
                    <a:pt x="353" y="797"/>
                  </a:lnTo>
                  <a:lnTo>
                    <a:pt x="339" y="811"/>
                  </a:lnTo>
                  <a:lnTo>
                    <a:pt x="328" y="827"/>
                  </a:lnTo>
                  <a:lnTo>
                    <a:pt x="321" y="845"/>
                  </a:lnTo>
                  <a:lnTo>
                    <a:pt x="319" y="864"/>
                  </a:lnTo>
                  <a:lnTo>
                    <a:pt x="323" y="887"/>
                  </a:lnTo>
                  <a:lnTo>
                    <a:pt x="334" y="903"/>
                  </a:lnTo>
                  <a:lnTo>
                    <a:pt x="344" y="920"/>
                  </a:lnTo>
                  <a:lnTo>
                    <a:pt x="353" y="936"/>
                  </a:lnTo>
                  <a:lnTo>
                    <a:pt x="361" y="953"/>
                  </a:lnTo>
                  <a:lnTo>
                    <a:pt x="367" y="970"/>
                  </a:lnTo>
                  <a:lnTo>
                    <a:pt x="372" y="989"/>
                  </a:lnTo>
                  <a:lnTo>
                    <a:pt x="372" y="1007"/>
                  </a:lnTo>
                  <a:lnTo>
                    <a:pt x="369" y="1027"/>
                  </a:lnTo>
                  <a:lnTo>
                    <a:pt x="361" y="1042"/>
                  </a:lnTo>
                  <a:lnTo>
                    <a:pt x="353" y="1057"/>
                  </a:lnTo>
                  <a:lnTo>
                    <a:pt x="344" y="1070"/>
                  </a:lnTo>
                  <a:lnTo>
                    <a:pt x="334" y="1083"/>
                  </a:lnTo>
                  <a:lnTo>
                    <a:pt x="323" y="1096"/>
                  </a:lnTo>
                  <a:lnTo>
                    <a:pt x="312" y="1107"/>
                  </a:lnTo>
                  <a:lnTo>
                    <a:pt x="299" y="1118"/>
                  </a:lnTo>
                  <a:lnTo>
                    <a:pt x="286" y="1128"/>
                  </a:lnTo>
                  <a:lnTo>
                    <a:pt x="273" y="1137"/>
                  </a:lnTo>
                  <a:lnTo>
                    <a:pt x="259" y="1146"/>
                  </a:lnTo>
                  <a:lnTo>
                    <a:pt x="244" y="1154"/>
                  </a:lnTo>
                  <a:lnTo>
                    <a:pt x="230" y="1163"/>
                  </a:lnTo>
                  <a:lnTo>
                    <a:pt x="214" y="1169"/>
                  </a:lnTo>
                  <a:lnTo>
                    <a:pt x="199" y="1175"/>
                  </a:lnTo>
                  <a:lnTo>
                    <a:pt x="183" y="1181"/>
                  </a:lnTo>
                  <a:lnTo>
                    <a:pt x="167" y="1187"/>
                  </a:lnTo>
                  <a:lnTo>
                    <a:pt x="146" y="1186"/>
                  </a:lnTo>
                  <a:lnTo>
                    <a:pt x="125" y="1187"/>
                  </a:lnTo>
                  <a:lnTo>
                    <a:pt x="103" y="1187"/>
                  </a:lnTo>
                  <a:lnTo>
                    <a:pt x="82" y="1187"/>
                  </a:lnTo>
                  <a:lnTo>
                    <a:pt x="63" y="1184"/>
                  </a:lnTo>
                  <a:lnTo>
                    <a:pt x="44" y="1179"/>
                  </a:lnTo>
                  <a:lnTo>
                    <a:pt x="28" y="1168"/>
                  </a:lnTo>
                  <a:lnTo>
                    <a:pt x="16" y="1152"/>
                  </a:lnTo>
                  <a:lnTo>
                    <a:pt x="1" y="1104"/>
                  </a:lnTo>
                  <a:lnTo>
                    <a:pt x="0" y="1058"/>
                  </a:lnTo>
                  <a:lnTo>
                    <a:pt x="8" y="1013"/>
                  </a:lnTo>
                  <a:lnTo>
                    <a:pt x="25" y="969"/>
                  </a:lnTo>
                  <a:lnTo>
                    <a:pt x="47" y="929"/>
                  </a:lnTo>
                  <a:lnTo>
                    <a:pt x="73" y="888"/>
                  </a:lnTo>
                  <a:lnTo>
                    <a:pt x="101" y="850"/>
                  </a:lnTo>
                  <a:lnTo>
                    <a:pt x="127" y="815"/>
                  </a:lnTo>
                  <a:lnTo>
                    <a:pt x="145" y="784"/>
                  </a:lnTo>
                  <a:lnTo>
                    <a:pt x="163" y="754"/>
                  </a:lnTo>
                  <a:lnTo>
                    <a:pt x="184" y="726"/>
                  </a:lnTo>
                  <a:lnTo>
                    <a:pt x="206" y="698"/>
                  </a:lnTo>
                  <a:lnTo>
                    <a:pt x="229" y="672"/>
                  </a:lnTo>
                  <a:lnTo>
                    <a:pt x="253" y="645"/>
                  </a:lnTo>
                  <a:lnTo>
                    <a:pt x="278" y="621"/>
                  </a:lnTo>
                  <a:lnTo>
                    <a:pt x="305" y="597"/>
                  </a:lnTo>
                  <a:lnTo>
                    <a:pt x="330" y="573"/>
                  </a:lnTo>
                  <a:lnTo>
                    <a:pt x="357" y="549"/>
                  </a:lnTo>
                  <a:lnTo>
                    <a:pt x="384" y="526"/>
                  </a:lnTo>
                  <a:lnTo>
                    <a:pt x="411" y="503"/>
                  </a:lnTo>
                  <a:lnTo>
                    <a:pt x="437" y="478"/>
                  </a:lnTo>
                  <a:lnTo>
                    <a:pt x="463" y="455"/>
                  </a:lnTo>
                  <a:lnTo>
                    <a:pt x="488" y="431"/>
                  </a:lnTo>
                  <a:lnTo>
                    <a:pt x="512" y="407"/>
                  </a:lnTo>
                  <a:lnTo>
                    <a:pt x="524" y="399"/>
                  </a:lnTo>
                  <a:lnTo>
                    <a:pt x="535" y="391"/>
                  </a:lnTo>
                  <a:lnTo>
                    <a:pt x="547" y="384"/>
                  </a:lnTo>
                  <a:lnTo>
                    <a:pt x="558" y="376"/>
                  </a:lnTo>
                  <a:lnTo>
                    <a:pt x="570" y="368"/>
                  </a:lnTo>
                  <a:lnTo>
                    <a:pt x="581" y="360"/>
                  </a:lnTo>
                  <a:lnTo>
                    <a:pt x="593" y="353"/>
                  </a:lnTo>
                  <a:lnTo>
                    <a:pt x="604" y="345"/>
                  </a:lnTo>
                  <a:lnTo>
                    <a:pt x="617" y="338"/>
                  </a:lnTo>
                  <a:lnTo>
                    <a:pt x="629" y="330"/>
                  </a:lnTo>
                  <a:lnTo>
                    <a:pt x="640" y="323"/>
                  </a:lnTo>
                  <a:lnTo>
                    <a:pt x="653" y="316"/>
                  </a:lnTo>
                  <a:lnTo>
                    <a:pt x="665" y="309"/>
                  </a:lnTo>
                  <a:lnTo>
                    <a:pt x="678" y="302"/>
                  </a:lnTo>
                  <a:lnTo>
                    <a:pt x="691" y="295"/>
                  </a:lnTo>
                  <a:lnTo>
                    <a:pt x="703" y="288"/>
                  </a:lnTo>
                  <a:lnTo>
                    <a:pt x="717" y="278"/>
                  </a:lnTo>
                  <a:lnTo>
                    <a:pt x="731" y="268"/>
                  </a:lnTo>
                  <a:lnTo>
                    <a:pt x="746" y="257"/>
                  </a:lnTo>
                  <a:lnTo>
                    <a:pt x="761" y="247"/>
                  </a:lnTo>
                  <a:lnTo>
                    <a:pt x="777" y="238"/>
                  </a:lnTo>
                  <a:lnTo>
                    <a:pt x="793" y="229"/>
                  </a:lnTo>
                  <a:lnTo>
                    <a:pt x="808" y="219"/>
                  </a:lnTo>
                  <a:lnTo>
                    <a:pt x="826" y="211"/>
                  </a:lnTo>
                  <a:lnTo>
                    <a:pt x="842" y="203"/>
                  </a:lnTo>
                  <a:lnTo>
                    <a:pt x="858" y="194"/>
                  </a:lnTo>
                  <a:lnTo>
                    <a:pt x="874" y="186"/>
                  </a:lnTo>
                  <a:lnTo>
                    <a:pt x="891" y="178"/>
                  </a:lnTo>
                  <a:lnTo>
                    <a:pt x="907" y="170"/>
                  </a:lnTo>
                  <a:lnTo>
                    <a:pt x="925" y="163"/>
                  </a:lnTo>
                  <a:lnTo>
                    <a:pt x="941" y="155"/>
                  </a:lnTo>
                  <a:lnTo>
                    <a:pt x="957" y="147"/>
                  </a:lnTo>
                  <a:lnTo>
                    <a:pt x="980" y="132"/>
                  </a:lnTo>
                  <a:lnTo>
                    <a:pt x="1003" y="118"/>
                  </a:lnTo>
                  <a:lnTo>
                    <a:pt x="1027" y="105"/>
                  </a:lnTo>
                  <a:lnTo>
                    <a:pt x="1051" y="94"/>
                  </a:lnTo>
                  <a:lnTo>
                    <a:pt x="1077" y="83"/>
                  </a:lnTo>
                  <a:lnTo>
                    <a:pt x="1102" y="74"/>
                  </a:lnTo>
                  <a:lnTo>
                    <a:pt x="1129" y="66"/>
                  </a:lnTo>
                  <a:lnTo>
                    <a:pt x="1154" y="58"/>
                  </a:lnTo>
                  <a:lnTo>
                    <a:pt x="1180" y="51"/>
                  </a:lnTo>
                  <a:lnTo>
                    <a:pt x="1208" y="44"/>
                  </a:lnTo>
                  <a:lnTo>
                    <a:pt x="1235" y="37"/>
                  </a:lnTo>
                  <a:lnTo>
                    <a:pt x="1261" y="30"/>
                  </a:lnTo>
                  <a:lnTo>
                    <a:pt x="1289" y="25"/>
                  </a:lnTo>
                  <a:lnTo>
                    <a:pt x="1315" y="18"/>
                  </a:lnTo>
                  <a:lnTo>
                    <a:pt x="1342" y="11"/>
                  </a:lnTo>
                  <a:lnTo>
                    <a:pt x="1368" y="4"/>
                  </a:lnTo>
                  <a:lnTo>
                    <a:pt x="1385" y="2"/>
                  </a:lnTo>
                  <a:lnTo>
                    <a:pt x="1404" y="0"/>
                  </a:lnTo>
                  <a:lnTo>
                    <a:pt x="1420" y="0"/>
                  </a:lnTo>
                  <a:lnTo>
                    <a:pt x="1437" y="2"/>
                  </a:lnTo>
                  <a:lnTo>
                    <a:pt x="1453" y="4"/>
                  </a:lnTo>
                  <a:lnTo>
                    <a:pt x="1470" y="6"/>
                  </a:lnTo>
                  <a:lnTo>
                    <a:pt x="1486" y="10"/>
                  </a:lnTo>
                  <a:lnTo>
                    <a:pt x="1501" y="14"/>
                  </a:lnTo>
                  <a:lnTo>
                    <a:pt x="1516" y="20"/>
                  </a:lnTo>
                  <a:lnTo>
                    <a:pt x="1531" y="26"/>
                  </a:lnTo>
                  <a:lnTo>
                    <a:pt x="1544" y="34"/>
                  </a:lnTo>
                  <a:lnTo>
                    <a:pt x="1557" y="41"/>
                  </a:lnTo>
                  <a:lnTo>
                    <a:pt x="1571" y="50"/>
                  </a:lnTo>
                  <a:lnTo>
                    <a:pt x="1584" y="59"/>
                  </a:lnTo>
                  <a:lnTo>
                    <a:pt x="1595" y="70"/>
                  </a:lnTo>
                  <a:lnTo>
                    <a:pt x="1607" y="81"/>
                  </a:lnTo>
                  <a:close/>
                </a:path>
              </a:pathLst>
            </a:custGeom>
            <a:solidFill>
              <a:srgbClr val="FC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79" name="Freeform 7"/>
            <p:cNvSpPr>
              <a:spLocks/>
            </p:cNvSpPr>
            <p:nvPr/>
          </p:nvSpPr>
          <p:spPr bwMode="auto">
            <a:xfrm>
              <a:off x="1235" y="2950"/>
              <a:ext cx="684" cy="443"/>
            </a:xfrm>
            <a:custGeom>
              <a:avLst/>
              <a:gdLst>
                <a:gd name="T0" fmla="*/ 1358 w 1367"/>
                <a:gd name="T1" fmla="*/ 55 h 883"/>
                <a:gd name="T2" fmla="*/ 1367 w 1367"/>
                <a:gd name="T3" fmla="*/ 77 h 883"/>
                <a:gd name="T4" fmla="*/ 1348 w 1367"/>
                <a:gd name="T5" fmla="*/ 83 h 883"/>
                <a:gd name="T6" fmla="*/ 1282 w 1367"/>
                <a:gd name="T7" fmla="*/ 47 h 883"/>
                <a:gd name="T8" fmla="*/ 1210 w 1367"/>
                <a:gd name="T9" fmla="*/ 39 h 883"/>
                <a:gd name="T10" fmla="*/ 1131 w 1367"/>
                <a:gd name="T11" fmla="*/ 48 h 883"/>
                <a:gd name="T12" fmla="*/ 1052 w 1367"/>
                <a:gd name="T13" fmla="*/ 64 h 883"/>
                <a:gd name="T14" fmla="*/ 973 w 1367"/>
                <a:gd name="T15" fmla="*/ 77 h 883"/>
                <a:gd name="T16" fmla="*/ 920 w 1367"/>
                <a:gd name="T17" fmla="*/ 87 h 883"/>
                <a:gd name="T18" fmla="*/ 879 w 1367"/>
                <a:gd name="T19" fmla="*/ 102 h 883"/>
                <a:gd name="T20" fmla="*/ 837 w 1367"/>
                <a:gd name="T21" fmla="*/ 114 h 883"/>
                <a:gd name="T22" fmla="*/ 820 w 1367"/>
                <a:gd name="T23" fmla="*/ 127 h 883"/>
                <a:gd name="T24" fmla="*/ 801 w 1367"/>
                <a:gd name="T25" fmla="*/ 128 h 883"/>
                <a:gd name="T26" fmla="*/ 775 w 1367"/>
                <a:gd name="T27" fmla="*/ 139 h 883"/>
                <a:gd name="T28" fmla="*/ 737 w 1367"/>
                <a:gd name="T29" fmla="*/ 159 h 883"/>
                <a:gd name="T30" fmla="*/ 698 w 1367"/>
                <a:gd name="T31" fmla="*/ 175 h 883"/>
                <a:gd name="T32" fmla="*/ 660 w 1367"/>
                <a:gd name="T33" fmla="*/ 191 h 883"/>
                <a:gd name="T34" fmla="*/ 622 w 1367"/>
                <a:gd name="T35" fmla="*/ 208 h 883"/>
                <a:gd name="T36" fmla="*/ 587 w 1367"/>
                <a:gd name="T37" fmla="*/ 229 h 883"/>
                <a:gd name="T38" fmla="*/ 541 w 1367"/>
                <a:gd name="T39" fmla="*/ 250 h 883"/>
                <a:gd name="T40" fmla="*/ 499 w 1367"/>
                <a:gd name="T41" fmla="*/ 276 h 883"/>
                <a:gd name="T42" fmla="*/ 447 w 1367"/>
                <a:gd name="T43" fmla="*/ 310 h 883"/>
                <a:gd name="T44" fmla="*/ 377 w 1367"/>
                <a:gd name="T45" fmla="*/ 358 h 883"/>
                <a:gd name="T46" fmla="*/ 312 w 1367"/>
                <a:gd name="T47" fmla="*/ 413 h 883"/>
                <a:gd name="T48" fmla="*/ 251 w 1367"/>
                <a:gd name="T49" fmla="*/ 473 h 883"/>
                <a:gd name="T50" fmla="*/ 191 w 1367"/>
                <a:gd name="T51" fmla="*/ 537 h 883"/>
                <a:gd name="T52" fmla="*/ 130 w 1367"/>
                <a:gd name="T53" fmla="*/ 601 h 883"/>
                <a:gd name="T54" fmla="*/ 101 w 1367"/>
                <a:gd name="T55" fmla="*/ 670 h 883"/>
                <a:gd name="T56" fmla="*/ 94 w 1367"/>
                <a:gd name="T57" fmla="*/ 746 h 883"/>
                <a:gd name="T58" fmla="*/ 116 w 1367"/>
                <a:gd name="T59" fmla="*/ 807 h 883"/>
                <a:gd name="T60" fmla="*/ 109 w 1367"/>
                <a:gd name="T61" fmla="*/ 844 h 883"/>
                <a:gd name="T62" fmla="*/ 87 w 1367"/>
                <a:gd name="T63" fmla="*/ 873 h 883"/>
                <a:gd name="T64" fmla="*/ 60 w 1367"/>
                <a:gd name="T65" fmla="*/ 882 h 883"/>
                <a:gd name="T66" fmla="*/ 33 w 1367"/>
                <a:gd name="T67" fmla="*/ 872 h 883"/>
                <a:gd name="T68" fmla="*/ 15 w 1367"/>
                <a:gd name="T69" fmla="*/ 851 h 883"/>
                <a:gd name="T70" fmla="*/ 0 w 1367"/>
                <a:gd name="T71" fmla="*/ 785 h 883"/>
                <a:gd name="T72" fmla="*/ 16 w 1367"/>
                <a:gd name="T73" fmla="*/ 751 h 883"/>
                <a:gd name="T74" fmla="*/ 30 w 1367"/>
                <a:gd name="T75" fmla="*/ 706 h 883"/>
                <a:gd name="T76" fmla="*/ 71 w 1367"/>
                <a:gd name="T77" fmla="*/ 625 h 883"/>
                <a:gd name="T78" fmla="*/ 122 w 1367"/>
                <a:gd name="T79" fmla="*/ 557 h 883"/>
                <a:gd name="T80" fmla="*/ 182 w 1367"/>
                <a:gd name="T81" fmla="*/ 496 h 883"/>
                <a:gd name="T82" fmla="*/ 246 w 1367"/>
                <a:gd name="T83" fmla="*/ 435 h 883"/>
                <a:gd name="T84" fmla="*/ 314 w 1367"/>
                <a:gd name="T85" fmla="*/ 371 h 883"/>
                <a:gd name="T86" fmla="*/ 375 w 1367"/>
                <a:gd name="T87" fmla="*/ 333 h 883"/>
                <a:gd name="T88" fmla="*/ 434 w 1367"/>
                <a:gd name="T89" fmla="*/ 298 h 883"/>
                <a:gd name="T90" fmla="*/ 476 w 1367"/>
                <a:gd name="T91" fmla="*/ 267 h 883"/>
                <a:gd name="T92" fmla="*/ 554 w 1367"/>
                <a:gd name="T93" fmla="*/ 222 h 883"/>
                <a:gd name="T94" fmla="*/ 636 w 1367"/>
                <a:gd name="T95" fmla="*/ 182 h 883"/>
                <a:gd name="T96" fmla="*/ 719 w 1367"/>
                <a:gd name="T97" fmla="*/ 144 h 883"/>
                <a:gd name="T98" fmla="*/ 803 w 1367"/>
                <a:gd name="T99" fmla="*/ 108 h 883"/>
                <a:gd name="T100" fmla="*/ 887 w 1367"/>
                <a:gd name="T101" fmla="*/ 72 h 883"/>
                <a:gd name="T102" fmla="*/ 945 w 1367"/>
                <a:gd name="T103" fmla="*/ 54 h 883"/>
                <a:gd name="T104" fmla="*/ 991 w 1367"/>
                <a:gd name="T105" fmla="*/ 40 h 883"/>
                <a:gd name="T106" fmla="*/ 1036 w 1367"/>
                <a:gd name="T107" fmla="*/ 25 h 883"/>
                <a:gd name="T108" fmla="*/ 1082 w 1367"/>
                <a:gd name="T109" fmla="*/ 14 h 883"/>
                <a:gd name="T110" fmla="*/ 1130 w 1367"/>
                <a:gd name="T111" fmla="*/ 6 h 883"/>
                <a:gd name="T112" fmla="*/ 1177 w 1367"/>
                <a:gd name="T113" fmla="*/ 2 h 883"/>
                <a:gd name="T114" fmla="*/ 1218 w 1367"/>
                <a:gd name="T115" fmla="*/ 0 h 883"/>
                <a:gd name="T116" fmla="*/ 1258 w 1367"/>
                <a:gd name="T117" fmla="*/ 0 h 883"/>
                <a:gd name="T118" fmla="*/ 1295 w 1367"/>
                <a:gd name="T119" fmla="*/ 5 h 883"/>
                <a:gd name="T120" fmla="*/ 1331 w 1367"/>
                <a:gd name="T121" fmla="*/ 18 h 883"/>
                <a:gd name="T122" fmla="*/ 1364 w 1367"/>
                <a:gd name="T123" fmla="*/ 41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7" h="883">
                  <a:moveTo>
                    <a:pt x="1364" y="41"/>
                  </a:moveTo>
                  <a:lnTo>
                    <a:pt x="1359" y="48"/>
                  </a:lnTo>
                  <a:lnTo>
                    <a:pt x="1358" y="55"/>
                  </a:lnTo>
                  <a:lnTo>
                    <a:pt x="1362" y="63"/>
                  </a:lnTo>
                  <a:lnTo>
                    <a:pt x="1365" y="70"/>
                  </a:lnTo>
                  <a:lnTo>
                    <a:pt x="1367" y="77"/>
                  </a:lnTo>
                  <a:lnTo>
                    <a:pt x="1366" y="82"/>
                  </a:lnTo>
                  <a:lnTo>
                    <a:pt x="1360" y="84"/>
                  </a:lnTo>
                  <a:lnTo>
                    <a:pt x="1348" y="83"/>
                  </a:lnTo>
                  <a:lnTo>
                    <a:pt x="1327" y="67"/>
                  </a:lnTo>
                  <a:lnTo>
                    <a:pt x="1305" y="55"/>
                  </a:lnTo>
                  <a:lnTo>
                    <a:pt x="1282" y="47"/>
                  </a:lnTo>
                  <a:lnTo>
                    <a:pt x="1259" y="41"/>
                  </a:lnTo>
                  <a:lnTo>
                    <a:pt x="1234" y="39"/>
                  </a:lnTo>
                  <a:lnTo>
                    <a:pt x="1210" y="39"/>
                  </a:lnTo>
                  <a:lnTo>
                    <a:pt x="1183" y="40"/>
                  </a:lnTo>
                  <a:lnTo>
                    <a:pt x="1158" y="44"/>
                  </a:lnTo>
                  <a:lnTo>
                    <a:pt x="1131" y="48"/>
                  </a:lnTo>
                  <a:lnTo>
                    <a:pt x="1105" y="53"/>
                  </a:lnTo>
                  <a:lnTo>
                    <a:pt x="1078" y="59"/>
                  </a:lnTo>
                  <a:lnTo>
                    <a:pt x="1052" y="64"/>
                  </a:lnTo>
                  <a:lnTo>
                    <a:pt x="1025" y="69"/>
                  </a:lnTo>
                  <a:lnTo>
                    <a:pt x="999" y="74"/>
                  </a:lnTo>
                  <a:lnTo>
                    <a:pt x="973" y="77"/>
                  </a:lnTo>
                  <a:lnTo>
                    <a:pt x="948" y="79"/>
                  </a:lnTo>
                  <a:lnTo>
                    <a:pt x="934" y="84"/>
                  </a:lnTo>
                  <a:lnTo>
                    <a:pt x="920" y="87"/>
                  </a:lnTo>
                  <a:lnTo>
                    <a:pt x="907" y="93"/>
                  </a:lnTo>
                  <a:lnTo>
                    <a:pt x="893" y="98"/>
                  </a:lnTo>
                  <a:lnTo>
                    <a:pt x="879" y="102"/>
                  </a:lnTo>
                  <a:lnTo>
                    <a:pt x="865" y="107"/>
                  </a:lnTo>
                  <a:lnTo>
                    <a:pt x="851" y="111"/>
                  </a:lnTo>
                  <a:lnTo>
                    <a:pt x="837" y="114"/>
                  </a:lnTo>
                  <a:lnTo>
                    <a:pt x="833" y="120"/>
                  </a:lnTo>
                  <a:lnTo>
                    <a:pt x="827" y="124"/>
                  </a:lnTo>
                  <a:lnTo>
                    <a:pt x="820" y="127"/>
                  </a:lnTo>
                  <a:lnTo>
                    <a:pt x="814" y="127"/>
                  </a:lnTo>
                  <a:lnTo>
                    <a:pt x="807" y="128"/>
                  </a:lnTo>
                  <a:lnTo>
                    <a:pt x="801" y="128"/>
                  </a:lnTo>
                  <a:lnTo>
                    <a:pt x="794" y="129"/>
                  </a:lnTo>
                  <a:lnTo>
                    <a:pt x="788" y="132"/>
                  </a:lnTo>
                  <a:lnTo>
                    <a:pt x="775" y="139"/>
                  </a:lnTo>
                  <a:lnTo>
                    <a:pt x="763" y="146"/>
                  </a:lnTo>
                  <a:lnTo>
                    <a:pt x="750" y="152"/>
                  </a:lnTo>
                  <a:lnTo>
                    <a:pt x="737" y="159"/>
                  </a:lnTo>
                  <a:lnTo>
                    <a:pt x="725" y="163"/>
                  </a:lnTo>
                  <a:lnTo>
                    <a:pt x="712" y="169"/>
                  </a:lnTo>
                  <a:lnTo>
                    <a:pt x="698" y="175"/>
                  </a:lnTo>
                  <a:lnTo>
                    <a:pt x="685" y="181"/>
                  </a:lnTo>
                  <a:lnTo>
                    <a:pt x="673" y="185"/>
                  </a:lnTo>
                  <a:lnTo>
                    <a:pt x="660" y="191"/>
                  </a:lnTo>
                  <a:lnTo>
                    <a:pt x="647" y="197"/>
                  </a:lnTo>
                  <a:lnTo>
                    <a:pt x="635" y="203"/>
                  </a:lnTo>
                  <a:lnTo>
                    <a:pt x="622" y="208"/>
                  </a:lnTo>
                  <a:lnTo>
                    <a:pt x="610" y="215"/>
                  </a:lnTo>
                  <a:lnTo>
                    <a:pt x="599" y="222"/>
                  </a:lnTo>
                  <a:lnTo>
                    <a:pt x="587" y="229"/>
                  </a:lnTo>
                  <a:lnTo>
                    <a:pt x="571" y="235"/>
                  </a:lnTo>
                  <a:lnTo>
                    <a:pt x="556" y="242"/>
                  </a:lnTo>
                  <a:lnTo>
                    <a:pt x="541" y="250"/>
                  </a:lnTo>
                  <a:lnTo>
                    <a:pt x="526" y="258"/>
                  </a:lnTo>
                  <a:lnTo>
                    <a:pt x="513" y="267"/>
                  </a:lnTo>
                  <a:lnTo>
                    <a:pt x="499" y="276"/>
                  </a:lnTo>
                  <a:lnTo>
                    <a:pt x="485" y="286"/>
                  </a:lnTo>
                  <a:lnTo>
                    <a:pt x="472" y="295"/>
                  </a:lnTo>
                  <a:lnTo>
                    <a:pt x="447" y="310"/>
                  </a:lnTo>
                  <a:lnTo>
                    <a:pt x="423" y="325"/>
                  </a:lnTo>
                  <a:lnTo>
                    <a:pt x="399" y="341"/>
                  </a:lnTo>
                  <a:lnTo>
                    <a:pt x="377" y="358"/>
                  </a:lnTo>
                  <a:lnTo>
                    <a:pt x="354" y="375"/>
                  </a:lnTo>
                  <a:lnTo>
                    <a:pt x="333" y="394"/>
                  </a:lnTo>
                  <a:lnTo>
                    <a:pt x="312" y="413"/>
                  </a:lnTo>
                  <a:lnTo>
                    <a:pt x="291" y="432"/>
                  </a:lnTo>
                  <a:lnTo>
                    <a:pt x="271" y="453"/>
                  </a:lnTo>
                  <a:lnTo>
                    <a:pt x="251" y="473"/>
                  </a:lnTo>
                  <a:lnTo>
                    <a:pt x="231" y="494"/>
                  </a:lnTo>
                  <a:lnTo>
                    <a:pt x="211" y="515"/>
                  </a:lnTo>
                  <a:lnTo>
                    <a:pt x="191" y="537"/>
                  </a:lnTo>
                  <a:lnTo>
                    <a:pt x="172" y="557"/>
                  </a:lnTo>
                  <a:lnTo>
                    <a:pt x="151" y="579"/>
                  </a:lnTo>
                  <a:lnTo>
                    <a:pt x="130" y="601"/>
                  </a:lnTo>
                  <a:lnTo>
                    <a:pt x="120" y="623"/>
                  </a:lnTo>
                  <a:lnTo>
                    <a:pt x="109" y="646"/>
                  </a:lnTo>
                  <a:lnTo>
                    <a:pt x="101" y="670"/>
                  </a:lnTo>
                  <a:lnTo>
                    <a:pt x="96" y="696"/>
                  </a:lnTo>
                  <a:lnTo>
                    <a:pt x="93" y="721"/>
                  </a:lnTo>
                  <a:lnTo>
                    <a:pt x="94" y="746"/>
                  </a:lnTo>
                  <a:lnTo>
                    <a:pt x="100" y="770"/>
                  </a:lnTo>
                  <a:lnTo>
                    <a:pt x="112" y="793"/>
                  </a:lnTo>
                  <a:lnTo>
                    <a:pt x="116" y="807"/>
                  </a:lnTo>
                  <a:lnTo>
                    <a:pt x="117" y="820"/>
                  </a:lnTo>
                  <a:lnTo>
                    <a:pt x="114" y="833"/>
                  </a:lnTo>
                  <a:lnTo>
                    <a:pt x="109" y="844"/>
                  </a:lnTo>
                  <a:lnTo>
                    <a:pt x="102" y="854"/>
                  </a:lnTo>
                  <a:lnTo>
                    <a:pt x="96" y="865"/>
                  </a:lnTo>
                  <a:lnTo>
                    <a:pt x="87" y="873"/>
                  </a:lnTo>
                  <a:lnTo>
                    <a:pt x="81" y="881"/>
                  </a:lnTo>
                  <a:lnTo>
                    <a:pt x="70" y="883"/>
                  </a:lnTo>
                  <a:lnTo>
                    <a:pt x="60" y="882"/>
                  </a:lnTo>
                  <a:lnTo>
                    <a:pt x="51" y="881"/>
                  </a:lnTo>
                  <a:lnTo>
                    <a:pt x="41" y="876"/>
                  </a:lnTo>
                  <a:lnTo>
                    <a:pt x="33" y="872"/>
                  </a:lnTo>
                  <a:lnTo>
                    <a:pt x="26" y="866"/>
                  </a:lnTo>
                  <a:lnTo>
                    <a:pt x="19" y="859"/>
                  </a:lnTo>
                  <a:lnTo>
                    <a:pt x="15" y="851"/>
                  </a:lnTo>
                  <a:lnTo>
                    <a:pt x="6" y="830"/>
                  </a:lnTo>
                  <a:lnTo>
                    <a:pt x="1" y="808"/>
                  </a:lnTo>
                  <a:lnTo>
                    <a:pt x="0" y="785"/>
                  </a:lnTo>
                  <a:lnTo>
                    <a:pt x="7" y="764"/>
                  </a:lnTo>
                  <a:lnTo>
                    <a:pt x="15" y="759"/>
                  </a:lnTo>
                  <a:lnTo>
                    <a:pt x="16" y="751"/>
                  </a:lnTo>
                  <a:lnTo>
                    <a:pt x="16" y="743"/>
                  </a:lnTo>
                  <a:lnTo>
                    <a:pt x="19" y="736"/>
                  </a:lnTo>
                  <a:lnTo>
                    <a:pt x="30" y="706"/>
                  </a:lnTo>
                  <a:lnTo>
                    <a:pt x="43" y="677"/>
                  </a:lnTo>
                  <a:lnTo>
                    <a:pt x="56" y="651"/>
                  </a:lnTo>
                  <a:lnTo>
                    <a:pt x="71" y="625"/>
                  </a:lnTo>
                  <a:lnTo>
                    <a:pt x="86" y="602"/>
                  </a:lnTo>
                  <a:lnTo>
                    <a:pt x="104" y="579"/>
                  </a:lnTo>
                  <a:lnTo>
                    <a:pt x="122" y="557"/>
                  </a:lnTo>
                  <a:lnTo>
                    <a:pt x="142" y="537"/>
                  </a:lnTo>
                  <a:lnTo>
                    <a:pt x="161" y="516"/>
                  </a:lnTo>
                  <a:lnTo>
                    <a:pt x="182" y="496"/>
                  </a:lnTo>
                  <a:lnTo>
                    <a:pt x="203" y="476"/>
                  </a:lnTo>
                  <a:lnTo>
                    <a:pt x="225" y="456"/>
                  </a:lnTo>
                  <a:lnTo>
                    <a:pt x="246" y="435"/>
                  </a:lnTo>
                  <a:lnTo>
                    <a:pt x="268" y="415"/>
                  </a:lnTo>
                  <a:lnTo>
                    <a:pt x="291" y="393"/>
                  </a:lnTo>
                  <a:lnTo>
                    <a:pt x="314" y="371"/>
                  </a:lnTo>
                  <a:lnTo>
                    <a:pt x="335" y="357"/>
                  </a:lnTo>
                  <a:lnTo>
                    <a:pt x="356" y="344"/>
                  </a:lnTo>
                  <a:lnTo>
                    <a:pt x="375" y="333"/>
                  </a:lnTo>
                  <a:lnTo>
                    <a:pt x="395" y="321"/>
                  </a:lnTo>
                  <a:lnTo>
                    <a:pt x="415" y="310"/>
                  </a:lnTo>
                  <a:lnTo>
                    <a:pt x="434" y="298"/>
                  </a:lnTo>
                  <a:lnTo>
                    <a:pt x="455" y="287"/>
                  </a:lnTo>
                  <a:lnTo>
                    <a:pt x="476" y="275"/>
                  </a:lnTo>
                  <a:lnTo>
                    <a:pt x="476" y="267"/>
                  </a:lnTo>
                  <a:lnTo>
                    <a:pt x="501" y="252"/>
                  </a:lnTo>
                  <a:lnTo>
                    <a:pt x="528" y="237"/>
                  </a:lnTo>
                  <a:lnTo>
                    <a:pt x="554" y="222"/>
                  </a:lnTo>
                  <a:lnTo>
                    <a:pt x="581" y="208"/>
                  </a:lnTo>
                  <a:lnTo>
                    <a:pt x="608" y="195"/>
                  </a:lnTo>
                  <a:lnTo>
                    <a:pt x="636" y="182"/>
                  </a:lnTo>
                  <a:lnTo>
                    <a:pt x="663" y="169"/>
                  </a:lnTo>
                  <a:lnTo>
                    <a:pt x="691" y="157"/>
                  </a:lnTo>
                  <a:lnTo>
                    <a:pt x="719" y="144"/>
                  </a:lnTo>
                  <a:lnTo>
                    <a:pt x="748" y="131"/>
                  </a:lnTo>
                  <a:lnTo>
                    <a:pt x="775" y="120"/>
                  </a:lnTo>
                  <a:lnTo>
                    <a:pt x="803" y="108"/>
                  </a:lnTo>
                  <a:lnTo>
                    <a:pt x="832" y="96"/>
                  </a:lnTo>
                  <a:lnTo>
                    <a:pt x="859" y="84"/>
                  </a:lnTo>
                  <a:lnTo>
                    <a:pt x="887" y="72"/>
                  </a:lnTo>
                  <a:lnTo>
                    <a:pt x="915" y="61"/>
                  </a:lnTo>
                  <a:lnTo>
                    <a:pt x="930" y="58"/>
                  </a:lnTo>
                  <a:lnTo>
                    <a:pt x="945" y="54"/>
                  </a:lnTo>
                  <a:lnTo>
                    <a:pt x="961" y="49"/>
                  </a:lnTo>
                  <a:lnTo>
                    <a:pt x="976" y="45"/>
                  </a:lnTo>
                  <a:lnTo>
                    <a:pt x="991" y="40"/>
                  </a:lnTo>
                  <a:lnTo>
                    <a:pt x="1006" y="36"/>
                  </a:lnTo>
                  <a:lnTo>
                    <a:pt x="1021" y="30"/>
                  </a:lnTo>
                  <a:lnTo>
                    <a:pt x="1036" y="25"/>
                  </a:lnTo>
                  <a:lnTo>
                    <a:pt x="1051" y="21"/>
                  </a:lnTo>
                  <a:lnTo>
                    <a:pt x="1067" y="17"/>
                  </a:lnTo>
                  <a:lnTo>
                    <a:pt x="1082" y="14"/>
                  </a:lnTo>
                  <a:lnTo>
                    <a:pt x="1098" y="10"/>
                  </a:lnTo>
                  <a:lnTo>
                    <a:pt x="1114" y="7"/>
                  </a:lnTo>
                  <a:lnTo>
                    <a:pt x="1130" y="6"/>
                  </a:lnTo>
                  <a:lnTo>
                    <a:pt x="1146" y="3"/>
                  </a:lnTo>
                  <a:lnTo>
                    <a:pt x="1163" y="3"/>
                  </a:lnTo>
                  <a:lnTo>
                    <a:pt x="1177" y="2"/>
                  </a:lnTo>
                  <a:lnTo>
                    <a:pt x="1191" y="1"/>
                  </a:lnTo>
                  <a:lnTo>
                    <a:pt x="1205" y="1"/>
                  </a:lnTo>
                  <a:lnTo>
                    <a:pt x="1218" y="0"/>
                  </a:lnTo>
                  <a:lnTo>
                    <a:pt x="1231" y="0"/>
                  </a:lnTo>
                  <a:lnTo>
                    <a:pt x="1244" y="0"/>
                  </a:lnTo>
                  <a:lnTo>
                    <a:pt x="1258" y="0"/>
                  </a:lnTo>
                  <a:lnTo>
                    <a:pt x="1271" y="1"/>
                  </a:lnTo>
                  <a:lnTo>
                    <a:pt x="1283" y="2"/>
                  </a:lnTo>
                  <a:lnTo>
                    <a:pt x="1295" y="5"/>
                  </a:lnTo>
                  <a:lnTo>
                    <a:pt x="1307" y="8"/>
                  </a:lnTo>
                  <a:lnTo>
                    <a:pt x="1319" y="13"/>
                  </a:lnTo>
                  <a:lnTo>
                    <a:pt x="1331" y="18"/>
                  </a:lnTo>
                  <a:lnTo>
                    <a:pt x="1342" y="24"/>
                  </a:lnTo>
                  <a:lnTo>
                    <a:pt x="1354" y="32"/>
                  </a:lnTo>
                  <a:lnTo>
                    <a:pt x="1364" y="41"/>
                  </a:lnTo>
                  <a:close/>
                </a:path>
              </a:pathLst>
            </a:custGeom>
            <a:solidFill>
              <a:srgbClr val="BC9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80" name="Freeform 8"/>
            <p:cNvSpPr>
              <a:spLocks/>
            </p:cNvSpPr>
            <p:nvPr/>
          </p:nvSpPr>
          <p:spPr bwMode="auto">
            <a:xfrm>
              <a:off x="2203" y="2995"/>
              <a:ext cx="333" cy="129"/>
            </a:xfrm>
            <a:custGeom>
              <a:avLst/>
              <a:gdLst>
                <a:gd name="T0" fmla="*/ 645 w 667"/>
                <a:gd name="T1" fmla="*/ 116 h 253"/>
                <a:gd name="T2" fmla="*/ 655 w 667"/>
                <a:gd name="T3" fmla="*/ 136 h 253"/>
                <a:gd name="T4" fmla="*/ 664 w 667"/>
                <a:gd name="T5" fmla="*/ 154 h 253"/>
                <a:gd name="T6" fmla="*/ 667 w 667"/>
                <a:gd name="T7" fmla="*/ 174 h 253"/>
                <a:gd name="T8" fmla="*/ 652 w 667"/>
                <a:gd name="T9" fmla="*/ 172 h 253"/>
                <a:gd name="T10" fmla="*/ 627 w 667"/>
                <a:gd name="T11" fmla="*/ 143 h 253"/>
                <a:gd name="T12" fmla="*/ 601 w 667"/>
                <a:gd name="T13" fmla="*/ 115 h 253"/>
                <a:gd name="T14" fmla="*/ 569 w 667"/>
                <a:gd name="T15" fmla="*/ 94 h 253"/>
                <a:gd name="T16" fmla="*/ 548 w 667"/>
                <a:gd name="T17" fmla="*/ 93 h 253"/>
                <a:gd name="T18" fmla="*/ 551 w 667"/>
                <a:gd name="T19" fmla="*/ 101 h 253"/>
                <a:gd name="T20" fmla="*/ 560 w 667"/>
                <a:gd name="T21" fmla="*/ 113 h 253"/>
                <a:gd name="T22" fmla="*/ 561 w 667"/>
                <a:gd name="T23" fmla="*/ 130 h 253"/>
                <a:gd name="T24" fmla="*/ 545 w 667"/>
                <a:gd name="T25" fmla="*/ 136 h 253"/>
                <a:gd name="T26" fmla="*/ 514 w 667"/>
                <a:gd name="T27" fmla="*/ 127 h 253"/>
                <a:gd name="T28" fmla="*/ 483 w 667"/>
                <a:gd name="T29" fmla="*/ 114 h 253"/>
                <a:gd name="T30" fmla="*/ 450 w 667"/>
                <a:gd name="T31" fmla="*/ 107 h 253"/>
                <a:gd name="T32" fmla="*/ 438 w 667"/>
                <a:gd name="T33" fmla="*/ 115 h 253"/>
                <a:gd name="T34" fmla="*/ 444 w 667"/>
                <a:gd name="T35" fmla="*/ 123 h 253"/>
                <a:gd name="T36" fmla="*/ 443 w 667"/>
                <a:gd name="T37" fmla="*/ 138 h 253"/>
                <a:gd name="T38" fmla="*/ 446 w 667"/>
                <a:gd name="T39" fmla="*/ 153 h 253"/>
                <a:gd name="T40" fmla="*/ 438 w 667"/>
                <a:gd name="T41" fmla="*/ 169 h 253"/>
                <a:gd name="T42" fmla="*/ 385 w 667"/>
                <a:gd name="T43" fmla="*/ 148 h 253"/>
                <a:gd name="T44" fmla="*/ 330 w 667"/>
                <a:gd name="T45" fmla="*/ 139 h 253"/>
                <a:gd name="T46" fmla="*/ 275 w 667"/>
                <a:gd name="T47" fmla="*/ 139 h 253"/>
                <a:gd name="T48" fmla="*/ 219 w 667"/>
                <a:gd name="T49" fmla="*/ 148 h 253"/>
                <a:gd name="T50" fmla="*/ 166 w 667"/>
                <a:gd name="T51" fmla="*/ 166 h 253"/>
                <a:gd name="T52" fmla="*/ 114 w 667"/>
                <a:gd name="T53" fmla="*/ 189 h 253"/>
                <a:gd name="T54" fmla="*/ 67 w 667"/>
                <a:gd name="T55" fmla="*/ 218 h 253"/>
                <a:gd name="T56" fmla="*/ 25 w 667"/>
                <a:gd name="T57" fmla="*/ 250 h 253"/>
                <a:gd name="T58" fmla="*/ 0 w 667"/>
                <a:gd name="T59" fmla="*/ 246 h 253"/>
                <a:gd name="T60" fmla="*/ 53 w 667"/>
                <a:gd name="T61" fmla="*/ 204 h 253"/>
                <a:gd name="T62" fmla="*/ 104 w 667"/>
                <a:gd name="T63" fmla="*/ 163 h 253"/>
                <a:gd name="T64" fmla="*/ 156 w 667"/>
                <a:gd name="T65" fmla="*/ 125 h 253"/>
                <a:gd name="T66" fmla="*/ 210 w 667"/>
                <a:gd name="T67" fmla="*/ 90 h 253"/>
                <a:gd name="T68" fmla="*/ 264 w 667"/>
                <a:gd name="T69" fmla="*/ 59 h 253"/>
                <a:gd name="T70" fmla="*/ 323 w 667"/>
                <a:gd name="T71" fmla="*/ 33 h 253"/>
                <a:gd name="T72" fmla="*/ 385 w 667"/>
                <a:gd name="T73" fmla="*/ 13 h 253"/>
                <a:gd name="T74" fmla="*/ 453 w 667"/>
                <a:gd name="T75" fmla="*/ 0 h 253"/>
                <a:gd name="T76" fmla="*/ 482 w 667"/>
                <a:gd name="T77" fmla="*/ 3 h 253"/>
                <a:gd name="T78" fmla="*/ 508 w 667"/>
                <a:gd name="T79" fmla="*/ 11 h 253"/>
                <a:gd name="T80" fmla="*/ 535 w 667"/>
                <a:gd name="T81" fmla="*/ 24 h 253"/>
                <a:gd name="T82" fmla="*/ 559 w 667"/>
                <a:gd name="T83" fmla="*/ 39 h 253"/>
                <a:gd name="T84" fmla="*/ 582 w 667"/>
                <a:gd name="T85" fmla="*/ 55 h 253"/>
                <a:gd name="T86" fmla="*/ 604 w 667"/>
                <a:gd name="T87" fmla="*/ 74 h 253"/>
                <a:gd name="T88" fmla="*/ 624 w 667"/>
                <a:gd name="T89" fmla="*/ 91 h 253"/>
                <a:gd name="T90" fmla="*/ 642 w 667"/>
                <a:gd name="T91" fmla="*/ 10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7" h="253">
                  <a:moveTo>
                    <a:pt x="642" y="107"/>
                  </a:moveTo>
                  <a:lnTo>
                    <a:pt x="645" y="116"/>
                  </a:lnTo>
                  <a:lnTo>
                    <a:pt x="650" y="125"/>
                  </a:lnTo>
                  <a:lnTo>
                    <a:pt x="655" y="136"/>
                  </a:lnTo>
                  <a:lnTo>
                    <a:pt x="660" y="145"/>
                  </a:lnTo>
                  <a:lnTo>
                    <a:pt x="664" y="154"/>
                  </a:lnTo>
                  <a:lnTo>
                    <a:pt x="666" y="163"/>
                  </a:lnTo>
                  <a:lnTo>
                    <a:pt x="667" y="174"/>
                  </a:lnTo>
                  <a:lnTo>
                    <a:pt x="664" y="184"/>
                  </a:lnTo>
                  <a:lnTo>
                    <a:pt x="652" y="172"/>
                  </a:lnTo>
                  <a:lnTo>
                    <a:pt x="641" y="157"/>
                  </a:lnTo>
                  <a:lnTo>
                    <a:pt x="627" y="143"/>
                  </a:lnTo>
                  <a:lnTo>
                    <a:pt x="614" y="128"/>
                  </a:lnTo>
                  <a:lnTo>
                    <a:pt x="601" y="115"/>
                  </a:lnTo>
                  <a:lnTo>
                    <a:pt x="586" y="104"/>
                  </a:lnTo>
                  <a:lnTo>
                    <a:pt x="569" y="94"/>
                  </a:lnTo>
                  <a:lnTo>
                    <a:pt x="553" y="89"/>
                  </a:lnTo>
                  <a:lnTo>
                    <a:pt x="548" y="93"/>
                  </a:lnTo>
                  <a:lnTo>
                    <a:pt x="548" y="97"/>
                  </a:lnTo>
                  <a:lnTo>
                    <a:pt x="551" y="101"/>
                  </a:lnTo>
                  <a:lnTo>
                    <a:pt x="553" y="107"/>
                  </a:lnTo>
                  <a:lnTo>
                    <a:pt x="560" y="113"/>
                  </a:lnTo>
                  <a:lnTo>
                    <a:pt x="563" y="121"/>
                  </a:lnTo>
                  <a:lnTo>
                    <a:pt x="561" y="130"/>
                  </a:lnTo>
                  <a:lnTo>
                    <a:pt x="561" y="138"/>
                  </a:lnTo>
                  <a:lnTo>
                    <a:pt x="545" y="136"/>
                  </a:lnTo>
                  <a:lnTo>
                    <a:pt x="530" y="131"/>
                  </a:lnTo>
                  <a:lnTo>
                    <a:pt x="514" y="127"/>
                  </a:lnTo>
                  <a:lnTo>
                    <a:pt x="499" y="120"/>
                  </a:lnTo>
                  <a:lnTo>
                    <a:pt x="483" y="114"/>
                  </a:lnTo>
                  <a:lnTo>
                    <a:pt x="467" y="109"/>
                  </a:lnTo>
                  <a:lnTo>
                    <a:pt x="450" y="107"/>
                  </a:lnTo>
                  <a:lnTo>
                    <a:pt x="434" y="107"/>
                  </a:lnTo>
                  <a:lnTo>
                    <a:pt x="438" y="115"/>
                  </a:lnTo>
                  <a:lnTo>
                    <a:pt x="443" y="120"/>
                  </a:lnTo>
                  <a:lnTo>
                    <a:pt x="444" y="123"/>
                  </a:lnTo>
                  <a:lnTo>
                    <a:pt x="438" y="131"/>
                  </a:lnTo>
                  <a:lnTo>
                    <a:pt x="443" y="138"/>
                  </a:lnTo>
                  <a:lnTo>
                    <a:pt x="445" y="145"/>
                  </a:lnTo>
                  <a:lnTo>
                    <a:pt x="446" y="153"/>
                  </a:lnTo>
                  <a:lnTo>
                    <a:pt x="446" y="161"/>
                  </a:lnTo>
                  <a:lnTo>
                    <a:pt x="438" y="169"/>
                  </a:lnTo>
                  <a:lnTo>
                    <a:pt x="412" y="158"/>
                  </a:lnTo>
                  <a:lnTo>
                    <a:pt x="385" y="148"/>
                  </a:lnTo>
                  <a:lnTo>
                    <a:pt x="357" y="143"/>
                  </a:lnTo>
                  <a:lnTo>
                    <a:pt x="330" y="139"/>
                  </a:lnTo>
                  <a:lnTo>
                    <a:pt x="302" y="138"/>
                  </a:lnTo>
                  <a:lnTo>
                    <a:pt x="275" y="139"/>
                  </a:lnTo>
                  <a:lnTo>
                    <a:pt x="247" y="144"/>
                  </a:lnTo>
                  <a:lnTo>
                    <a:pt x="219" y="148"/>
                  </a:lnTo>
                  <a:lnTo>
                    <a:pt x="193" y="157"/>
                  </a:lnTo>
                  <a:lnTo>
                    <a:pt x="166" y="166"/>
                  </a:lnTo>
                  <a:lnTo>
                    <a:pt x="140" y="177"/>
                  </a:lnTo>
                  <a:lnTo>
                    <a:pt x="114" y="189"/>
                  </a:lnTo>
                  <a:lnTo>
                    <a:pt x="90" y="203"/>
                  </a:lnTo>
                  <a:lnTo>
                    <a:pt x="67" y="218"/>
                  </a:lnTo>
                  <a:lnTo>
                    <a:pt x="45" y="234"/>
                  </a:lnTo>
                  <a:lnTo>
                    <a:pt x="25" y="250"/>
                  </a:lnTo>
                  <a:lnTo>
                    <a:pt x="0" y="253"/>
                  </a:lnTo>
                  <a:lnTo>
                    <a:pt x="0" y="246"/>
                  </a:lnTo>
                  <a:lnTo>
                    <a:pt x="27" y="226"/>
                  </a:lnTo>
                  <a:lnTo>
                    <a:pt x="53" y="204"/>
                  </a:lnTo>
                  <a:lnTo>
                    <a:pt x="79" y="183"/>
                  </a:lnTo>
                  <a:lnTo>
                    <a:pt x="104" y="163"/>
                  </a:lnTo>
                  <a:lnTo>
                    <a:pt x="131" y="144"/>
                  </a:lnTo>
                  <a:lnTo>
                    <a:pt x="156" y="125"/>
                  </a:lnTo>
                  <a:lnTo>
                    <a:pt x="182" y="107"/>
                  </a:lnTo>
                  <a:lnTo>
                    <a:pt x="210" y="90"/>
                  </a:lnTo>
                  <a:lnTo>
                    <a:pt x="237" y="74"/>
                  </a:lnTo>
                  <a:lnTo>
                    <a:pt x="264" y="59"/>
                  </a:lnTo>
                  <a:lnTo>
                    <a:pt x="293" y="45"/>
                  </a:lnTo>
                  <a:lnTo>
                    <a:pt x="323" y="33"/>
                  </a:lnTo>
                  <a:lnTo>
                    <a:pt x="354" y="22"/>
                  </a:lnTo>
                  <a:lnTo>
                    <a:pt x="385" y="13"/>
                  </a:lnTo>
                  <a:lnTo>
                    <a:pt x="419" y="6"/>
                  </a:lnTo>
                  <a:lnTo>
                    <a:pt x="453" y="0"/>
                  </a:lnTo>
                  <a:lnTo>
                    <a:pt x="467" y="1"/>
                  </a:lnTo>
                  <a:lnTo>
                    <a:pt x="482" y="3"/>
                  </a:lnTo>
                  <a:lnTo>
                    <a:pt x="496" y="7"/>
                  </a:lnTo>
                  <a:lnTo>
                    <a:pt x="508" y="11"/>
                  </a:lnTo>
                  <a:lnTo>
                    <a:pt x="522" y="17"/>
                  </a:lnTo>
                  <a:lnTo>
                    <a:pt x="535" y="24"/>
                  </a:lnTo>
                  <a:lnTo>
                    <a:pt x="548" y="31"/>
                  </a:lnTo>
                  <a:lnTo>
                    <a:pt x="559" y="39"/>
                  </a:lnTo>
                  <a:lnTo>
                    <a:pt x="571" y="47"/>
                  </a:lnTo>
                  <a:lnTo>
                    <a:pt x="582" y="55"/>
                  </a:lnTo>
                  <a:lnTo>
                    <a:pt x="594" y="64"/>
                  </a:lnTo>
                  <a:lnTo>
                    <a:pt x="604" y="74"/>
                  </a:lnTo>
                  <a:lnTo>
                    <a:pt x="614" y="82"/>
                  </a:lnTo>
                  <a:lnTo>
                    <a:pt x="624" y="91"/>
                  </a:lnTo>
                  <a:lnTo>
                    <a:pt x="633" y="99"/>
                  </a:lnTo>
                  <a:lnTo>
                    <a:pt x="642" y="107"/>
                  </a:lnTo>
                  <a:close/>
                </a:path>
              </a:pathLst>
            </a:custGeom>
            <a:solidFill>
              <a:srgbClr val="BC9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auto">
            <a:xfrm>
              <a:off x="1755" y="3235"/>
              <a:ext cx="234" cy="188"/>
            </a:xfrm>
            <a:custGeom>
              <a:avLst/>
              <a:gdLst>
                <a:gd name="T0" fmla="*/ 468 w 468"/>
                <a:gd name="T1" fmla="*/ 9 h 373"/>
                <a:gd name="T2" fmla="*/ 462 w 468"/>
                <a:gd name="T3" fmla="*/ 27 h 373"/>
                <a:gd name="T4" fmla="*/ 453 w 468"/>
                <a:gd name="T5" fmla="*/ 43 h 373"/>
                <a:gd name="T6" fmla="*/ 447 w 468"/>
                <a:gd name="T7" fmla="*/ 59 h 373"/>
                <a:gd name="T8" fmla="*/ 446 w 468"/>
                <a:gd name="T9" fmla="*/ 84 h 373"/>
                <a:gd name="T10" fmla="*/ 432 w 468"/>
                <a:gd name="T11" fmla="*/ 113 h 373"/>
                <a:gd name="T12" fmla="*/ 421 w 468"/>
                <a:gd name="T13" fmla="*/ 143 h 373"/>
                <a:gd name="T14" fmla="*/ 417 w 468"/>
                <a:gd name="T15" fmla="*/ 171 h 373"/>
                <a:gd name="T16" fmla="*/ 410 w 468"/>
                <a:gd name="T17" fmla="*/ 206 h 373"/>
                <a:gd name="T18" fmla="*/ 382 w 468"/>
                <a:gd name="T19" fmla="*/ 240 h 373"/>
                <a:gd name="T20" fmla="*/ 345 w 468"/>
                <a:gd name="T21" fmla="*/ 266 h 373"/>
                <a:gd name="T22" fmla="*/ 304 w 468"/>
                <a:gd name="T23" fmla="*/ 293 h 373"/>
                <a:gd name="T24" fmla="*/ 276 w 468"/>
                <a:gd name="T25" fmla="*/ 312 h 373"/>
                <a:gd name="T26" fmla="*/ 258 w 468"/>
                <a:gd name="T27" fmla="*/ 320 h 373"/>
                <a:gd name="T28" fmla="*/ 241 w 468"/>
                <a:gd name="T29" fmla="*/ 328 h 373"/>
                <a:gd name="T30" fmla="*/ 223 w 468"/>
                <a:gd name="T31" fmla="*/ 335 h 373"/>
                <a:gd name="T32" fmla="*/ 202 w 468"/>
                <a:gd name="T33" fmla="*/ 343 h 373"/>
                <a:gd name="T34" fmla="*/ 180 w 468"/>
                <a:gd name="T35" fmla="*/ 351 h 373"/>
                <a:gd name="T36" fmla="*/ 158 w 468"/>
                <a:gd name="T37" fmla="*/ 360 h 373"/>
                <a:gd name="T38" fmla="*/ 135 w 468"/>
                <a:gd name="T39" fmla="*/ 365 h 373"/>
                <a:gd name="T40" fmla="*/ 111 w 468"/>
                <a:gd name="T41" fmla="*/ 370 h 373"/>
                <a:gd name="T42" fmla="*/ 87 w 468"/>
                <a:gd name="T43" fmla="*/ 372 h 373"/>
                <a:gd name="T44" fmla="*/ 62 w 468"/>
                <a:gd name="T45" fmla="*/ 373 h 373"/>
                <a:gd name="T46" fmla="*/ 36 w 468"/>
                <a:gd name="T47" fmla="*/ 373 h 373"/>
                <a:gd name="T48" fmla="*/ 9 w 468"/>
                <a:gd name="T49" fmla="*/ 363 h 373"/>
                <a:gd name="T50" fmla="*/ 0 w 468"/>
                <a:gd name="T51" fmla="*/ 338 h 373"/>
                <a:gd name="T52" fmla="*/ 8 w 468"/>
                <a:gd name="T53" fmla="*/ 309 h 373"/>
                <a:gd name="T54" fmla="*/ 27 w 468"/>
                <a:gd name="T55" fmla="*/ 283 h 373"/>
                <a:gd name="T56" fmla="*/ 46 w 468"/>
                <a:gd name="T57" fmla="*/ 258 h 373"/>
                <a:gd name="T58" fmla="*/ 68 w 468"/>
                <a:gd name="T59" fmla="*/ 235 h 373"/>
                <a:gd name="T60" fmla="*/ 92 w 468"/>
                <a:gd name="T61" fmla="*/ 214 h 373"/>
                <a:gd name="T62" fmla="*/ 118 w 468"/>
                <a:gd name="T63" fmla="*/ 197 h 373"/>
                <a:gd name="T64" fmla="*/ 145 w 468"/>
                <a:gd name="T65" fmla="*/ 183 h 373"/>
                <a:gd name="T66" fmla="*/ 174 w 468"/>
                <a:gd name="T67" fmla="*/ 173 h 373"/>
                <a:gd name="T68" fmla="*/ 201 w 468"/>
                <a:gd name="T69" fmla="*/ 159 h 373"/>
                <a:gd name="T70" fmla="*/ 221 w 468"/>
                <a:gd name="T71" fmla="*/ 137 h 373"/>
                <a:gd name="T72" fmla="*/ 240 w 468"/>
                <a:gd name="T73" fmla="*/ 115 h 373"/>
                <a:gd name="T74" fmla="*/ 255 w 468"/>
                <a:gd name="T75" fmla="*/ 95 h 373"/>
                <a:gd name="T76" fmla="*/ 271 w 468"/>
                <a:gd name="T77" fmla="*/ 90 h 373"/>
                <a:gd name="T78" fmla="*/ 282 w 468"/>
                <a:gd name="T79" fmla="*/ 115 h 373"/>
                <a:gd name="T80" fmla="*/ 300 w 468"/>
                <a:gd name="T81" fmla="*/ 113 h 373"/>
                <a:gd name="T82" fmla="*/ 314 w 468"/>
                <a:gd name="T83" fmla="*/ 91 h 373"/>
                <a:gd name="T84" fmla="*/ 325 w 468"/>
                <a:gd name="T85" fmla="*/ 68 h 373"/>
                <a:gd name="T86" fmla="*/ 339 w 468"/>
                <a:gd name="T87" fmla="*/ 49 h 373"/>
                <a:gd name="T88" fmla="*/ 354 w 468"/>
                <a:gd name="T89" fmla="*/ 42 h 373"/>
                <a:gd name="T90" fmla="*/ 352 w 468"/>
                <a:gd name="T91" fmla="*/ 76 h 373"/>
                <a:gd name="T92" fmla="*/ 357 w 468"/>
                <a:gd name="T93" fmla="*/ 112 h 373"/>
                <a:gd name="T94" fmla="*/ 379 w 468"/>
                <a:gd name="T95" fmla="*/ 97 h 373"/>
                <a:gd name="T96" fmla="*/ 397 w 468"/>
                <a:gd name="T97" fmla="*/ 76 h 373"/>
                <a:gd name="T98" fmla="*/ 414 w 468"/>
                <a:gd name="T99" fmla="*/ 53 h 373"/>
                <a:gd name="T100" fmla="*/ 435 w 468"/>
                <a:gd name="T101" fmla="*/ 35 h 373"/>
                <a:gd name="T102" fmla="*/ 449 w 468"/>
                <a:gd name="T103" fmla="*/ 14 h 373"/>
                <a:gd name="T104" fmla="*/ 464 w 468"/>
                <a:gd name="T10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8" h="373">
                  <a:moveTo>
                    <a:pt x="464" y="0"/>
                  </a:moveTo>
                  <a:lnTo>
                    <a:pt x="468" y="9"/>
                  </a:lnTo>
                  <a:lnTo>
                    <a:pt x="467" y="19"/>
                  </a:lnTo>
                  <a:lnTo>
                    <a:pt x="462" y="27"/>
                  </a:lnTo>
                  <a:lnTo>
                    <a:pt x="458" y="35"/>
                  </a:lnTo>
                  <a:lnTo>
                    <a:pt x="453" y="43"/>
                  </a:lnTo>
                  <a:lnTo>
                    <a:pt x="448" y="51"/>
                  </a:lnTo>
                  <a:lnTo>
                    <a:pt x="447" y="59"/>
                  </a:lnTo>
                  <a:lnTo>
                    <a:pt x="451" y="69"/>
                  </a:lnTo>
                  <a:lnTo>
                    <a:pt x="446" y="84"/>
                  </a:lnTo>
                  <a:lnTo>
                    <a:pt x="439" y="98"/>
                  </a:lnTo>
                  <a:lnTo>
                    <a:pt x="432" y="113"/>
                  </a:lnTo>
                  <a:lnTo>
                    <a:pt x="426" y="128"/>
                  </a:lnTo>
                  <a:lnTo>
                    <a:pt x="421" y="143"/>
                  </a:lnTo>
                  <a:lnTo>
                    <a:pt x="417" y="157"/>
                  </a:lnTo>
                  <a:lnTo>
                    <a:pt x="417" y="171"/>
                  </a:lnTo>
                  <a:lnTo>
                    <a:pt x="420" y="184"/>
                  </a:lnTo>
                  <a:lnTo>
                    <a:pt x="410" y="206"/>
                  </a:lnTo>
                  <a:lnTo>
                    <a:pt x="398" y="224"/>
                  </a:lnTo>
                  <a:lnTo>
                    <a:pt x="382" y="240"/>
                  </a:lnTo>
                  <a:lnTo>
                    <a:pt x="363" y="254"/>
                  </a:lnTo>
                  <a:lnTo>
                    <a:pt x="345" y="266"/>
                  </a:lnTo>
                  <a:lnTo>
                    <a:pt x="324" y="279"/>
                  </a:lnTo>
                  <a:lnTo>
                    <a:pt x="304" y="293"/>
                  </a:lnTo>
                  <a:lnTo>
                    <a:pt x="286" y="308"/>
                  </a:lnTo>
                  <a:lnTo>
                    <a:pt x="276" y="312"/>
                  </a:lnTo>
                  <a:lnTo>
                    <a:pt x="266" y="316"/>
                  </a:lnTo>
                  <a:lnTo>
                    <a:pt x="258" y="320"/>
                  </a:lnTo>
                  <a:lnTo>
                    <a:pt x="249" y="325"/>
                  </a:lnTo>
                  <a:lnTo>
                    <a:pt x="241" y="328"/>
                  </a:lnTo>
                  <a:lnTo>
                    <a:pt x="232" y="333"/>
                  </a:lnTo>
                  <a:lnTo>
                    <a:pt x="223" y="335"/>
                  </a:lnTo>
                  <a:lnTo>
                    <a:pt x="212" y="338"/>
                  </a:lnTo>
                  <a:lnTo>
                    <a:pt x="202" y="343"/>
                  </a:lnTo>
                  <a:lnTo>
                    <a:pt x="190" y="348"/>
                  </a:lnTo>
                  <a:lnTo>
                    <a:pt x="180" y="351"/>
                  </a:lnTo>
                  <a:lnTo>
                    <a:pt x="168" y="356"/>
                  </a:lnTo>
                  <a:lnTo>
                    <a:pt x="158" y="360"/>
                  </a:lnTo>
                  <a:lnTo>
                    <a:pt x="147" y="363"/>
                  </a:lnTo>
                  <a:lnTo>
                    <a:pt x="135" y="365"/>
                  </a:lnTo>
                  <a:lnTo>
                    <a:pt x="123" y="368"/>
                  </a:lnTo>
                  <a:lnTo>
                    <a:pt x="111" y="370"/>
                  </a:lnTo>
                  <a:lnTo>
                    <a:pt x="99" y="371"/>
                  </a:lnTo>
                  <a:lnTo>
                    <a:pt x="87" y="372"/>
                  </a:lnTo>
                  <a:lnTo>
                    <a:pt x="74" y="373"/>
                  </a:lnTo>
                  <a:lnTo>
                    <a:pt x="62" y="373"/>
                  </a:lnTo>
                  <a:lnTo>
                    <a:pt x="50" y="373"/>
                  </a:lnTo>
                  <a:lnTo>
                    <a:pt x="36" y="373"/>
                  </a:lnTo>
                  <a:lnTo>
                    <a:pt x="23" y="372"/>
                  </a:lnTo>
                  <a:lnTo>
                    <a:pt x="9" y="363"/>
                  </a:lnTo>
                  <a:lnTo>
                    <a:pt x="2" y="351"/>
                  </a:lnTo>
                  <a:lnTo>
                    <a:pt x="0" y="338"/>
                  </a:lnTo>
                  <a:lnTo>
                    <a:pt x="0" y="323"/>
                  </a:lnTo>
                  <a:lnTo>
                    <a:pt x="8" y="309"/>
                  </a:lnTo>
                  <a:lnTo>
                    <a:pt x="17" y="296"/>
                  </a:lnTo>
                  <a:lnTo>
                    <a:pt x="27" y="283"/>
                  </a:lnTo>
                  <a:lnTo>
                    <a:pt x="36" y="271"/>
                  </a:lnTo>
                  <a:lnTo>
                    <a:pt x="46" y="258"/>
                  </a:lnTo>
                  <a:lnTo>
                    <a:pt x="58" y="247"/>
                  </a:lnTo>
                  <a:lnTo>
                    <a:pt x="68" y="235"/>
                  </a:lnTo>
                  <a:lnTo>
                    <a:pt x="81" y="225"/>
                  </a:lnTo>
                  <a:lnTo>
                    <a:pt x="92" y="214"/>
                  </a:lnTo>
                  <a:lnTo>
                    <a:pt x="105" y="205"/>
                  </a:lnTo>
                  <a:lnTo>
                    <a:pt x="118" y="197"/>
                  </a:lnTo>
                  <a:lnTo>
                    <a:pt x="132" y="190"/>
                  </a:lnTo>
                  <a:lnTo>
                    <a:pt x="145" y="183"/>
                  </a:lnTo>
                  <a:lnTo>
                    <a:pt x="159" y="178"/>
                  </a:lnTo>
                  <a:lnTo>
                    <a:pt x="174" y="173"/>
                  </a:lnTo>
                  <a:lnTo>
                    <a:pt x="189" y="169"/>
                  </a:lnTo>
                  <a:lnTo>
                    <a:pt x="201" y="159"/>
                  </a:lnTo>
                  <a:lnTo>
                    <a:pt x="211" y="148"/>
                  </a:lnTo>
                  <a:lnTo>
                    <a:pt x="221" y="137"/>
                  </a:lnTo>
                  <a:lnTo>
                    <a:pt x="231" y="127"/>
                  </a:lnTo>
                  <a:lnTo>
                    <a:pt x="240" y="115"/>
                  </a:lnTo>
                  <a:lnTo>
                    <a:pt x="248" y="105"/>
                  </a:lnTo>
                  <a:lnTo>
                    <a:pt x="255" y="95"/>
                  </a:lnTo>
                  <a:lnTo>
                    <a:pt x="262" y="84"/>
                  </a:lnTo>
                  <a:lnTo>
                    <a:pt x="271" y="90"/>
                  </a:lnTo>
                  <a:lnTo>
                    <a:pt x="277" y="102"/>
                  </a:lnTo>
                  <a:lnTo>
                    <a:pt x="282" y="115"/>
                  </a:lnTo>
                  <a:lnTo>
                    <a:pt x="292" y="123"/>
                  </a:lnTo>
                  <a:lnTo>
                    <a:pt x="300" y="113"/>
                  </a:lnTo>
                  <a:lnTo>
                    <a:pt x="307" y="103"/>
                  </a:lnTo>
                  <a:lnTo>
                    <a:pt x="314" y="91"/>
                  </a:lnTo>
                  <a:lnTo>
                    <a:pt x="319" y="80"/>
                  </a:lnTo>
                  <a:lnTo>
                    <a:pt x="325" y="68"/>
                  </a:lnTo>
                  <a:lnTo>
                    <a:pt x="332" y="58"/>
                  </a:lnTo>
                  <a:lnTo>
                    <a:pt x="339" y="49"/>
                  </a:lnTo>
                  <a:lnTo>
                    <a:pt x="347" y="42"/>
                  </a:lnTo>
                  <a:lnTo>
                    <a:pt x="354" y="42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5" y="95"/>
                  </a:lnTo>
                  <a:lnTo>
                    <a:pt x="357" y="112"/>
                  </a:lnTo>
                  <a:lnTo>
                    <a:pt x="370" y="106"/>
                  </a:lnTo>
                  <a:lnTo>
                    <a:pt x="379" y="97"/>
                  </a:lnTo>
                  <a:lnTo>
                    <a:pt x="388" y="87"/>
                  </a:lnTo>
                  <a:lnTo>
                    <a:pt x="397" y="76"/>
                  </a:lnTo>
                  <a:lnTo>
                    <a:pt x="405" y="65"/>
                  </a:lnTo>
                  <a:lnTo>
                    <a:pt x="414" y="53"/>
                  </a:lnTo>
                  <a:lnTo>
                    <a:pt x="423" y="43"/>
                  </a:lnTo>
                  <a:lnTo>
                    <a:pt x="435" y="35"/>
                  </a:lnTo>
                  <a:lnTo>
                    <a:pt x="444" y="26"/>
                  </a:lnTo>
                  <a:lnTo>
                    <a:pt x="449" y="14"/>
                  </a:lnTo>
                  <a:lnTo>
                    <a:pt x="455" y="5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82" name="Freeform 10"/>
            <p:cNvSpPr>
              <a:spLocks/>
            </p:cNvSpPr>
            <p:nvPr/>
          </p:nvSpPr>
          <p:spPr bwMode="auto">
            <a:xfrm>
              <a:off x="1999" y="3256"/>
              <a:ext cx="203" cy="189"/>
            </a:xfrm>
            <a:custGeom>
              <a:avLst/>
              <a:gdLst>
                <a:gd name="T0" fmla="*/ 140 w 404"/>
                <a:gd name="T1" fmla="*/ 68 h 379"/>
                <a:gd name="T2" fmla="*/ 151 w 404"/>
                <a:gd name="T3" fmla="*/ 47 h 379"/>
                <a:gd name="T4" fmla="*/ 172 w 404"/>
                <a:gd name="T5" fmla="*/ 35 h 379"/>
                <a:gd name="T6" fmla="*/ 186 w 404"/>
                <a:gd name="T7" fmla="*/ 71 h 379"/>
                <a:gd name="T8" fmla="*/ 206 w 404"/>
                <a:gd name="T9" fmla="*/ 103 h 379"/>
                <a:gd name="T10" fmla="*/ 214 w 404"/>
                <a:gd name="T11" fmla="*/ 81 h 379"/>
                <a:gd name="T12" fmla="*/ 230 w 404"/>
                <a:gd name="T13" fmla="*/ 70 h 379"/>
                <a:gd name="T14" fmla="*/ 240 w 404"/>
                <a:gd name="T15" fmla="*/ 100 h 379"/>
                <a:gd name="T16" fmla="*/ 257 w 404"/>
                <a:gd name="T17" fmla="*/ 125 h 379"/>
                <a:gd name="T18" fmla="*/ 274 w 404"/>
                <a:gd name="T19" fmla="*/ 151 h 379"/>
                <a:gd name="T20" fmla="*/ 288 w 404"/>
                <a:gd name="T21" fmla="*/ 180 h 379"/>
                <a:gd name="T22" fmla="*/ 308 w 404"/>
                <a:gd name="T23" fmla="*/ 195 h 379"/>
                <a:gd name="T24" fmla="*/ 330 w 404"/>
                <a:gd name="T25" fmla="*/ 212 h 379"/>
                <a:gd name="T26" fmla="*/ 350 w 404"/>
                <a:gd name="T27" fmla="*/ 227 h 379"/>
                <a:gd name="T28" fmla="*/ 368 w 404"/>
                <a:gd name="T29" fmla="*/ 243 h 379"/>
                <a:gd name="T30" fmla="*/ 369 w 404"/>
                <a:gd name="T31" fmla="*/ 248 h 379"/>
                <a:gd name="T32" fmla="*/ 373 w 404"/>
                <a:gd name="T33" fmla="*/ 254 h 379"/>
                <a:gd name="T34" fmla="*/ 391 w 404"/>
                <a:gd name="T35" fmla="*/ 276 h 379"/>
                <a:gd name="T36" fmla="*/ 403 w 404"/>
                <a:gd name="T37" fmla="*/ 307 h 379"/>
                <a:gd name="T38" fmla="*/ 401 w 404"/>
                <a:gd name="T39" fmla="*/ 335 h 379"/>
                <a:gd name="T40" fmla="*/ 383 w 404"/>
                <a:gd name="T41" fmla="*/ 353 h 379"/>
                <a:gd name="T42" fmla="*/ 343 w 404"/>
                <a:gd name="T43" fmla="*/ 373 h 379"/>
                <a:gd name="T44" fmla="*/ 302 w 404"/>
                <a:gd name="T45" fmla="*/ 379 h 379"/>
                <a:gd name="T46" fmla="*/ 260 w 404"/>
                <a:gd name="T47" fmla="*/ 374 h 379"/>
                <a:gd name="T48" fmla="*/ 220 w 404"/>
                <a:gd name="T49" fmla="*/ 361 h 379"/>
                <a:gd name="T50" fmla="*/ 181 w 404"/>
                <a:gd name="T51" fmla="*/ 342 h 379"/>
                <a:gd name="T52" fmla="*/ 141 w 404"/>
                <a:gd name="T53" fmla="*/ 319 h 379"/>
                <a:gd name="T54" fmla="*/ 105 w 404"/>
                <a:gd name="T55" fmla="*/ 296 h 379"/>
                <a:gd name="T56" fmla="*/ 69 w 404"/>
                <a:gd name="T57" fmla="*/ 273 h 379"/>
                <a:gd name="T58" fmla="*/ 46 w 404"/>
                <a:gd name="T59" fmla="*/ 240 h 379"/>
                <a:gd name="T60" fmla="*/ 20 w 404"/>
                <a:gd name="T61" fmla="*/ 208 h 379"/>
                <a:gd name="T62" fmla="*/ 2 w 404"/>
                <a:gd name="T63" fmla="*/ 172 h 379"/>
                <a:gd name="T64" fmla="*/ 3 w 404"/>
                <a:gd name="T65" fmla="*/ 131 h 379"/>
                <a:gd name="T66" fmla="*/ 16 w 404"/>
                <a:gd name="T67" fmla="*/ 127 h 379"/>
                <a:gd name="T68" fmla="*/ 28 w 404"/>
                <a:gd name="T69" fmla="*/ 125 h 379"/>
                <a:gd name="T70" fmla="*/ 40 w 404"/>
                <a:gd name="T71" fmla="*/ 124 h 379"/>
                <a:gd name="T72" fmla="*/ 53 w 404"/>
                <a:gd name="T73" fmla="*/ 123 h 379"/>
                <a:gd name="T74" fmla="*/ 50 w 404"/>
                <a:gd name="T75" fmla="*/ 93 h 379"/>
                <a:gd name="T76" fmla="*/ 48 w 404"/>
                <a:gd name="T77" fmla="*/ 57 h 379"/>
                <a:gd name="T78" fmla="*/ 53 w 404"/>
                <a:gd name="T79" fmla="*/ 24 h 379"/>
                <a:gd name="T80" fmla="*/ 72 w 404"/>
                <a:gd name="T81" fmla="*/ 0 h 379"/>
                <a:gd name="T82" fmla="*/ 87 w 404"/>
                <a:gd name="T83" fmla="*/ 18 h 379"/>
                <a:gd name="T84" fmla="*/ 101 w 404"/>
                <a:gd name="T85" fmla="*/ 39 h 379"/>
                <a:gd name="T86" fmla="*/ 116 w 404"/>
                <a:gd name="T87" fmla="*/ 60 h 379"/>
                <a:gd name="T88" fmla="*/ 134 w 404"/>
                <a:gd name="T89" fmla="*/ 7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4" h="379">
                  <a:moveTo>
                    <a:pt x="134" y="77"/>
                  </a:moveTo>
                  <a:lnTo>
                    <a:pt x="140" y="68"/>
                  </a:lnTo>
                  <a:lnTo>
                    <a:pt x="146" y="57"/>
                  </a:lnTo>
                  <a:lnTo>
                    <a:pt x="151" y="47"/>
                  </a:lnTo>
                  <a:lnTo>
                    <a:pt x="153" y="35"/>
                  </a:lnTo>
                  <a:lnTo>
                    <a:pt x="172" y="35"/>
                  </a:lnTo>
                  <a:lnTo>
                    <a:pt x="179" y="53"/>
                  </a:lnTo>
                  <a:lnTo>
                    <a:pt x="186" y="71"/>
                  </a:lnTo>
                  <a:lnTo>
                    <a:pt x="194" y="89"/>
                  </a:lnTo>
                  <a:lnTo>
                    <a:pt x="206" y="103"/>
                  </a:lnTo>
                  <a:lnTo>
                    <a:pt x="209" y="92"/>
                  </a:lnTo>
                  <a:lnTo>
                    <a:pt x="214" y="81"/>
                  </a:lnTo>
                  <a:lnTo>
                    <a:pt x="221" y="74"/>
                  </a:lnTo>
                  <a:lnTo>
                    <a:pt x="230" y="70"/>
                  </a:lnTo>
                  <a:lnTo>
                    <a:pt x="235" y="86"/>
                  </a:lnTo>
                  <a:lnTo>
                    <a:pt x="240" y="100"/>
                  </a:lnTo>
                  <a:lnTo>
                    <a:pt x="249" y="113"/>
                  </a:lnTo>
                  <a:lnTo>
                    <a:pt x="257" y="125"/>
                  </a:lnTo>
                  <a:lnTo>
                    <a:pt x="266" y="138"/>
                  </a:lnTo>
                  <a:lnTo>
                    <a:pt x="274" y="151"/>
                  </a:lnTo>
                  <a:lnTo>
                    <a:pt x="282" y="165"/>
                  </a:lnTo>
                  <a:lnTo>
                    <a:pt x="288" y="180"/>
                  </a:lnTo>
                  <a:lnTo>
                    <a:pt x="298" y="189"/>
                  </a:lnTo>
                  <a:lnTo>
                    <a:pt x="308" y="195"/>
                  </a:lnTo>
                  <a:lnTo>
                    <a:pt x="319" y="203"/>
                  </a:lnTo>
                  <a:lnTo>
                    <a:pt x="330" y="212"/>
                  </a:lnTo>
                  <a:lnTo>
                    <a:pt x="340" y="218"/>
                  </a:lnTo>
                  <a:lnTo>
                    <a:pt x="350" y="227"/>
                  </a:lnTo>
                  <a:lnTo>
                    <a:pt x="359" y="235"/>
                  </a:lnTo>
                  <a:lnTo>
                    <a:pt x="368" y="243"/>
                  </a:lnTo>
                  <a:lnTo>
                    <a:pt x="368" y="246"/>
                  </a:lnTo>
                  <a:lnTo>
                    <a:pt x="369" y="248"/>
                  </a:lnTo>
                  <a:lnTo>
                    <a:pt x="371" y="252"/>
                  </a:lnTo>
                  <a:lnTo>
                    <a:pt x="373" y="254"/>
                  </a:lnTo>
                  <a:lnTo>
                    <a:pt x="383" y="263"/>
                  </a:lnTo>
                  <a:lnTo>
                    <a:pt x="391" y="276"/>
                  </a:lnTo>
                  <a:lnTo>
                    <a:pt x="397" y="292"/>
                  </a:lnTo>
                  <a:lnTo>
                    <a:pt x="403" y="307"/>
                  </a:lnTo>
                  <a:lnTo>
                    <a:pt x="404" y="322"/>
                  </a:lnTo>
                  <a:lnTo>
                    <a:pt x="401" y="335"/>
                  </a:lnTo>
                  <a:lnTo>
                    <a:pt x="393" y="345"/>
                  </a:lnTo>
                  <a:lnTo>
                    <a:pt x="383" y="353"/>
                  </a:lnTo>
                  <a:lnTo>
                    <a:pt x="363" y="365"/>
                  </a:lnTo>
                  <a:lnTo>
                    <a:pt x="343" y="373"/>
                  </a:lnTo>
                  <a:lnTo>
                    <a:pt x="322" y="377"/>
                  </a:lnTo>
                  <a:lnTo>
                    <a:pt x="302" y="379"/>
                  </a:lnTo>
                  <a:lnTo>
                    <a:pt x="281" y="377"/>
                  </a:lnTo>
                  <a:lnTo>
                    <a:pt x="260" y="374"/>
                  </a:lnTo>
                  <a:lnTo>
                    <a:pt x="240" y="368"/>
                  </a:lnTo>
                  <a:lnTo>
                    <a:pt x="220" y="361"/>
                  </a:lnTo>
                  <a:lnTo>
                    <a:pt x="200" y="352"/>
                  </a:lnTo>
                  <a:lnTo>
                    <a:pt x="181" y="342"/>
                  </a:lnTo>
                  <a:lnTo>
                    <a:pt x="161" y="330"/>
                  </a:lnTo>
                  <a:lnTo>
                    <a:pt x="141" y="319"/>
                  </a:lnTo>
                  <a:lnTo>
                    <a:pt x="123" y="307"/>
                  </a:lnTo>
                  <a:lnTo>
                    <a:pt x="105" y="296"/>
                  </a:lnTo>
                  <a:lnTo>
                    <a:pt x="86" y="284"/>
                  </a:lnTo>
                  <a:lnTo>
                    <a:pt x="69" y="273"/>
                  </a:lnTo>
                  <a:lnTo>
                    <a:pt x="58" y="256"/>
                  </a:lnTo>
                  <a:lnTo>
                    <a:pt x="46" y="240"/>
                  </a:lnTo>
                  <a:lnTo>
                    <a:pt x="33" y="224"/>
                  </a:lnTo>
                  <a:lnTo>
                    <a:pt x="20" y="208"/>
                  </a:lnTo>
                  <a:lnTo>
                    <a:pt x="9" y="191"/>
                  </a:lnTo>
                  <a:lnTo>
                    <a:pt x="2" y="172"/>
                  </a:lnTo>
                  <a:lnTo>
                    <a:pt x="0" y="152"/>
                  </a:lnTo>
                  <a:lnTo>
                    <a:pt x="3" y="131"/>
                  </a:lnTo>
                  <a:lnTo>
                    <a:pt x="9" y="130"/>
                  </a:lnTo>
                  <a:lnTo>
                    <a:pt x="16" y="127"/>
                  </a:lnTo>
                  <a:lnTo>
                    <a:pt x="22" y="126"/>
                  </a:lnTo>
                  <a:lnTo>
                    <a:pt x="28" y="125"/>
                  </a:lnTo>
                  <a:lnTo>
                    <a:pt x="34" y="125"/>
                  </a:lnTo>
                  <a:lnTo>
                    <a:pt x="40" y="124"/>
                  </a:lnTo>
                  <a:lnTo>
                    <a:pt x="47" y="123"/>
                  </a:lnTo>
                  <a:lnTo>
                    <a:pt x="53" y="123"/>
                  </a:lnTo>
                  <a:lnTo>
                    <a:pt x="53" y="109"/>
                  </a:lnTo>
                  <a:lnTo>
                    <a:pt x="50" y="93"/>
                  </a:lnTo>
                  <a:lnTo>
                    <a:pt x="49" y="76"/>
                  </a:lnTo>
                  <a:lnTo>
                    <a:pt x="48" y="57"/>
                  </a:lnTo>
                  <a:lnTo>
                    <a:pt x="49" y="40"/>
                  </a:lnTo>
                  <a:lnTo>
                    <a:pt x="53" y="24"/>
                  </a:lnTo>
                  <a:lnTo>
                    <a:pt x="60" y="10"/>
                  </a:lnTo>
                  <a:lnTo>
                    <a:pt x="72" y="0"/>
                  </a:lnTo>
                  <a:lnTo>
                    <a:pt x="80" y="9"/>
                  </a:lnTo>
                  <a:lnTo>
                    <a:pt x="87" y="18"/>
                  </a:lnTo>
                  <a:lnTo>
                    <a:pt x="94" y="28"/>
                  </a:lnTo>
                  <a:lnTo>
                    <a:pt x="101" y="39"/>
                  </a:lnTo>
                  <a:lnTo>
                    <a:pt x="108" y="49"/>
                  </a:lnTo>
                  <a:lnTo>
                    <a:pt x="116" y="60"/>
                  </a:lnTo>
                  <a:lnTo>
                    <a:pt x="124" y="69"/>
                  </a:lnTo>
                  <a:lnTo>
                    <a:pt x="13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83" name="Freeform 11"/>
            <p:cNvSpPr>
              <a:spLocks/>
            </p:cNvSpPr>
            <p:nvPr/>
          </p:nvSpPr>
          <p:spPr bwMode="auto">
            <a:xfrm>
              <a:off x="1775" y="3324"/>
              <a:ext cx="163" cy="74"/>
            </a:xfrm>
            <a:custGeom>
              <a:avLst/>
              <a:gdLst>
                <a:gd name="T0" fmla="*/ 326 w 326"/>
                <a:gd name="T1" fmla="*/ 8 h 147"/>
                <a:gd name="T2" fmla="*/ 315 w 326"/>
                <a:gd name="T3" fmla="*/ 20 h 147"/>
                <a:gd name="T4" fmla="*/ 303 w 326"/>
                <a:gd name="T5" fmla="*/ 31 h 147"/>
                <a:gd name="T6" fmla="*/ 292 w 326"/>
                <a:gd name="T7" fmla="*/ 42 h 147"/>
                <a:gd name="T8" fmla="*/ 279 w 326"/>
                <a:gd name="T9" fmla="*/ 51 h 147"/>
                <a:gd name="T10" fmla="*/ 268 w 326"/>
                <a:gd name="T11" fmla="*/ 61 h 147"/>
                <a:gd name="T12" fmla="*/ 255 w 326"/>
                <a:gd name="T13" fmla="*/ 71 h 147"/>
                <a:gd name="T14" fmla="*/ 241 w 326"/>
                <a:gd name="T15" fmla="*/ 79 h 147"/>
                <a:gd name="T16" fmla="*/ 228 w 326"/>
                <a:gd name="T17" fmla="*/ 88 h 147"/>
                <a:gd name="T18" fmla="*/ 215 w 326"/>
                <a:gd name="T19" fmla="*/ 96 h 147"/>
                <a:gd name="T20" fmla="*/ 201 w 326"/>
                <a:gd name="T21" fmla="*/ 103 h 147"/>
                <a:gd name="T22" fmla="*/ 187 w 326"/>
                <a:gd name="T23" fmla="*/ 111 h 147"/>
                <a:gd name="T24" fmla="*/ 173 w 326"/>
                <a:gd name="T25" fmla="*/ 118 h 147"/>
                <a:gd name="T26" fmla="*/ 159 w 326"/>
                <a:gd name="T27" fmla="*/ 126 h 147"/>
                <a:gd name="T28" fmla="*/ 144 w 326"/>
                <a:gd name="T29" fmla="*/ 133 h 147"/>
                <a:gd name="T30" fmla="*/ 131 w 326"/>
                <a:gd name="T31" fmla="*/ 140 h 147"/>
                <a:gd name="T32" fmla="*/ 116 w 326"/>
                <a:gd name="T33" fmla="*/ 147 h 147"/>
                <a:gd name="T34" fmla="*/ 101 w 326"/>
                <a:gd name="T35" fmla="*/ 147 h 147"/>
                <a:gd name="T36" fmla="*/ 86 w 326"/>
                <a:gd name="T37" fmla="*/ 147 h 147"/>
                <a:gd name="T38" fmla="*/ 69 w 326"/>
                <a:gd name="T39" fmla="*/ 147 h 147"/>
                <a:gd name="T40" fmla="*/ 55 w 326"/>
                <a:gd name="T41" fmla="*/ 145 h 147"/>
                <a:gd name="T42" fmla="*/ 41 w 326"/>
                <a:gd name="T43" fmla="*/ 143 h 147"/>
                <a:gd name="T44" fmla="*/ 27 w 326"/>
                <a:gd name="T45" fmla="*/ 141 h 147"/>
                <a:gd name="T46" fmla="*/ 13 w 326"/>
                <a:gd name="T47" fmla="*/ 137 h 147"/>
                <a:gd name="T48" fmla="*/ 0 w 326"/>
                <a:gd name="T49" fmla="*/ 134 h 147"/>
                <a:gd name="T50" fmla="*/ 14 w 326"/>
                <a:gd name="T51" fmla="*/ 113 h 147"/>
                <a:gd name="T52" fmla="*/ 30 w 326"/>
                <a:gd name="T53" fmla="*/ 96 h 147"/>
                <a:gd name="T54" fmla="*/ 50 w 326"/>
                <a:gd name="T55" fmla="*/ 80 h 147"/>
                <a:gd name="T56" fmla="*/ 71 w 326"/>
                <a:gd name="T57" fmla="*/ 66 h 147"/>
                <a:gd name="T58" fmla="*/ 93 w 326"/>
                <a:gd name="T59" fmla="*/ 53 h 147"/>
                <a:gd name="T60" fmla="*/ 117 w 326"/>
                <a:gd name="T61" fmla="*/ 43 h 147"/>
                <a:gd name="T62" fmla="*/ 141 w 326"/>
                <a:gd name="T63" fmla="*/ 35 h 147"/>
                <a:gd name="T64" fmla="*/ 165 w 326"/>
                <a:gd name="T65" fmla="*/ 27 h 147"/>
                <a:gd name="T66" fmla="*/ 160 w 326"/>
                <a:gd name="T67" fmla="*/ 34 h 147"/>
                <a:gd name="T68" fmla="*/ 151 w 326"/>
                <a:gd name="T69" fmla="*/ 37 h 147"/>
                <a:gd name="T70" fmla="*/ 143 w 326"/>
                <a:gd name="T71" fmla="*/ 41 h 147"/>
                <a:gd name="T72" fmla="*/ 142 w 326"/>
                <a:gd name="T73" fmla="*/ 51 h 147"/>
                <a:gd name="T74" fmla="*/ 165 w 326"/>
                <a:gd name="T75" fmla="*/ 66 h 147"/>
                <a:gd name="T76" fmla="*/ 159 w 326"/>
                <a:gd name="T77" fmla="*/ 72 h 147"/>
                <a:gd name="T78" fmla="*/ 152 w 326"/>
                <a:gd name="T79" fmla="*/ 78 h 147"/>
                <a:gd name="T80" fmla="*/ 144 w 326"/>
                <a:gd name="T81" fmla="*/ 83 h 147"/>
                <a:gd name="T82" fmla="*/ 142 w 326"/>
                <a:gd name="T83" fmla="*/ 93 h 147"/>
                <a:gd name="T84" fmla="*/ 156 w 326"/>
                <a:gd name="T85" fmla="*/ 90 h 147"/>
                <a:gd name="T86" fmla="*/ 171 w 326"/>
                <a:gd name="T87" fmla="*/ 88 h 147"/>
                <a:gd name="T88" fmla="*/ 186 w 326"/>
                <a:gd name="T89" fmla="*/ 83 h 147"/>
                <a:gd name="T90" fmla="*/ 200 w 326"/>
                <a:gd name="T91" fmla="*/ 78 h 147"/>
                <a:gd name="T92" fmla="*/ 213 w 326"/>
                <a:gd name="T93" fmla="*/ 71 h 147"/>
                <a:gd name="T94" fmla="*/ 226 w 326"/>
                <a:gd name="T95" fmla="*/ 61 h 147"/>
                <a:gd name="T96" fmla="*/ 238 w 326"/>
                <a:gd name="T97" fmla="*/ 49 h 147"/>
                <a:gd name="T98" fmla="*/ 247 w 326"/>
                <a:gd name="T99" fmla="*/ 35 h 147"/>
                <a:gd name="T100" fmla="*/ 243 w 326"/>
                <a:gd name="T101" fmla="*/ 26 h 147"/>
                <a:gd name="T102" fmla="*/ 239 w 326"/>
                <a:gd name="T103" fmla="*/ 18 h 147"/>
                <a:gd name="T104" fmla="*/ 234 w 326"/>
                <a:gd name="T105" fmla="*/ 12 h 147"/>
                <a:gd name="T106" fmla="*/ 227 w 326"/>
                <a:gd name="T107" fmla="*/ 8 h 147"/>
                <a:gd name="T108" fmla="*/ 239 w 326"/>
                <a:gd name="T109" fmla="*/ 6 h 147"/>
                <a:gd name="T110" fmla="*/ 252 w 326"/>
                <a:gd name="T111" fmla="*/ 4 h 147"/>
                <a:gd name="T112" fmla="*/ 264 w 326"/>
                <a:gd name="T113" fmla="*/ 2 h 147"/>
                <a:gd name="T114" fmla="*/ 277 w 326"/>
                <a:gd name="T115" fmla="*/ 0 h 147"/>
                <a:gd name="T116" fmla="*/ 290 w 326"/>
                <a:gd name="T117" fmla="*/ 0 h 147"/>
                <a:gd name="T118" fmla="*/ 302 w 326"/>
                <a:gd name="T119" fmla="*/ 2 h 147"/>
                <a:gd name="T120" fmla="*/ 315 w 326"/>
                <a:gd name="T121" fmla="*/ 4 h 147"/>
                <a:gd name="T122" fmla="*/ 326 w 326"/>
                <a:gd name="T123" fmla="*/ 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" h="147">
                  <a:moveTo>
                    <a:pt x="326" y="8"/>
                  </a:moveTo>
                  <a:lnTo>
                    <a:pt x="315" y="20"/>
                  </a:lnTo>
                  <a:lnTo>
                    <a:pt x="303" y="31"/>
                  </a:lnTo>
                  <a:lnTo>
                    <a:pt x="292" y="42"/>
                  </a:lnTo>
                  <a:lnTo>
                    <a:pt x="279" y="51"/>
                  </a:lnTo>
                  <a:lnTo>
                    <a:pt x="268" y="61"/>
                  </a:lnTo>
                  <a:lnTo>
                    <a:pt x="255" y="71"/>
                  </a:lnTo>
                  <a:lnTo>
                    <a:pt x="241" y="79"/>
                  </a:lnTo>
                  <a:lnTo>
                    <a:pt x="228" y="88"/>
                  </a:lnTo>
                  <a:lnTo>
                    <a:pt x="215" y="96"/>
                  </a:lnTo>
                  <a:lnTo>
                    <a:pt x="201" y="103"/>
                  </a:lnTo>
                  <a:lnTo>
                    <a:pt x="187" y="111"/>
                  </a:lnTo>
                  <a:lnTo>
                    <a:pt x="173" y="118"/>
                  </a:lnTo>
                  <a:lnTo>
                    <a:pt x="159" y="126"/>
                  </a:lnTo>
                  <a:lnTo>
                    <a:pt x="144" y="133"/>
                  </a:lnTo>
                  <a:lnTo>
                    <a:pt x="131" y="140"/>
                  </a:lnTo>
                  <a:lnTo>
                    <a:pt x="116" y="147"/>
                  </a:lnTo>
                  <a:lnTo>
                    <a:pt x="101" y="147"/>
                  </a:lnTo>
                  <a:lnTo>
                    <a:pt x="86" y="147"/>
                  </a:lnTo>
                  <a:lnTo>
                    <a:pt x="69" y="147"/>
                  </a:lnTo>
                  <a:lnTo>
                    <a:pt x="55" y="145"/>
                  </a:lnTo>
                  <a:lnTo>
                    <a:pt x="41" y="143"/>
                  </a:lnTo>
                  <a:lnTo>
                    <a:pt x="27" y="141"/>
                  </a:lnTo>
                  <a:lnTo>
                    <a:pt x="13" y="137"/>
                  </a:lnTo>
                  <a:lnTo>
                    <a:pt x="0" y="134"/>
                  </a:lnTo>
                  <a:lnTo>
                    <a:pt x="14" y="113"/>
                  </a:lnTo>
                  <a:lnTo>
                    <a:pt x="30" y="96"/>
                  </a:lnTo>
                  <a:lnTo>
                    <a:pt x="50" y="80"/>
                  </a:lnTo>
                  <a:lnTo>
                    <a:pt x="71" y="66"/>
                  </a:lnTo>
                  <a:lnTo>
                    <a:pt x="93" y="53"/>
                  </a:lnTo>
                  <a:lnTo>
                    <a:pt x="117" y="43"/>
                  </a:lnTo>
                  <a:lnTo>
                    <a:pt x="141" y="35"/>
                  </a:lnTo>
                  <a:lnTo>
                    <a:pt x="165" y="27"/>
                  </a:lnTo>
                  <a:lnTo>
                    <a:pt x="160" y="34"/>
                  </a:lnTo>
                  <a:lnTo>
                    <a:pt x="151" y="37"/>
                  </a:lnTo>
                  <a:lnTo>
                    <a:pt x="143" y="41"/>
                  </a:lnTo>
                  <a:lnTo>
                    <a:pt x="142" y="51"/>
                  </a:lnTo>
                  <a:lnTo>
                    <a:pt x="165" y="66"/>
                  </a:lnTo>
                  <a:lnTo>
                    <a:pt x="159" y="72"/>
                  </a:lnTo>
                  <a:lnTo>
                    <a:pt x="152" y="78"/>
                  </a:lnTo>
                  <a:lnTo>
                    <a:pt x="144" y="83"/>
                  </a:lnTo>
                  <a:lnTo>
                    <a:pt x="142" y="93"/>
                  </a:lnTo>
                  <a:lnTo>
                    <a:pt x="156" y="90"/>
                  </a:lnTo>
                  <a:lnTo>
                    <a:pt x="171" y="88"/>
                  </a:lnTo>
                  <a:lnTo>
                    <a:pt x="186" y="83"/>
                  </a:lnTo>
                  <a:lnTo>
                    <a:pt x="200" y="78"/>
                  </a:lnTo>
                  <a:lnTo>
                    <a:pt x="213" y="71"/>
                  </a:lnTo>
                  <a:lnTo>
                    <a:pt x="226" y="61"/>
                  </a:lnTo>
                  <a:lnTo>
                    <a:pt x="238" y="49"/>
                  </a:lnTo>
                  <a:lnTo>
                    <a:pt x="247" y="35"/>
                  </a:lnTo>
                  <a:lnTo>
                    <a:pt x="243" y="26"/>
                  </a:lnTo>
                  <a:lnTo>
                    <a:pt x="239" y="18"/>
                  </a:lnTo>
                  <a:lnTo>
                    <a:pt x="234" y="12"/>
                  </a:lnTo>
                  <a:lnTo>
                    <a:pt x="227" y="8"/>
                  </a:lnTo>
                  <a:lnTo>
                    <a:pt x="239" y="6"/>
                  </a:lnTo>
                  <a:lnTo>
                    <a:pt x="252" y="4"/>
                  </a:lnTo>
                  <a:lnTo>
                    <a:pt x="264" y="2"/>
                  </a:lnTo>
                  <a:lnTo>
                    <a:pt x="277" y="0"/>
                  </a:lnTo>
                  <a:lnTo>
                    <a:pt x="290" y="0"/>
                  </a:lnTo>
                  <a:lnTo>
                    <a:pt x="302" y="2"/>
                  </a:lnTo>
                  <a:lnTo>
                    <a:pt x="315" y="4"/>
                  </a:lnTo>
                  <a:lnTo>
                    <a:pt x="32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84" name="Freeform 12"/>
            <p:cNvSpPr>
              <a:spLocks/>
            </p:cNvSpPr>
            <p:nvPr/>
          </p:nvSpPr>
          <p:spPr bwMode="auto">
            <a:xfrm>
              <a:off x="2013" y="3327"/>
              <a:ext cx="157" cy="99"/>
            </a:xfrm>
            <a:custGeom>
              <a:avLst/>
              <a:gdLst>
                <a:gd name="T0" fmla="*/ 169 w 314"/>
                <a:gd name="T1" fmla="*/ 35 h 197"/>
                <a:gd name="T2" fmla="*/ 188 w 314"/>
                <a:gd name="T3" fmla="*/ 50 h 197"/>
                <a:gd name="T4" fmla="*/ 212 w 314"/>
                <a:gd name="T5" fmla="*/ 64 h 197"/>
                <a:gd name="T6" fmla="*/ 238 w 314"/>
                <a:gd name="T7" fmla="*/ 76 h 197"/>
                <a:gd name="T8" fmla="*/ 262 w 314"/>
                <a:gd name="T9" fmla="*/ 91 h 197"/>
                <a:gd name="T10" fmla="*/ 284 w 314"/>
                <a:gd name="T11" fmla="*/ 108 h 197"/>
                <a:gd name="T12" fmla="*/ 301 w 314"/>
                <a:gd name="T13" fmla="*/ 127 h 197"/>
                <a:gd name="T14" fmla="*/ 311 w 314"/>
                <a:gd name="T15" fmla="*/ 152 h 197"/>
                <a:gd name="T16" fmla="*/ 314 w 314"/>
                <a:gd name="T17" fmla="*/ 184 h 197"/>
                <a:gd name="T18" fmla="*/ 294 w 314"/>
                <a:gd name="T19" fmla="*/ 194 h 197"/>
                <a:gd name="T20" fmla="*/ 273 w 314"/>
                <a:gd name="T21" fmla="*/ 197 h 197"/>
                <a:gd name="T22" fmla="*/ 254 w 314"/>
                <a:gd name="T23" fmla="*/ 195 h 197"/>
                <a:gd name="T24" fmla="*/ 234 w 314"/>
                <a:gd name="T25" fmla="*/ 188 h 197"/>
                <a:gd name="T26" fmla="*/ 215 w 314"/>
                <a:gd name="T27" fmla="*/ 180 h 197"/>
                <a:gd name="T28" fmla="*/ 194 w 314"/>
                <a:gd name="T29" fmla="*/ 172 h 197"/>
                <a:gd name="T30" fmla="*/ 174 w 314"/>
                <a:gd name="T31" fmla="*/ 165 h 197"/>
                <a:gd name="T32" fmla="*/ 154 w 314"/>
                <a:gd name="T33" fmla="*/ 162 h 197"/>
                <a:gd name="T34" fmla="*/ 128 w 314"/>
                <a:gd name="T35" fmla="*/ 149 h 197"/>
                <a:gd name="T36" fmla="*/ 103 w 314"/>
                <a:gd name="T37" fmla="*/ 136 h 197"/>
                <a:gd name="T38" fmla="*/ 79 w 314"/>
                <a:gd name="T39" fmla="*/ 120 h 197"/>
                <a:gd name="T40" fmla="*/ 57 w 314"/>
                <a:gd name="T41" fmla="*/ 103 h 197"/>
                <a:gd name="T42" fmla="*/ 37 w 314"/>
                <a:gd name="T43" fmla="*/ 85 h 197"/>
                <a:gd name="T44" fmla="*/ 20 w 314"/>
                <a:gd name="T45" fmla="*/ 63 h 197"/>
                <a:gd name="T46" fmla="*/ 7 w 314"/>
                <a:gd name="T47" fmla="*/ 38 h 197"/>
                <a:gd name="T48" fmla="*/ 0 w 314"/>
                <a:gd name="T49" fmla="*/ 11 h 197"/>
                <a:gd name="T50" fmla="*/ 8 w 314"/>
                <a:gd name="T51" fmla="*/ 6 h 197"/>
                <a:gd name="T52" fmla="*/ 16 w 314"/>
                <a:gd name="T53" fmla="*/ 3 h 197"/>
                <a:gd name="T54" fmla="*/ 23 w 314"/>
                <a:gd name="T55" fmla="*/ 2 h 197"/>
                <a:gd name="T56" fmla="*/ 31 w 314"/>
                <a:gd name="T57" fmla="*/ 0 h 197"/>
                <a:gd name="T58" fmla="*/ 39 w 314"/>
                <a:gd name="T59" fmla="*/ 0 h 197"/>
                <a:gd name="T60" fmla="*/ 48 w 314"/>
                <a:gd name="T61" fmla="*/ 0 h 197"/>
                <a:gd name="T62" fmla="*/ 56 w 314"/>
                <a:gd name="T63" fmla="*/ 0 h 197"/>
                <a:gd name="T64" fmla="*/ 64 w 314"/>
                <a:gd name="T65" fmla="*/ 0 h 197"/>
                <a:gd name="T66" fmla="*/ 78 w 314"/>
                <a:gd name="T67" fmla="*/ 4 h 197"/>
                <a:gd name="T68" fmla="*/ 90 w 314"/>
                <a:gd name="T69" fmla="*/ 9 h 197"/>
                <a:gd name="T70" fmla="*/ 104 w 314"/>
                <a:gd name="T71" fmla="*/ 13 h 197"/>
                <a:gd name="T72" fmla="*/ 117 w 314"/>
                <a:gd name="T73" fmla="*/ 18 h 197"/>
                <a:gd name="T74" fmla="*/ 129 w 314"/>
                <a:gd name="T75" fmla="*/ 21 h 197"/>
                <a:gd name="T76" fmla="*/ 142 w 314"/>
                <a:gd name="T77" fmla="*/ 26 h 197"/>
                <a:gd name="T78" fmla="*/ 156 w 314"/>
                <a:gd name="T79" fmla="*/ 30 h 197"/>
                <a:gd name="T80" fmla="*/ 169 w 314"/>
                <a:gd name="T81" fmla="*/ 3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4" h="197">
                  <a:moveTo>
                    <a:pt x="169" y="35"/>
                  </a:moveTo>
                  <a:lnTo>
                    <a:pt x="188" y="50"/>
                  </a:lnTo>
                  <a:lnTo>
                    <a:pt x="212" y="64"/>
                  </a:lnTo>
                  <a:lnTo>
                    <a:pt x="238" y="76"/>
                  </a:lnTo>
                  <a:lnTo>
                    <a:pt x="262" y="91"/>
                  </a:lnTo>
                  <a:lnTo>
                    <a:pt x="284" y="108"/>
                  </a:lnTo>
                  <a:lnTo>
                    <a:pt x="301" y="127"/>
                  </a:lnTo>
                  <a:lnTo>
                    <a:pt x="311" y="152"/>
                  </a:lnTo>
                  <a:lnTo>
                    <a:pt x="314" y="184"/>
                  </a:lnTo>
                  <a:lnTo>
                    <a:pt x="294" y="194"/>
                  </a:lnTo>
                  <a:lnTo>
                    <a:pt x="273" y="197"/>
                  </a:lnTo>
                  <a:lnTo>
                    <a:pt x="254" y="195"/>
                  </a:lnTo>
                  <a:lnTo>
                    <a:pt x="234" y="188"/>
                  </a:lnTo>
                  <a:lnTo>
                    <a:pt x="215" y="180"/>
                  </a:lnTo>
                  <a:lnTo>
                    <a:pt x="194" y="172"/>
                  </a:lnTo>
                  <a:lnTo>
                    <a:pt x="174" y="165"/>
                  </a:lnTo>
                  <a:lnTo>
                    <a:pt x="154" y="162"/>
                  </a:lnTo>
                  <a:lnTo>
                    <a:pt x="128" y="149"/>
                  </a:lnTo>
                  <a:lnTo>
                    <a:pt x="103" y="136"/>
                  </a:lnTo>
                  <a:lnTo>
                    <a:pt x="79" y="120"/>
                  </a:lnTo>
                  <a:lnTo>
                    <a:pt x="57" y="103"/>
                  </a:lnTo>
                  <a:lnTo>
                    <a:pt x="37" y="85"/>
                  </a:lnTo>
                  <a:lnTo>
                    <a:pt x="20" y="63"/>
                  </a:lnTo>
                  <a:lnTo>
                    <a:pt x="7" y="38"/>
                  </a:lnTo>
                  <a:lnTo>
                    <a:pt x="0" y="11"/>
                  </a:lnTo>
                  <a:lnTo>
                    <a:pt x="8" y="6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8" y="4"/>
                  </a:lnTo>
                  <a:lnTo>
                    <a:pt x="90" y="9"/>
                  </a:lnTo>
                  <a:lnTo>
                    <a:pt x="104" y="13"/>
                  </a:lnTo>
                  <a:lnTo>
                    <a:pt x="117" y="18"/>
                  </a:lnTo>
                  <a:lnTo>
                    <a:pt x="129" y="21"/>
                  </a:lnTo>
                  <a:lnTo>
                    <a:pt x="142" y="26"/>
                  </a:lnTo>
                  <a:lnTo>
                    <a:pt x="156" y="30"/>
                  </a:lnTo>
                  <a:lnTo>
                    <a:pt x="169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85" name="Freeform 13"/>
            <p:cNvSpPr>
              <a:spLocks/>
            </p:cNvSpPr>
            <p:nvPr/>
          </p:nvSpPr>
          <p:spPr bwMode="auto">
            <a:xfrm>
              <a:off x="2041" y="3340"/>
              <a:ext cx="71" cy="56"/>
            </a:xfrm>
            <a:custGeom>
              <a:avLst/>
              <a:gdLst>
                <a:gd name="T0" fmla="*/ 136 w 142"/>
                <a:gd name="T1" fmla="*/ 38 h 112"/>
                <a:gd name="T2" fmla="*/ 142 w 142"/>
                <a:gd name="T3" fmla="*/ 46 h 112"/>
                <a:gd name="T4" fmla="*/ 139 w 142"/>
                <a:gd name="T5" fmla="*/ 49 h 112"/>
                <a:gd name="T6" fmla="*/ 136 w 142"/>
                <a:gd name="T7" fmla="*/ 52 h 112"/>
                <a:gd name="T8" fmla="*/ 130 w 142"/>
                <a:gd name="T9" fmla="*/ 53 h 112"/>
                <a:gd name="T10" fmla="*/ 124 w 142"/>
                <a:gd name="T11" fmla="*/ 54 h 112"/>
                <a:gd name="T12" fmla="*/ 118 w 142"/>
                <a:gd name="T13" fmla="*/ 54 h 112"/>
                <a:gd name="T14" fmla="*/ 113 w 142"/>
                <a:gd name="T15" fmla="*/ 54 h 112"/>
                <a:gd name="T16" fmla="*/ 107 w 142"/>
                <a:gd name="T17" fmla="*/ 54 h 112"/>
                <a:gd name="T18" fmla="*/ 101 w 142"/>
                <a:gd name="T19" fmla="*/ 54 h 112"/>
                <a:gd name="T20" fmla="*/ 102 w 142"/>
                <a:gd name="T21" fmla="*/ 62 h 112"/>
                <a:gd name="T22" fmla="*/ 108 w 142"/>
                <a:gd name="T23" fmla="*/ 69 h 112"/>
                <a:gd name="T24" fmla="*/ 115 w 142"/>
                <a:gd name="T25" fmla="*/ 77 h 112"/>
                <a:gd name="T26" fmla="*/ 123 w 142"/>
                <a:gd name="T27" fmla="*/ 85 h 112"/>
                <a:gd name="T28" fmla="*/ 129 w 142"/>
                <a:gd name="T29" fmla="*/ 93 h 112"/>
                <a:gd name="T30" fmla="*/ 132 w 142"/>
                <a:gd name="T31" fmla="*/ 100 h 112"/>
                <a:gd name="T32" fmla="*/ 130 w 142"/>
                <a:gd name="T33" fmla="*/ 106 h 112"/>
                <a:gd name="T34" fmla="*/ 121 w 142"/>
                <a:gd name="T35" fmla="*/ 112 h 112"/>
                <a:gd name="T36" fmla="*/ 102 w 142"/>
                <a:gd name="T37" fmla="*/ 108 h 112"/>
                <a:gd name="T38" fmla="*/ 84 w 142"/>
                <a:gd name="T39" fmla="*/ 104 h 112"/>
                <a:gd name="T40" fmla="*/ 66 w 142"/>
                <a:gd name="T41" fmla="*/ 96 h 112"/>
                <a:gd name="T42" fmla="*/ 49 w 142"/>
                <a:gd name="T43" fmla="*/ 86 h 112"/>
                <a:gd name="T44" fmla="*/ 34 w 142"/>
                <a:gd name="T45" fmla="*/ 75 h 112"/>
                <a:gd name="T46" fmla="*/ 20 w 142"/>
                <a:gd name="T47" fmla="*/ 63 h 112"/>
                <a:gd name="T48" fmla="*/ 10 w 142"/>
                <a:gd name="T49" fmla="*/ 49 h 112"/>
                <a:gd name="T50" fmla="*/ 2 w 142"/>
                <a:gd name="T51" fmla="*/ 36 h 112"/>
                <a:gd name="T52" fmla="*/ 0 w 142"/>
                <a:gd name="T53" fmla="*/ 26 h 112"/>
                <a:gd name="T54" fmla="*/ 2 w 142"/>
                <a:gd name="T55" fmla="*/ 20 h 112"/>
                <a:gd name="T56" fmla="*/ 8 w 142"/>
                <a:gd name="T57" fmla="*/ 14 h 112"/>
                <a:gd name="T58" fmla="*/ 17 w 142"/>
                <a:gd name="T59" fmla="*/ 10 h 112"/>
                <a:gd name="T60" fmla="*/ 27 w 142"/>
                <a:gd name="T61" fmla="*/ 8 h 112"/>
                <a:gd name="T62" fmla="*/ 39 w 142"/>
                <a:gd name="T63" fmla="*/ 7 h 112"/>
                <a:gd name="T64" fmla="*/ 50 w 142"/>
                <a:gd name="T65" fmla="*/ 5 h 112"/>
                <a:gd name="T66" fmla="*/ 60 w 142"/>
                <a:gd name="T67" fmla="*/ 3 h 112"/>
                <a:gd name="T68" fmla="*/ 60 w 142"/>
                <a:gd name="T69" fmla="*/ 0 h 112"/>
                <a:gd name="T70" fmla="*/ 68 w 142"/>
                <a:gd name="T71" fmla="*/ 5 h 112"/>
                <a:gd name="T72" fmla="*/ 77 w 142"/>
                <a:gd name="T73" fmla="*/ 10 h 112"/>
                <a:gd name="T74" fmla="*/ 86 w 142"/>
                <a:gd name="T75" fmla="*/ 15 h 112"/>
                <a:gd name="T76" fmla="*/ 96 w 142"/>
                <a:gd name="T77" fmla="*/ 21 h 112"/>
                <a:gd name="T78" fmla="*/ 106 w 142"/>
                <a:gd name="T79" fmla="*/ 26 h 112"/>
                <a:gd name="T80" fmla="*/ 116 w 142"/>
                <a:gd name="T81" fmla="*/ 31 h 112"/>
                <a:gd name="T82" fmla="*/ 125 w 142"/>
                <a:gd name="T83" fmla="*/ 34 h 112"/>
                <a:gd name="T84" fmla="*/ 136 w 142"/>
                <a:gd name="T85" fmla="*/ 3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" h="112">
                  <a:moveTo>
                    <a:pt x="136" y="38"/>
                  </a:moveTo>
                  <a:lnTo>
                    <a:pt x="142" y="46"/>
                  </a:lnTo>
                  <a:lnTo>
                    <a:pt x="139" y="49"/>
                  </a:lnTo>
                  <a:lnTo>
                    <a:pt x="136" y="52"/>
                  </a:lnTo>
                  <a:lnTo>
                    <a:pt x="130" y="53"/>
                  </a:lnTo>
                  <a:lnTo>
                    <a:pt x="124" y="54"/>
                  </a:lnTo>
                  <a:lnTo>
                    <a:pt x="118" y="54"/>
                  </a:lnTo>
                  <a:lnTo>
                    <a:pt x="113" y="54"/>
                  </a:lnTo>
                  <a:lnTo>
                    <a:pt x="107" y="54"/>
                  </a:lnTo>
                  <a:lnTo>
                    <a:pt x="101" y="54"/>
                  </a:lnTo>
                  <a:lnTo>
                    <a:pt x="102" y="62"/>
                  </a:lnTo>
                  <a:lnTo>
                    <a:pt x="108" y="69"/>
                  </a:lnTo>
                  <a:lnTo>
                    <a:pt x="115" y="77"/>
                  </a:lnTo>
                  <a:lnTo>
                    <a:pt x="123" y="85"/>
                  </a:lnTo>
                  <a:lnTo>
                    <a:pt x="129" y="93"/>
                  </a:lnTo>
                  <a:lnTo>
                    <a:pt x="132" y="100"/>
                  </a:lnTo>
                  <a:lnTo>
                    <a:pt x="130" y="106"/>
                  </a:lnTo>
                  <a:lnTo>
                    <a:pt x="121" y="112"/>
                  </a:lnTo>
                  <a:lnTo>
                    <a:pt x="102" y="108"/>
                  </a:lnTo>
                  <a:lnTo>
                    <a:pt x="84" y="104"/>
                  </a:lnTo>
                  <a:lnTo>
                    <a:pt x="66" y="96"/>
                  </a:lnTo>
                  <a:lnTo>
                    <a:pt x="49" y="86"/>
                  </a:lnTo>
                  <a:lnTo>
                    <a:pt x="34" y="75"/>
                  </a:lnTo>
                  <a:lnTo>
                    <a:pt x="20" y="63"/>
                  </a:lnTo>
                  <a:lnTo>
                    <a:pt x="10" y="49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8" y="14"/>
                  </a:lnTo>
                  <a:lnTo>
                    <a:pt x="17" y="10"/>
                  </a:lnTo>
                  <a:lnTo>
                    <a:pt x="27" y="8"/>
                  </a:lnTo>
                  <a:lnTo>
                    <a:pt x="39" y="7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68" y="5"/>
                  </a:lnTo>
                  <a:lnTo>
                    <a:pt x="77" y="10"/>
                  </a:lnTo>
                  <a:lnTo>
                    <a:pt x="86" y="15"/>
                  </a:lnTo>
                  <a:lnTo>
                    <a:pt x="96" y="21"/>
                  </a:lnTo>
                  <a:lnTo>
                    <a:pt x="106" y="26"/>
                  </a:lnTo>
                  <a:lnTo>
                    <a:pt x="116" y="31"/>
                  </a:lnTo>
                  <a:lnTo>
                    <a:pt x="125" y="34"/>
                  </a:lnTo>
                  <a:lnTo>
                    <a:pt x="13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86" name="Freeform 14"/>
            <p:cNvSpPr>
              <a:spLocks/>
            </p:cNvSpPr>
            <p:nvPr/>
          </p:nvSpPr>
          <p:spPr bwMode="auto">
            <a:xfrm>
              <a:off x="1691" y="3441"/>
              <a:ext cx="391" cy="244"/>
            </a:xfrm>
            <a:custGeom>
              <a:avLst/>
              <a:gdLst>
                <a:gd name="T0" fmla="*/ 598 w 784"/>
                <a:gd name="T1" fmla="*/ 68 h 489"/>
                <a:gd name="T2" fmla="*/ 570 w 784"/>
                <a:gd name="T3" fmla="*/ 103 h 489"/>
                <a:gd name="T4" fmla="*/ 513 w 784"/>
                <a:gd name="T5" fmla="*/ 140 h 489"/>
                <a:gd name="T6" fmla="*/ 466 w 784"/>
                <a:gd name="T7" fmla="*/ 186 h 489"/>
                <a:gd name="T8" fmla="*/ 456 w 784"/>
                <a:gd name="T9" fmla="*/ 251 h 489"/>
                <a:gd name="T10" fmla="*/ 475 w 784"/>
                <a:gd name="T11" fmla="*/ 317 h 489"/>
                <a:gd name="T12" fmla="*/ 524 w 784"/>
                <a:gd name="T13" fmla="*/ 368 h 489"/>
                <a:gd name="T14" fmla="*/ 562 w 784"/>
                <a:gd name="T15" fmla="*/ 373 h 489"/>
                <a:gd name="T16" fmla="*/ 600 w 784"/>
                <a:gd name="T17" fmla="*/ 379 h 489"/>
                <a:gd name="T18" fmla="*/ 634 w 784"/>
                <a:gd name="T19" fmla="*/ 365 h 489"/>
                <a:gd name="T20" fmla="*/ 664 w 784"/>
                <a:gd name="T21" fmla="*/ 347 h 489"/>
                <a:gd name="T22" fmla="*/ 693 w 784"/>
                <a:gd name="T23" fmla="*/ 325 h 489"/>
                <a:gd name="T24" fmla="*/ 718 w 784"/>
                <a:gd name="T25" fmla="*/ 308 h 489"/>
                <a:gd name="T26" fmla="*/ 734 w 784"/>
                <a:gd name="T27" fmla="*/ 288 h 489"/>
                <a:gd name="T28" fmla="*/ 746 w 784"/>
                <a:gd name="T29" fmla="*/ 264 h 489"/>
                <a:gd name="T30" fmla="*/ 770 w 784"/>
                <a:gd name="T31" fmla="*/ 243 h 489"/>
                <a:gd name="T32" fmla="*/ 784 w 784"/>
                <a:gd name="T33" fmla="*/ 247 h 489"/>
                <a:gd name="T34" fmla="*/ 776 w 784"/>
                <a:gd name="T35" fmla="*/ 271 h 489"/>
                <a:gd name="T36" fmla="*/ 764 w 784"/>
                <a:gd name="T37" fmla="*/ 296 h 489"/>
                <a:gd name="T38" fmla="*/ 710 w 784"/>
                <a:gd name="T39" fmla="*/ 363 h 489"/>
                <a:gd name="T40" fmla="*/ 639 w 784"/>
                <a:gd name="T41" fmla="*/ 407 h 489"/>
                <a:gd name="T42" fmla="*/ 574 w 784"/>
                <a:gd name="T43" fmla="*/ 421 h 489"/>
                <a:gd name="T44" fmla="*/ 551 w 784"/>
                <a:gd name="T45" fmla="*/ 415 h 489"/>
                <a:gd name="T46" fmla="*/ 528 w 784"/>
                <a:gd name="T47" fmla="*/ 410 h 489"/>
                <a:gd name="T48" fmla="*/ 496 w 784"/>
                <a:gd name="T49" fmla="*/ 489 h 489"/>
                <a:gd name="T50" fmla="*/ 439 w 784"/>
                <a:gd name="T51" fmla="*/ 484 h 489"/>
                <a:gd name="T52" fmla="*/ 386 w 784"/>
                <a:gd name="T53" fmla="*/ 473 h 489"/>
                <a:gd name="T54" fmla="*/ 343 w 784"/>
                <a:gd name="T55" fmla="*/ 449 h 489"/>
                <a:gd name="T56" fmla="*/ 331 w 784"/>
                <a:gd name="T57" fmla="*/ 399 h 489"/>
                <a:gd name="T58" fmla="*/ 274 w 784"/>
                <a:gd name="T59" fmla="*/ 411 h 489"/>
                <a:gd name="T60" fmla="*/ 218 w 784"/>
                <a:gd name="T61" fmla="*/ 408 h 489"/>
                <a:gd name="T62" fmla="*/ 168 w 784"/>
                <a:gd name="T63" fmla="*/ 393 h 489"/>
                <a:gd name="T64" fmla="*/ 119 w 784"/>
                <a:gd name="T65" fmla="*/ 369 h 489"/>
                <a:gd name="T66" fmla="*/ 74 w 784"/>
                <a:gd name="T67" fmla="*/ 338 h 489"/>
                <a:gd name="T68" fmla="*/ 36 w 784"/>
                <a:gd name="T69" fmla="*/ 294 h 489"/>
                <a:gd name="T70" fmla="*/ 9 w 784"/>
                <a:gd name="T71" fmla="*/ 248 h 489"/>
                <a:gd name="T72" fmla="*/ 2 w 784"/>
                <a:gd name="T73" fmla="*/ 192 h 489"/>
                <a:gd name="T74" fmla="*/ 13 w 784"/>
                <a:gd name="T75" fmla="*/ 175 h 489"/>
                <a:gd name="T76" fmla="*/ 30 w 784"/>
                <a:gd name="T77" fmla="*/ 193 h 489"/>
                <a:gd name="T78" fmla="*/ 47 w 784"/>
                <a:gd name="T79" fmla="*/ 257 h 489"/>
                <a:gd name="T80" fmla="*/ 104 w 784"/>
                <a:gd name="T81" fmla="*/ 323 h 489"/>
                <a:gd name="T82" fmla="*/ 184 w 784"/>
                <a:gd name="T83" fmla="*/ 364 h 489"/>
                <a:gd name="T84" fmla="*/ 264 w 784"/>
                <a:gd name="T85" fmla="*/ 373 h 489"/>
                <a:gd name="T86" fmla="*/ 338 w 784"/>
                <a:gd name="T87" fmla="*/ 357 h 489"/>
                <a:gd name="T88" fmla="*/ 393 w 784"/>
                <a:gd name="T89" fmla="*/ 307 h 489"/>
                <a:gd name="T90" fmla="*/ 419 w 784"/>
                <a:gd name="T91" fmla="*/ 251 h 489"/>
                <a:gd name="T92" fmla="*/ 427 w 784"/>
                <a:gd name="T93" fmla="*/ 189 h 489"/>
                <a:gd name="T94" fmla="*/ 403 w 784"/>
                <a:gd name="T95" fmla="*/ 139 h 489"/>
                <a:gd name="T96" fmla="*/ 365 w 784"/>
                <a:gd name="T97" fmla="*/ 105 h 489"/>
                <a:gd name="T98" fmla="*/ 340 w 784"/>
                <a:gd name="T99" fmla="*/ 64 h 489"/>
                <a:gd name="T100" fmla="*/ 362 w 784"/>
                <a:gd name="T101" fmla="*/ 25 h 489"/>
                <a:gd name="T102" fmla="*/ 405 w 784"/>
                <a:gd name="T103" fmla="*/ 6 h 489"/>
                <a:gd name="T104" fmla="*/ 454 w 784"/>
                <a:gd name="T105" fmla="*/ 0 h 489"/>
                <a:gd name="T106" fmla="*/ 505 w 784"/>
                <a:gd name="T107" fmla="*/ 5 h 489"/>
                <a:gd name="T108" fmla="*/ 555 w 784"/>
                <a:gd name="T109" fmla="*/ 13 h 489"/>
                <a:gd name="T110" fmla="*/ 604 w 784"/>
                <a:gd name="T111" fmla="*/ 42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4" h="489">
                  <a:moveTo>
                    <a:pt x="604" y="42"/>
                  </a:moveTo>
                  <a:lnTo>
                    <a:pt x="605" y="57"/>
                  </a:lnTo>
                  <a:lnTo>
                    <a:pt x="598" y="68"/>
                  </a:lnTo>
                  <a:lnTo>
                    <a:pt x="590" y="77"/>
                  </a:lnTo>
                  <a:lnTo>
                    <a:pt x="586" y="88"/>
                  </a:lnTo>
                  <a:lnTo>
                    <a:pt x="570" y="103"/>
                  </a:lnTo>
                  <a:lnTo>
                    <a:pt x="551" y="115"/>
                  </a:lnTo>
                  <a:lnTo>
                    <a:pt x="533" y="127"/>
                  </a:lnTo>
                  <a:lnTo>
                    <a:pt x="513" y="140"/>
                  </a:lnTo>
                  <a:lnTo>
                    <a:pt x="495" y="152"/>
                  </a:lnTo>
                  <a:lnTo>
                    <a:pt x="479" y="167"/>
                  </a:lnTo>
                  <a:lnTo>
                    <a:pt x="466" y="186"/>
                  </a:lnTo>
                  <a:lnTo>
                    <a:pt x="458" y="206"/>
                  </a:lnTo>
                  <a:lnTo>
                    <a:pt x="456" y="228"/>
                  </a:lnTo>
                  <a:lnTo>
                    <a:pt x="456" y="251"/>
                  </a:lnTo>
                  <a:lnTo>
                    <a:pt x="459" y="274"/>
                  </a:lnTo>
                  <a:lnTo>
                    <a:pt x="466" y="296"/>
                  </a:lnTo>
                  <a:lnTo>
                    <a:pt x="475" y="317"/>
                  </a:lnTo>
                  <a:lnTo>
                    <a:pt x="489" y="337"/>
                  </a:lnTo>
                  <a:lnTo>
                    <a:pt x="504" y="354"/>
                  </a:lnTo>
                  <a:lnTo>
                    <a:pt x="524" y="368"/>
                  </a:lnTo>
                  <a:lnTo>
                    <a:pt x="536" y="368"/>
                  </a:lnTo>
                  <a:lnTo>
                    <a:pt x="549" y="370"/>
                  </a:lnTo>
                  <a:lnTo>
                    <a:pt x="562" y="373"/>
                  </a:lnTo>
                  <a:lnTo>
                    <a:pt x="574" y="377"/>
                  </a:lnTo>
                  <a:lnTo>
                    <a:pt x="587" y="379"/>
                  </a:lnTo>
                  <a:lnTo>
                    <a:pt x="600" y="379"/>
                  </a:lnTo>
                  <a:lnTo>
                    <a:pt x="611" y="376"/>
                  </a:lnTo>
                  <a:lnTo>
                    <a:pt x="624" y="368"/>
                  </a:lnTo>
                  <a:lnTo>
                    <a:pt x="634" y="365"/>
                  </a:lnTo>
                  <a:lnTo>
                    <a:pt x="644" y="361"/>
                  </a:lnTo>
                  <a:lnTo>
                    <a:pt x="654" y="354"/>
                  </a:lnTo>
                  <a:lnTo>
                    <a:pt x="664" y="347"/>
                  </a:lnTo>
                  <a:lnTo>
                    <a:pt x="673" y="340"/>
                  </a:lnTo>
                  <a:lnTo>
                    <a:pt x="684" y="332"/>
                  </a:lnTo>
                  <a:lnTo>
                    <a:pt x="693" y="325"/>
                  </a:lnTo>
                  <a:lnTo>
                    <a:pt x="703" y="318"/>
                  </a:lnTo>
                  <a:lnTo>
                    <a:pt x="711" y="314"/>
                  </a:lnTo>
                  <a:lnTo>
                    <a:pt x="718" y="308"/>
                  </a:lnTo>
                  <a:lnTo>
                    <a:pt x="724" y="302"/>
                  </a:lnTo>
                  <a:lnTo>
                    <a:pt x="730" y="295"/>
                  </a:lnTo>
                  <a:lnTo>
                    <a:pt x="734" y="288"/>
                  </a:lnTo>
                  <a:lnTo>
                    <a:pt x="739" y="281"/>
                  </a:lnTo>
                  <a:lnTo>
                    <a:pt x="742" y="273"/>
                  </a:lnTo>
                  <a:lnTo>
                    <a:pt x="746" y="264"/>
                  </a:lnTo>
                  <a:lnTo>
                    <a:pt x="759" y="263"/>
                  </a:lnTo>
                  <a:lnTo>
                    <a:pt x="765" y="254"/>
                  </a:lnTo>
                  <a:lnTo>
                    <a:pt x="770" y="243"/>
                  </a:lnTo>
                  <a:lnTo>
                    <a:pt x="772" y="234"/>
                  </a:lnTo>
                  <a:lnTo>
                    <a:pt x="780" y="240"/>
                  </a:lnTo>
                  <a:lnTo>
                    <a:pt x="784" y="247"/>
                  </a:lnTo>
                  <a:lnTo>
                    <a:pt x="784" y="255"/>
                  </a:lnTo>
                  <a:lnTo>
                    <a:pt x="780" y="263"/>
                  </a:lnTo>
                  <a:lnTo>
                    <a:pt x="776" y="271"/>
                  </a:lnTo>
                  <a:lnTo>
                    <a:pt x="771" y="280"/>
                  </a:lnTo>
                  <a:lnTo>
                    <a:pt x="767" y="288"/>
                  </a:lnTo>
                  <a:lnTo>
                    <a:pt x="764" y="296"/>
                  </a:lnTo>
                  <a:lnTo>
                    <a:pt x="748" y="320"/>
                  </a:lnTo>
                  <a:lnTo>
                    <a:pt x="730" y="342"/>
                  </a:lnTo>
                  <a:lnTo>
                    <a:pt x="710" y="363"/>
                  </a:lnTo>
                  <a:lnTo>
                    <a:pt x="688" y="380"/>
                  </a:lnTo>
                  <a:lnTo>
                    <a:pt x="665" y="395"/>
                  </a:lnTo>
                  <a:lnTo>
                    <a:pt x="639" y="407"/>
                  </a:lnTo>
                  <a:lnTo>
                    <a:pt x="611" y="416"/>
                  </a:lnTo>
                  <a:lnTo>
                    <a:pt x="581" y="422"/>
                  </a:lnTo>
                  <a:lnTo>
                    <a:pt x="574" y="421"/>
                  </a:lnTo>
                  <a:lnTo>
                    <a:pt x="566" y="420"/>
                  </a:lnTo>
                  <a:lnTo>
                    <a:pt x="559" y="417"/>
                  </a:lnTo>
                  <a:lnTo>
                    <a:pt x="551" y="415"/>
                  </a:lnTo>
                  <a:lnTo>
                    <a:pt x="544" y="413"/>
                  </a:lnTo>
                  <a:lnTo>
                    <a:pt x="536" y="411"/>
                  </a:lnTo>
                  <a:lnTo>
                    <a:pt x="528" y="410"/>
                  </a:lnTo>
                  <a:lnTo>
                    <a:pt x="520" y="411"/>
                  </a:lnTo>
                  <a:lnTo>
                    <a:pt x="515" y="487"/>
                  </a:lnTo>
                  <a:lnTo>
                    <a:pt x="496" y="489"/>
                  </a:lnTo>
                  <a:lnTo>
                    <a:pt x="476" y="489"/>
                  </a:lnTo>
                  <a:lnTo>
                    <a:pt x="458" y="487"/>
                  </a:lnTo>
                  <a:lnTo>
                    <a:pt x="439" y="484"/>
                  </a:lnTo>
                  <a:lnTo>
                    <a:pt x="422" y="481"/>
                  </a:lnTo>
                  <a:lnTo>
                    <a:pt x="404" y="477"/>
                  </a:lnTo>
                  <a:lnTo>
                    <a:pt x="386" y="473"/>
                  </a:lnTo>
                  <a:lnTo>
                    <a:pt x="369" y="469"/>
                  </a:lnTo>
                  <a:lnTo>
                    <a:pt x="347" y="469"/>
                  </a:lnTo>
                  <a:lnTo>
                    <a:pt x="343" y="449"/>
                  </a:lnTo>
                  <a:lnTo>
                    <a:pt x="343" y="432"/>
                  </a:lnTo>
                  <a:lnTo>
                    <a:pt x="341" y="415"/>
                  </a:lnTo>
                  <a:lnTo>
                    <a:pt x="331" y="399"/>
                  </a:lnTo>
                  <a:lnTo>
                    <a:pt x="312" y="405"/>
                  </a:lnTo>
                  <a:lnTo>
                    <a:pt x="292" y="409"/>
                  </a:lnTo>
                  <a:lnTo>
                    <a:pt x="274" y="411"/>
                  </a:lnTo>
                  <a:lnTo>
                    <a:pt x="255" y="411"/>
                  </a:lnTo>
                  <a:lnTo>
                    <a:pt x="237" y="410"/>
                  </a:lnTo>
                  <a:lnTo>
                    <a:pt x="218" y="408"/>
                  </a:lnTo>
                  <a:lnTo>
                    <a:pt x="201" y="405"/>
                  </a:lnTo>
                  <a:lnTo>
                    <a:pt x="184" y="399"/>
                  </a:lnTo>
                  <a:lnTo>
                    <a:pt x="168" y="393"/>
                  </a:lnTo>
                  <a:lnTo>
                    <a:pt x="150" y="386"/>
                  </a:lnTo>
                  <a:lnTo>
                    <a:pt x="134" y="378"/>
                  </a:lnTo>
                  <a:lnTo>
                    <a:pt x="119" y="369"/>
                  </a:lnTo>
                  <a:lnTo>
                    <a:pt x="103" y="359"/>
                  </a:lnTo>
                  <a:lnTo>
                    <a:pt x="88" y="348"/>
                  </a:lnTo>
                  <a:lnTo>
                    <a:pt x="74" y="338"/>
                  </a:lnTo>
                  <a:lnTo>
                    <a:pt x="59" y="326"/>
                  </a:lnTo>
                  <a:lnTo>
                    <a:pt x="48" y="310"/>
                  </a:lnTo>
                  <a:lnTo>
                    <a:pt x="36" y="294"/>
                  </a:lnTo>
                  <a:lnTo>
                    <a:pt x="26" y="279"/>
                  </a:lnTo>
                  <a:lnTo>
                    <a:pt x="17" y="264"/>
                  </a:lnTo>
                  <a:lnTo>
                    <a:pt x="9" y="248"/>
                  </a:lnTo>
                  <a:lnTo>
                    <a:pt x="3" y="231"/>
                  </a:lnTo>
                  <a:lnTo>
                    <a:pt x="0" y="212"/>
                  </a:lnTo>
                  <a:lnTo>
                    <a:pt x="2" y="192"/>
                  </a:lnTo>
                  <a:lnTo>
                    <a:pt x="7" y="189"/>
                  </a:lnTo>
                  <a:lnTo>
                    <a:pt x="12" y="183"/>
                  </a:lnTo>
                  <a:lnTo>
                    <a:pt x="13" y="175"/>
                  </a:lnTo>
                  <a:lnTo>
                    <a:pt x="12" y="168"/>
                  </a:lnTo>
                  <a:lnTo>
                    <a:pt x="26" y="177"/>
                  </a:lnTo>
                  <a:lnTo>
                    <a:pt x="30" y="193"/>
                  </a:lnTo>
                  <a:lnTo>
                    <a:pt x="32" y="213"/>
                  </a:lnTo>
                  <a:lnTo>
                    <a:pt x="35" y="231"/>
                  </a:lnTo>
                  <a:lnTo>
                    <a:pt x="47" y="257"/>
                  </a:lnTo>
                  <a:lnTo>
                    <a:pt x="63" y="281"/>
                  </a:lnTo>
                  <a:lnTo>
                    <a:pt x="81" y="303"/>
                  </a:lnTo>
                  <a:lnTo>
                    <a:pt x="104" y="323"/>
                  </a:lnTo>
                  <a:lnTo>
                    <a:pt x="128" y="339"/>
                  </a:lnTo>
                  <a:lnTo>
                    <a:pt x="156" y="353"/>
                  </a:lnTo>
                  <a:lnTo>
                    <a:pt x="184" y="364"/>
                  </a:lnTo>
                  <a:lnTo>
                    <a:pt x="212" y="372"/>
                  </a:lnTo>
                  <a:lnTo>
                    <a:pt x="238" y="375"/>
                  </a:lnTo>
                  <a:lnTo>
                    <a:pt x="264" y="373"/>
                  </a:lnTo>
                  <a:lnTo>
                    <a:pt x="290" y="371"/>
                  </a:lnTo>
                  <a:lnTo>
                    <a:pt x="314" y="365"/>
                  </a:lnTo>
                  <a:lnTo>
                    <a:pt x="338" y="357"/>
                  </a:lnTo>
                  <a:lnTo>
                    <a:pt x="359" y="345"/>
                  </a:lnTo>
                  <a:lnTo>
                    <a:pt x="377" y="327"/>
                  </a:lnTo>
                  <a:lnTo>
                    <a:pt x="393" y="307"/>
                  </a:lnTo>
                  <a:lnTo>
                    <a:pt x="403" y="289"/>
                  </a:lnTo>
                  <a:lnTo>
                    <a:pt x="411" y="271"/>
                  </a:lnTo>
                  <a:lnTo>
                    <a:pt x="419" y="251"/>
                  </a:lnTo>
                  <a:lnTo>
                    <a:pt x="423" y="231"/>
                  </a:lnTo>
                  <a:lnTo>
                    <a:pt x="427" y="211"/>
                  </a:lnTo>
                  <a:lnTo>
                    <a:pt x="427" y="189"/>
                  </a:lnTo>
                  <a:lnTo>
                    <a:pt x="423" y="170"/>
                  </a:lnTo>
                  <a:lnTo>
                    <a:pt x="415" y="149"/>
                  </a:lnTo>
                  <a:lnTo>
                    <a:pt x="403" y="139"/>
                  </a:lnTo>
                  <a:lnTo>
                    <a:pt x="390" y="128"/>
                  </a:lnTo>
                  <a:lnTo>
                    <a:pt x="377" y="117"/>
                  </a:lnTo>
                  <a:lnTo>
                    <a:pt x="365" y="105"/>
                  </a:lnTo>
                  <a:lnTo>
                    <a:pt x="354" y="92"/>
                  </a:lnTo>
                  <a:lnTo>
                    <a:pt x="346" y="80"/>
                  </a:lnTo>
                  <a:lnTo>
                    <a:pt x="340" y="64"/>
                  </a:lnTo>
                  <a:lnTo>
                    <a:pt x="339" y="46"/>
                  </a:lnTo>
                  <a:lnTo>
                    <a:pt x="350" y="34"/>
                  </a:lnTo>
                  <a:lnTo>
                    <a:pt x="362" y="25"/>
                  </a:lnTo>
                  <a:lnTo>
                    <a:pt x="375" y="16"/>
                  </a:lnTo>
                  <a:lnTo>
                    <a:pt x="390" y="10"/>
                  </a:lnTo>
                  <a:lnTo>
                    <a:pt x="405" y="6"/>
                  </a:lnTo>
                  <a:lnTo>
                    <a:pt x="421" y="3"/>
                  </a:lnTo>
                  <a:lnTo>
                    <a:pt x="437" y="1"/>
                  </a:lnTo>
                  <a:lnTo>
                    <a:pt x="454" y="0"/>
                  </a:lnTo>
                  <a:lnTo>
                    <a:pt x="471" y="1"/>
                  </a:lnTo>
                  <a:lnTo>
                    <a:pt x="488" y="3"/>
                  </a:lnTo>
                  <a:lnTo>
                    <a:pt x="505" y="5"/>
                  </a:lnTo>
                  <a:lnTo>
                    <a:pt x="522" y="7"/>
                  </a:lnTo>
                  <a:lnTo>
                    <a:pt x="538" y="10"/>
                  </a:lnTo>
                  <a:lnTo>
                    <a:pt x="555" y="13"/>
                  </a:lnTo>
                  <a:lnTo>
                    <a:pt x="571" y="16"/>
                  </a:lnTo>
                  <a:lnTo>
                    <a:pt x="586" y="19"/>
                  </a:lnTo>
                  <a:lnTo>
                    <a:pt x="6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87" name="Freeform 15"/>
            <p:cNvSpPr>
              <a:spLocks/>
            </p:cNvSpPr>
            <p:nvPr/>
          </p:nvSpPr>
          <p:spPr bwMode="auto">
            <a:xfrm>
              <a:off x="1894" y="3460"/>
              <a:ext cx="62" cy="16"/>
            </a:xfrm>
            <a:custGeom>
              <a:avLst/>
              <a:gdLst>
                <a:gd name="T0" fmla="*/ 123 w 123"/>
                <a:gd name="T1" fmla="*/ 11 h 33"/>
                <a:gd name="T2" fmla="*/ 115 w 123"/>
                <a:gd name="T3" fmla="*/ 19 h 33"/>
                <a:gd name="T4" fmla="*/ 106 w 123"/>
                <a:gd name="T5" fmla="*/ 25 h 33"/>
                <a:gd name="T6" fmla="*/ 94 w 123"/>
                <a:gd name="T7" fmla="*/ 27 h 33"/>
                <a:gd name="T8" fmla="*/ 83 w 123"/>
                <a:gd name="T9" fmla="*/ 29 h 33"/>
                <a:gd name="T10" fmla="*/ 70 w 123"/>
                <a:gd name="T11" fmla="*/ 30 h 33"/>
                <a:gd name="T12" fmla="*/ 59 w 123"/>
                <a:gd name="T13" fmla="*/ 30 h 33"/>
                <a:gd name="T14" fmla="*/ 47 w 123"/>
                <a:gd name="T15" fmla="*/ 32 h 33"/>
                <a:gd name="T16" fmla="*/ 38 w 123"/>
                <a:gd name="T17" fmla="*/ 33 h 33"/>
                <a:gd name="T18" fmla="*/ 0 w 123"/>
                <a:gd name="T19" fmla="*/ 19 h 33"/>
                <a:gd name="T20" fmla="*/ 14 w 123"/>
                <a:gd name="T21" fmla="*/ 11 h 33"/>
                <a:gd name="T22" fmla="*/ 29 w 123"/>
                <a:gd name="T23" fmla="*/ 5 h 33"/>
                <a:gd name="T24" fmla="*/ 44 w 123"/>
                <a:gd name="T25" fmla="*/ 3 h 33"/>
                <a:gd name="T26" fmla="*/ 59 w 123"/>
                <a:gd name="T27" fmla="*/ 0 h 33"/>
                <a:gd name="T28" fmla="*/ 74 w 123"/>
                <a:gd name="T29" fmla="*/ 2 h 33"/>
                <a:gd name="T30" fmla="*/ 90 w 123"/>
                <a:gd name="T31" fmla="*/ 3 h 33"/>
                <a:gd name="T32" fmla="*/ 107 w 123"/>
                <a:gd name="T33" fmla="*/ 6 h 33"/>
                <a:gd name="T34" fmla="*/ 123 w 123"/>
                <a:gd name="T35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33">
                  <a:moveTo>
                    <a:pt x="123" y="11"/>
                  </a:moveTo>
                  <a:lnTo>
                    <a:pt x="115" y="19"/>
                  </a:lnTo>
                  <a:lnTo>
                    <a:pt x="106" y="25"/>
                  </a:lnTo>
                  <a:lnTo>
                    <a:pt x="94" y="27"/>
                  </a:lnTo>
                  <a:lnTo>
                    <a:pt x="83" y="29"/>
                  </a:lnTo>
                  <a:lnTo>
                    <a:pt x="70" y="30"/>
                  </a:lnTo>
                  <a:lnTo>
                    <a:pt x="59" y="30"/>
                  </a:lnTo>
                  <a:lnTo>
                    <a:pt x="47" y="32"/>
                  </a:lnTo>
                  <a:lnTo>
                    <a:pt x="38" y="33"/>
                  </a:lnTo>
                  <a:lnTo>
                    <a:pt x="0" y="19"/>
                  </a:lnTo>
                  <a:lnTo>
                    <a:pt x="14" y="11"/>
                  </a:lnTo>
                  <a:lnTo>
                    <a:pt x="29" y="5"/>
                  </a:lnTo>
                  <a:lnTo>
                    <a:pt x="44" y="3"/>
                  </a:lnTo>
                  <a:lnTo>
                    <a:pt x="59" y="0"/>
                  </a:lnTo>
                  <a:lnTo>
                    <a:pt x="74" y="2"/>
                  </a:lnTo>
                  <a:lnTo>
                    <a:pt x="90" y="3"/>
                  </a:lnTo>
                  <a:lnTo>
                    <a:pt x="107" y="6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88" name="Freeform 16"/>
            <p:cNvSpPr>
              <a:spLocks/>
            </p:cNvSpPr>
            <p:nvPr/>
          </p:nvSpPr>
          <p:spPr bwMode="auto">
            <a:xfrm>
              <a:off x="1471" y="3590"/>
              <a:ext cx="1036" cy="894"/>
            </a:xfrm>
            <a:custGeom>
              <a:avLst/>
              <a:gdLst>
                <a:gd name="T0" fmla="*/ 1993 w 2072"/>
                <a:gd name="T1" fmla="*/ 1020 h 1790"/>
                <a:gd name="T2" fmla="*/ 1691 w 2072"/>
                <a:gd name="T3" fmla="*/ 1384 h 1790"/>
                <a:gd name="T4" fmla="*/ 1559 w 2072"/>
                <a:gd name="T5" fmla="*/ 1500 h 1790"/>
                <a:gd name="T6" fmla="*/ 1572 w 2072"/>
                <a:gd name="T7" fmla="*/ 1609 h 1790"/>
                <a:gd name="T8" fmla="*/ 1438 w 2072"/>
                <a:gd name="T9" fmla="*/ 1668 h 1790"/>
                <a:gd name="T10" fmla="*/ 1214 w 2072"/>
                <a:gd name="T11" fmla="*/ 1689 h 1790"/>
                <a:gd name="T12" fmla="*/ 930 w 2072"/>
                <a:gd name="T13" fmla="*/ 1709 h 1790"/>
                <a:gd name="T14" fmla="*/ 496 w 2072"/>
                <a:gd name="T15" fmla="*/ 1751 h 1790"/>
                <a:gd name="T16" fmla="*/ 239 w 2072"/>
                <a:gd name="T17" fmla="*/ 1787 h 1790"/>
                <a:gd name="T18" fmla="*/ 330 w 2072"/>
                <a:gd name="T19" fmla="*/ 1681 h 1790"/>
                <a:gd name="T20" fmla="*/ 451 w 2072"/>
                <a:gd name="T21" fmla="*/ 1653 h 1790"/>
                <a:gd name="T22" fmla="*/ 312 w 2072"/>
                <a:gd name="T23" fmla="*/ 1656 h 1790"/>
                <a:gd name="T24" fmla="*/ 144 w 2072"/>
                <a:gd name="T25" fmla="*/ 1757 h 1790"/>
                <a:gd name="T26" fmla="*/ 202 w 2072"/>
                <a:gd name="T27" fmla="*/ 1642 h 1790"/>
                <a:gd name="T28" fmla="*/ 258 w 2072"/>
                <a:gd name="T29" fmla="*/ 1591 h 1790"/>
                <a:gd name="T30" fmla="*/ 89 w 2072"/>
                <a:gd name="T31" fmla="*/ 1701 h 1790"/>
                <a:gd name="T32" fmla="*/ 0 w 2072"/>
                <a:gd name="T33" fmla="*/ 1718 h 1790"/>
                <a:gd name="T34" fmla="*/ 205 w 2072"/>
                <a:gd name="T35" fmla="*/ 1522 h 1790"/>
                <a:gd name="T36" fmla="*/ 590 w 2072"/>
                <a:gd name="T37" fmla="*/ 1461 h 1790"/>
                <a:gd name="T38" fmla="*/ 852 w 2072"/>
                <a:gd name="T39" fmla="*/ 1459 h 1790"/>
                <a:gd name="T40" fmla="*/ 1076 w 2072"/>
                <a:gd name="T41" fmla="*/ 1518 h 1790"/>
                <a:gd name="T42" fmla="*/ 1201 w 2072"/>
                <a:gd name="T43" fmla="*/ 1556 h 1790"/>
                <a:gd name="T44" fmla="*/ 1255 w 2072"/>
                <a:gd name="T45" fmla="*/ 1428 h 1790"/>
                <a:gd name="T46" fmla="*/ 1147 w 2072"/>
                <a:gd name="T47" fmla="*/ 994 h 1790"/>
                <a:gd name="T48" fmla="*/ 1247 w 2072"/>
                <a:gd name="T49" fmla="*/ 805 h 1790"/>
                <a:gd name="T50" fmla="*/ 1504 w 2072"/>
                <a:gd name="T51" fmla="*/ 801 h 1790"/>
                <a:gd name="T52" fmla="*/ 1691 w 2072"/>
                <a:gd name="T53" fmla="*/ 984 h 1790"/>
                <a:gd name="T54" fmla="*/ 1704 w 2072"/>
                <a:gd name="T55" fmla="*/ 1110 h 1790"/>
                <a:gd name="T56" fmla="*/ 1617 w 2072"/>
                <a:gd name="T57" fmla="*/ 795 h 1790"/>
                <a:gd name="T58" fmla="*/ 1349 w 2072"/>
                <a:gd name="T59" fmla="*/ 701 h 1790"/>
                <a:gd name="T60" fmla="*/ 1104 w 2072"/>
                <a:gd name="T61" fmla="*/ 822 h 1790"/>
                <a:gd name="T62" fmla="*/ 1119 w 2072"/>
                <a:gd name="T63" fmla="*/ 1209 h 1790"/>
                <a:gd name="T64" fmla="*/ 1183 w 2072"/>
                <a:gd name="T65" fmla="*/ 1485 h 1790"/>
                <a:gd name="T66" fmla="*/ 1034 w 2072"/>
                <a:gd name="T67" fmla="*/ 1454 h 1790"/>
                <a:gd name="T68" fmla="*/ 892 w 2072"/>
                <a:gd name="T69" fmla="*/ 1369 h 1790"/>
                <a:gd name="T70" fmla="*/ 1049 w 2072"/>
                <a:gd name="T71" fmla="*/ 816 h 1790"/>
                <a:gd name="T72" fmla="*/ 1179 w 2072"/>
                <a:gd name="T73" fmla="*/ 718 h 1790"/>
                <a:gd name="T74" fmla="*/ 1314 w 2072"/>
                <a:gd name="T75" fmla="*/ 626 h 1790"/>
                <a:gd name="T76" fmla="*/ 1454 w 2072"/>
                <a:gd name="T77" fmla="*/ 554 h 1790"/>
                <a:gd name="T78" fmla="*/ 1448 w 2072"/>
                <a:gd name="T79" fmla="*/ 400 h 1790"/>
                <a:gd name="T80" fmla="*/ 1365 w 2072"/>
                <a:gd name="T81" fmla="*/ 579 h 1790"/>
                <a:gd name="T82" fmla="*/ 1204 w 2072"/>
                <a:gd name="T83" fmla="*/ 544 h 1790"/>
                <a:gd name="T84" fmla="*/ 1201 w 2072"/>
                <a:gd name="T85" fmla="*/ 607 h 1790"/>
                <a:gd name="T86" fmla="*/ 1114 w 2072"/>
                <a:gd name="T87" fmla="*/ 669 h 1790"/>
                <a:gd name="T88" fmla="*/ 952 w 2072"/>
                <a:gd name="T89" fmla="*/ 565 h 1790"/>
                <a:gd name="T90" fmla="*/ 824 w 2072"/>
                <a:gd name="T91" fmla="*/ 722 h 1790"/>
                <a:gd name="T92" fmla="*/ 652 w 2072"/>
                <a:gd name="T93" fmla="*/ 702 h 1790"/>
                <a:gd name="T94" fmla="*/ 551 w 2072"/>
                <a:gd name="T95" fmla="*/ 546 h 1790"/>
                <a:gd name="T96" fmla="*/ 341 w 2072"/>
                <a:gd name="T97" fmla="*/ 628 h 1790"/>
                <a:gd name="T98" fmla="*/ 165 w 2072"/>
                <a:gd name="T99" fmla="*/ 572 h 1790"/>
                <a:gd name="T100" fmla="*/ 270 w 2072"/>
                <a:gd name="T101" fmla="*/ 418 h 1790"/>
                <a:gd name="T102" fmla="*/ 431 w 2072"/>
                <a:gd name="T103" fmla="*/ 299 h 1790"/>
                <a:gd name="T104" fmla="*/ 327 w 2072"/>
                <a:gd name="T105" fmla="*/ 314 h 1790"/>
                <a:gd name="T106" fmla="*/ 202 w 2072"/>
                <a:gd name="T107" fmla="*/ 267 h 1790"/>
                <a:gd name="T108" fmla="*/ 390 w 2072"/>
                <a:gd name="T109" fmla="*/ 148 h 1790"/>
                <a:gd name="T110" fmla="*/ 561 w 2072"/>
                <a:gd name="T111" fmla="*/ 212 h 1790"/>
                <a:gd name="T112" fmla="*/ 729 w 2072"/>
                <a:gd name="T113" fmla="*/ 246 h 1790"/>
                <a:gd name="T114" fmla="*/ 903 w 2072"/>
                <a:gd name="T115" fmla="*/ 259 h 1790"/>
                <a:gd name="T116" fmla="*/ 1075 w 2072"/>
                <a:gd name="T117" fmla="*/ 241 h 1790"/>
                <a:gd name="T118" fmla="*/ 1349 w 2072"/>
                <a:gd name="T119" fmla="*/ 172 h 1790"/>
                <a:gd name="T120" fmla="*/ 1638 w 2072"/>
                <a:gd name="T121" fmla="*/ 51 h 1790"/>
                <a:gd name="T122" fmla="*/ 1833 w 2072"/>
                <a:gd name="T123" fmla="*/ 92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72" h="1790">
                  <a:moveTo>
                    <a:pt x="1974" y="291"/>
                  </a:moveTo>
                  <a:lnTo>
                    <a:pt x="2008" y="362"/>
                  </a:lnTo>
                  <a:lnTo>
                    <a:pt x="2036" y="442"/>
                  </a:lnTo>
                  <a:lnTo>
                    <a:pt x="2057" y="527"/>
                  </a:lnTo>
                  <a:lnTo>
                    <a:pt x="2068" y="615"/>
                  </a:lnTo>
                  <a:lnTo>
                    <a:pt x="2072" y="702"/>
                  </a:lnTo>
                  <a:lnTo>
                    <a:pt x="2066" y="789"/>
                  </a:lnTo>
                  <a:lnTo>
                    <a:pt x="2050" y="869"/>
                  </a:lnTo>
                  <a:lnTo>
                    <a:pt x="2024" y="944"/>
                  </a:lnTo>
                  <a:lnTo>
                    <a:pt x="2009" y="982"/>
                  </a:lnTo>
                  <a:lnTo>
                    <a:pt x="1993" y="1020"/>
                  </a:lnTo>
                  <a:lnTo>
                    <a:pt x="1974" y="1058"/>
                  </a:lnTo>
                  <a:lnTo>
                    <a:pt x="1953" y="1095"/>
                  </a:lnTo>
                  <a:lnTo>
                    <a:pt x="1929" y="1132"/>
                  </a:lnTo>
                  <a:lnTo>
                    <a:pt x="1905" y="1167"/>
                  </a:lnTo>
                  <a:lnTo>
                    <a:pt x="1877" y="1202"/>
                  </a:lnTo>
                  <a:lnTo>
                    <a:pt x="1849" y="1235"/>
                  </a:lnTo>
                  <a:lnTo>
                    <a:pt x="1819" y="1269"/>
                  </a:lnTo>
                  <a:lnTo>
                    <a:pt x="1789" y="1300"/>
                  </a:lnTo>
                  <a:lnTo>
                    <a:pt x="1757" y="1329"/>
                  </a:lnTo>
                  <a:lnTo>
                    <a:pt x="1725" y="1357"/>
                  </a:lnTo>
                  <a:lnTo>
                    <a:pt x="1691" y="1384"/>
                  </a:lnTo>
                  <a:lnTo>
                    <a:pt x="1658" y="1408"/>
                  </a:lnTo>
                  <a:lnTo>
                    <a:pt x="1625" y="1430"/>
                  </a:lnTo>
                  <a:lnTo>
                    <a:pt x="1590" y="1451"/>
                  </a:lnTo>
                  <a:lnTo>
                    <a:pt x="1585" y="1456"/>
                  </a:lnTo>
                  <a:lnTo>
                    <a:pt x="1580" y="1462"/>
                  </a:lnTo>
                  <a:lnTo>
                    <a:pt x="1574" y="1467"/>
                  </a:lnTo>
                  <a:lnTo>
                    <a:pt x="1569" y="1471"/>
                  </a:lnTo>
                  <a:lnTo>
                    <a:pt x="1565" y="1477"/>
                  </a:lnTo>
                  <a:lnTo>
                    <a:pt x="1561" y="1484"/>
                  </a:lnTo>
                  <a:lnTo>
                    <a:pt x="1559" y="1491"/>
                  </a:lnTo>
                  <a:lnTo>
                    <a:pt x="1559" y="1500"/>
                  </a:lnTo>
                  <a:lnTo>
                    <a:pt x="1553" y="1506"/>
                  </a:lnTo>
                  <a:lnTo>
                    <a:pt x="1550" y="1514"/>
                  </a:lnTo>
                  <a:lnTo>
                    <a:pt x="1546" y="1524"/>
                  </a:lnTo>
                  <a:lnTo>
                    <a:pt x="1541" y="1533"/>
                  </a:lnTo>
                  <a:lnTo>
                    <a:pt x="1544" y="1544"/>
                  </a:lnTo>
                  <a:lnTo>
                    <a:pt x="1549" y="1556"/>
                  </a:lnTo>
                  <a:lnTo>
                    <a:pt x="1553" y="1567"/>
                  </a:lnTo>
                  <a:lnTo>
                    <a:pt x="1558" y="1577"/>
                  </a:lnTo>
                  <a:lnTo>
                    <a:pt x="1564" y="1588"/>
                  </a:lnTo>
                  <a:lnTo>
                    <a:pt x="1567" y="1598"/>
                  </a:lnTo>
                  <a:lnTo>
                    <a:pt x="1572" y="1609"/>
                  </a:lnTo>
                  <a:lnTo>
                    <a:pt x="1575" y="1620"/>
                  </a:lnTo>
                  <a:lnTo>
                    <a:pt x="1562" y="1628"/>
                  </a:lnTo>
                  <a:lnTo>
                    <a:pt x="1551" y="1636"/>
                  </a:lnTo>
                  <a:lnTo>
                    <a:pt x="1537" y="1642"/>
                  </a:lnTo>
                  <a:lnTo>
                    <a:pt x="1524" y="1648"/>
                  </a:lnTo>
                  <a:lnTo>
                    <a:pt x="1511" y="1652"/>
                  </a:lnTo>
                  <a:lnTo>
                    <a:pt x="1496" y="1657"/>
                  </a:lnTo>
                  <a:lnTo>
                    <a:pt x="1482" y="1660"/>
                  </a:lnTo>
                  <a:lnTo>
                    <a:pt x="1467" y="1664"/>
                  </a:lnTo>
                  <a:lnTo>
                    <a:pt x="1453" y="1666"/>
                  </a:lnTo>
                  <a:lnTo>
                    <a:pt x="1438" y="1668"/>
                  </a:lnTo>
                  <a:lnTo>
                    <a:pt x="1423" y="1671"/>
                  </a:lnTo>
                  <a:lnTo>
                    <a:pt x="1408" y="1673"/>
                  </a:lnTo>
                  <a:lnTo>
                    <a:pt x="1393" y="1674"/>
                  </a:lnTo>
                  <a:lnTo>
                    <a:pt x="1378" y="1676"/>
                  </a:lnTo>
                  <a:lnTo>
                    <a:pt x="1363" y="1679"/>
                  </a:lnTo>
                  <a:lnTo>
                    <a:pt x="1348" y="1681"/>
                  </a:lnTo>
                  <a:lnTo>
                    <a:pt x="1320" y="1682"/>
                  </a:lnTo>
                  <a:lnTo>
                    <a:pt x="1294" y="1683"/>
                  </a:lnTo>
                  <a:lnTo>
                    <a:pt x="1267" y="1686"/>
                  </a:lnTo>
                  <a:lnTo>
                    <a:pt x="1241" y="1687"/>
                  </a:lnTo>
                  <a:lnTo>
                    <a:pt x="1214" y="1689"/>
                  </a:lnTo>
                  <a:lnTo>
                    <a:pt x="1188" y="1690"/>
                  </a:lnTo>
                  <a:lnTo>
                    <a:pt x="1162" y="1693"/>
                  </a:lnTo>
                  <a:lnTo>
                    <a:pt x="1135" y="1695"/>
                  </a:lnTo>
                  <a:lnTo>
                    <a:pt x="1110" y="1696"/>
                  </a:lnTo>
                  <a:lnTo>
                    <a:pt x="1083" y="1698"/>
                  </a:lnTo>
                  <a:lnTo>
                    <a:pt x="1058" y="1701"/>
                  </a:lnTo>
                  <a:lnTo>
                    <a:pt x="1031" y="1702"/>
                  </a:lnTo>
                  <a:lnTo>
                    <a:pt x="1006" y="1704"/>
                  </a:lnTo>
                  <a:lnTo>
                    <a:pt x="981" y="1705"/>
                  </a:lnTo>
                  <a:lnTo>
                    <a:pt x="955" y="1708"/>
                  </a:lnTo>
                  <a:lnTo>
                    <a:pt x="930" y="1709"/>
                  </a:lnTo>
                  <a:lnTo>
                    <a:pt x="891" y="1709"/>
                  </a:lnTo>
                  <a:lnTo>
                    <a:pt x="852" y="1710"/>
                  </a:lnTo>
                  <a:lnTo>
                    <a:pt x="812" y="1712"/>
                  </a:lnTo>
                  <a:lnTo>
                    <a:pt x="773" y="1714"/>
                  </a:lnTo>
                  <a:lnTo>
                    <a:pt x="734" y="1718"/>
                  </a:lnTo>
                  <a:lnTo>
                    <a:pt x="694" y="1723"/>
                  </a:lnTo>
                  <a:lnTo>
                    <a:pt x="655" y="1727"/>
                  </a:lnTo>
                  <a:lnTo>
                    <a:pt x="614" y="1733"/>
                  </a:lnTo>
                  <a:lnTo>
                    <a:pt x="575" y="1739"/>
                  </a:lnTo>
                  <a:lnTo>
                    <a:pt x="535" y="1744"/>
                  </a:lnTo>
                  <a:lnTo>
                    <a:pt x="496" y="1751"/>
                  </a:lnTo>
                  <a:lnTo>
                    <a:pt x="455" y="1758"/>
                  </a:lnTo>
                  <a:lnTo>
                    <a:pt x="416" y="1765"/>
                  </a:lnTo>
                  <a:lnTo>
                    <a:pt x="377" y="1771"/>
                  </a:lnTo>
                  <a:lnTo>
                    <a:pt x="339" y="1778"/>
                  </a:lnTo>
                  <a:lnTo>
                    <a:pt x="300" y="1785"/>
                  </a:lnTo>
                  <a:lnTo>
                    <a:pt x="292" y="1786"/>
                  </a:lnTo>
                  <a:lnTo>
                    <a:pt x="282" y="1788"/>
                  </a:lnTo>
                  <a:lnTo>
                    <a:pt x="272" y="1789"/>
                  </a:lnTo>
                  <a:lnTo>
                    <a:pt x="261" y="1790"/>
                  </a:lnTo>
                  <a:lnTo>
                    <a:pt x="249" y="1789"/>
                  </a:lnTo>
                  <a:lnTo>
                    <a:pt x="239" y="1787"/>
                  </a:lnTo>
                  <a:lnTo>
                    <a:pt x="229" y="1782"/>
                  </a:lnTo>
                  <a:lnTo>
                    <a:pt x="223" y="1774"/>
                  </a:lnTo>
                  <a:lnTo>
                    <a:pt x="225" y="1756"/>
                  </a:lnTo>
                  <a:lnTo>
                    <a:pt x="231" y="1741"/>
                  </a:lnTo>
                  <a:lnTo>
                    <a:pt x="241" y="1728"/>
                  </a:lnTo>
                  <a:lnTo>
                    <a:pt x="254" y="1717"/>
                  </a:lnTo>
                  <a:lnTo>
                    <a:pt x="269" y="1708"/>
                  </a:lnTo>
                  <a:lnTo>
                    <a:pt x="285" y="1699"/>
                  </a:lnTo>
                  <a:lnTo>
                    <a:pt x="301" y="1693"/>
                  </a:lnTo>
                  <a:lnTo>
                    <a:pt x="316" y="1686"/>
                  </a:lnTo>
                  <a:lnTo>
                    <a:pt x="330" y="1681"/>
                  </a:lnTo>
                  <a:lnTo>
                    <a:pt x="344" y="1678"/>
                  </a:lnTo>
                  <a:lnTo>
                    <a:pt x="359" y="1676"/>
                  </a:lnTo>
                  <a:lnTo>
                    <a:pt x="375" y="1675"/>
                  </a:lnTo>
                  <a:lnTo>
                    <a:pt x="388" y="1674"/>
                  </a:lnTo>
                  <a:lnTo>
                    <a:pt x="402" y="1670"/>
                  </a:lnTo>
                  <a:lnTo>
                    <a:pt x="414" y="1663"/>
                  </a:lnTo>
                  <a:lnTo>
                    <a:pt x="423" y="1651"/>
                  </a:lnTo>
                  <a:lnTo>
                    <a:pt x="430" y="1649"/>
                  </a:lnTo>
                  <a:lnTo>
                    <a:pt x="437" y="1650"/>
                  </a:lnTo>
                  <a:lnTo>
                    <a:pt x="444" y="1651"/>
                  </a:lnTo>
                  <a:lnTo>
                    <a:pt x="451" y="1653"/>
                  </a:lnTo>
                  <a:lnTo>
                    <a:pt x="458" y="1655"/>
                  </a:lnTo>
                  <a:lnTo>
                    <a:pt x="462" y="1653"/>
                  </a:lnTo>
                  <a:lnTo>
                    <a:pt x="465" y="1649"/>
                  </a:lnTo>
                  <a:lnTo>
                    <a:pt x="465" y="1640"/>
                  </a:lnTo>
                  <a:lnTo>
                    <a:pt x="445" y="1634"/>
                  </a:lnTo>
                  <a:lnTo>
                    <a:pt x="424" y="1632"/>
                  </a:lnTo>
                  <a:lnTo>
                    <a:pt x="402" y="1633"/>
                  </a:lnTo>
                  <a:lnTo>
                    <a:pt x="379" y="1636"/>
                  </a:lnTo>
                  <a:lnTo>
                    <a:pt x="357" y="1642"/>
                  </a:lnTo>
                  <a:lnTo>
                    <a:pt x="334" y="1648"/>
                  </a:lnTo>
                  <a:lnTo>
                    <a:pt x="312" y="1656"/>
                  </a:lnTo>
                  <a:lnTo>
                    <a:pt x="292" y="1663"/>
                  </a:lnTo>
                  <a:lnTo>
                    <a:pt x="273" y="1673"/>
                  </a:lnTo>
                  <a:lnTo>
                    <a:pt x="255" y="1683"/>
                  </a:lnTo>
                  <a:lnTo>
                    <a:pt x="236" y="1695"/>
                  </a:lnTo>
                  <a:lnTo>
                    <a:pt x="219" y="1706"/>
                  </a:lnTo>
                  <a:lnTo>
                    <a:pt x="202" y="1719"/>
                  </a:lnTo>
                  <a:lnTo>
                    <a:pt x="187" y="1733"/>
                  </a:lnTo>
                  <a:lnTo>
                    <a:pt x="172" y="1748"/>
                  </a:lnTo>
                  <a:lnTo>
                    <a:pt x="158" y="1763"/>
                  </a:lnTo>
                  <a:lnTo>
                    <a:pt x="151" y="1761"/>
                  </a:lnTo>
                  <a:lnTo>
                    <a:pt x="144" y="1757"/>
                  </a:lnTo>
                  <a:lnTo>
                    <a:pt x="138" y="1752"/>
                  </a:lnTo>
                  <a:lnTo>
                    <a:pt x="135" y="1747"/>
                  </a:lnTo>
                  <a:lnTo>
                    <a:pt x="132" y="1740"/>
                  </a:lnTo>
                  <a:lnTo>
                    <a:pt x="130" y="1733"/>
                  </a:lnTo>
                  <a:lnTo>
                    <a:pt x="132" y="1725"/>
                  </a:lnTo>
                  <a:lnTo>
                    <a:pt x="135" y="1717"/>
                  </a:lnTo>
                  <a:lnTo>
                    <a:pt x="143" y="1696"/>
                  </a:lnTo>
                  <a:lnTo>
                    <a:pt x="155" y="1679"/>
                  </a:lnTo>
                  <a:lnTo>
                    <a:pt x="168" y="1664"/>
                  </a:lnTo>
                  <a:lnTo>
                    <a:pt x="185" y="1652"/>
                  </a:lnTo>
                  <a:lnTo>
                    <a:pt x="202" y="1642"/>
                  </a:lnTo>
                  <a:lnTo>
                    <a:pt x="221" y="1633"/>
                  </a:lnTo>
                  <a:lnTo>
                    <a:pt x="240" y="1625"/>
                  </a:lnTo>
                  <a:lnTo>
                    <a:pt x="258" y="1615"/>
                  </a:lnTo>
                  <a:lnTo>
                    <a:pt x="268" y="1615"/>
                  </a:lnTo>
                  <a:lnTo>
                    <a:pt x="277" y="1618"/>
                  </a:lnTo>
                  <a:lnTo>
                    <a:pt x="286" y="1617"/>
                  </a:lnTo>
                  <a:lnTo>
                    <a:pt x="292" y="1610"/>
                  </a:lnTo>
                  <a:lnTo>
                    <a:pt x="292" y="1582"/>
                  </a:lnTo>
                  <a:lnTo>
                    <a:pt x="280" y="1584"/>
                  </a:lnTo>
                  <a:lnTo>
                    <a:pt x="270" y="1588"/>
                  </a:lnTo>
                  <a:lnTo>
                    <a:pt x="258" y="1591"/>
                  </a:lnTo>
                  <a:lnTo>
                    <a:pt x="246" y="1596"/>
                  </a:lnTo>
                  <a:lnTo>
                    <a:pt x="234" y="1600"/>
                  </a:lnTo>
                  <a:lnTo>
                    <a:pt x="221" y="1604"/>
                  </a:lnTo>
                  <a:lnTo>
                    <a:pt x="209" y="1607"/>
                  </a:lnTo>
                  <a:lnTo>
                    <a:pt x="196" y="1610"/>
                  </a:lnTo>
                  <a:lnTo>
                    <a:pt x="174" y="1620"/>
                  </a:lnTo>
                  <a:lnTo>
                    <a:pt x="153" y="1633"/>
                  </a:lnTo>
                  <a:lnTo>
                    <a:pt x="134" y="1647"/>
                  </a:lnTo>
                  <a:lnTo>
                    <a:pt x="118" y="1663"/>
                  </a:lnTo>
                  <a:lnTo>
                    <a:pt x="102" y="1681"/>
                  </a:lnTo>
                  <a:lnTo>
                    <a:pt x="89" y="1701"/>
                  </a:lnTo>
                  <a:lnTo>
                    <a:pt x="79" y="1723"/>
                  </a:lnTo>
                  <a:lnTo>
                    <a:pt x="69" y="1747"/>
                  </a:lnTo>
                  <a:lnTo>
                    <a:pt x="64" y="1754"/>
                  </a:lnTo>
                  <a:lnTo>
                    <a:pt x="57" y="1757"/>
                  </a:lnTo>
                  <a:lnTo>
                    <a:pt x="49" y="1757"/>
                  </a:lnTo>
                  <a:lnTo>
                    <a:pt x="41" y="1756"/>
                  </a:lnTo>
                  <a:lnTo>
                    <a:pt x="32" y="1754"/>
                  </a:lnTo>
                  <a:lnTo>
                    <a:pt x="24" y="1750"/>
                  </a:lnTo>
                  <a:lnTo>
                    <a:pt x="16" y="1747"/>
                  </a:lnTo>
                  <a:lnTo>
                    <a:pt x="8" y="1743"/>
                  </a:lnTo>
                  <a:lnTo>
                    <a:pt x="0" y="1718"/>
                  </a:lnTo>
                  <a:lnTo>
                    <a:pt x="0" y="1694"/>
                  </a:lnTo>
                  <a:lnTo>
                    <a:pt x="7" y="1671"/>
                  </a:lnTo>
                  <a:lnTo>
                    <a:pt x="19" y="1650"/>
                  </a:lnTo>
                  <a:lnTo>
                    <a:pt x="34" y="1630"/>
                  </a:lnTo>
                  <a:lnTo>
                    <a:pt x="50" y="1612"/>
                  </a:lnTo>
                  <a:lnTo>
                    <a:pt x="65" y="1594"/>
                  </a:lnTo>
                  <a:lnTo>
                    <a:pt x="77" y="1577"/>
                  </a:lnTo>
                  <a:lnTo>
                    <a:pt x="109" y="1561"/>
                  </a:lnTo>
                  <a:lnTo>
                    <a:pt x="140" y="1546"/>
                  </a:lnTo>
                  <a:lnTo>
                    <a:pt x="172" y="1534"/>
                  </a:lnTo>
                  <a:lnTo>
                    <a:pt x="205" y="1522"/>
                  </a:lnTo>
                  <a:lnTo>
                    <a:pt x="238" y="1512"/>
                  </a:lnTo>
                  <a:lnTo>
                    <a:pt x="272" y="1503"/>
                  </a:lnTo>
                  <a:lnTo>
                    <a:pt x="306" y="1496"/>
                  </a:lnTo>
                  <a:lnTo>
                    <a:pt x="340" y="1489"/>
                  </a:lnTo>
                  <a:lnTo>
                    <a:pt x="375" y="1483"/>
                  </a:lnTo>
                  <a:lnTo>
                    <a:pt x="410" y="1477"/>
                  </a:lnTo>
                  <a:lnTo>
                    <a:pt x="446" y="1473"/>
                  </a:lnTo>
                  <a:lnTo>
                    <a:pt x="482" y="1469"/>
                  </a:lnTo>
                  <a:lnTo>
                    <a:pt x="518" y="1466"/>
                  </a:lnTo>
                  <a:lnTo>
                    <a:pt x="554" y="1463"/>
                  </a:lnTo>
                  <a:lnTo>
                    <a:pt x="590" y="1461"/>
                  </a:lnTo>
                  <a:lnTo>
                    <a:pt x="627" y="1459"/>
                  </a:lnTo>
                  <a:lnTo>
                    <a:pt x="651" y="1459"/>
                  </a:lnTo>
                  <a:lnTo>
                    <a:pt x="674" y="1458"/>
                  </a:lnTo>
                  <a:lnTo>
                    <a:pt x="697" y="1456"/>
                  </a:lnTo>
                  <a:lnTo>
                    <a:pt x="720" y="1456"/>
                  </a:lnTo>
                  <a:lnTo>
                    <a:pt x="742" y="1455"/>
                  </a:lnTo>
                  <a:lnTo>
                    <a:pt x="764" y="1455"/>
                  </a:lnTo>
                  <a:lnTo>
                    <a:pt x="786" y="1455"/>
                  </a:lnTo>
                  <a:lnTo>
                    <a:pt x="808" y="1455"/>
                  </a:lnTo>
                  <a:lnTo>
                    <a:pt x="830" y="1458"/>
                  </a:lnTo>
                  <a:lnTo>
                    <a:pt x="852" y="1459"/>
                  </a:lnTo>
                  <a:lnTo>
                    <a:pt x="872" y="1462"/>
                  </a:lnTo>
                  <a:lnTo>
                    <a:pt x="894" y="1466"/>
                  </a:lnTo>
                  <a:lnTo>
                    <a:pt x="915" y="1471"/>
                  </a:lnTo>
                  <a:lnTo>
                    <a:pt x="937" y="1477"/>
                  </a:lnTo>
                  <a:lnTo>
                    <a:pt x="958" y="1485"/>
                  </a:lnTo>
                  <a:lnTo>
                    <a:pt x="979" y="1494"/>
                  </a:lnTo>
                  <a:lnTo>
                    <a:pt x="1049" y="1505"/>
                  </a:lnTo>
                  <a:lnTo>
                    <a:pt x="1054" y="1508"/>
                  </a:lnTo>
                  <a:lnTo>
                    <a:pt x="1061" y="1511"/>
                  </a:lnTo>
                  <a:lnTo>
                    <a:pt x="1068" y="1514"/>
                  </a:lnTo>
                  <a:lnTo>
                    <a:pt x="1076" y="1518"/>
                  </a:lnTo>
                  <a:lnTo>
                    <a:pt x="1083" y="1521"/>
                  </a:lnTo>
                  <a:lnTo>
                    <a:pt x="1090" y="1526"/>
                  </a:lnTo>
                  <a:lnTo>
                    <a:pt x="1097" y="1530"/>
                  </a:lnTo>
                  <a:lnTo>
                    <a:pt x="1103" y="1536"/>
                  </a:lnTo>
                  <a:lnTo>
                    <a:pt x="1117" y="1539"/>
                  </a:lnTo>
                  <a:lnTo>
                    <a:pt x="1130" y="1543"/>
                  </a:lnTo>
                  <a:lnTo>
                    <a:pt x="1144" y="1547"/>
                  </a:lnTo>
                  <a:lnTo>
                    <a:pt x="1158" y="1551"/>
                  </a:lnTo>
                  <a:lnTo>
                    <a:pt x="1173" y="1554"/>
                  </a:lnTo>
                  <a:lnTo>
                    <a:pt x="1187" y="1557"/>
                  </a:lnTo>
                  <a:lnTo>
                    <a:pt x="1201" y="1556"/>
                  </a:lnTo>
                  <a:lnTo>
                    <a:pt x="1213" y="1552"/>
                  </a:lnTo>
                  <a:lnTo>
                    <a:pt x="1220" y="1552"/>
                  </a:lnTo>
                  <a:lnTo>
                    <a:pt x="1227" y="1552"/>
                  </a:lnTo>
                  <a:lnTo>
                    <a:pt x="1234" y="1552"/>
                  </a:lnTo>
                  <a:lnTo>
                    <a:pt x="1242" y="1551"/>
                  </a:lnTo>
                  <a:lnTo>
                    <a:pt x="1249" y="1549"/>
                  </a:lnTo>
                  <a:lnTo>
                    <a:pt x="1256" y="1546"/>
                  </a:lnTo>
                  <a:lnTo>
                    <a:pt x="1262" y="1542"/>
                  </a:lnTo>
                  <a:lnTo>
                    <a:pt x="1267" y="1536"/>
                  </a:lnTo>
                  <a:lnTo>
                    <a:pt x="1264" y="1481"/>
                  </a:lnTo>
                  <a:lnTo>
                    <a:pt x="1255" y="1428"/>
                  </a:lnTo>
                  <a:lnTo>
                    <a:pt x="1240" y="1377"/>
                  </a:lnTo>
                  <a:lnTo>
                    <a:pt x="1221" y="1326"/>
                  </a:lnTo>
                  <a:lnTo>
                    <a:pt x="1202" y="1277"/>
                  </a:lnTo>
                  <a:lnTo>
                    <a:pt x="1185" y="1226"/>
                  </a:lnTo>
                  <a:lnTo>
                    <a:pt x="1170" y="1175"/>
                  </a:lnTo>
                  <a:lnTo>
                    <a:pt x="1160" y="1121"/>
                  </a:lnTo>
                  <a:lnTo>
                    <a:pt x="1149" y="1097"/>
                  </a:lnTo>
                  <a:lnTo>
                    <a:pt x="1143" y="1073"/>
                  </a:lnTo>
                  <a:lnTo>
                    <a:pt x="1141" y="1046"/>
                  </a:lnTo>
                  <a:lnTo>
                    <a:pt x="1143" y="1020"/>
                  </a:lnTo>
                  <a:lnTo>
                    <a:pt x="1147" y="994"/>
                  </a:lnTo>
                  <a:lnTo>
                    <a:pt x="1152" y="968"/>
                  </a:lnTo>
                  <a:lnTo>
                    <a:pt x="1158" y="943"/>
                  </a:lnTo>
                  <a:lnTo>
                    <a:pt x="1164" y="919"/>
                  </a:lnTo>
                  <a:lnTo>
                    <a:pt x="1174" y="914"/>
                  </a:lnTo>
                  <a:lnTo>
                    <a:pt x="1176" y="904"/>
                  </a:lnTo>
                  <a:lnTo>
                    <a:pt x="1175" y="892"/>
                  </a:lnTo>
                  <a:lnTo>
                    <a:pt x="1180" y="883"/>
                  </a:lnTo>
                  <a:lnTo>
                    <a:pt x="1195" y="861"/>
                  </a:lnTo>
                  <a:lnTo>
                    <a:pt x="1211" y="841"/>
                  </a:lnTo>
                  <a:lnTo>
                    <a:pt x="1228" y="822"/>
                  </a:lnTo>
                  <a:lnTo>
                    <a:pt x="1247" y="805"/>
                  </a:lnTo>
                  <a:lnTo>
                    <a:pt x="1266" y="790"/>
                  </a:lnTo>
                  <a:lnTo>
                    <a:pt x="1288" y="778"/>
                  </a:lnTo>
                  <a:lnTo>
                    <a:pt x="1312" y="771"/>
                  </a:lnTo>
                  <a:lnTo>
                    <a:pt x="1340" y="768"/>
                  </a:lnTo>
                  <a:lnTo>
                    <a:pt x="1367" y="768"/>
                  </a:lnTo>
                  <a:lnTo>
                    <a:pt x="1392" y="769"/>
                  </a:lnTo>
                  <a:lnTo>
                    <a:pt x="1416" y="772"/>
                  </a:lnTo>
                  <a:lnTo>
                    <a:pt x="1439" y="778"/>
                  </a:lnTo>
                  <a:lnTo>
                    <a:pt x="1462" y="784"/>
                  </a:lnTo>
                  <a:lnTo>
                    <a:pt x="1483" y="792"/>
                  </a:lnTo>
                  <a:lnTo>
                    <a:pt x="1504" y="801"/>
                  </a:lnTo>
                  <a:lnTo>
                    <a:pt x="1524" y="812"/>
                  </a:lnTo>
                  <a:lnTo>
                    <a:pt x="1544" y="823"/>
                  </a:lnTo>
                  <a:lnTo>
                    <a:pt x="1562" y="836"/>
                  </a:lnTo>
                  <a:lnTo>
                    <a:pt x="1581" y="848"/>
                  </a:lnTo>
                  <a:lnTo>
                    <a:pt x="1598" y="862"/>
                  </a:lnTo>
                  <a:lnTo>
                    <a:pt x="1615" y="877"/>
                  </a:lnTo>
                  <a:lnTo>
                    <a:pt x="1633" y="892"/>
                  </a:lnTo>
                  <a:lnTo>
                    <a:pt x="1650" y="908"/>
                  </a:lnTo>
                  <a:lnTo>
                    <a:pt x="1666" y="924"/>
                  </a:lnTo>
                  <a:lnTo>
                    <a:pt x="1682" y="952"/>
                  </a:lnTo>
                  <a:lnTo>
                    <a:pt x="1691" y="984"/>
                  </a:lnTo>
                  <a:lnTo>
                    <a:pt x="1694" y="1017"/>
                  </a:lnTo>
                  <a:lnTo>
                    <a:pt x="1690" y="1048"/>
                  </a:lnTo>
                  <a:lnTo>
                    <a:pt x="1690" y="1059"/>
                  </a:lnTo>
                  <a:lnTo>
                    <a:pt x="1688" y="1071"/>
                  </a:lnTo>
                  <a:lnTo>
                    <a:pt x="1686" y="1082"/>
                  </a:lnTo>
                  <a:lnTo>
                    <a:pt x="1683" y="1095"/>
                  </a:lnTo>
                  <a:lnTo>
                    <a:pt x="1682" y="1105"/>
                  </a:lnTo>
                  <a:lnTo>
                    <a:pt x="1685" y="1116"/>
                  </a:lnTo>
                  <a:lnTo>
                    <a:pt x="1690" y="1124"/>
                  </a:lnTo>
                  <a:lnTo>
                    <a:pt x="1702" y="1129"/>
                  </a:lnTo>
                  <a:lnTo>
                    <a:pt x="1704" y="1110"/>
                  </a:lnTo>
                  <a:lnTo>
                    <a:pt x="1708" y="1089"/>
                  </a:lnTo>
                  <a:lnTo>
                    <a:pt x="1712" y="1071"/>
                  </a:lnTo>
                  <a:lnTo>
                    <a:pt x="1720" y="1056"/>
                  </a:lnTo>
                  <a:lnTo>
                    <a:pt x="1721" y="1018"/>
                  </a:lnTo>
                  <a:lnTo>
                    <a:pt x="1718" y="981"/>
                  </a:lnTo>
                  <a:lnTo>
                    <a:pt x="1711" y="945"/>
                  </a:lnTo>
                  <a:lnTo>
                    <a:pt x="1700" y="912"/>
                  </a:lnTo>
                  <a:lnTo>
                    <a:pt x="1686" y="879"/>
                  </a:lnTo>
                  <a:lnTo>
                    <a:pt x="1666" y="850"/>
                  </a:lnTo>
                  <a:lnTo>
                    <a:pt x="1643" y="821"/>
                  </a:lnTo>
                  <a:lnTo>
                    <a:pt x="1617" y="795"/>
                  </a:lnTo>
                  <a:lnTo>
                    <a:pt x="1594" y="783"/>
                  </a:lnTo>
                  <a:lnTo>
                    <a:pt x="1570" y="770"/>
                  </a:lnTo>
                  <a:lnTo>
                    <a:pt x="1547" y="759"/>
                  </a:lnTo>
                  <a:lnTo>
                    <a:pt x="1523" y="747"/>
                  </a:lnTo>
                  <a:lnTo>
                    <a:pt x="1499" y="737"/>
                  </a:lnTo>
                  <a:lnTo>
                    <a:pt x="1474" y="727"/>
                  </a:lnTo>
                  <a:lnTo>
                    <a:pt x="1450" y="719"/>
                  </a:lnTo>
                  <a:lnTo>
                    <a:pt x="1424" y="713"/>
                  </a:lnTo>
                  <a:lnTo>
                    <a:pt x="1399" y="707"/>
                  </a:lnTo>
                  <a:lnTo>
                    <a:pt x="1373" y="703"/>
                  </a:lnTo>
                  <a:lnTo>
                    <a:pt x="1349" y="701"/>
                  </a:lnTo>
                  <a:lnTo>
                    <a:pt x="1324" y="700"/>
                  </a:lnTo>
                  <a:lnTo>
                    <a:pt x="1299" y="701"/>
                  </a:lnTo>
                  <a:lnTo>
                    <a:pt x="1274" y="704"/>
                  </a:lnTo>
                  <a:lnTo>
                    <a:pt x="1249" y="710"/>
                  </a:lnTo>
                  <a:lnTo>
                    <a:pt x="1225" y="718"/>
                  </a:lnTo>
                  <a:lnTo>
                    <a:pt x="1198" y="729"/>
                  </a:lnTo>
                  <a:lnTo>
                    <a:pt x="1174" y="742"/>
                  </a:lnTo>
                  <a:lnTo>
                    <a:pt x="1152" y="759"/>
                  </a:lnTo>
                  <a:lnTo>
                    <a:pt x="1134" y="777"/>
                  </a:lnTo>
                  <a:lnTo>
                    <a:pt x="1117" y="799"/>
                  </a:lnTo>
                  <a:lnTo>
                    <a:pt x="1104" y="822"/>
                  </a:lnTo>
                  <a:lnTo>
                    <a:pt x="1095" y="847"/>
                  </a:lnTo>
                  <a:lnTo>
                    <a:pt x="1090" y="875"/>
                  </a:lnTo>
                  <a:lnTo>
                    <a:pt x="1084" y="882"/>
                  </a:lnTo>
                  <a:lnTo>
                    <a:pt x="1084" y="889"/>
                  </a:lnTo>
                  <a:lnTo>
                    <a:pt x="1085" y="897"/>
                  </a:lnTo>
                  <a:lnTo>
                    <a:pt x="1084" y="906"/>
                  </a:lnTo>
                  <a:lnTo>
                    <a:pt x="1074" y="973"/>
                  </a:lnTo>
                  <a:lnTo>
                    <a:pt x="1074" y="1035"/>
                  </a:lnTo>
                  <a:lnTo>
                    <a:pt x="1083" y="1095"/>
                  </a:lnTo>
                  <a:lnTo>
                    <a:pt x="1099" y="1152"/>
                  </a:lnTo>
                  <a:lnTo>
                    <a:pt x="1119" y="1209"/>
                  </a:lnTo>
                  <a:lnTo>
                    <a:pt x="1140" y="1265"/>
                  </a:lnTo>
                  <a:lnTo>
                    <a:pt x="1159" y="1322"/>
                  </a:lnTo>
                  <a:lnTo>
                    <a:pt x="1175" y="1379"/>
                  </a:lnTo>
                  <a:lnTo>
                    <a:pt x="1185" y="1397"/>
                  </a:lnTo>
                  <a:lnTo>
                    <a:pt x="1194" y="1415"/>
                  </a:lnTo>
                  <a:lnTo>
                    <a:pt x="1201" y="1432"/>
                  </a:lnTo>
                  <a:lnTo>
                    <a:pt x="1200" y="1451"/>
                  </a:lnTo>
                  <a:lnTo>
                    <a:pt x="1213" y="1467"/>
                  </a:lnTo>
                  <a:lnTo>
                    <a:pt x="1204" y="1478"/>
                  </a:lnTo>
                  <a:lnTo>
                    <a:pt x="1194" y="1484"/>
                  </a:lnTo>
                  <a:lnTo>
                    <a:pt x="1183" y="1485"/>
                  </a:lnTo>
                  <a:lnTo>
                    <a:pt x="1173" y="1483"/>
                  </a:lnTo>
                  <a:lnTo>
                    <a:pt x="1162" y="1480"/>
                  </a:lnTo>
                  <a:lnTo>
                    <a:pt x="1149" y="1476"/>
                  </a:lnTo>
                  <a:lnTo>
                    <a:pt x="1136" y="1474"/>
                  </a:lnTo>
                  <a:lnTo>
                    <a:pt x="1122" y="1475"/>
                  </a:lnTo>
                  <a:lnTo>
                    <a:pt x="1107" y="1470"/>
                  </a:lnTo>
                  <a:lnTo>
                    <a:pt x="1092" y="1466"/>
                  </a:lnTo>
                  <a:lnTo>
                    <a:pt x="1077" y="1462"/>
                  </a:lnTo>
                  <a:lnTo>
                    <a:pt x="1062" y="1459"/>
                  </a:lnTo>
                  <a:lnTo>
                    <a:pt x="1049" y="1456"/>
                  </a:lnTo>
                  <a:lnTo>
                    <a:pt x="1034" y="1454"/>
                  </a:lnTo>
                  <a:lnTo>
                    <a:pt x="1019" y="1453"/>
                  </a:lnTo>
                  <a:lnTo>
                    <a:pt x="1004" y="1451"/>
                  </a:lnTo>
                  <a:lnTo>
                    <a:pt x="989" y="1450"/>
                  </a:lnTo>
                  <a:lnTo>
                    <a:pt x="974" y="1448"/>
                  </a:lnTo>
                  <a:lnTo>
                    <a:pt x="958" y="1446"/>
                  </a:lnTo>
                  <a:lnTo>
                    <a:pt x="943" y="1445"/>
                  </a:lnTo>
                  <a:lnTo>
                    <a:pt x="926" y="1443"/>
                  </a:lnTo>
                  <a:lnTo>
                    <a:pt x="912" y="1439"/>
                  </a:lnTo>
                  <a:lnTo>
                    <a:pt x="895" y="1436"/>
                  </a:lnTo>
                  <a:lnTo>
                    <a:pt x="879" y="1432"/>
                  </a:lnTo>
                  <a:lnTo>
                    <a:pt x="892" y="1369"/>
                  </a:lnTo>
                  <a:lnTo>
                    <a:pt x="907" y="1306"/>
                  </a:lnTo>
                  <a:lnTo>
                    <a:pt x="923" y="1245"/>
                  </a:lnTo>
                  <a:lnTo>
                    <a:pt x="940" y="1182"/>
                  </a:lnTo>
                  <a:lnTo>
                    <a:pt x="959" y="1121"/>
                  </a:lnTo>
                  <a:lnTo>
                    <a:pt x="977" y="1061"/>
                  </a:lnTo>
                  <a:lnTo>
                    <a:pt x="998" y="1000"/>
                  </a:lnTo>
                  <a:lnTo>
                    <a:pt x="1019" y="941"/>
                  </a:lnTo>
                  <a:lnTo>
                    <a:pt x="1026" y="909"/>
                  </a:lnTo>
                  <a:lnTo>
                    <a:pt x="1032" y="878"/>
                  </a:lnTo>
                  <a:lnTo>
                    <a:pt x="1041" y="847"/>
                  </a:lnTo>
                  <a:lnTo>
                    <a:pt x="1049" y="816"/>
                  </a:lnTo>
                  <a:lnTo>
                    <a:pt x="1058" y="785"/>
                  </a:lnTo>
                  <a:lnTo>
                    <a:pt x="1067" y="754"/>
                  </a:lnTo>
                  <a:lnTo>
                    <a:pt x="1075" y="723"/>
                  </a:lnTo>
                  <a:lnTo>
                    <a:pt x="1084" y="692"/>
                  </a:lnTo>
                  <a:lnTo>
                    <a:pt x="1097" y="698"/>
                  </a:lnTo>
                  <a:lnTo>
                    <a:pt x="1110" y="703"/>
                  </a:lnTo>
                  <a:lnTo>
                    <a:pt x="1122" y="709"/>
                  </a:lnTo>
                  <a:lnTo>
                    <a:pt x="1136" y="714"/>
                  </a:lnTo>
                  <a:lnTo>
                    <a:pt x="1150" y="717"/>
                  </a:lnTo>
                  <a:lnTo>
                    <a:pt x="1164" y="718"/>
                  </a:lnTo>
                  <a:lnTo>
                    <a:pt x="1179" y="718"/>
                  </a:lnTo>
                  <a:lnTo>
                    <a:pt x="1195" y="714"/>
                  </a:lnTo>
                  <a:lnTo>
                    <a:pt x="1209" y="708"/>
                  </a:lnTo>
                  <a:lnTo>
                    <a:pt x="1221" y="700"/>
                  </a:lnTo>
                  <a:lnTo>
                    <a:pt x="1234" y="691"/>
                  </a:lnTo>
                  <a:lnTo>
                    <a:pt x="1244" y="680"/>
                  </a:lnTo>
                  <a:lnTo>
                    <a:pt x="1254" y="668"/>
                  </a:lnTo>
                  <a:lnTo>
                    <a:pt x="1261" y="655"/>
                  </a:lnTo>
                  <a:lnTo>
                    <a:pt x="1267" y="641"/>
                  </a:lnTo>
                  <a:lnTo>
                    <a:pt x="1271" y="626"/>
                  </a:lnTo>
                  <a:lnTo>
                    <a:pt x="1292" y="626"/>
                  </a:lnTo>
                  <a:lnTo>
                    <a:pt x="1314" y="626"/>
                  </a:lnTo>
                  <a:lnTo>
                    <a:pt x="1337" y="625"/>
                  </a:lnTo>
                  <a:lnTo>
                    <a:pt x="1359" y="623"/>
                  </a:lnTo>
                  <a:lnTo>
                    <a:pt x="1379" y="617"/>
                  </a:lnTo>
                  <a:lnTo>
                    <a:pt x="1399" y="609"/>
                  </a:lnTo>
                  <a:lnTo>
                    <a:pt x="1416" y="596"/>
                  </a:lnTo>
                  <a:lnTo>
                    <a:pt x="1430" y="579"/>
                  </a:lnTo>
                  <a:lnTo>
                    <a:pt x="1435" y="577"/>
                  </a:lnTo>
                  <a:lnTo>
                    <a:pt x="1440" y="572"/>
                  </a:lnTo>
                  <a:lnTo>
                    <a:pt x="1445" y="566"/>
                  </a:lnTo>
                  <a:lnTo>
                    <a:pt x="1450" y="559"/>
                  </a:lnTo>
                  <a:lnTo>
                    <a:pt x="1454" y="554"/>
                  </a:lnTo>
                  <a:lnTo>
                    <a:pt x="1459" y="547"/>
                  </a:lnTo>
                  <a:lnTo>
                    <a:pt x="1463" y="540"/>
                  </a:lnTo>
                  <a:lnTo>
                    <a:pt x="1468" y="534"/>
                  </a:lnTo>
                  <a:lnTo>
                    <a:pt x="1483" y="502"/>
                  </a:lnTo>
                  <a:lnTo>
                    <a:pt x="1489" y="465"/>
                  </a:lnTo>
                  <a:lnTo>
                    <a:pt x="1484" y="428"/>
                  </a:lnTo>
                  <a:lnTo>
                    <a:pt x="1471" y="396"/>
                  </a:lnTo>
                  <a:lnTo>
                    <a:pt x="1464" y="391"/>
                  </a:lnTo>
                  <a:lnTo>
                    <a:pt x="1458" y="390"/>
                  </a:lnTo>
                  <a:lnTo>
                    <a:pt x="1452" y="392"/>
                  </a:lnTo>
                  <a:lnTo>
                    <a:pt x="1448" y="400"/>
                  </a:lnTo>
                  <a:lnTo>
                    <a:pt x="1455" y="420"/>
                  </a:lnTo>
                  <a:lnTo>
                    <a:pt x="1456" y="441"/>
                  </a:lnTo>
                  <a:lnTo>
                    <a:pt x="1454" y="461"/>
                  </a:lnTo>
                  <a:lnTo>
                    <a:pt x="1448" y="481"/>
                  </a:lnTo>
                  <a:lnTo>
                    <a:pt x="1440" y="501"/>
                  </a:lnTo>
                  <a:lnTo>
                    <a:pt x="1430" y="519"/>
                  </a:lnTo>
                  <a:lnTo>
                    <a:pt x="1417" y="537"/>
                  </a:lnTo>
                  <a:lnTo>
                    <a:pt x="1406" y="554"/>
                  </a:lnTo>
                  <a:lnTo>
                    <a:pt x="1393" y="564"/>
                  </a:lnTo>
                  <a:lnTo>
                    <a:pt x="1379" y="572"/>
                  </a:lnTo>
                  <a:lnTo>
                    <a:pt x="1365" y="579"/>
                  </a:lnTo>
                  <a:lnTo>
                    <a:pt x="1352" y="584"/>
                  </a:lnTo>
                  <a:lnTo>
                    <a:pt x="1337" y="587"/>
                  </a:lnTo>
                  <a:lnTo>
                    <a:pt x="1320" y="589"/>
                  </a:lnTo>
                  <a:lnTo>
                    <a:pt x="1306" y="589"/>
                  </a:lnTo>
                  <a:lnTo>
                    <a:pt x="1291" y="587"/>
                  </a:lnTo>
                  <a:lnTo>
                    <a:pt x="1274" y="581"/>
                  </a:lnTo>
                  <a:lnTo>
                    <a:pt x="1259" y="574"/>
                  </a:lnTo>
                  <a:lnTo>
                    <a:pt x="1246" y="566"/>
                  </a:lnTo>
                  <a:lnTo>
                    <a:pt x="1232" y="558"/>
                  </a:lnTo>
                  <a:lnTo>
                    <a:pt x="1218" y="551"/>
                  </a:lnTo>
                  <a:lnTo>
                    <a:pt x="1204" y="544"/>
                  </a:lnTo>
                  <a:lnTo>
                    <a:pt x="1190" y="539"/>
                  </a:lnTo>
                  <a:lnTo>
                    <a:pt x="1175" y="534"/>
                  </a:lnTo>
                  <a:lnTo>
                    <a:pt x="1172" y="542"/>
                  </a:lnTo>
                  <a:lnTo>
                    <a:pt x="1165" y="546"/>
                  </a:lnTo>
                  <a:lnTo>
                    <a:pt x="1159" y="550"/>
                  </a:lnTo>
                  <a:lnTo>
                    <a:pt x="1160" y="560"/>
                  </a:lnTo>
                  <a:lnTo>
                    <a:pt x="1172" y="566"/>
                  </a:lnTo>
                  <a:lnTo>
                    <a:pt x="1181" y="574"/>
                  </a:lnTo>
                  <a:lnTo>
                    <a:pt x="1189" y="584"/>
                  </a:lnTo>
                  <a:lnTo>
                    <a:pt x="1196" y="595"/>
                  </a:lnTo>
                  <a:lnTo>
                    <a:pt x="1201" y="607"/>
                  </a:lnTo>
                  <a:lnTo>
                    <a:pt x="1204" y="619"/>
                  </a:lnTo>
                  <a:lnTo>
                    <a:pt x="1205" y="632"/>
                  </a:lnTo>
                  <a:lnTo>
                    <a:pt x="1205" y="645"/>
                  </a:lnTo>
                  <a:lnTo>
                    <a:pt x="1200" y="656"/>
                  </a:lnTo>
                  <a:lnTo>
                    <a:pt x="1191" y="664"/>
                  </a:lnTo>
                  <a:lnTo>
                    <a:pt x="1180" y="669"/>
                  </a:lnTo>
                  <a:lnTo>
                    <a:pt x="1167" y="672"/>
                  </a:lnTo>
                  <a:lnTo>
                    <a:pt x="1153" y="672"/>
                  </a:lnTo>
                  <a:lnTo>
                    <a:pt x="1140" y="671"/>
                  </a:lnTo>
                  <a:lnTo>
                    <a:pt x="1126" y="670"/>
                  </a:lnTo>
                  <a:lnTo>
                    <a:pt x="1114" y="669"/>
                  </a:lnTo>
                  <a:lnTo>
                    <a:pt x="1092" y="663"/>
                  </a:lnTo>
                  <a:lnTo>
                    <a:pt x="1073" y="653"/>
                  </a:lnTo>
                  <a:lnTo>
                    <a:pt x="1054" y="640"/>
                  </a:lnTo>
                  <a:lnTo>
                    <a:pt x="1038" y="625"/>
                  </a:lnTo>
                  <a:lnTo>
                    <a:pt x="1023" y="609"/>
                  </a:lnTo>
                  <a:lnTo>
                    <a:pt x="1008" y="590"/>
                  </a:lnTo>
                  <a:lnTo>
                    <a:pt x="994" y="572"/>
                  </a:lnTo>
                  <a:lnTo>
                    <a:pt x="979" y="554"/>
                  </a:lnTo>
                  <a:lnTo>
                    <a:pt x="966" y="554"/>
                  </a:lnTo>
                  <a:lnTo>
                    <a:pt x="958" y="557"/>
                  </a:lnTo>
                  <a:lnTo>
                    <a:pt x="952" y="565"/>
                  </a:lnTo>
                  <a:lnTo>
                    <a:pt x="948" y="574"/>
                  </a:lnTo>
                  <a:lnTo>
                    <a:pt x="945" y="586"/>
                  </a:lnTo>
                  <a:lnTo>
                    <a:pt x="941" y="596"/>
                  </a:lnTo>
                  <a:lnTo>
                    <a:pt x="937" y="607"/>
                  </a:lnTo>
                  <a:lnTo>
                    <a:pt x="930" y="615"/>
                  </a:lnTo>
                  <a:lnTo>
                    <a:pt x="921" y="639"/>
                  </a:lnTo>
                  <a:lnTo>
                    <a:pt x="907" y="660"/>
                  </a:lnTo>
                  <a:lnTo>
                    <a:pt x="888" y="678"/>
                  </a:lnTo>
                  <a:lnTo>
                    <a:pt x="869" y="693"/>
                  </a:lnTo>
                  <a:lnTo>
                    <a:pt x="847" y="708"/>
                  </a:lnTo>
                  <a:lnTo>
                    <a:pt x="824" y="722"/>
                  </a:lnTo>
                  <a:lnTo>
                    <a:pt x="802" y="734"/>
                  </a:lnTo>
                  <a:lnTo>
                    <a:pt x="780" y="749"/>
                  </a:lnTo>
                  <a:lnTo>
                    <a:pt x="765" y="752"/>
                  </a:lnTo>
                  <a:lnTo>
                    <a:pt x="749" y="753"/>
                  </a:lnTo>
                  <a:lnTo>
                    <a:pt x="734" y="754"/>
                  </a:lnTo>
                  <a:lnTo>
                    <a:pt x="718" y="753"/>
                  </a:lnTo>
                  <a:lnTo>
                    <a:pt x="703" y="749"/>
                  </a:lnTo>
                  <a:lnTo>
                    <a:pt x="689" y="745"/>
                  </a:lnTo>
                  <a:lnTo>
                    <a:pt x="676" y="737"/>
                  </a:lnTo>
                  <a:lnTo>
                    <a:pt x="665" y="726"/>
                  </a:lnTo>
                  <a:lnTo>
                    <a:pt x="652" y="702"/>
                  </a:lnTo>
                  <a:lnTo>
                    <a:pt x="644" y="677"/>
                  </a:lnTo>
                  <a:lnTo>
                    <a:pt x="640" y="651"/>
                  </a:lnTo>
                  <a:lnTo>
                    <a:pt x="637" y="624"/>
                  </a:lnTo>
                  <a:lnTo>
                    <a:pt x="637" y="597"/>
                  </a:lnTo>
                  <a:lnTo>
                    <a:pt x="638" y="570"/>
                  </a:lnTo>
                  <a:lnTo>
                    <a:pt x="638" y="542"/>
                  </a:lnTo>
                  <a:lnTo>
                    <a:pt x="637" y="516"/>
                  </a:lnTo>
                  <a:lnTo>
                    <a:pt x="614" y="519"/>
                  </a:lnTo>
                  <a:lnTo>
                    <a:pt x="594" y="526"/>
                  </a:lnTo>
                  <a:lnTo>
                    <a:pt x="572" y="535"/>
                  </a:lnTo>
                  <a:lnTo>
                    <a:pt x="551" y="546"/>
                  </a:lnTo>
                  <a:lnTo>
                    <a:pt x="529" y="557"/>
                  </a:lnTo>
                  <a:lnTo>
                    <a:pt x="508" y="569"/>
                  </a:lnTo>
                  <a:lnTo>
                    <a:pt x="486" y="579"/>
                  </a:lnTo>
                  <a:lnTo>
                    <a:pt x="465" y="587"/>
                  </a:lnTo>
                  <a:lnTo>
                    <a:pt x="450" y="595"/>
                  </a:lnTo>
                  <a:lnTo>
                    <a:pt x="433" y="602"/>
                  </a:lnTo>
                  <a:lnTo>
                    <a:pt x="416" y="609"/>
                  </a:lnTo>
                  <a:lnTo>
                    <a:pt x="398" y="615"/>
                  </a:lnTo>
                  <a:lnTo>
                    <a:pt x="379" y="620"/>
                  </a:lnTo>
                  <a:lnTo>
                    <a:pt x="361" y="625"/>
                  </a:lnTo>
                  <a:lnTo>
                    <a:pt x="341" y="628"/>
                  </a:lnTo>
                  <a:lnTo>
                    <a:pt x="323" y="631"/>
                  </a:lnTo>
                  <a:lnTo>
                    <a:pt x="303" y="633"/>
                  </a:lnTo>
                  <a:lnTo>
                    <a:pt x="284" y="633"/>
                  </a:lnTo>
                  <a:lnTo>
                    <a:pt x="264" y="633"/>
                  </a:lnTo>
                  <a:lnTo>
                    <a:pt x="246" y="631"/>
                  </a:lnTo>
                  <a:lnTo>
                    <a:pt x="227" y="627"/>
                  </a:lnTo>
                  <a:lnTo>
                    <a:pt x="210" y="622"/>
                  </a:lnTo>
                  <a:lnTo>
                    <a:pt x="193" y="615"/>
                  </a:lnTo>
                  <a:lnTo>
                    <a:pt x="176" y="607"/>
                  </a:lnTo>
                  <a:lnTo>
                    <a:pt x="168" y="589"/>
                  </a:lnTo>
                  <a:lnTo>
                    <a:pt x="165" y="572"/>
                  </a:lnTo>
                  <a:lnTo>
                    <a:pt x="166" y="555"/>
                  </a:lnTo>
                  <a:lnTo>
                    <a:pt x="170" y="537"/>
                  </a:lnTo>
                  <a:lnTo>
                    <a:pt x="175" y="520"/>
                  </a:lnTo>
                  <a:lnTo>
                    <a:pt x="182" y="504"/>
                  </a:lnTo>
                  <a:lnTo>
                    <a:pt x="191" y="489"/>
                  </a:lnTo>
                  <a:lnTo>
                    <a:pt x="201" y="476"/>
                  </a:lnTo>
                  <a:lnTo>
                    <a:pt x="213" y="464"/>
                  </a:lnTo>
                  <a:lnTo>
                    <a:pt x="227" y="452"/>
                  </a:lnTo>
                  <a:lnTo>
                    <a:pt x="241" y="441"/>
                  </a:lnTo>
                  <a:lnTo>
                    <a:pt x="255" y="429"/>
                  </a:lnTo>
                  <a:lnTo>
                    <a:pt x="270" y="418"/>
                  </a:lnTo>
                  <a:lnTo>
                    <a:pt x="285" y="406"/>
                  </a:lnTo>
                  <a:lnTo>
                    <a:pt x="300" y="396"/>
                  </a:lnTo>
                  <a:lnTo>
                    <a:pt x="315" y="385"/>
                  </a:lnTo>
                  <a:lnTo>
                    <a:pt x="330" y="374"/>
                  </a:lnTo>
                  <a:lnTo>
                    <a:pt x="345" y="364"/>
                  </a:lnTo>
                  <a:lnTo>
                    <a:pt x="360" y="353"/>
                  </a:lnTo>
                  <a:lnTo>
                    <a:pt x="375" y="343"/>
                  </a:lnTo>
                  <a:lnTo>
                    <a:pt x="390" y="332"/>
                  </a:lnTo>
                  <a:lnTo>
                    <a:pt x="403" y="321"/>
                  </a:lnTo>
                  <a:lnTo>
                    <a:pt x="417" y="311"/>
                  </a:lnTo>
                  <a:lnTo>
                    <a:pt x="431" y="299"/>
                  </a:lnTo>
                  <a:lnTo>
                    <a:pt x="426" y="290"/>
                  </a:lnTo>
                  <a:lnTo>
                    <a:pt x="418" y="288"/>
                  </a:lnTo>
                  <a:lnTo>
                    <a:pt x="408" y="288"/>
                  </a:lnTo>
                  <a:lnTo>
                    <a:pt x="399" y="291"/>
                  </a:lnTo>
                  <a:lnTo>
                    <a:pt x="390" y="296"/>
                  </a:lnTo>
                  <a:lnTo>
                    <a:pt x="379" y="300"/>
                  </a:lnTo>
                  <a:lnTo>
                    <a:pt x="369" y="304"/>
                  </a:lnTo>
                  <a:lnTo>
                    <a:pt x="360" y="307"/>
                  </a:lnTo>
                  <a:lnTo>
                    <a:pt x="348" y="311"/>
                  </a:lnTo>
                  <a:lnTo>
                    <a:pt x="338" y="313"/>
                  </a:lnTo>
                  <a:lnTo>
                    <a:pt x="327" y="314"/>
                  </a:lnTo>
                  <a:lnTo>
                    <a:pt x="316" y="315"/>
                  </a:lnTo>
                  <a:lnTo>
                    <a:pt x="300" y="317"/>
                  </a:lnTo>
                  <a:lnTo>
                    <a:pt x="282" y="320"/>
                  </a:lnTo>
                  <a:lnTo>
                    <a:pt x="265" y="322"/>
                  </a:lnTo>
                  <a:lnTo>
                    <a:pt x="248" y="323"/>
                  </a:lnTo>
                  <a:lnTo>
                    <a:pt x="229" y="323"/>
                  </a:lnTo>
                  <a:lnTo>
                    <a:pt x="213" y="321"/>
                  </a:lnTo>
                  <a:lnTo>
                    <a:pt x="196" y="317"/>
                  </a:lnTo>
                  <a:lnTo>
                    <a:pt x="181" y="311"/>
                  </a:lnTo>
                  <a:lnTo>
                    <a:pt x="190" y="288"/>
                  </a:lnTo>
                  <a:lnTo>
                    <a:pt x="202" y="267"/>
                  </a:lnTo>
                  <a:lnTo>
                    <a:pt x="216" y="246"/>
                  </a:lnTo>
                  <a:lnTo>
                    <a:pt x="232" y="225"/>
                  </a:lnTo>
                  <a:lnTo>
                    <a:pt x="249" y="208"/>
                  </a:lnTo>
                  <a:lnTo>
                    <a:pt x="269" y="191"/>
                  </a:lnTo>
                  <a:lnTo>
                    <a:pt x="288" y="176"/>
                  </a:lnTo>
                  <a:lnTo>
                    <a:pt x="308" y="162"/>
                  </a:lnTo>
                  <a:lnTo>
                    <a:pt x="324" y="156"/>
                  </a:lnTo>
                  <a:lnTo>
                    <a:pt x="341" y="152"/>
                  </a:lnTo>
                  <a:lnTo>
                    <a:pt x="357" y="148"/>
                  </a:lnTo>
                  <a:lnTo>
                    <a:pt x="373" y="147"/>
                  </a:lnTo>
                  <a:lnTo>
                    <a:pt x="390" y="148"/>
                  </a:lnTo>
                  <a:lnTo>
                    <a:pt x="406" y="153"/>
                  </a:lnTo>
                  <a:lnTo>
                    <a:pt x="421" y="161"/>
                  </a:lnTo>
                  <a:lnTo>
                    <a:pt x="435" y="174"/>
                  </a:lnTo>
                  <a:lnTo>
                    <a:pt x="448" y="182"/>
                  </a:lnTo>
                  <a:lnTo>
                    <a:pt x="463" y="188"/>
                  </a:lnTo>
                  <a:lnTo>
                    <a:pt x="479" y="194"/>
                  </a:lnTo>
                  <a:lnTo>
                    <a:pt x="496" y="199"/>
                  </a:lnTo>
                  <a:lnTo>
                    <a:pt x="512" y="202"/>
                  </a:lnTo>
                  <a:lnTo>
                    <a:pt x="528" y="206"/>
                  </a:lnTo>
                  <a:lnTo>
                    <a:pt x="544" y="209"/>
                  </a:lnTo>
                  <a:lnTo>
                    <a:pt x="561" y="212"/>
                  </a:lnTo>
                  <a:lnTo>
                    <a:pt x="577" y="214"/>
                  </a:lnTo>
                  <a:lnTo>
                    <a:pt x="595" y="217"/>
                  </a:lnTo>
                  <a:lnTo>
                    <a:pt x="611" y="220"/>
                  </a:lnTo>
                  <a:lnTo>
                    <a:pt x="627" y="224"/>
                  </a:lnTo>
                  <a:lnTo>
                    <a:pt x="643" y="228"/>
                  </a:lnTo>
                  <a:lnTo>
                    <a:pt x="658" y="233"/>
                  </a:lnTo>
                  <a:lnTo>
                    <a:pt x="673" y="239"/>
                  </a:lnTo>
                  <a:lnTo>
                    <a:pt x="687" y="246"/>
                  </a:lnTo>
                  <a:lnTo>
                    <a:pt x="702" y="246"/>
                  </a:lnTo>
                  <a:lnTo>
                    <a:pt x="716" y="246"/>
                  </a:lnTo>
                  <a:lnTo>
                    <a:pt x="729" y="246"/>
                  </a:lnTo>
                  <a:lnTo>
                    <a:pt x="743" y="247"/>
                  </a:lnTo>
                  <a:lnTo>
                    <a:pt x="757" y="250"/>
                  </a:lnTo>
                  <a:lnTo>
                    <a:pt x="771" y="252"/>
                  </a:lnTo>
                  <a:lnTo>
                    <a:pt x="784" y="254"/>
                  </a:lnTo>
                  <a:lnTo>
                    <a:pt x="796" y="258"/>
                  </a:lnTo>
                  <a:lnTo>
                    <a:pt x="814" y="258"/>
                  </a:lnTo>
                  <a:lnTo>
                    <a:pt x="831" y="256"/>
                  </a:lnTo>
                  <a:lnTo>
                    <a:pt x="849" y="258"/>
                  </a:lnTo>
                  <a:lnTo>
                    <a:pt x="867" y="258"/>
                  </a:lnTo>
                  <a:lnTo>
                    <a:pt x="885" y="259"/>
                  </a:lnTo>
                  <a:lnTo>
                    <a:pt x="903" y="259"/>
                  </a:lnTo>
                  <a:lnTo>
                    <a:pt x="921" y="259"/>
                  </a:lnTo>
                  <a:lnTo>
                    <a:pt x="939" y="259"/>
                  </a:lnTo>
                  <a:lnTo>
                    <a:pt x="956" y="259"/>
                  </a:lnTo>
                  <a:lnTo>
                    <a:pt x="974" y="258"/>
                  </a:lnTo>
                  <a:lnTo>
                    <a:pt x="991" y="256"/>
                  </a:lnTo>
                  <a:lnTo>
                    <a:pt x="1007" y="254"/>
                  </a:lnTo>
                  <a:lnTo>
                    <a:pt x="1023" y="251"/>
                  </a:lnTo>
                  <a:lnTo>
                    <a:pt x="1039" y="246"/>
                  </a:lnTo>
                  <a:lnTo>
                    <a:pt x="1054" y="240"/>
                  </a:lnTo>
                  <a:lnTo>
                    <a:pt x="1068" y="233"/>
                  </a:lnTo>
                  <a:lnTo>
                    <a:pt x="1075" y="241"/>
                  </a:lnTo>
                  <a:lnTo>
                    <a:pt x="1082" y="238"/>
                  </a:lnTo>
                  <a:lnTo>
                    <a:pt x="1088" y="232"/>
                  </a:lnTo>
                  <a:lnTo>
                    <a:pt x="1098" y="230"/>
                  </a:lnTo>
                  <a:lnTo>
                    <a:pt x="1132" y="224"/>
                  </a:lnTo>
                  <a:lnTo>
                    <a:pt x="1164" y="218"/>
                  </a:lnTo>
                  <a:lnTo>
                    <a:pt x="1195" y="213"/>
                  </a:lnTo>
                  <a:lnTo>
                    <a:pt x="1227" y="206"/>
                  </a:lnTo>
                  <a:lnTo>
                    <a:pt x="1258" y="199"/>
                  </a:lnTo>
                  <a:lnTo>
                    <a:pt x="1288" y="191"/>
                  </a:lnTo>
                  <a:lnTo>
                    <a:pt x="1319" y="182"/>
                  </a:lnTo>
                  <a:lnTo>
                    <a:pt x="1349" y="172"/>
                  </a:lnTo>
                  <a:lnTo>
                    <a:pt x="1379" y="163"/>
                  </a:lnTo>
                  <a:lnTo>
                    <a:pt x="1409" y="153"/>
                  </a:lnTo>
                  <a:lnTo>
                    <a:pt x="1439" y="142"/>
                  </a:lnTo>
                  <a:lnTo>
                    <a:pt x="1468" y="131"/>
                  </a:lnTo>
                  <a:lnTo>
                    <a:pt x="1498" y="119"/>
                  </a:lnTo>
                  <a:lnTo>
                    <a:pt x="1527" y="107"/>
                  </a:lnTo>
                  <a:lnTo>
                    <a:pt x="1557" y="94"/>
                  </a:lnTo>
                  <a:lnTo>
                    <a:pt x="1587" y="80"/>
                  </a:lnTo>
                  <a:lnTo>
                    <a:pt x="1604" y="71"/>
                  </a:lnTo>
                  <a:lnTo>
                    <a:pt x="1621" y="62"/>
                  </a:lnTo>
                  <a:lnTo>
                    <a:pt x="1638" y="51"/>
                  </a:lnTo>
                  <a:lnTo>
                    <a:pt x="1655" y="41"/>
                  </a:lnTo>
                  <a:lnTo>
                    <a:pt x="1670" y="31"/>
                  </a:lnTo>
                  <a:lnTo>
                    <a:pt x="1686" y="20"/>
                  </a:lnTo>
                  <a:lnTo>
                    <a:pt x="1702" y="10"/>
                  </a:lnTo>
                  <a:lnTo>
                    <a:pt x="1718" y="0"/>
                  </a:lnTo>
                  <a:lnTo>
                    <a:pt x="1738" y="13"/>
                  </a:lnTo>
                  <a:lnTo>
                    <a:pt x="1757" y="28"/>
                  </a:lnTo>
                  <a:lnTo>
                    <a:pt x="1777" y="43"/>
                  </a:lnTo>
                  <a:lnTo>
                    <a:pt x="1796" y="60"/>
                  </a:lnTo>
                  <a:lnTo>
                    <a:pt x="1815" y="76"/>
                  </a:lnTo>
                  <a:lnTo>
                    <a:pt x="1833" y="92"/>
                  </a:lnTo>
                  <a:lnTo>
                    <a:pt x="1850" y="108"/>
                  </a:lnTo>
                  <a:lnTo>
                    <a:pt x="1868" y="126"/>
                  </a:lnTo>
                  <a:lnTo>
                    <a:pt x="1884" y="144"/>
                  </a:lnTo>
                  <a:lnTo>
                    <a:pt x="1899" y="163"/>
                  </a:lnTo>
                  <a:lnTo>
                    <a:pt x="1914" y="182"/>
                  </a:lnTo>
                  <a:lnTo>
                    <a:pt x="1928" y="202"/>
                  </a:lnTo>
                  <a:lnTo>
                    <a:pt x="1941" y="223"/>
                  </a:lnTo>
                  <a:lnTo>
                    <a:pt x="1953" y="245"/>
                  </a:lnTo>
                  <a:lnTo>
                    <a:pt x="1963" y="268"/>
                  </a:lnTo>
                  <a:lnTo>
                    <a:pt x="1974" y="291"/>
                  </a:lnTo>
                  <a:close/>
                </a:path>
              </a:pathLst>
            </a:custGeom>
            <a:solidFill>
              <a:srgbClr val="FC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89" name="Freeform 17"/>
            <p:cNvSpPr>
              <a:spLocks/>
            </p:cNvSpPr>
            <p:nvPr/>
          </p:nvSpPr>
          <p:spPr bwMode="auto">
            <a:xfrm>
              <a:off x="1872" y="3613"/>
              <a:ext cx="31" cy="56"/>
            </a:xfrm>
            <a:custGeom>
              <a:avLst/>
              <a:gdLst>
                <a:gd name="T0" fmla="*/ 56 w 60"/>
                <a:gd name="T1" fmla="*/ 107 h 110"/>
                <a:gd name="T2" fmla="*/ 50 w 60"/>
                <a:gd name="T3" fmla="*/ 109 h 110"/>
                <a:gd name="T4" fmla="*/ 44 w 60"/>
                <a:gd name="T5" fmla="*/ 110 h 110"/>
                <a:gd name="T6" fmla="*/ 38 w 60"/>
                <a:gd name="T7" fmla="*/ 108 h 110"/>
                <a:gd name="T8" fmla="*/ 32 w 60"/>
                <a:gd name="T9" fmla="*/ 106 h 110"/>
                <a:gd name="T10" fmla="*/ 26 w 60"/>
                <a:gd name="T11" fmla="*/ 102 h 110"/>
                <a:gd name="T12" fmla="*/ 19 w 60"/>
                <a:gd name="T13" fmla="*/ 99 h 110"/>
                <a:gd name="T14" fmla="*/ 14 w 60"/>
                <a:gd name="T15" fmla="*/ 97 h 110"/>
                <a:gd name="T16" fmla="*/ 7 w 60"/>
                <a:gd name="T17" fmla="*/ 95 h 110"/>
                <a:gd name="T18" fmla="*/ 0 w 60"/>
                <a:gd name="T19" fmla="*/ 76 h 110"/>
                <a:gd name="T20" fmla="*/ 0 w 60"/>
                <a:gd name="T21" fmla="*/ 61 h 110"/>
                <a:gd name="T22" fmla="*/ 6 w 60"/>
                <a:gd name="T23" fmla="*/ 49 h 110"/>
                <a:gd name="T24" fmla="*/ 16 w 60"/>
                <a:gd name="T25" fmla="*/ 39 h 110"/>
                <a:gd name="T26" fmla="*/ 27 w 60"/>
                <a:gd name="T27" fmla="*/ 30 h 110"/>
                <a:gd name="T28" fmla="*/ 40 w 60"/>
                <a:gd name="T29" fmla="*/ 22 h 110"/>
                <a:gd name="T30" fmla="*/ 52 w 60"/>
                <a:gd name="T31" fmla="*/ 11 h 110"/>
                <a:gd name="T32" fmla="*/ 60 w 60"/>
                <a:gd name="T33" fmla="*/ 0 h 110"/>
                <a:gd name="T34" fmla="*/ 57 w 60"/>
                <a:gd name="T35" fmla="*/ 24 h 110"/>
                <a:gd name="T36" fmla="*/ 54 w 60"/>
                <a:gd name="T37" fmla="*/ 52 h 110"/>
                <a:gd name="T38" fmla="*/ 53 w 60"/>
                <a:gd name="T39" fmla="*/ 79 h 110"/>
                <a:gd name="T40" fmla="*/ 56 w 60"/>
                <a:gd name="T41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10">
                  <a:moveTo>
                    <a:pt x="56" y="107"/>
                  </a:moveTo>
                  <a:lnTo>
                    <a:pt x="50" y="109"/>
                  </a:lnTo>
                  <a:lnTo>
                    <a:pt x="44" y="110"/>
                  </a:lnTo>
                  <a:lnTo>
                    <a:pt x="38" y="108"/>
                  </a:lnTo>
                  <a:lnTo>
                    <a:pt x="32" y="106"/>
                  </a:lnTo>
                  <a:lnTo>
                    <a:pt x="26" y="102"/>
                  </a:lnTo>
                  <a:lnTo>
                    <a:pt x="19" y="99"/>
                  </a:lnTo>
                  <a:lnTo>
                    <a:pt x="14" y="97"/>
                  </a:lnTo>
                  <a:lnTo>
                    <a:pt x="7" y="95"/>
                  </a:lnTo>
                  <a:lnTo>
                    <a:pt x="0" y="76"/>
                  </a:lnTo>
                  <a:lnTo>
                    <a:pt x="0" y="61"/>
                  </a:lnTo>
                  <a:lnTo>
                    <a:pt x="6" y="49"/>
                  </a:lnTo>
                  <a:lnTo>
                    <a:pt x="16" y="39"/>
                  </a:lnTo>
                  <a:lnTo>
                    <a:pt x="27" y="30"/>
                  </a:lnTo>
                  <a:lnTo>
                    <a:pt x="40" y="22"/>
                  </a:lnTo>
                  <a:lnTo>
                    <a:pt x="52" y="11"/>
                  </a:lnTo>
                  <a:lnTo>
                    <a:pt x="60" y="0"/>
                  </a:lnTo>
                  <a:lnTo>
                    <a:pt x="57" y="24"/>
                  </a:lnTo>
                  <a:lnTo>
                    <a:pt x="54" y="52"/>
                  </a:lnTo>
                  <a:lnTo>
                    <a:pt x="53" y="79"/>
                  </a:lnTo>
                  <a:lnTo>
                    <a:pt x="5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90" name="Freeform 18"/>
            <p:cNvSpPr>
              <a:spLocks/>
            </p:cNvSpPr>
            <p:nvPr/>
          </p:nvSpPr>
          <p:spPr bwMode="auto">
            <a:xfrm>
              <a:off x="1911" y="3619"/>
              <a:ext cx="31" cy="56"/>
            </a:xfrm>
            <a:custGeom>
              <a:avLst/>
              <a:gdLst>
                <a:gd name="T0" fmla="*/ 58 w 58"/>
                <a:gd name="T1" fmla="*/ 112 h 112"/>
                <a:gd name="T2" fmla="*/ 50 w 58"/>
                <a:gd name="T3" fmla="*/ 112 h 112"/>
                <a:gd name="T4" fmla="*/ 42 w 58"/>
                <a:gd name="T5" fmla="*/ 112 h 112"/>
                <a:gd name="T6" fmla="*/ 34 w 58"/>
                <a:gd name="T7" fmla="*/ 111 h 112"/>
                <a:gd name="T8" fmla="*/ 26 w 58"/>
                <a:gd name="T9" fmla="*/ 110 h 112"/>
                <a:gd name="T10" fmla="*/ 19 w 58"/>
                <a:gd name="T11" fmla="*/ 107 h 112"/>
                <a:gd name="T12" fmla="*/ 12 w 58"/>
                <a:gd name="T13" fmla="*/ 104 h 112"/>
                <a:gd name="T14" fmla="*/ 6 w 58"/>
                <a:gd name="T15" fmla="*/ 99 h 112"/>
                <a:gd name="T16" fmla="*/ 0 w 58"/>
                <a:gd name="T17" fmla="*/ 92 h 112"/>
                <a:gd name="T18" fmla="*/ 5 w 58"/>
                <a:gd name="T19" fmla="*/ 0 h 112"/>
                <a:gd name="T20" fmla="*/ 51 w 58"/>
                <a:gd name="T21" fmla="*/ 38 h 112"/>
                <a:gd name="T22" fmla="*/ 58 w 58"/>
                <a:gd name="T2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12">
                  <a:moveTo>
                    <a:pt x="58" y="112"/>
                  </a:moveTo>
                  <a:lnTo>
                    <a:pt x="50" y="112"/>
                  </a:lnTo>
                  <a:lnTo>
                    <a:pt x="42" y="112"/>
                  </a:lnTo>
                  <a:lnTo>
                    <a:pt x="34" y="111"/>
                  </a:lnTo>
                  <a:lnTo>
                    <a:pt x="26" y="110"/>
                  </a:lnTo>
                  <a:lnTo>
                    <a:pt x="19" y="107"/>
                  </a:lnTo>
                  <a:lnTo>
                    <a:pt x="12" y="104"/>
                  </a:lnTo>
                  <a:lnTo>
                    <a:pt x="6" y="99"/>
                  </a:lnTo>
                  <a:lnTo>
                    <a:pt x="0" y="92"/>
                  </a:lnTo>
                  <a:lnTo>
                    <a:pt x="5" y="0"/>
                  </a:lnTo>
                  <a:lnTo>
                    <a:pt x="51" y="38"/>
                  </a:lnTo>
                  <a:lnTo>
                    <a:pt x="58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91" name="Freeform 19"/>
            <p:cNvSpPr>
              <a:spLocks/>
            </p:cNvSpPr>
            <p:nvPr/>
          </p:nvSpPr>
          <p:spPr bwMode="auto">
            <a:xfrm>
              <a:off x="1740" y="3867"/>
              <a:ext cx="124" cy="424"/>
            </a:xfrm>
            <a:custGeom>
              <a:avLst/>
              <a:gdLst>
                <a:gd name="T0" fmla="*/ 153 w 246"/>
                <a:gd name="T1" fmla="*/ 233 h 844"/>
                <a:gd name="T2" fmla="*/ 177 w 246"/>
                <a:gd name="T3" fmla="*/ 235 h 844"/>
                <a:gd name="T4" fmla="*/ 193 w 246"/>
                <a:gd name="T5" fmla="*/ 241 h 844"/>
                <a:gd name="T6" fmla="*/ 202 w 246"/>
                <a:gd name="T7" fmla="*/ 255 h 844"/>
                <a:gd name="T8" fmla="*/ 208 w 246"/>
                <a:gd name="T9" fmla="*/ 273 h 844"/>
                <a:gd name="T10" fmla="*/ 210 w 246"/>
                <a:gd name="T11" fmla="*/ 292 h 844"/>
                <a:gd name="T12" fmla="*/ 212 w 246"/>
                <a:gd name="T13" fmla="*/ 312 h 844"/>
                <a:gd name="T14" fmla="*/ 215 w 246"/>
                <a:gd name="T15" fmla="*/ 331 h 844"/>
                <a:gd name="T16" fmla="*/ 219 w 246"/>
                <a:gd name="T17" fmla="*/ 349 h 844"/>
                <a:gd name="T18" fmla="*/ 231 w 246"/>
                <a:gd name="T19" fmla="*/ 410 h 844"/>
                <a:gd name="T20" fmla="*/ 239 w 246"/>
                <a:gd name="T21" fmla="*/ 469 h 844"/>
                <a:gd name="T22" fmla="*/ 243 w 246"/>
                <a:gd name="T23" fmla="*/ 530 h 844"/>
                <a:gd name="T24" fmla="*/ 246 w 246"/>
                <a:gd name="T25" fmla="*/ 590 h 844"/>
                <a:gd name="T26" fmla="*/ 246 w 246"/>
                <a:gd name="T27" fmla="*/ 653 h 844"/>
                <a:gd name="T28" fmla="*/ 246 w 246"/>
                <a:gd name="T29" fmla="*/ 715 h 844"/>
                <a:gd name="T30" fmla="*/ 246 w 246"/>
                <a:gd name="T31" fmla="*/ 778 h 844"/>
                <a:gd name="T32" fmla="*/ 246 w 246"/>
                <a:gd name="T33" fmla="*/ 844 h 844"/>
                <a:gd name="T34" fmla="*/ 236 w 246"/>
                <a:gd name="T35" fmla="*/ 810 h 844"/>
                <a:gd name="T36" fmla="*/ 228 w 246"/>
                <a:gd name="T37" fmla="*/ 777 h 844"/>
                <a:gd name="T38" fmla="*/ 221 w 246"/>
                <a:gd name="T39" fmla="*/ 744 h 844"/>
                <a:gd name="T40" fmla="*/ 215 w 246"/>
                <a:gd name="T41" fmla="*/ 709 h 844"/>
                <a:gd name="T42" fmla="*/ 206 w 246"/>
                <a:gd name="T43" fmla="*/ 676 h 844"/>
                <a:gd name="T44" fmla="*/ 198 w 246"/>
                <a:gd name="T45" fmla="*/ 642 h 844"/>
                <a:gd name="T46" fmla="*/ 187 w 246"/>
                <a:gd name="T47" fmla="*/ 610 h 844"/>
                <a:gd name="T48" fmla="*/ 173 w 246"/>
                <a:gd name="T49" fmla="*/ 579 h 844"/>
                <a:gd name="T50" fmla="*/ 155 w 246"/>
                <a:gd name="T51" fmla="*/ 524 h 844"/>
                <a:gd name="T52" fmla="*/ 137 w 246"/>
                <a:gd name="T53" fmla="*/ 467 h 844"/>
                <a:gd name="T54" fmla="*/ 121 w 246"/>
                <a:gd name="T55" fmla="*/ 411 h 844"/>
                <a:gd name="T56" fmla="*/ 106 w 246"/>
                <a:gd name="T57" fmla="*/ 354 h 844"/>
                <a:gd name="T58" fmla="*/ 90 w 246"/>
                <a:gd name="T59" fmla="*/ 298 h 844"/>
                <a:gd name="T60" fmla="*/ 73 w 246"/>
                <a:gd name="T61" fmla="*/ 243 h 844"/>
                <a:gd name="T62" fmla="*/ 53 w 246"/>
                <a:gd name="T63" fmla="*/ 187 h 844"/>
                <a:gd name="T64" fmla="*/ 30 w 246"/>
                <a:gd name="T65" fmla="*/ 134 h 844"/>
                <a:gd name="T66" fmla="*/ 29 w 246"/>
                <a:gd name="T67" fmla="*/ 108 h 844"/>
                <a:gd name="T68" fmla="*/ 22 w 246"/>
                <a:gd name="T69" fmla="*/ 85 h 844"/>
                <a:gd name="T70" fmla="*/ 12 w 246"/>
                <a:gd name="T71" fmla="*/ 63 h 844"/>
                <a:gd name="T72" fmla="*/ 0 w 246"/>
                <a:gd name="T73" fmla="*/ 41 h 844"/>
                <a:gd name="T74" fmla="*/ 69 w 246"/>
                <a:gd name="T75" fmla="*/ 0 h 844"/>
                <a:gd name="T76" fmla="*/ 66 w 246"/>
                <a:gd name="T77" fmla="*/ 31 h 844"/>
                <a:gd name="T78" fmla="*/ 66 w 246"/>
                <a:gd name="T79" fmla="*/ 64 h 844"/>
                <a:gd name="T80" fmla="*/ 69 w 246"/>
                <a:gd name="T81" fmla="*/ 97 h 844"/>
                <a:gd name="T82" fmla="*/ 79 w 246"/>
                <a:gd name="T83" fmla="*/ 130 h 844"/>
                <a:gd name="T84" fmla="*/ 91 w 246"/>
                <a:gd name="T85" fmla="*/ 161 h 844"/>
                <a:gd name="T86" fmla="*/ 107 w 246"/>
                <a:gd name="T87" fmla="*/ 188 h 844"/>
                <a:gd name="T88" fmla="*/ 128 w 246"/>
                <a:gd name="T89" fmla="*/ 214 h 844"/>
                <a:gd name="T90" fmla="*/ 153 w 246"/>
                <a:gd name="T91" fmla="*/ 233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6" h="844">
                  <a:moveTo>
                    <a:pt x="153" y="233"/>
                  </a:moveTo>
                  <a:lnTo>
                    <a:pt x="177" y="235"/>
                  </a:lnTo>
                  <a:lnTo>
                    <a:pt x="193" y="241"/>
                  </a:lnTo>
                  <a:lnTo>
                    <a:pt x="202" y="255"/>
                  </a:lnTo>
                  <a:lnTo>
                    <a:pt x="208" y="273"/>
                  </a:lnTo>
                  <a:lnTo>
                    <a:pt x="210" y="292"/>
                  </a:lnTo>
                  <a:lnTo>
                    <a:pt x="212" y="312"/>
                  </a:lnTo>
                  <a:lnTo>
                    <a:pt x="215" y="331"/>
                  </a:lnTo>
                  <a:lnTo>
                    <a:pt x="219" y="349"/>
                  </a:lnTo>
                  <a:lnTo>
                    <a:pt x="231" y="410"/>
                  </a:lnTo>
                  <a:lnTo>
                    <a:pt x="239" y="469"/>
                  </a:lnTo>
                  <a:lnTo>
                    <a:pt x="243" y="530"/>
                  </a:lnTo>
                  <a:lnTo>
                    <a:pt x="246" y="590"/>
                  </a:lnTo>
                  <a:lnTo>
                    <a:pt x="246" y="653"/>
                  </a:lnTo>
                  <a:lnTo>
                    <a:pt x="246" y="715"/>
                  </a:lnTo>
                  <a:lnTo>
                    <a:pt x="246" y="778"/>
                  </a:lnTo>
                  <a:lnTo>
                    <a:pt x="246" y="844"/>
                  </a:lnTo>
                  <a:lnTo>
                    <a:pt x="236" y="810"/>
                  </a:lnTo>
                  <a:lnTo>
                    <a:pt x="228" y="777"/>
                  </a:lnTo>
                  <a:lnTo>
                    <a:pt x="221" y="744"/>
                  </a:lnTo>
                  <a:lnTo>
                    <a:pt x="215" y="709"/>
                  </a:lnTo>
                  <a:lnTo>
                    <a:pt x="206" y="676"/>
                  </a:lnTo>
                  <a:lnTo>
                    <a:pt x="198" y="642"/>
                  </a:lnTo>
                  <a:lnTo>
                    <a:pt x="187" y="610"/>
                  </a:lnTo>
                  <a:lnTo>
                    <a:pt x="173" y="579"/>
                  </a:lnTo>
                  <a:lnTo>
                    <a:pt x="155" y="524"/>
                  </a:lnTo>
                  <a:lnTo>
                    <a:pt x="137" y="467"/>
                  </a:lnTo>
                  <a:lnTo>
                    <a:pt x="121" y="411"/>
                  </a:lnTo>
                  <a:lnTo>
                    <a:pt x="106" y="354"/>
                  </a:lnTo>
                  <a:lnTo>
                    <a:pt x="90" y="298"/>
                  </a:lnTo>
                  <a:lnTo>
                    <a:pt x="73" y="243"/>
                  </a:lnTo>
                  <a:lnTo>
                    <a:pt x="53" y="187"/>
                  </a:lnTo>
                  <a:lnTo>
                    <a:pt x="30" y="134"/>
                  </a:lnTo>
                  <a:lnTo>
                    <a:pt x="29" y="108"/>
                  </a:lnTo>
                  <a:lnTo>
                    <a:pt x="22" y="85"/>
                  </a:lnTo>
                  <a:lnTo>
                    <a:pt x="12" y="63"/>
                  </a:lnTo>
                  <a:lnTo>
                    <a:pt x="0" y="41"/>
                  </a:lnTo>
                  <a:lnTo>
                    <a:pt x="69" y="0"/>
                  </a:lnTo>
                  <a:lnTo>
                    <a:pt x="66" y="31"/>
                  </a:lnTo>
                  <a:lnTo>
                    <a:pt x="66" y="64"/>
                  </a:lnTo>
                  <a:lnTo>
                    <a:pt x="69" y="97"/>
                  </a:lnTo>
                  <a:lnTo>
                    <a:pt x="79" y="130"/>
                  </a:lnTo>
                  <a:lnTo>
                    <a:pt x="91" y="161"/>
                  </a:lnTo>
                  <a:lnTo>
                    <a:pt x="107" y="188"/>
                  </a:lnTo>
                  <a:lnTo>
                    <a:pt x="128" y="214"/>
                  </a:lnTo>
                  <a:lnTo>
                    <a:pt x="153" y="233"/>
                  </a:lnTo>
                  <a:close/>
                </a:path>
              </a:pathLst>
            </a:custGeom>
            <a:solidFill>
              <a:srgbClr val="FC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92" name="Freeform 20"/>
            <p:cNvSpPr>
              <a:spLocks/>
            </p:cNvSpPr>
            <p:nvPr/>
          </p:nvSpPr>
          <p:spPr bwMode="auto">
            <a:xfrm>
              <a:off x="1877" y="3897"/>
              <a:ext cx="114" cy="409"/>
            </a:xfrm>
            <a:custGeom>
              <a:avLst/>
              <a:gdLst>
                <a:gd name="T0" fmla="*/ 229 w 229"/>
                <a:gd name="T1" fmla="*/ 49 h 814"/>
                <a:gd name="T2" fmla="*/ 214 w 229"/>
                <a:gd name="T3" fmla="*/ 132 h 814"/>
                <a:gd name="T4" fmla="*/ 193 w 229"/>
                <a:gd name="T5" fmla="*/ 213 h 814"/>
                <a:gd name="T6" fmla="*/ 169 w 229"/>
                <a:gd name="T7" fmla="*/ 293 h 814"/>
                <a:gd name="T8" fmla="*/ 143 w 229"/>
                <a:gd name="T9" fmla="*/ 374 h 814"/>
                <a:gd name="T10" fmla="*/ 118 w 229"/>
                <a:gd name="T11" fmla="*/ 456 h 814"/>
                <a:gd name="T12" fmla="*/ 95 w 229"/>
                <a:gd name="T13" fmla="*/ 539 h 814"/>
                <a:gd name="T14" fmla="*/ 75 w 229"/>
                <a:gd name="T15" fmla="*/ 623 h 814"/>
                <a:gd name="T16" fmla="*/ 60 w 229"/>
                <a:gd name="T17" fmla="*/ 710 h 814"/>
                <a:gd name="T18" fmla="*/ 56 w 229"/>
                <a:gd name="T19" fmla="*/ 710 h 814"/>
                <a:gd name="T20" fmla="*/ 42 w 229"/>
                <a:gd name="T21" fmla="*/ 814 h 814"/>
                <a:gd name="T22" fmla="*/ 6 w 229"/>
                <a:gd name="T23" fmla="*/ 814 h 814"/>
                <a:gd name="T24" fmla="*/ 0 w 229"/>
                <a:gd name="T25" fmla="*/ 646 h 814"/>
                <a:gd name="T26" fmla="*/ 3 w 229"/>
                <a:gd name="T27" fmla="*/ 487 h 814"/>
                <a:gd name="T28" fmla="*/ 8 w 229"/>
                <a:gd name="T29" fmla="*/ 329 h 814"/>
                <a:gd name="T30" fmla="*/ 14 w 229"/>
                <a:gd name="T31" fmla="*/ 164 h 814"/>
                <a:gd name="T32" fmla="*/ 37 w 229"/>
                <a:gd name="T33" fmla="*/ 150 h 814"/>
                <a:gd name="T34" fmla="*/ 59 w 229"/>
                <a:gd name="T35" fmla="*/ 133 h 814"/>
                <a:gd name="T36" fmla="*/ 81 w 229"/>
                <a:gd name="T37" fmla="*/ 112 h 814"/>
                <a:gd name="T38" fmla="*/ 101 w 229"/>
                <a:gd name="T39" fmla="*/ 92 h 814"/>
                <a:gd name="T40" fmla="*/ 119 w 229"/>
                <a:gd name="T41" fmla="*/ 69 h 814"/>
                <a:gd name="T42" fmla="*/ 136 w 229"/>
                <a:gd name="T43" fmla="*/ 46 h 814"/>
                <a:gd name="T44" fmla="*/ 150 w 229"/>
                <a:gd name="T45" fmla="*/ 23 h 814"/>
                <a:gd name="T46" fmla="*/ 163 w 229"/>
                <a:gd name="T47" fmla="*/ 0 h 814"/>
                <a:gd name="T48" fmla="*/ 170 w 229"/>
                <a:gd name="T49" fmla="*/ 7 h 814"/>
                <a:gd name="T50" fmla="*/ 178 w 229"/>
                <a:gd name="T51" fmla="*/ 13 h 814"/>
                <a:gd name="T52" fmla="*/ 186 w 229"/>
                <a:gd name="T53" fmla="*/ 20 h 814"/>
                <a:gd name="T54" fmla="*/ 195 w 229"/>
                <a:gd name="T55" fmla="*/ 26 h 814"/>
                <a:gd name="T56" fmla="*/ 204 w 229"/>
                <a:gd name="T57" fmla="*/ 32 h 814"/>
                <a:gd name="T58" fmla="*/ 212 w 229"/>
                <a:gd name="T59" fmla="*/ 38 h 814"/>
                <a:gd name="T60" fmla="*/ 222 w 229"/>
                <a:gd name="T61" fmla="*/ 43 h 814"/>
                <a:gd name="T62" fmla="*/ 229 w 229"/>
                <a:gd name="T63" fmla="*/ 4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9" h="814">
                  <a:moveTo>
                    <a:pt x="229" y="49"/>
                  </a:moveTo>
                  <a:lnTo>
                    <a:pt x="214" y="132"/>
                  </a:lnTo>
                  <a:lnTo>
                    <a:pt x="193" y="213"/>
                  </a:lnTo>
                  <a:lnTo>
                    <a:pt x="169" y="293"/>
                  </a:lnTo>
                  <a:lnTo>
                    <a:pt x="143" y="374"/>
                  </a:lnTo>
                  <a:lnTo>
                    <a:pt x="118" y="456"/>
                  </a:lnTo>
                  <a:lnTo>
                    <a:pt x="95" y="539"/>
                  </a:lnTo>
                  <a:lnTo>
                    <a:pt x="75" y="623"/>
                  </a:lnTo>
                  <a:lnTo>
                    <a:pt x="60" y="710"/>
                  </a:lnTo>
                  <a:lnTo>
                    <a:pt x="56" y="710"/>
                  </a:lnTo>
                  <a:lnTo>
                    <a:pt x="42" y="814"/>
                  </a:lnTo>
                  <a:lnTo>
                    <a:pt x="6" y="814"/>
                  </a:lnTo>
                  <a:lnTo>
                    <a:pt x="0" y="646"/>
                  </a:lnTo>
                  <a:lnTo>
                    <a:pt x="3" y="487"/>
                  </a:lnTo>
                  <a:lnTo>
                    <a:pt x="8" y="329"/>
                  </a:lnTo>
                  <a:lnTo>
                    <a:pt x="14" y="164"/>
                  </a:lnTo>
                  <a:lnTo>
                    <a:pt x="37" y="150"/>
                  </a:lnTo>
                  <a:lnTo>
                    <a:pt x="59" y="133"/>
                  </a:lnTo>
                  <a:lnTo>
                    <a:pt x="81" y="112"/>
                  </a:lnTo>
                  <a:lnTo>
                    <a:pt x="101" y="92"/>
                  </a:lnTo>
                  <a:lnTo>
                    <a:pt x="119" y="69"/>
                  </a:lnTo>
                  <a:lnTo>
                    <a:pt x="136" y="46"/>
                  </a:lnTo>
                  <a:lnTo>
                    <a:pt x="150" y="23"/>
                  </a:lnTo>
                  <a:lnTo>
                    <a:pt x="163" y="0"/>
                  </a:lnTo>
                  <a:lnTo>
                    <a:pt x="170" y="7"/>
                  </a:lnTo>
                  <a:lnTo>
                    <a:pt x="178" y="13"/>
                  </a:lnTo>
                  <a:lnTo>
                    <a:pt x="186" y="20"/>
                  </a:lnTo>
                  <a:lnTo>
                    <a:pt x="195" y="26"/>
                  </a:lnTo>
                  <a:lnTo>
                    <a:pt x="204" y="32"/>
                  </a:lnTo>
                  <a:lnTo>
                    <a:pt x="212" y="38"/>
                  </a:lnTo>
                  <a:lnTo>
                    <a:pt x="222" y="43"/>
                  </a:lnTo>
                  <a:lnTo>
                    <a:pt x="229" y="49"/>
                  </a:lnTo>
                  <a:close/>
                </a:path>
              </a:pathLst>
            </a:custGeom>
            <a:solidFill>
              <a:srgbClr val="FC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93" name="Freeform 21"/>
            <p:cNvSpPr>
              <a:spLocks/>
            </p:cNvSpPr>
            <p:nvPr/>
          </p:nvSpPr>
          <p:spPr bwMode="auto">
            <a:xfrm>
              <a:off x="1357" y="3902"/>
              <a:ext cx="491" cy="523"/>
            </a:xfrm>
            <a:custGeom>
              <a:avLst/>
              <a:gdLst>
                <a:gd name="T0" fmla="*/ 790 w 979"/>
                <a:gd name="T1" fmla="*/ 162 h 1043"/>
                <a:gd name="T2" fmla="*/ 836 w 979"/>
                <a:gd name="T3" fmla="*/ 303 h 1043"/>
                <a:gd name="T4" fmla="*/ 879 w 979"/>
                <a:gd name="T5" fmla="*/ 447 h 1043"/>
                <a:gd name="T6" fmla="*/ 930 w 979"/>
                <a:gd name="T7" fmla="*/ 587 h 1043"/>
                <a:gd name="T8" fmla="*/ 962 w 979"/>
                <a:gd name="T9" fmla="*/ 690 h 1043"/>
                <a:gd name="T10" fmla="*/ 978 w 979"/>
                <a:gd name="T11" fmla="*/ 781 h 1043"/>
                <a:gd name="T12" fmla="*/ 870 w 979"/>
                <a:gd name="T13" fmla="*/ 809 h 1043"/>
                <a:gd name="T14" fmla="*/ 727 w 979"/>
                <a:gd name="T15" fmla="*/ 813 h 1043"/>
                <a:gd name="T16" fmla="*/ 587 w 979"/>
                <a:gd name="T17" fmla="*/ 827 h 1043"/>
                <a:gd name="T18" fmla="*/ 451 w 979"/>
                <a:gd name="T19" fmla="*/ 859 h 1043"/>
                <a:gd name="T20" fmla="*/ 372 w 979"/>
                <a:gd name="T21" fmla="*/ 890 h 1043"/>
                <a:gd name="T22" fmla="*/ 312 w 979"/>
                <a:gd name="T23" fmla="*/ 919 h 1043"/>
                <a:gd name="T24" fmla="*/ 259 w 979"/>
                <a:gd name="T25" fmla="*/ 956 h 1043"/>
                <a:gd name="T26" fmla="*/ 216 w 979"/>
                <a:gd name="T27" fmla="*/ 1005 h 1043"/>
                <a:gd name="T28" fmla="*/ 177 w 979"/>
                <a:gd name="T29" fmla="*/ 1026 h 1043"/>
                <a:gd name="T30" fmla="*/ 143 w 979"/>
                <a:gd name="T31" fmla="*/ 1034 h 1043"/>
                <a:gd name="T32" fmla="*/ 128 w 979"/>
                <a:gd name="T33" fmla="*/ 988 h 1043"/>
                <a:gd name="T34" fmla="*/ 160 w 979"/>
                <a:gd name="T35" fmla="*/ 934 h 1043"/>
                <a:gd name="T36" fmla="*/ 218 w 979"/>
                <a:gd name="T37" fmla="*/ 901 h 1043"/>
                <a:gd name="T38" fmla="*/ 214 w 979"/>
                <a:gd name="T39" fmla="*/ 889 h 1043"/>
                <a:gd name="T40" fmla="*/ 186 w 979"/>
                <a:gd name="T41" fmla="*/ 886 h 1043"/>
                <a:gd name="T42" fmla="*/ 128 w 979"/>
                <a:gd name="T43" fmla="*/ 927 h 1043"/>
                <a:gd name="T44" fmla="*/ 78 w 979"/>
                <a:gd name="T45" fmla="*/ 1002 h 1043"/>
                <a:gd name="T46" fmla="*/ 56 w 979"/>
                <a:gd name="T47" fmla="*/ 1037 h 1043"/>
                <a:gd name="T48" fmla="*/ 33 w 979"/>
                <a:gd name="T49" fmla="*/ 1041 h 1043"/>
                <a:gd name="T50" fmla="*/ 33 w 979"/>
                <a:gd name="T51" fmla="*/ 974 h 1043"/>
                <a:gd name="T52" fmla="*/ 90 w 979"/>
                <a:gd name="T53" fmla="*/ 908 h 1043"/>
                <a:gd name="T54" fmla="*/ 122 w 979"/>
                <a:gd name="T55" fmla="*/ 885 h 1043"/>
                <a:gd name="T56" fmla="*/ 146 w 979"/>
                <a:gd name="T57" fmla="*/ 871 h 1043"/>
                <a:gd name="T58" fmla="*/ 101 w 979"/>
                <a:gd name="T59" fmla="*/ 867 h 1043"/>
                <a:gd name="T60" fmla="*/ 47 w 979"/>
                <a:gd name="T61" fmla="*/ 905 h 1043"/>
                <a:gd name="T62" fmla="*/ 25 w 979"/>
                <a:gd name="T63" fmla="*/ 935 h 1043"/>
                <a:gd name="T64" fmla="*/ 6 w 979"/>
                <a:gd name="T65" fmla="*/ 953 h 1043"/>
                <a:gd name="T66" fmla="*/ 17 w 979"/>
                <a:gd name="T67" fmla="*/ 897 h 1043"/>
                <a:gd name="T68" fmla="*/ 69 w 979"/>
                <a:gd name="T69" fmla="*/ 832 h 1043"/>
                <a:gd name="T70" fmla="*/ 139 w 979"/>
                <a:gd name="T71" fmla="*/ 783 h 1043"/>
                <a:gd name="T72" fmla="*/ 215 w 979"/>
                <a:gd name="T73" fmla="*/ 745 h 1043"/>
                <a:gd name="T74" fmla="*/ 334 w 979"/>
                <a:gd name="T75" fmla="*/ 725 h 1043"/>
                <a:gd name="T76" fmla="*/ 463 w 979"/>
                <a:gd name="T77" fmla="*/ 713 h 1043"/>
                <a:gd name="T78" fmla="*/ 592 w 979"/>
                <a:gd name="T79" fmla="*/ 705 h 1043"/>
                <a:gd name="T80" fmla="*/ 728 w 979"/>
                <a:gd name="T81" fmla="*/ 703 h 1043"/>
                <a:gd name="T82" fmla="*/ 817 w 979"/>
                <a:gd name="T83" fmla="*/ 693 h 1043"/>
                <a:gd name="T84" fmla="*/ 879 w 979"/>
                <a:gd name="T85" fmla="*/ 668 h 1043"/>
                <a:gd name="T86" fmla="*/ 871 w 979"/>
                <a:gd name="T87" fmla="*/ 554 h 1043"/>
                <a:gd name="T88" fmla="*/ 800 w 979"/>
                <a:gd name="T89" fmla="*/ 415 h 1043"/>
                <a:gd name="T90" fmla="*/ 730 w 979"/>
                <a:gd name="T91" fmla="*/ 319 h 1043"/>
                <a:gd name="T92" fmla="*/ 682 w 979"/>
                <a:gd name="T93" fmla="*/ 244 h 1043"/>
                <a:gd name="T94" fmla="*/ 631 w 979"/>
                <a:gd name="T95" fmla="*/ 171 h 1043"/>
                <a:gd name="T96" fmla="*/ 582 w 979"/>
                <a:gd name="T97" fmla="*/ 100 h 1043"/>
                <a:gd name="T98" fmla="*/ 578 w 979"/>
                <a:gd name="T99" fmla="*/ 50 h 1043"/>
                <a:gd name="T100" fmla="*/ 661 w 979"/>
                <a:gd name="T101" fmla="*/ 19 h 1043"/>
                <a:gd name="T102" fmla="*/ 749 w 979"/>
                <a:gd name="T103" fmla="*/ 61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9" h="1043">
                  <a:moveTo>
                    <a:pt x="749" y="61"/>
                  </a:moveTo>
                  <a:lnTo>
                    <a:pt x="764" y="94"/>
                  </a:lnTo>
                  <a:lnTo>
                    <a:pt x="777" y="128"/>
                  </a:lnTo>
                  <a:lnTo>
                    <a:pt x="790" y="162"/>
                  </a:lnTo>
                  <a:lnTo>
                    <a:pt x="803" y="197"/>
                  </a:lnTo>
                  <a:lnTo>
                    <a:pt x="814" y="231"/>
                  </a:lnTo>
                  <a:lnTo>
                    <a:pt x="825" y="267"/>
                  </a:lnTo>
                  <a:lnTo>
                    <a:pt x="836" y="303"/>
                  </a:lnTo>
                  <a:lnTo>
                    <a:pt x="847" y="338"/>
                  </a:lnTo>
                  <a:lnTo>
                    <a:pt x="857" y="374"/>
                  </a:lnTo>
                  <a:lnTo>
                    <a:pt x="868" y="411"/>
                  </a:lnTo>
                  <a:lnTo>
                    <a:pt x="879" y="447"/>
                  </a:lnTo>
                  <a:lnTo>
                    <a:pt x="890" y="482"/>
                  </a:lnTo>
                  <a:lnTo>
                    <a:pt x="903" y="518"/>
                  </a:lnTo>
                  <a:lnTo>
                    <a:pt x="916" y="552"/>
                  </a:lnTo>
                  <a:lnTo>
                    <a:pt x="930" y="587"/>
                  </a:lnTo>
                  <a:lnTo>
                    <a:pt x="945" y="622"/>
                  </a:lnTo>
                  <a:lnTo>
                    <a:pt x="950" y="645"/>
                  </a:lnTo>
                  <a:lnTo>
                    <a:pt x="956" y="668"/>
                  </a:lnTo>
                  <a:lnTo>
                    <a:pt x="962" y="690"/>
                  </a:lnTo>
                  <a:lnTo>
                    <a:pt x="968" y="711"/>
                  </a:lnTo>
                  <a:lnTo>
                    <a:pt x="971" y="733"/>
                  </a:lnTo>
                  <a:lnTo>
                    <a:pt x="974" y="756"/>
                  </a:lnTo>
                  <a:lnTo>
                    <a:pt x="978" y="781"/>
                  </a:lnTo>
                  <a:lnTo>
                    <a:pt x="979" y="806"/>
                  </a:lnTo>
                  <a:lnTo>
                    <a:pt x="942" y="807"/>
                  </a:lnTo>
                  <a:lnTo>
                    <a:pt x="906" y="808"/>
                  </a:lnTo>
                  <a:lnTo>
                    <a:pt x="870" y="809"/>
                  </a:lnTo>
                  <a:lnTo>
                    <a:pt x="834" y="809"/>
                  </a:lnTo>
                  <a:lnTo>
                    <a:pt x="798" y="810"/>
                  </a:lnTo>
                  <a:lnTo>
                    <a:pt x="762" y="812"/>
                  </a:lnTo>
                  <a:lnTo>
                    <a:pt x="727" y="813"/>
                  </a:lnTo>
                  <a:lnTo>
                    <a:pt x="692" y="815"/>
                  </a:lnTo>
                  <a:lnTo>
                    <a:pt x="656" y="819"/>
                  </a:lnTo>
                  <a:lnTo>
                    <a:pt x="622" y="822"/>
                  </a:lnTo>
                  <a:lnTo>
                    <a:pt x="587" y="827"/>
                  </a:lnTo>
                  <a:lnTo>
                    <a:pt x="553" y="832"/>
                  </a:lnTo>
                  <a:lnTo>
                    <a:pt x="519" y="840"/>
                  </a:lnTo>
                  <a:lnTo>
                    <a:pt x="485" y="848"/>
                  </a:lnTo>
                  <a:lnTo>
                    <a:pt x="451" y="859"/>
                  </a:lnTo>
                  <a:lnTo>
                    <a:pt x="418" y="871"/>
                  </a:lnTo>
                  <a:lnTo>
                    <a:pt x="403" y="877"/>
                  </a:lnTo>
                  <a:lnTo>
                    <a:pt x="387" y="883"/>
                  </a:lnTo>
                  <a:lnTo>
                    <a:pt x="372" y="890"/>
                  </a:lnTo>
                  <a:lnTo>
                    <a:pt x="357" y="896"/>
                  </a:lnTo>
                  <a:lnTo>
                    <a:pt x="342" y="903"/>
                  </a:lnTo>
                  <a:lnTo>
                    <a:pt x="327" y="911"/>
                  </a:lnTo>
                  <a:lnTo>
                    <a:pt x="312" y="919"/>
                  </a:lnTo>
                  <a:lnTo>
                    <a:pt x="298" y="927"/>
                  </a:lnTo>
                  <a:lnTo>
                    <a:pt x="284" y="936"/>
                  </a:lnTo>
                  <a:lnTo>
                    <a:pt x="272" y="945"/>
                  </a:lnTo>
                  <a:lnTo>
                    <a:pt x="259" y="956"/>
                  </a:lnTo>
                  <a:lnTo>
                    <a:pt x="248" y="967"/>
                  </a:lnTo>
                  <a:lnTo>
                    <a:pt x="236" y="979"/>
                  </a:lnTo>
                  <a:lnTo>
                    <a:pt x="226" y="991"/>
                  </a:lnTo>
                  <a:lnTo>
                    <a:pt x="216" y="1005"/>
                  </a:lnTo>
                  <a:lnTo>
                    <a:pt x="207" y="1020"/>
                  </a:lnTo>
                  <a:lnTo>
                    <a:pt x="197" y="1019"/>
                  </a:lnTo>
                  <a:lnTo>
                    <a:pt x="186" y="1021"/>
                  </a:lnTo>
                  <a:lnTo>
                    <a:pt x="177" y="1026"/>
                  </a:lnTo>
                  <a:lnTo>
                    <a:pt x="168" y="1030"/>
                  </a:lnTo>
                  <a:lnTo>
                    <a:pt x="159" y="1035"/>
                  </a:lnTo>
                  <a:lnTo>
                    <a:pt x="151" y="1036"/>
                  </a:lnTo>
                  <a:lnTo>
                    <a:pt x="143" y="1034"/>
                  </a:lnTo>
                  <a:lnTo>
                    <a:pt x="135" y="1025"/>
                  </a:lnTo>
                  <a:lnTo>
                    <a:pt x="128" y="1012"/>
                  </a:lnTo>
                  <a:lnTo>
                    <a:pt x="125" y="999"/>
                  </a:lnTo>
                  <a:lnTo>
                    <a:pt x="128" y="988"/>
                  </a:lnTo>
                  <a:lnTo>
                    <a:pt x="130" y="974"/>
                  </a:lnTo>
                  <a:lnTo>
                    <a:pt x="138" y="958"/>
                  </a:lnTo>
                  <a:lnTo>
                    <a:pt x="148" y="945"/>
                  </a:lnTo>
                  <a:lnTo>
                    <a:pt x="160" y="934"/>
                  </a:lnTo>
                  <a:lnTo>
                    <a:pt x="174" y="923"/>
                  </a:lnTo>
                  <a:lnTo>
                    <a:pt x="188" y="915"/>
                  </a:lnTo>
                  <a:lnTo>
                    <a:pt x="203" y="908"/>
                  </a:lnTo>
                  <a:lnTo>
                    <a:pt x="218" y="901"/>
                  </a:lnTo>
                  <a:lnTo>
                    <a:pt x="234" y="897"/>
                  </a:lnTo>
                  <a:lnTo>
                    <a:pt x="228" y="893"/>
                  </a:lnTo>
                  <a:lnTo>
                    <a:pt x="221" y="890"/>
                  </a:lnTo>
                  <a:lnTo>
                    <a:pt x="214" y="889"/>
                  </a:lnTo>
                  <a:lnTo>
                    <a:pt x="207" y="888"/>
                  </a:lnTo>
                  <a:lnTo>
                    <a:pt x="200" y="886"/>
                  </a:lnTo>
                  <a:lnTo>
                    <a:pt x="193" y="886"/>
                  </a:lnTo>
                  <a:lnTo>
                    <a:pt x="186" y="886"/>
                  </a:lnTo>
                  <a:lnTo>
                    <a:pt x="181" y="885"/>
                  </a:lnTo>
                  <a:lnTo>
                    <a:pt x="162" y="898"/>
                  </a:lnTo>
                  <a:lnTo>
                    <a:pt x="145" y="912"/>
                  </a:lnTo>
                  <a:lnTo>
                    <a:pt x="128" y="927"/>
                  </a:lnTo>
                  <a:lnTo>
                    <a:pt x="113" y="943"/>
                  </a:lnTo>
                  <a:lnTo>
                    <a:pt x="99" y="961"/>
                  </a:lnTo>
                  <a:lnTo>
                    <a:pt x="87" y="981"/>
                  </a:lnTo>
                  <a:lnTo>
                    <a:pt x="78" y="1002"/>
                  </a:lnTo>
                  <a:lnTo>
                    <a:pt x="72" y="1025"/>
                  </a:lnTo>
                  <a:lnTo>
                    <a:pt x="68" y="1028"/>
                  </a:lnTo>
                  <a:lnTo>
                    <a:pt x="62" y="1033"/>
                  </a:lnTo>
                  <a:lnTo>
                    <a:pt x="56" y="1037"/>
                  </a:lnTo>
                  <a:lnTo>
                    <a:pt x="51" y="1041"/>
                  </a:lnTo>
                  <a:lnTo>
                    <a:pt x="45" y="1043"/>
                  </a:lnTo>
                  <a:lnTo>
                    <a:pt x="39" y="1043"/>
                  </a:lnTo>
                  <a:lnTo>
                    <a:pt x="33" y="1041"/>
                  </a:lnTo>
                  <a:lnTo>
                    <a:pt x="27" y="1036"/>
                  </a:lnTo>
                  <a:lnTo>
                    <a:pt x="22" y="1012"/>
                  </a:lnTo>
                  <a:lnTo>
                    <a:pt x="24" y="991"/>
                  </a:lnTo>
                  <a:lnTo>
                    <a:pt x="33" y="974"/>
                  </a:lnTo>
                  <a:lnTo>
                    <a:pt x="46" y="957"/>
                  </a:lnTo>
                  <a:lnTo>
                    <a:pt x="61" y="942"/>
                  </a:lnTo>
                  <a:lnTo>
                    <a:pt x="77" y="926"/>
                  </a:lnTo>
                  <a:lnTo>
                    <a:pt x="90" y="908"/>
                  </a:lnTo>
                  <a:lnTo>
                    <a:pt x="100" y="890"/>
                  </a:lnTo>
                  <a:lnTo>
                    <a:pt x="107" y="889"/>
                  </a:lnTo>
                  <a:lnTo>
                    <a:pt x="115" y="888"/>
                  </a:lnTo>
                  <a:lnTo>
                    <a:pt x="122" y="885"/>
                  </a:lnTo>
                  <a:lnTo>
                    <a:pt x="129" y="883"/>
                  </a:lnTo>
                  <a:lnTo>
                    <a:pt x="136" y="880"/>
                  </a:lnTo>
                  <a:lnTo>
                    <a:pt x="142" y="876"/>
                  </a:lnTo>
                  <a:lnTo>
                    <a:pt x="146" y="871"/>
                  </a:lnTo>
                  <a:lnTo>
                    <a:pt x="150" y="867"/>
                  </a:lnTo>
                  <a:lnTo>
                    <a:pt x="132" y="862"/>
                  </a:lnTo>
                  <a:lnTo>
                    <a:pt x="116" y="862"/>
                  </a:lnTo>
                  <a:lnTo>
                    <a:pt x="101" y="867"/>
                  </a:lnTo>
                  <a:lnTo>
                    <a:pt x="86" y="874"/>
                  </a:lnTo>
                  <a:lnTo>
                    <a:pt x="72" y="883"/>
                  </a:lnTo>
                  <a:lnTo>
                    <a:pt x="60" y="893"/>
                  </a:lnTo>
                  <a:lnTo>
                    <a:pt x="47" y="905"/>
                  </a:lnTo>
                  <a:lnTo>
                    <a:pt x="34" y="916"/>
                  </a:lnTo>
                  <a:lnTo>
                    <a:pt x="32" y="922"/>
                  </a:lnTo>
                  <a:lnTo>
                    <a:pt x="29" y="928"/>
                  </a:lnTo>
                  <a:lnTo>
                    <a:pt x="25" y="935"/>
                  </a:lnTo>
                  <a:lnTo>
                    <a:pt x="21" y="941"/>
                  </a:lnTo>
                  <a:lnTo>
                    <a:pt x="16" y="946"/>
                  </a:lnTo>
                  <a:lnTo>
                    <a:pt x="11" y="951"/>
                  </a:lnTo>
                  <a:lnTo>
                    <a:pt x="6" y="953"/>
                  </a:lnTo>
                  <a:lnTo>
                    <a:pt x="0" y="954"/>
                  </a:lnTo>
                  <a:lnTo>
                    <a:pt x="3" y="934"/>
                  </a:lnTo>
                  <a:lnTo>
                    <a:pt x="9" y="914"/>
                  </a:lnTo>
                  <a:lnTo>
                    <a:pt x="17" y="897"/>
                  </a:lnTo>
                  <a:lnTo>
                    <a:pt x="27" y="878"/>
                  </a:lnTo>
                  <a:lnTo>
                    <a:pt x="40" y="862"/>
                  </a:lnTo>
                  <a:lnTo>
                    <a:pt x="54" y="847"/>
                  </a:lnTo>
                  <a:lnTo>
                    <a:pt x="69" y="832"/>
                  </a:lnTo>
                  <a:lnTo>
                    <a:pt x="85" y="819"/>
                  </a:lnTo>
                  <a:lnTo>
                    <a:pt x="102" y="806"/>
                  </a:lnTo>
                  <a:lnTo>
                    <a:pt x="121" y="794"/>
                  </a:lnTo>
                  <a:lnTo>
                    <a:pt x="139" y="783"/>
                  </a:lnTo>
                  <a:lnTo>
                    <a:pt x="159" y="772"/>
                  </a:lnTo>
                  <a:lnTo>
                    <a:pt x="178" y="762"/>
                  </a:lnTo>
                  <a:lnTo>
                    <a:pt x="197" y="753"/>
                  </a:lnTo>
                  <a:lnTo>
                    <a:pt x="215" y="745"/>
                  </a:lnTo>
                  <a:lnTo>
                    <a:pt x="234" y="737"/>
                  </a:lnTo>
                  <a:lnTo>
                    <a:pt x="268" y="732"/>
                  </a:lnTo>
                  <a:lnTo>
                    <a:pt x="302" y="729"/>
                  </a:lnTo>
                  <a:lnTo>
                    <a:pt x="334" y="725"/>
                  </a:lnTo>
                  <a:lnTo>
                    <a:pt x="366" y="722"/>
                  </a:lnTo>
                  <a:lnTo>
                    <a:pt x="400" y="718"/>
                  </a:lnTo>
                  <a:lnTo>
                    <a:pt x="431" y="715"/>
                  </a:lnTo>
                  <a:lnTo>
                    <a:pt x="463" y="713"/>
                  </a:lnTo>
                  <a:lnTo>
                    <a:pt x="495" y="710"/>
                  </a:lnTo>
                  <a:lnTo>
                    <a:pt x="527" y="708"/>
                  </a:lnTo>
                  <a:lnTo>
                    <a:pt x="560" y="707"/>
                  </a:lnTo>
                  <a:lnTo>
                    <a:pt x="592" y="705"/>
                  </a:lnTo>
                  <a:lnTo>
                    <a:pt x="625" y="705"/>
                  </a:lnTo>
                  <a:lnTo>
                    <a:pt x="659" y="703"/>
                  </a:lnTo>
                  <a:lnTo>
                    <a:pt x="693" y="703"/>
                  </a:lnTo>
                  <a:lnTo>
                    <a:pt x="728" y="703"/>
                  </a:lnTo>
                  <a:lnTo>
                    <a:pt x="764" y="705"/>
                  </a:lnTo>
                  <a:lnTo>
                    <a:pt x="781" y="699"/>
                  </a:lnTo>
                  <a:lnTo>
                    <a:pt x="798" y="695"/>
                  </a:lnTo>
                  <a:lnTo>
                    <a:pt x="817" y="693"/>
                  </a:lnTo>
                  <a:lnTo>
                    <a:pt x="835" y="690"/>
                  </a:lnTo>
                  <a:lnTo>
                    <a:pt x="851" y="686"/>
                  </a:lnTo>
                  <a:lnTo>
                    <a:pt x="866" y="678"/>
                  </a:lnTo>
                  <a:lnTo>
                    <a:pt x="879" y="668"/>
                  </a:lnTo>
                  <a:lnTo>
                    <a:pt x="887" y="652"/>
                  </a:lnTo>
                  <a:lnTo>
                    <a:pt x="898" y="628"/>
                  </a:lnTo>
                  <a:lnTo>
                    <a:pt x="886" y="590"/>
                  </a:lnTo>
                  <a:lnTo>
                    <a:pt x="871" y="554"/>
                  </a:lnTo>
                  <a:lnTo>
                    <a:pt x="856" y="518"/>
                  </a:lnTo>
                  <a:lnTo>
                    <a:pt x="840" y="482"/>
                  </a:lnTo>
                  <a:lnTo>
                    <a:pt x="821" y="448"/>
                  </a:lnTo>
                  <a:lnTo>
                    <a:pt x="800" y="415"/>
                  </a:lnTo>
                  <a:lnTo>
                    <a:pt x="777" y="385"/>
                  </a:lnTo>
                  <a:lnTo>
                    <a:pt x="752" y="357"/>
                  </a:lnTo>
                  <a:lnTo>
                    <a:pt x="741" y="338"/>
                  </a:lnTo>
                  <a:lnTo>
                    <a:pt x="730" y="319"/>
                  </a:lnTo>
                  <a:lnTo>
                    <a:pt x="719" y="300"/>
                  </a:lnTo>
                  <a:lnTo>
                    <a:pt x="706" y="281"/>
                  </a:lnTo>
                  <a:lnTo>
                    <a:pt x="695" y="262"/>
                  </a:lnTo>
                  <a:lnTo>
                    <a:pt x="682" y="244"/>
                  </a:lnTo>
                  <a:lnTo>
                    <a:pt x="669" y="225"/>
                  </a:lnTo>
                  <a:lnTo>
                    <a:pt x="656" y="207"/>
                  </a:lnTo>
                  <a:lnTo>
                    <a:pt x="644" y="189"/>
                  </a:lnTo>
                  <a:lnTo>
                    <a:pt x="631" y="171"/>
                  </a:lnTo>
                  <a:lnTo>
                    <a:pt x="618" y="153"/>
                  </a:lnTo>
                  <a:lnTo>
                    <a:pt x="607" y="134"/>
                  </a:lnTo>
                  <a:lnTo>
                    <a:pt x="594" y="117"/>
                  </a:lnTo>
                  <a:lnTo>
                    <a:pt x="582" y="100"/>
                  </a:lnTo>
                  <a:lnTo>
                    <a:pt x="569" y="83"/>
                  </a:lnTo>
                  <a:lnTo>
                    <a:pt x="557" y="65"/>
                  </a:lnTo>
                  <a:lnTo>
                    <a:pt x="557" y="57"/>
                  </a:lnTo>
                  <a:lnTo>
                    <a:pt x="578" y="50"/>
                  </a:lnTo>
                  <a:lnTo>
                    <a:pt x="599" y="42"/>
                  </a:lnTo>
                  <a:lnTo>
                    <a:pt x="620" y="34"/>
                  </a:lnTo>
                  <a:lnTo>
                    <a:pt x="640" y="27"/>
                  </a:lnTo>
                  <a:lnTo>
                    <a:pt x="661" y="19"/>
                  </a:lnTo>
                  <a:lnTo>
                    <a:pt x="683" y="12"/>
                  </a:lnTo>
                  <a:lnTo>
                    <a:pt x="704" y="5"/>
                  </a:lnTo>
                  <a:lnTo>
                    <a:pt x="726" y="0"/>
                  </a:lnTo>
                  <a:lnTo>
                    <a:pt x="749" y="61"/>
                  </a:lnTo>
                  <a:close/>
                </a:path>
              </a:pathLst>
            </a:custGeom>
            <a:solidFill>
              <a:srgbClr val="FC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94" name="Freeform 22"/>
            <p:cNvSpPr>
              <a:spLocks/>
            </p:cNvSpPr>
            <p:nvPr/>
          </p:nvSpPr>
          <p:spPr bwMode="auto">
            <a:xfrm>
              <a:off x="2335" y="4160"/>
              <a:ext cx="259" cy="175"/>
            </a:xfrm>
            <a:custGeom>
              <a:avLst/>
              <a:gdLst>
                <a:gd name="T0" fmla="*/ 248 w 518"/>
                <a:gd name="T1" fmla="*/ 108 h 349"/>
                <a:gd name="T2" fmla="*/ 263 w 518"/>
                <a:gd name="T3" fmla="*/ 119 h 349"/>
                <a:gd name="T4" fmla="*/ 287 w 518"/>
                <a:gd name="T5" fmla="*/ 109 h 349"/>
                <a:gd name="T6" fmla="*/ 315 w 518"/>
                <a:gd name="T7" fmla="*/ 97 h 349"/>
                <a:gd name="T8" fmla="*/ 342 w 518"/>
                <a:gd name="T9" fmla="*/ 85 h 349"/>
                <a:gd name="T10" fmla="*/ 371 w 518"/>
                <a:gd name="T11" fmla="*/ 76 h 349"/>
                <a:gd name="T12" fmla="*/ 400 w 518"/>
                <a:gd name="T13" fmla="*/ 68 h 349"/>
                <a:gd name="T14" fmla="*/ 429 w 518"/>
                <a:gd name="T15" fmla="*/ 64 h 349"/>
                <a:gd name="T16" fmla="*/ 459 w 518"/>
                <a:gd name="T17" fmla="*/ 64 h 349"/>
                <a:gd name="T18" fmla="*/ 489 w 518"/>
                <a:gd name="T19" fmla="*/ 70 h 349"/>
                <a:gd name="T20" fmla="*/ 513 w 518"/>
                <a:gd name="T21" fmla="*/ 82 h 349"/>
                <a:gd name="T22" fmla="*/ 518 w 518"/>
                <a:gd name="T23" fmla="*/ 101 h 349"/>
                <a:gd name="T24" fmla="*/ 501 w 518"/>
                <a:gd name="T25" fmla="*/ 123 h 349"/>
                <a:gd name="T26" fmla="*/ 475 w 518"/>
                <a:gd name="T27" fmla="*/ 143 h 349"/>
                <a:gd name="T28" fmla="*/ 444 w 518"/>
                <a:gd name="T29" fmla="*/ 158 h 349"/>
                <a:gd name="T30" fmla="*/ 412 w 518"/>
                <a:gd name="T31" fmla="*/ 169 h 349"/>
                <a:gd name="T32" fmla="*/ 378 w 518"/>
                <a:gd name="T33" fmla="*/ 177 h 349"/>
                <a:gd name="T34" fmla="*/ 342 w 518"/>
                <a:gd name="T35" fmla="*/ 185 h 349"/>
                <a:gd name="T36" fmla="*/ 308 w 518"/>
                <a:gd name="T37" fmla="*/ 192 h 349"/>
                <a:gd name="T38" fmla="*/ 274 w 518"/>
                <a:gd name="T39" fmla="*/ 200 h 349"/>
                <a:gd name="T40" fmla="*/ 249 w 518"/>
                <a:gd name="T41" fmla="*/ 206 h 349"/>
                <a:gd name="T42" fmla="*/ 232 w 518"/>
                <a:gd name="T43" fmla="*/ 207 h 349"/>
                <a:gd name="T44" fmla="*/ 215 w 518"/>
                <a:gd name="T45" fmla="*/ 210 h 349"/>
                <a:gd name="T46" fmla="*/ 200 w 518"/>
                <a:gd name="T47" fmla="*/ 216 h 349"/>
                <a:gd name="T48" fmla="*/ 193 w 518"/>
                <a:gd name="T49" fmla="*/ 234 h 349"/>
                <a:gd name="T50" fmla="*/ 235 w 518"/>
                <a:gd name="T51" fmla="*/ 238 h 349"/>
                <a:gd name="T52" fmla="*/ 281 w 518"/>
                <a:gd name="T53" fmla="*/ 235 h 349"/>
                <a:gd name="T54" fmla="*/ 325 w 518"/>
                <a:gd name="T55" fmla="*/ 236 h 349"/>
                <a:gd name="T56" fmla="*/ 361 w 518"/>
                <a:gd name="T57" fmla="*/ 257 h 349"/>
                <a:gd name="T58" fmla="*/ 366 w 518"/>
                <a:gd name="T59" fmla="*/ 282 h 349"/>
                <a:gd name="T60" fmla="*/ 356 w 518"/>
                <a:gd name="T61" fmla="*/ 301 h 349"/>
                <a:gd name="T62" fmla="*/ 339 w 518"/>
                <a:gd name="T63" fmla="*/ 315 h 349"/>
                <a:gd name="T64" fmla="*/ 319 w 518"/>
                <a:gd name="T65" fmla="*/ 329 h 349"/>
                <a:gd name="T66" fmla="*/ 280 w 518"/>
                <a:gd name="T67" fmla="*/ 341 h 349"/>
                <a:gd name="T68" fmla="*/ 240 w 518"/>
                <a:gd name="T69" fmla="*/ 348 h 349"/>
                <a:gd name="T70" fmla="*/ 197 w 518"/>
                <a:gd name="T71" fmla="*/ 349 h 349"/>
                <a:gd name="T72" fmla="*/ 155 w 518"/>
                <a:gd name="T73" fmla="*/ 344 h 349"/>
                <a:gd name="T74" fmla="*/ 113 w 518"/>
                <a:gd name="T75" fmla="*/ 336 h 349"/>
                <a:gd name="T76" fmla="*/ 73 w 518"/>
                <a:gd name="T77" fmla="*/ 325 h 349"/>
                <a:gd name="T78" fmla="*/ 35 w 518"/>
                <a:gd name="T79" fmla="*/ 310 h 349"/>
                <a:gd name="T80" fmla="*/ 0 w 518"/>
                <a:gd name="T81" fmla="*/ 291 h 349"/>
                <a:gd name="T82" fmla="*/ 36 w 518"/>
                <a:gd name="T83" fmla="*/ 264 h 349"/>
                <a:gd name="T84" fmla="*/ 71 w 518"/>
                <a:gd name="T85" fmla="*/ 235 h 349"/>
                <a:gd name="T86" fmla="*/ 103 w 518"/>
                <a:gd name="T87" fmla="*/ 205 h 349"/>
                <a:gd name="T88" fmla="*/ 134 w 518"/>
                <a:gd name="T89" fmla="*/ 173 h 349"/>
                <a:gd name="T90" fmla="*/ 164 w 518"/>
                <a:gd name="T91" fmla="*/ 140 h 349"/>
                <a:gd name="T92" fmla="*/ 193 w 518"/>
                <a:gd name="T93" fmla="*/ 107 h 349"/>
                <a:gd name="T94" fmla="*/ 223 w 518"/>
                <a:gd name="T95" fmla="*/ 72 h 349"/>
                <a:gd name="T96" fmla="*/ 254 w 518"/>
                <a:gd name="T97" fmla="*/ 38 h 349"/>
                <a:gd name="T98" fmla="*/ 274 w 518"/>
                <a:gd name="T99" fmla="*/ 25 h 349"/>
                <a:gd name="T100" fmla="*/ 296 w 518"/>
                <a:gd name="T101" fmla="*/ 14 h 349"/>
                <a:gd name="T102" fmla="*/ 317 w 518"/>
                <a:gd name="T103" fmla="*/ 5 h 349"/>
                <a:gd name="T104" fmla="*/ 341 w 518"/>
                <a:gd name="T105" fmla="*/ 0 h 349"/>
                <a:gd name="T106" fmla="*/ 331 w 518"/>
                <a:gd name="T107" fmla="*/ 32 h 349"/>
                <a:gd name="T108" fmla="*/ 307 w 518"/>
                <a:gd name="T109" fmla="*/ 56 h 349"/>
                <a:gd name="T110" fmla="*/ 276 w 518"/>
                <a:gd name="T111" fmla="*/ 77 h 349"/>
                <a:gd name="T112" fmla="*/ 246 w 518"/>
                <a:gd name="T113" fmla="*/ 9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8" h="349">
                  <a:moveTo>
                    <a:pt x="246" y="99"/>
                  </a:moveTo>
                  <a:lnTo>
                    <a:pt x="248" y="108"/>
                  </a:lnTo>
                  <a:lnTo>
                    <a:pt x="255" y="115"/>
                  </a:lnTo>
                  <a:lnTo>
                    <a:pt x="263" y="119"/>
                  </a:lnTo>
                  <a:lnTo>
                    <a:pt x="273" y="115"/>
                  </a:lnTo>
                  <a:lnTo>
                    <a:pt x="287" y="109"/>
                  </a:lnTo>
                  <a:lnTo>
                    <a:pt x="301" y="104"/>
                  </a:lnTo>
                  <a:lnTo>
                    <a:pt x="315" y="97"/>
                  </a:lnTo>
                  <a:lnTo>
                    <a:pt x="329" y="91"/>
                  </a:lnTo>
                  <a:lnTo>
                    <a:pt x="342" y="85"/>
                  </a:lnTo>
                  <a:lnTo>
                    <a:pt x="357" y="81"/>
                  </a:lnTo>
                  <a:lnTo>
                    <a:pt x="371" y="76"/>
                  </a:lnTo>
                  <a:lnTo>
                    <a:pt x="385" y="71"/>
                  </a:lnTo>
                  <a:lnTo>
                    <a:pt x="400" y="68"/>
                  </a:lnTo>
                  <a:lnTo>
                    <a:pt x="415" y="66"/>
                  </a:lnTo>
                  <a:lnTo>
                    <a:pt x="429" y="64"/>
                  </a:lnTo>
                  <a:lnTo>
                    <a:pt x="444" y="63"/>
                  </a:lnTo>
                  <a:lnTo>
                    <a:pt x="459" y="64"/>
                  </a:lnTo>
                  <a:lnTo>
                    <a:pt x="474" y="67"/>
                  </a:lnTo>
                  <a:lnTo>
                    <a:pt x="489" y="70"/>
                  </a:lnTo>
                  <a:lnTo>
                    <a:pt x="504" y="76"/>
                  </a:lnTo>
                  <a:lnTo>
                    <a:pt x="513" y="82"/>
                  </a:lnTo>
                  <a:lnTo>
                    <a:pt x="518" y="90"/>
                  </a:lnTo>
                  <a:lnTo>
                    <a:pt x="518" y="101"/>
                  </a:lnTo>
                  <a:lnTo>
                    <a:pt x="514" y="110"/>
                  </a:lnTo>
                  <a:lnTo>
                    <a:pt x="501" y="123"/>
                  </a:lnTo>
                  <a:lnTo>
                    <a:pt x="489" y="134"/>
                  </a:lnTo>
                  <a:lnTo>
                    <a:pt x="475" y="143"/>
                  </a:lnTo>
                  <a:lnTo>
                    <a:pt x="460" y="151"/>
                  </a:lnTo>
                  <a:lnTo>
                    <a:pt x="444" y="158"/>
                  </a:lnTo>
                  <a:lnTo>
                    <a:pt x="429" y="165"/>
                  </a:lnTo>
                  <a:lnTo>
                    <a:pt x="412" y="169"/>
                  </a:lnTo>
                  <a:lnTo>
                    <a:pt x="395" y="174"/>
                  </a:lnTo>
                  <a:lnTo>
                    <a:pt x="378" y="177"/>
                  </a:lnTo>
                  <a:lnTo>
                    <a:pt x="361" y="182"/>
                  </a:lnTo>
                  <a:lnTo>
                    <a:pt x="342" y="185"/>
                  </a:lnTo>
                  <a:lnTo>
                    <a:pt x="325" y="189"/>
                  </a:lnTo>
                  <a:lnTo>
                    <a:pt x="308" y="192"/>
                  </a:lnTo>
                  <a:lnTo>
                    <a:pt x="292" y="197"/>
                  </a:lnTo>
                  <a:lnTo>
                    <a:pt x="274" y="200"/>
                  </a:lnTo>
                  <a:lnTo>
                    <a:pt x="258" y="206"/>
                  </a:lnTo>
                  <a:lnTo>
                    <a:pt x="249" y="206"/>
                  </a:lnTo>
                  <a:lnTo>
                    <a:pt x="240" y="206"/>
                  </a:lnTo>
                  <a:lnTo>
                    <a:pt x="232" y="207"/>
                  </a:lnTo>
                  <a:lnTo>
                    <a:pt x="223" y="208"/>
                  </a:lnTo>
                  <a:lnTo>
                    <a:pt x="215" y="210"/>
                  </a:lnTo>
                  <a:lnTo>
                    <a:pt x="207" y="213"/>
                  </a:lnTo>
                  <a:lnTo>
                    <a:pt x="200" y="216"/>
                  </a:lnTo>
                  <a:lnTo>
                    <a:pt x="193" y="222"/>
                  </a:lnTo>
                  <a:lnTo>
                    <a:pt x="193" y="234"/>
                  </a:lnTo>
                  <a:lnTo>
                    <a:pt x="213" y="238"/>
                  </a:lnTo>
                  <a:lnTo>
                    <a:pt x="235" y="238"/>
                  </a:lnTo>
                  <a:lnTo>
                    <a:pt x="258" y="237"/>
                  </a:lnTo>
                  <a:lnTo>
                    <a:pt x="281" y="235"/>
                  </a:lnTo>
                  <a:lnTo>
                    <a:pt x="303" y="234"/>
                  </a:lnTo>
                  <a:lnTo>
                    <a:pt x="325" y="236"/>
                  </a:lnTo>
                  <a:lnTo>
                    <a:pt x="345" y="243"/>
                  </a:lnTo>
                  <a:lnTo>
                    <a:pt x="361" y="257"/>
                  </a:lnTo>
                  <a:lnTo>
                    <a:pt x="366" y="271"/>
                  </a:lnTo>
                  <a:lnTo>
                    <a:pt x="366" y="282"/>
                  </a:lnTo>
                  <a:lnTo>
                    <a:pt x="362" y="291"/>
                  </a:lnTo>
                  <a:lnTo>
                    <a:pt x="356" y="301"/>
                  </a:lnTo>
                  <a:lnTo>
                    <a:pt x="348" y="309"/>
                  </a:lnTo>
                  <a:lnTo>
                    <a:pt x="339" y="315"/>
                  </a:lnTo>
                  <a:lnTo>
                    <a:pt x="329" y="322"/>
                  </a:lnTo>
                  <a:lnTo>
                    <a:pt x="319" y="329"/>
                  </a:lnTo>
                  <a:lnTo>
                    <a:pt x="301" y="336"/>
                  </a:lnTo>
                  <a:lnTo>
                    <a:pt x="280" y="341"/>
                  </a:lnTo>
                  <a:lnTo>
                    <a:pt x="261" y="345"/>
                  </a:lnTo>
                  <a:lnTo>
                    <a:pt x="240" y="348"/>
                  </a:lnTo>
                  <a:lnTo>
                    <a:pt x="219" y="349"/>
                  </a:lnTo>
                  <a:lnTo>
                    <a:pt x="197" y="349"/>
                  </a:lnTo>
                  <a:lnTo>
                    <a:pt x="177" y="348"/>
                  </a:lnTo>
                  <a:lnTo>
                    <a:pt x="155" y="344"/>
                  </a:lnTo>
                  <a:lnTo>
                    <a:pt x="134" y="341"/>
                  </a:lnTo>
                  <a:lnTo>
                    <a:pt x="113" y="336"/>
                  </a:lnTo>
                  <a:lnTo>
                    <a:pt x="92" y="332"/>
                  </a:lnTo>
                  <a:lnTo>
                    <a:pt x="73" y="325"/>
                  </a:lnTo>
                  <a:lnTo>
                    <a:pt x="53" y="318"/>
                  </a:lnTo>
                  <a:lnTo>
                    <a:pt x="35" y="310"/>
                  </a:lnTo>
                  <a:lnTo>
                    <a:pt x="18" y="301"/>
                  </a:lnTo>
                  <a:lnTo>
                    <a:pt x="0" y="291"/>
                  </a:lnTo>
                  <a:lnTo>
                    <a:pt x="19" y="277"/>
                  </a:lnTo>
                  <a:lnTo>
                    <a:pt x="36" y="264"/>
                  </a:lnTo>
                  <a:lnTo>
                    <a:pt x="53" y="250"/>
                  </a:lnTo>
                  <a:lnTo>
                    <a:pt x="71" y="235"/>
                  </a:lnTo>
                  <a:lnTo>
                    <a:pt x="87" y="220"/>
                  </a:lnTo>
                  <a:lnTo>
                    <a:pt x="103" y="205"/>
                  </a:lnTo>
                  <a:lnTo>
                    <a:pt x="118" y="189"/>
                  </a:lnTo>
                  <a:lnTo>
                    <a:pt x="134" y="173"/>
                  </a:lnTo>
                  <a:lnTo>
                    <a:pt x="149" y="158"/>
                  </a:lnTo>
                  <a:lnTo>
                    <a:pt x="164" y="140"/>
                  </a:lnTo>
                  <a:lnTo>
                    <a:pt x="179" y="124"/>
                  </a:lnTo>
                  <a:lnTo>
                    <a:pt x="193" y="107"/>
                  </a:lnTo>
                  <a:lnTo>
                    <a:pt x="208" y="90"/>
                  </a:lnTo>
                  <a:lnTo>
                    <a:pt x="223" y="72"/>
                  </a:lnTo>
                  <a:lnTo>
                    <a:pt x="239" y="55"/>
                  </a:lnTo>
                  <a:lnTo>
                    <a:pt x="254" y="38"/>
                  </a:lnTo>
                  <a:lnTo>
                    <a:pt x="264" y="32"/>
                  </a:lnTo>
                  <a:lnTo>
                    <a:pt x="274" y="25"/>
                  </a:lnTo>
                  <a:lnTo>
                    <a:pt x="285" y="20"/>
                  </a:lnTo>
                  <a:lnTo>
                    <a:pt x="296" y="14"/>
                  </a:lnTo>
                  <a:lnTo>
                    <a:pt x="307" y="9"/>
                  </a:lnTo>
                  <a:lnTo>
                    <a:pt x="317" y="5"/>
                  </a:lnTo>
                  <a:lnTo>
                    <a:pt x="329" y="2"/>
                  </a:lnTo>
                  <a:lnTo>
                    <a:pt x="341" y="0"/>
                  </a:lnTo>
                  <a:lnTo>
                    <a:pt x="338" y="17"/>
                  </a:lnTo>
                  <a:lnTo>
                    <a:pt x="331" y="32"/>
                  </a:lnTo>
                  <a:lnTo>
                    <a:pt x="321" y="45"/>
                  </a:lnTo>
                  <a:lnTo>
                    <a:pt x="307" y="56"/>
                  </a:lnTo>
                  <a:lnTo>
                    <a:pt x="292" y="67"/>
                  </a:lnTo>
                  <a:lnTo>
                    <a:pt x="276" y="77"/>
                  </a:lnTo>
                  <a:lnTo>
                    <a:pt x="261" y="87"/>
                  </a:lnTo>
                  <a:lnTo>
                    <a:pt x="246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e-I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24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3290" y="154110"/>
            <a:ext cx="11419525" cy="1030146"/>
          </a:xfrm>
        </p:spPr>
        <p:txBody>
          <a:bodyPr/>
          <a:lstStyle/>
          <a:p>
            <a:r>
              <a:rPr lang="he-IL" sz="3600" dirty="0"/>
              <a:t>זיהוי הזדמנויות שוק באמצעות רשת הרחבת מוצר/</a:t>
            </a:r>
            <a:r>
              <a:rPr lang="he-IL" sz="4000" dirty="0"/>
              <a:t>שוק – מודל </a:t>
            </a:r>
            <a:r>
              <a:rPr lang="he-IL" sz="4000" dirty="0" err="1"/>
              <a:t>אנסוף</a:t>
            </a:r>
            <a:endParaRPr lang="he-IL" sz="4000" dirty="0"/>
          </a:p>
        </p:txBody>
      </p:sp>
      <p:sp>
        <p:nvSpPr>
          <p:cNvPr id="4" name="מציין מיקום של מספר שקופית 2"/>
          <p:cNvSpPr txBox="1">
            <a:spLocks/>
          </p:cNvSpPr>
          <p:nvPr/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2300FF5C-D5D0-452D-84DA-3E8430A63A80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25380" y="1457537"/>
            <a:ext cx="8826153" cy="4193250"/>
            <a:chOff x="624" y="1152"/>
            <a:chExt cx="4896" cy="3076"/>
          </a:xfrm>
          <a:noFill/>
        </p:grpSpPr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624" y="1152"/>
              <a:ext cx="4896" cy="30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7" name="Rectangle 3" descr="נייר טישו כחול"/>
            <p:cNvSpPr>
              <a:spLocks noChangeArrowheads="1"/>
            </p:cNvSpPr>
            <p:nvPr/>
          </p:nvSpPr>
          <p:spPr bwMode="auto">
            <a:xfrm>
              <a:off x="1104" y="1536"/>
              <a:ext cx="4224" cy="2544"/>
            </a:xfrm>
            <a:prstGeom prst="rect">
              <a:avLst/>
            </a:prstGeom>
            <a:grp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0" hangingPunct="0">
                <a:defRPr/>
              </a:pPr>
              <a:endParaRPr 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3264" y="1536"/>
              <a:ext cx="0" cy="2544"/>
            </a:xfrm>
            <a:prstGeom prst="line">
              <a:avLst/>
            </a:prstGeom>
            <a:grpFill/>
            <a:ln w="76200" cmpd="tri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104" y="2832"/>
              <a:ext cx="4224" cy="0"/>
            </a:xfrm>
            <a:prstGeom prst="line">
              <a:avLst/>
            </a:prstGeom>
            <a:grpFill/>
            <a:ln w="76200" cmpd="tri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E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785" y="2016"/>
              <a:ext cx="1363" cy="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rtl="1" eaLnBrk="0" hangingPunct="0">
                <a:defRPr/>
              </a:pPr>
              <a:r>
                <a:rPr lang="he-IL" sz="3200" b="1" dirty="0">
                  <a:solidFill>
                    <a:srgbClr val="FF0000"/>
                  </a:solidFill>
                  <a:latin typeface="Varela Round"/>
                  <a:cs typeface="Varela Round"/>
                </a:rPr>
                <a:t>3. פיתוח מוצר</a:t>
              </a:r>
              <a:endParaRPr lang="en-US" sz="3200" b="1" dirty="0">
                <a:solidFill>
                  <a:srgbClr val="FF0000"/>
                </a:solidFill>
                <a:latin typeface="Varela Round"/>
                <a:cs typeface="Varela Round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880" y="2016"/>
              <a:ext cx="1008" cy="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rtl="1" eaLnBrk="0" hangingPunct="0">
                <a:defRPr/>
              </a:pPr>
              <a:r>
                <a:rPr lang="he-IL" sz="3200" b="1" dirty="0">
                  <a:solidFill>
                    <a:srgbClr val="FF0000"/>
                  </a:solidFill>
                  <a:latin typeface="Varela Round"/>
                  <a:cs typeface="Varela Round"/>
                </a:rPr>
                <a:t>1. העמקה</a:t>
              </a:r>
              <a:endParaRPr lang="en-US" sz="3200" b="1" dirty="0">
                <a:solidFill>
                  <a:srgbClr val="FF0000"/>
                </a:solidFill>
                <a:latin typeface="Varela Round"/>
                <a:cs typeface="Varela Round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3634" y="3187"/>
              <a:ext cx="1469" cy="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0" hangingPunct="0">
                <a:defRPr/>
              </a:pPr>
              <a:r>
                <a:rPr lang="he-IL" sz="3200" b="1" dirty="0">
                  <a:solidFill>
                    <a:srgbClr val="FF0000"/>
                  </a:solidFill>
                  <a:latin typeface="Varela Round"/>
                  <a:cs typeface="Varela Round"/>
                </a:rPr>
                <a:t>4. הגוונה</a:t>
              </a:r>
              <a:endParaRPr lang="en-US" sz="3200" b="1" dirty="0">
                <a:solidFill>
                  <a:srgbClr val="FF0000"/>
                </a:solidFill>
                <a:latin typeface="Varela Round"/>
                <a:cs typeface="Varela Round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995" y="3187"/>
              <a:ext cx="1916" cy="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0" hangingPunct="0">
                <a:defRPr/>
              </a:pPr>
              <a:r>
                <a:rPr lang="he-IL" sz="3200" b="1" dirty="0">
                  <a:solidFill>
                    <a:srgbClr val="FF0000"/>
                  </a:solidFill>
                  <a:latin typeface="Varela Round"/>
                  <a:cs typeface="Varela Round"/>
                </a:rPr>
                <a:t>2. פיתוח שוק</a:t>
              </a:r>
              <a:endParaRPr lang="en-US" sz="3200" b="1" dirty="0">
                <a:solidFill>
                  <a:srgbClr val="FF0000"/>
                </a:solidFill>
                <a:latin typeface="Varela Round"/>
                <a:cs typeface="Varela Round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385" y="1152"/>
              <a:ext cx="1943" cy="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e-IL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rela Round"/>
                  <a:cs typeface="Varela Round"/>
                  <a:sym typeface="Varela Round"/>
                </a:rPr>
                <a:t>מוצרים חדשים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rela Round"/>
                <a:cs typeface="Varela Round"/>
                <a:sym typeface="Varela Round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199" y="1171"/>
              <a:ext cx="1965" cy="3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e-IL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rela Round"/>
                  <a:cs typeface="Varela Round"/>
                </a:rPr>
                <a:t>מוצרים קיימים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rela Round"/>
                <a:cs typeface="Varela Round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6200000">
              <a:off x="101" y="1924"/>
              <a:ext cx="1584" cy="2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e-I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rela Round"/>
                  <a:cs typeface="Varela Round"/>
                </a:rPr>
                <a:t>שווקים קיימים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rela Round"/>
                <a:cs typeface="Varela Round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6200000">
              <a:off x="101" y="3316"/>
              <a:ext cx="1584" cy="2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e-IL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rela Round"/>
                  <a:cs typeface="Varela Round"/>
                </a:rPr>
                <a:t>שווקים חדשים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rela Round"/>
                <a:cs typeface="Varela Rou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865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1"/>
            <a:ext cx="10261600" cy="841375"/>
          </a:xfrm>
        </p:spPr>
        <p:txBody>
          <a:bodyPr lIns="92075" tIns="46038" rIns="92075" bIns="46038"/>
          <a:lstStyle/>
          <a:p>
            <a:pPr algn="r" eaLnBrk="1" hangingPunct="1">
              <a:defRPr/>
            </a:pPr>
            <a:r>
              <a:rPr lang="he-IL" altLang="en-US" dirty="0">
                <a:latin typeface="Varela Round" charset="-79"/>
                <a:cs typeface="Varela Round" charset="-79"/>
              </a:rPr>
              <a:t>אסטרטגיה - הגדרות</a:t>
            </a:r>
            <a:r>
              <a:rPr lang="he-IL" altLang="en-US" sz="4000" dirty="0">
                <a:latin typeface="Varela Round" charset="-79"/>
                <a:cs typeface="Varela Round" charset="-79"/>
              </a:rPr>
              <a:t> נוספות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24" y="1144705"/>
            <a:ext cx="10261600" cy="345090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he-IL" altLang="en-US" sz="2600" dirty="0">
                <a:latin typeface="Varela Round" charset="-79"/>
                <a:cs typeface="Varela Round" charset="-79"/>
              </a:rPr>
              <a:t>התאמת יכולות הארגון, עקרונותיו ויעדיו להזדמנויות העסקיות המסופקות לו על ידי הסביבה החיצונית על מנת להעבירו ממצבו הנוכחי לעתיד</a:t>
            </a:r>
          </a:p>
          <a:p>
            <a:pPr>
              <a:defRPr/>
            </a:pPr>
            <a:r>
              <a:rPr lang="he-IL" altLang="en-US" sz="2600" dirty="0">
                <a:latin typeface="Varela Round" charset="-79"/>
                <a:cs typeface="Varela Round" charset="-79"/>
              </a:rPr>
              <a:t>הכיוון של הארגון לאורך תקופה ארוכה, תוך התאמה של משאבי הארגון לסביבתו המשתנה: שווקים, לקוחות, בעלי מניות </a:t>
            </a:r>
            <a:r>
              <a:rPr lang="he-IL" altLang="en-US" sz="2600" dirty="0" err="1">
                <a:latin typeface="Varela Round" charset="-79"/>
                <a:cs typeface="Varela Round" charset="-79"/>
              </a:rPr>
              <a:t>וכו</a:t>
            </a:r>
            <a:r>
              <a:rPr lang="he-IL" altLang="en-US" sz="2600" dirty="0">
                <a:latin typeface="Varela Round" charset="-79"/>
                <a:cs typeface="Varela Round" charset="-79"/>
              </a:rPr>
              <a:t>’, כדי לספק את הציפיות של בעלי העניין בארגון</a:t>
            </a:r>
          </a:p>
        </p:txBody>
      </p:sp>
    </p:spTree>
    <p:extLst>
      <p:ext uri="{BB962C8B-B14F-4D97-AF65-F5344CB8AC3E}">
        <p14:creationId xmlns:p14="http://schemas.microsoft.com/office/powerpoint/2010/main" val="11392711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theme/theme1.xml><?xml version="1.0" encoding="utf-8"?>
<a:theme xmlns:a="http://schemas.openxmlformats.org/drawingml/2006/main" name="פורמט משרד החינוך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405C3C5E2144991A82FB03AD36A29" ma:contentTypeVersion="12" ma:contentTypeDescription="Create a new document." ma:contentTypeScope="" ma:versionID="e4f0827a931059b31765ed3d04ced2b4">
  <xsd:schema xmlns:xsd="http://www.w3.org/2001/XMLSchema" xmlns:xs="http://www.w3.org/2001/XMLSchema" xmlns:p="http://schemas.microsoft.com/office/2006/metadata/properties" xmlns:ns3="3fb18b26-9745-44e6-b802-7b00fa7a1430" xmlns:ns4="e3d15af0-53cc-4fdd-8ebf-c94b218c505a" targetNamespace="http://schemas.microsoft.com/office/2006/metadata/properties" ma:root="true" ma:fieldsID="4b78d8332063f637b049228e2d456018" ns3:_="" ns4:_="">
    <xsd:import namespace="3fb18b26-9745-44e6-b802-7b00fa7a1430"/>
    <xsd:import namespace="e3d15af0-53cc-4fdd-8ebf-c94b218c5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18b26-9745-44e6-b802-7b00fa7a1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5af0-53cc-4fdd-8ebf-c94b218c5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F47F7D-80AC-4385-91A7-6A934E3A5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18b26-9745-44e6-b802-7b00fa7a1430"/>
    <ds:schemaRef ds:uri="e3d15af0-53cc-4fdd-8ebf-c94b218c5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F64023-D5AE-4D83-BCE6-05F497D1B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2EFB2A-AA07-4579-91A6-313A6D2947F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fb18b26-9745-44e6-b802-7b00fa7a1430"/>
    <ds:schemaRef ds:uri="e3d15af0-53cc-4fdd-8ebf-c94b218c505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פורמט משרד החינוך</Template>
  <TotalTime>386</TotalTime>
  <Words>829</Words>
  <Application>Microsoft Office PowerPoint</Application>
  <PresentationFormat>מסך רחב</PresentationFormat>
  <Paragraphs>166</Paragraphs>
  <Slides>24</Slides>
  <Notes>7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4" baseType="lpstr">
      <vt:lpstr>Wingdings</vt:lpstr>
      <vt:lpstr>Varela Round</vt:lpstr>
      <vt:lpstr>David</vt:lpstr>
      <vt:lpstr>Tahoma</vt:lpstr>
      <vt:lpstr>Arial</vt:lpstr>
      <vt:lpstr>Calibri</vt:lpstr>
      <vt:lpstr>Guttman Yad-Brush</vt:lpstr>
      <vt:lpstr>Times New Roman</vt:lpstr>
      <vt:lpstr>פורמט משרד החינוך</vt:lpstr>
      <vt:lpstr>Clip</vt:lpstr>
      <vt:lpstr>מערכת שידורים לאומית</vt:lpstr>
      <vt:lpstr>מבוא לאסטרטגיה – ניהול השיווק</vt:lpstr>
      <vt:lpstr>מה נלמד היום </vt:lpstr>
      <vt:lpstr>מהי אסטרטגיה</vt:lpstr>
      <vt:lpstr>חשיבות האסטרטגיה</vt:lpstr>
      <vt:lpstr>השאלה הקיומית:</vt:lpstr>
      <vt:lpstr>קביעת מטרות</vt:lpstr>
      <vt:lpstr>זיהוי הזדמנויות שוק באמצעות רשת הרחבת מוצר/שוק – מודל אנסוף</vt:lpstr>
      <vt:lpstr>אסטרטגיה - הגדרות נוספות</vt:lpstr>
      <vt:lpstr>אסטרטגיה - הגדרות נוספות</vt:lpstr>
      <vt:lpstr>מיקרו סביבה</vt:lpstr>
      <vt:lpstr>השחקנים הראשיים במיקרו סביבה של הארגון</vt:lpstr>
      <vt:lpstr>סביבת מיקרו של הארגון</vt:lpstr>
      <vt:lpstr> סביבת מיקרו של הארגון (המשך)</vt:lpstr>
      <vt:lpstr>מאקרו סביבה</vt:lpstr>
      <vt:lpstr>ניתוח סביבת המקרו מודל  E PEST</vt:lpstr>
      <vt:lpstr>הכוחות העיקריים במאקרו סביבה של החברה</vt:lpstr>
      <vt:lpstr>סביבת מאקרו של הארגון</vt:lpstr>
      <vt:lpstr>סביבת מאקרו של הארגון</vt:lpstr>
      <vt:lpstr>הכוחות הפועלים בשדה המערכה - מודל פורטר</vt:lpstr>
      <vt:lpstr>מודל SWOT</vt:lpstr>
      <vt:lpstr>יתרון יחסי - בידול</vt:lpstr>
      <vt:lpstr>מיצוב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girl</dc:creator>
  <cp:lastModifiedBy>שני שמלה/Shani Chemla</cp:lastModifiedBy>
  <cp:revision>30</cp:revision>
  <dcterms:created xsi:type="dcterms:W3CDTF">2020-04-06T06:35:47Z</dcterms:created>
  <dcterms:modified xsi:type="dcterms:W3CDTF">2022-04-27T11:58:09Z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0x01010033D405C3C5E2144991A82FB03AD36A29</vt:lpwstr>
  </property>
</Properties>
</file>