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5"/>
  </p:notesMasterIdLst>
  <p:sldIdLst>
    <p:sldId id="257" r:id="rId2"/>
    <p:sldId id="262" r:id="rId3"/>
    <p:sldId id="263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6" r:id="rId16"/>
    <p:sldId id="325" r:id="rId17"/>
    <p:sldId id="329" r:id="rId18"/>
    <p:sldId id="328" r:id="rId19"/>
    <p:sldId id="327" r:id="rId20"/>
    <p:sldId id="330" r:id="rId21"/>
    <p:sldId id="331" r:id="rId22"/>
    <p:sldId id="303" r:id="rId23"/>
    <p:sldId id="291" r:id="rId2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0" autoAdjust="0"/>
    <p:restoredTop sz="93967" autoAdjust="0"/>
  </p:normalViewPr>
  <p:slideViewPr>
    <p:cSldViewPr snapToGrid="0" snapToObjects="1">
      <p:cViewPr varScale="1">
        <p:scale>
          <a:sx n="87" d="100"/>
          <a:sy n="87" d="100"/>
        </p:scale>
        <p:origin x="928" y="20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ג'.אלול.תש"ף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ג'.אלול.תש"ף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 העתקת תור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2339163" y="832918"/>
            <a:ext cx="9426221" cy="953352"/>
          </a:xfrm>
        </p:spPr>
        <p:txBody>
          <a:bodyPr/>
          <a:lstStyle/>
          <a:p>
            <a:pPr algn="ctr"/>
            <a:r>
              <a:rPr lang="he-IL" dirty="0"/>
              <a:t>אם נשלח לפעולה עותק של התור, ולא את  התור המקורי , לא צריך לשמור על התור </a:t>
            </a:r>
          </a:p>
        </p:txBody>
      </p:sp>
      <p:sp>
        <p:nvSpPr>
          <p:cNvPr id="5" name="מלבן 4"/>
          <p:cNvSpPr/>
          <p:nvPr/>
        </p:nvSpPr>
        <p:spPr>
          <a:xfrm>
            <a:off x="340242" y="1722367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fr-FR" sz="2000" dirty="0">
                <a:solidFill>
                  <a:srgbClr val="0000FF"/>
                </a:solidFill>
              </a:rPr>
              <a:t>public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static</a:t>
            </a:r>
            <a:r>
              <a:rPr lang="fr-FR" sz="2000" dirty="0">
                <a:solidFill>
                  <a:srgbClr val="000000"/>
                </a:solidFill>
              </a:rPr>
              <a:t> Queue&lt;</a:t>
            </a:r>
            <a:r>
              <a:rPr lang="fr-FR" sz="2000" dirty="0" err="1">
                <a:solidFill>
                  <a:srgbClr val="0000FF"/>
                </a:solidFill>
              </a:rPr>
              <a:t>int</a:t>
            </a:r>
            <a:r>
              <a:rPr lang="fr-FR" sz="2000" dirty="0">
                <a:solidFill>
                  <a:srgbClr val="000000"/>
                </a:solidFill>
              </a:rPr>
              <a:t>&gt; Clone(Queue&lt;</a:t>
            </a:r>
            <a:r>
              <a:rPr lang="fr-FR" sz="2000" dirty="0" err="1">
                <a:solidFill>
                  <a:srgbClr val="0000FF"/>
                </a:solidFill>
              </a:rPr>
              <a:t>int</a:t>
            </a:r>
            <a:r>
              <a:rPr lang="fr-FR" sz="2000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temp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newQ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q.Head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newQ.Insert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temp.IsEmpty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</a:t>
            </a:r>
            <a:r>
              <a:rPr lang="en-US" sz="2000" dirty="0" err="1">
                <a:solidFill>
                  <a:srgbClr val="000000"/>
                </a:solidFill>
              </a:rPr>
              <a:t>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temp.Remove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newQ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  <a:endParaRPr lang="he-IL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97345" y="1791057"/>
            <a:ext cx="5806936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זכרו  !! </a:t>
            </a:r>
          </a:p>
          <a:p>
            <a:r>
              <a:rPr lang="he-IL" sz="2400" b="1" dirty="0"/>
              <a:t>בכל פעולה שתכתבו המסתמכת על זה שתקבלו תור מועתק ,עליכם לכתוב :</a:t>
            </a:r>
          </a:p>
          <a:p>
            <a:r>
              <a:rPr lang="he-IL" sz="2400" b="1" dirty="0"/>
              <a:t>הנחה:" הפעולה מקבלת עותק של התור" עליכם להצהיר במפורש על הקריאה  לפעולת השכפול , וכן לכתוב את הקוד שלה. </a:t>
            </a:r>
          </a:p>
          <a:p>
            <a:r>
              <a:rPr lang="he-IL" sz="2400" b="1" dirty="0"/>
              <a:t> </a:t>
            </a:r>
          </a:p>
        </p:txBody>
      </p:sp>
      <p:sp>
        <p:nvSpPr>
          <p:cNvPr id="7" name="סוגר מסולסל שמאלי 6"/>
          <p:cNvSpPr/>
          <p:nvPr/>
        </p:nvSpPr>
        <p:spPr>
          <a:xfrm>
            <a:off x="340242" y="3104707"/>
            <a:ext cx="584791" cy="1222743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סוגר מסולסל שמאלי 7"/>
          <p:cNvSpPr/>
          <p:nvPr/>
        </p:nvSpPr>
        <p:spPr>
          <a:xfrm>
            <a:off x="340242" y="4614530"/>
            <a:ext cx="584791" cy="531628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חץ ימינה 8"/>
          <p:cNvSpPr/>
          <p:nvPr/>
        </p:nvSpPr>
        <p:spPr>
          <a:xfrm>
            <a:off x="435935" y="5465135"/>
            <a:ext cx="723014" cy="26581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סוגר מסולסל שמאלי 9"/>
          <p:cNvSpPr/>
          <p:nvPr/>
        </p:nvSpPr>
        <p:spPr>
          <a:xfrm>
            <a:off x="340242" y="2413591"/>
            <a:ext cx="584791" cy="531628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543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מלבן מעוגל 82"/>
          <p:cNvSpPr/>
          <p:nvPr/>
        </p:nvSpPr>
        <p:spPr>
          <a:xfrm>
            <a:off x="5296188" y="2849258"/>
            <a:ext cx="2397061" cy="83853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If(             !=           )</a:t>
            </a:r>
            <a:r>
              <a:rPr lang="he-IL" dirty="0"/>
              <a:t>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297927" y="155448"/>
            <a:ext cx="2764465" cy="720000"/>
          </a:xfrm>
        </p:spPr>
        <p:txBody>
          <a:bodyPr/>
          <a:lstStyle/>
          <a:p>
            <a:r>
              <a:rPr lang="he-IL" dirty="0"/>
              <a:t> </a:t>
            </a:r>
          </a:p>
        </p:txBody>
      </p:sp>
      <p:sp>
        <p:nvSpPr>
          <p:cNvPr id="5" name="מלבן 4"/>
          <p:cNvSpPr/>
          <p:nvPr/>
        </p:nvSpPr>
        <p:spPr>
          <a:xfrm>
            <a:off x="522147" y="113781"/>
            <a:ext cx="26516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newQ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=Clone(q);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cxnSp>
        <p:nvCxnSpPr>
          <p:cNvPr id="6" name="מחבר ישר 5"/>
          <p:cNvCxnSpPr/>
          <p:nvPr/>
        </p:nvCxnSpPr>
        <p:spPr>
          <a:xfrm flipH="1" flipV="1">
            <a:off x="0" y="1458255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2931218" y="1115894"/>
            <a:ext cx="1265112" cy="1106311"/>
          </a:xfrm>
          <a:prstGeom prst="straightConnector1">
            <a:avLst/>
          </a:prstGeom>
          <a:ln w="508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799148" y="1660309"/>
            <a:ext cx="1519051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800" b="1" dirty="0"/>
              <a:t>בפעולה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62836" y="113782"/>
            <a:ext cx="236871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בתכנית הראשית</a:t>
            </a:r>
            <a:r>
              <a:rPr lang="he-IL" sz="2000" b="1" dirty="0"/>
              <a:t> </a:t>
            </a:r>
          </a:p>
        </p:txBody>
      </p:sp>
      <p:grpSp>
        <p:nvGrpSpPr>
          <p:cNvPr id="11" name="קבוצה 10"/>
          <p:cNvGrpSpPr/>
          <p:nvPr/>
        </p:nvGrpSpPr>
        <p:grpSpPr>
          <a:xfrm>
            <a:off x="7149001" y="-182948"/>
            <a:ext cx="2507503" cy="1363389"/>
            <a:chOff x="8722545" y="2128445"/>
            <a:chExt cx="2295859" cy="1221361"/>
          </a:xfrm>
        </p:grpSpPr>
        <p:sp>
          <p:nvSpPr>
            <p:cNvPr id="12" name="תרשים זרימה: חילוץ 11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3" name="קבוצה 12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14" name="מחבר ישר 13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מחבר ישר 14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אליפסה 15"/>
              <p:cNvSpPr/>
              <p:nvPr/>
            </p:nvSpPr>
            <p:spPr>
              <a:xfrm>
                <a:off x="9673801" y="1078040"/>
                <a:ext cx="100328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7" name="מחבר חץ ישר 16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קבוצה 17"/>
          <p:cNvGrpSpPr/>
          <p:nvPr/>
        </p:nvGrpSpPr>
        <p:grpSpPr>
          <a:xfrm>
            <a:off x="4484782" y="1033200"/>
            <a:ext cx="722173" cy="1360532"/>
            <a:chOff x="6313001" y="1425679"/>
            <a:chExt cx="722173" cy="1510967"/>
          </a:xfrm>
        </p:grpSpPr>
        <p:sp>
          <p:nvSpPr>
            <p:cNvPr id="19" name="אליפסה 18"/>
            <p:cNvSpPr/>
            <p:nvPr/>
          </p:nvSpPr>
          <p:spPr>
            <a:xfrm>
              <a:off x="6313001" y="2310267"/>
              <a:ext cx="722173" cy="62637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endParaRPr lang="he-IL" dirty="0"/>
            </a:p>
          </p:txBody>
        </p:sp>
        <p:cxnSp>
          <p:nvCxnSpPr>
            <p:cNvPr id="20" name="מחבר חץ ישר 19"/>
            <p:cNvCxnSpPr>
              <a:stCxn id="19" idx="0"/>
              <a:endCxn id="38" idx="2"/>
            </p:cNvCxnSpPr>
            <p:nvPr/>
          </p:nvCxnSpPr>
          <p:spPr>
            <a:xfrm flipV="1">
              <a:off x="6674088" y="1425679"/>
              <a:ext cx="149488" cy="88458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3593304" y="-26982"/>
            <a:ext cx="2624278" cy="1363389"/>
            <a:chOff x="8695042" y="2128445"/>
            <a:chExt cx="2402778" cy="1221361"/>
          </a:xfrm>
        </p:grpSpPr>
        <p:sp>
          <p:nvSpPr>
            <p:cNvPr id="23" name="תרשים זרימה: חילוץ 22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4" name="קבוצה 23"/>
            <p:cNvGrpSpPr/>
            <p:nvPr/>
          </p:nvGrpSpPr>
          <p:grpSpPr>
            <a:xfrm>
              <a:off x="8695042" y="2128445"/>
              <a:ext cx="2402778" cy="1035355"/>
              <a:chOff x="8606658" y="1078040"/>
              <a:chExt cx="2402778" cy="1035355"/>
            </a:xfrm>
          </p:grpSpPr>
          <p:cxnSp>
            <p:nvCxnSpPr>
              <p:cNvPr id="25" name="מחבר ישר 24"/>
              <p:cNvCxnSpPr/>
              <p:nvPr/>
            </p:nvCxnSpPr>
            <p:spPr>
              <a:xfrm flipH="1">
                <a:off x="8634161" y="2113395"/>
                <a:ext cx="237527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מחבר ישר 25"/>
              <p:cNvCxnSpPr/>
              <p:nvPr/>
            </p:nvCxnSpPr>
            <p:spPr>
              <a:xfrm flipH="1">
                <a:off x="8606658" y="1689619"/>
                <a:ext cx="2246153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אליפסה 26"/>
              <p:cNvSpPr/>
              <p:nvPr/>
            </p:nvSpPr>
            <p:spPr>
              <a:xfrm>
                <a:off x="9467121" y="1078040"/>
                <a:ext cx="120996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newQ</a:t>
                </a:r>
                <a:endParaRPr lang="he-IL" dirty="0"/>
              </a:p>
            </p:txBody>
          </p:sp>
          <p:cxnSp>
            <p:nvCxnSpPr>
              <p:cNvPr id="28" name="מחבר חץ ישר 27"/>
              <p:cNvCxnSpPr/>
              <p:nvPr/>
            </p:nvCxnSpPr>
            <p:spPr>
              <a:xfrm flipH="1">
                <a:off x="9488697" y="1459153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מלבן 28"/>
          <p:cNvSpPr/>
          <p:nvPr/>
        </p:nvSpPr>
        <p:spPr>
          <a:xfrm>
            <a:off x="8663056" y="51820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0" name="מלבן 29"/>
          <p:cNvSpPr/>
          <p:nvPr/>
        </p:nvSpPr>
        <p:spPr>
          <a:xfrm>
            <a:off x="7193887" y="52919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1" name="מלבן 30"/>
          <p:cNvSpPr/>
          <p:nvPr/>
        </p:nvSpPr>
        <p:spPr>
          <a:xfrm>
            <a:off x="8295250" y="49874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32" name="מלבן 31"/>
          <p:cNvSpPr/>
          <p:nvPr/>
        </p:nvSpPr>
        <p:spPr>
          <a:xfrm>
            <a:off x="7908508" y="50206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3" name="מלבן 32"/>
          <p:cNvSpPr/>
          <p:nvPr/>
        </p:nvSpPr>
        <p:spPr>
          <a:xfrm>
            <a:off x="9286573" y="53136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4" name="מלבן 33"/>
          <p:cNvSpPr/>
          <p:nvPr/>
        </p:nvSpPr>
        <p:spPr>
          <a:xfrm>
            <a:off x="8985192" y="498747"/>
            <a:ext cx="312401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35" name="מלבן 34"/>
          <p:cNvSpPr/>
          <p:nvPr/>
        </p:nvSpPr>
        <p:spPr>
          <a:xfrm>
            <a:off x="7540702" y="525978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36" name="מלבן 35"/>
          <p:cNvSpPr/>
          <p:nvPr/>
        </p:nvSpPr>
        <p:spPr>
          <a:xfrm>
            <a:off x="5207903" y="730642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7" name="מלבן 36"/>
          <p:cNvSpPr/>
          <p:nvPr/>
        </p:nvSpPr>
        <p:spPr>
          <a:xfrm>
            <a:off x="3738734" y="741633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8" name="מלבן 37"/>
          <p:cNvSpPr/>
          <p:nvPr/>
        </p:nvSpPr>
        <p:spPr>
          <a:xfrm>
            <a:off x="4840097" y="711186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4453355" y="714499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0" name="מלבן 39"/>
          <p:cNvSpPr/>
          <p:nvPr/>
        </p:nvSpPr>
        <p:spPr>
          <a:xfrm>
            <a:off x="5831420" y="743806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1" name="מלבן 40"/>
          <p:cNvSpPr/>
          <p:nvPr/>
        </p:nvSpPr>
        <p:spPr>
          <a:xfrm>
            <a:off x="5530039" y="711185"/>
            <a:ext cx="301381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4085549" y="736406"/>
            <a:ext cx="310519" cy="30308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7" name="מלבן 46"/>
          <p:cNvSpPr/>
          <p:nvPr/>
        </p:nvSpPr>
        <p:spPr>
          <a:xfrm>
            <a:off x="140775" y="784790"/>
            <a:ext cx="3470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bool ok=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IsPali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newQ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sp>
        <p:nvSpPr>
          <p:cNvPr id="48" name="מלבן 47"/>
          <p:cNvSpPr/>
          <p:nvPr/>
        </p:nvSpPr>
        <p:spPr>
          <a:xfrm>
            <a:off x="109263" y="2085668"/>
            <a:ext cx="84413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bool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IsPali</a:t>
            </a:r>
            <a:r>
              <a:rPr lang="en-US" dirty="0">
                <a:solidFill>
                  <a:srgbClr val="000000"/>
                </a:solidFill>
              </a:rPr>
              <a:t>(Queue&lt;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inorder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Stack&lt;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reverse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Stack&lt;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(!</a:t>
            </a:r>
            <a:r>
              <a:rPr lang="en-US" dirty="0" err="1">
                <a:solidFill>
                  <a:srgbClr val="000000"/>
                </a:solidFill>
              </a:rPr>
              <a:t>q.IsEmpty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}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</a:t>
            </a:r>
            <a:r>
              <a:rPr lang="en-US" dirty="0" err="1">
                <a:solidFill>
                  <a:srgbClr val="000000"/>
                </a:solidFill>
              </a:rPr>
              <a:t>inorder.Insert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q.Head</a:t>
            </a:r>
            <a:r>
              <a:rPr lang="en-US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</a:t>
            </a:r>
            <a:r>
              <a:rPr lang="en-US" dirty="0" err="1">
                <a:solidFill>
                  <a:srgbClr val="000000"/>
                </a:solidFill>
              </a:rPr>
              <a:t>reverse.Push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q.Remove</a:t>
            </a:r>
            <a:r>
              <a:rPr lang="en-US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{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(!</a:t>
            </a:r>
            <a:r>
              <a:rPr lang="en-US" dirty="0" err="1">
                <a:solidFill>
                  <a:srgbClr val="000000"/>
                </a:solidFill>
              </a:rPr>
              <a:t>inorder.IsEmpty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inorder.Remove</a:t>
            </a:r>
            <a:r>
              <a:rPr lang="en-US" dirty="0">
                <a:solidFill>
                  <a:srgbClr val="000000"/>
                </a:solidFill>
              </a:rPr>
              <a:t>() != </a:t>
            </a:r>
            <a:r>
              <a:rPr lang="en-US" dirty="0" err="1">
                <a:solidFill>
                  <a:srgbClr val="000000"/>
                </a:solidFill>
              </a:rPr>
              <a:t>reverse.Pop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false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true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{</a:t>
            </a:r>
            <a:endParaRPr lang="he-IL" dirty="0"/>
          </a:p>
        </p:txBody>
      </p:sp>
      <p:grpSp>
        <p:nvGrpSpPr>
          <p:cNvPr id="51" name="קבוצה 50"/>
          <p:cNvGrpSpPr/>
          <p:nvPr/>
        </p:nvGrpSpPr>
        <p:grpSpPr>
          <a:xfrm>
            <a:off x="8385665" y="2478312"/>
            <a:ext cx="2806132" cy="1278760"/>
            <a:chOff x="8722544" y="2284352"/>
            <a:chExt cx="2325775" cy="1007982"/>
          </a:xfrm>
        </p:grpSpPr>
        <p:sp>
          <p:nvSpPr>
            <p:cNvPr id="52" name="תרשים זרימה: חילוץ 51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3" name="קבוצה 52"/>
            <p:cNvGrpSpPr/>
            <p:nvPr/>
          </p:nvGrpSpPr>
          <p:grpSpPr>
            <a:xfrm>
              <a:off x="8722545" y="2284352"/>
              <a:ext cx="2325774" cy="874933"/>
              <a:chOff x="8634161" y="1233947"/>
              <a:chExt cx="2325774" cy="874933"/>
            </a:xfrm>
          </p:grpSpPr>
          <p:cxnSp>
            <p:nvCxnSpPr>
              <p:cNvPr id="54" name="מחבר ישר 53"/>
              <p:cNvCxnSpPr/>
              <p:nvPr/>
            </p:nvCxnSpPr>
            <p:spPr>
              <a:xfrm flipH="1" flipV="1">
                <a:off x="8656139" y="2093038"/>
                <a:ext cx="2303796" cy="1584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מחבר ישר 54"/>
              <p:cNvCxnSpPr/>
              <p:nvPr/>
            </p:nvCxnSpPr>
            <p:spPr>
              <a:xfrm flipH="1">
                <a:off x="8634161" y="1575751"/>
                <a:ext cx="232577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אליפסה 55"/>
              <p:cNvSpPr/>
              <p:nvPr/>
            </p:nvSpPr>
            <p:spPr>
              <a:xfrm>
                <a:off x="9673801" y="1233947"/>
                <a:ext cx="1286134" cy="28794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inorder</a:t>
                </a:r>
                <a:endParaRPr lang="he-IL" dirty="0"/>
              </a:p>
            </p:txBody>
          </p:sp>
          <p:cxnSp>
            <p:nvCxnSpPr>
              <p:cNvPr id="57" name="מחבר חץ ישר 56"/>
              <p:cNvCxnSpPr>
                <a:stCxn id="56" idx="2"/>
              </p:cNvCxnSpPr>
              <p:nvPr/>
            </p:nvCxnSpPr>
            <p:spPr>
              <a:xfrm flipH="1">
                <a:off x="9565178" y="1377918"/>
                <a:ext cx="108624" cy="177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מלבן 58"/>
          <p:cNvSpPr/>
          <p:nvPr/>
        </p:nvSpPr>
        <p:spPr>
          <a:xfrm>
            <a:off x="8465988" y="2993690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64" name="מלבן 63"/>
          <p:cNvSpPr/>
          <p:nvPr/>
        </p:nvSpPr>
        <p:spPr>
          <a:xfrm>
            <a:off x="8812803" y="2995863"/>
            <a:ext cx="310519" cy="421585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65" name="קבוצה 64"/>
          <p:cNvGrpSpPr/>
          <p:nvPr/>
        </p:nvGrpSpPr>
        <p:grpSpPr>
          <a:xfrm>
            <a:off x="4085549" y="4167614"/>
            <a:ext cx="2766727" cy="2447647"/>
            <a:chOff x="1287902" y="3551504"/>
            <a:chExt cx="2766727" cy="2447647"/>
          </a:xfrm>
        </p:grpSpPr>
        <p:cxnSp>
          <p:nvCxnSpPr>
            <p:cNvPr id="66" name="מחבר חץ ישר 65"/>
            <p:cNvCxnSpPr/>
            <p:nvPr/>
          </p:nvCxnSpPr>
          <p:spPr>
            <a:xfrm>
              <a:off x="2746594" y="5795797"/>
              <a:ext cx="32285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67" name="קבוצה 66"/>
            <p:cNvGrpSpPr/>
            <p:nvPr/>
          </p:nvGrpSpPr>
          <p:grpSpPr>
            <a:xfrm>
              <a:off x="1287902" y="3551504"/>
              <a:ext cx="2766727" cy="2447647"/>
              <a:chOff x="2978479" y="3455811"/>
              <a:chExt cx="2766727" cy="2447647"/>
            </a:xfrm>
          </p:grpSpPr>
          <p:grpSp>
            <p:nvGrpSpPr>
              <p:cNvPr id="68" name="קבוצה 67"/>
              <p:cNvGrpSpPr/>
              <p:nvPr/>
            </p:nvGrpSpPr>
            <p:grpSpPr>
              <a:xfrm rot="16200000">
                <a:off x="4013579" y="4171832"/>
                <a:ext cx="2447647" cy="1015606"/>
                <a:chOff x="8722544" y="2466915"/>
                <a:chExt cx="1425140" cy="800551"/>
              </a:xfrm>
            </p:grpSpPr>
            <p:sp>
              <p:nvSpPr>
                <p:cNvPr id="71" name="תרשים זרימה: חילוץ 70"/>
                <p:cNvSpPr/>
                <p:nvPr/>
              </p:nvSpPr>
              <p:spPr>
                <a:xfrm>
                  <a:off x="9966111" y="3112851"/>
                  <a:ext cx="171069" cy="154615"/>
                </a:xfrm>
                <a:prstGeom prst="flowChartExtra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grpSp>
              <p:nvGrpSpPr>
                <p:cNvPr id="72" name="קבוצה 71"/>
                <p:cNvGrpSpPr/>
                <p:nvPr/>
              </p:nvGrpSpPr>
              <p:grpSpPr>
                <a:xfrm>
                  <a:off x="8722544" y="2466915"/>
                  <a:ext cx="1425140" cy="588888"/>
                  <a:chOff x="8634160" y="1416510"/>
                  <a:chExt cx="1425140" cy="588888"/>
                </a:xfrm>
              </p:grpSpPr>
              <p:cxnSp>
                <p:nvCxnSpPr>
                  <p:cNvPr id="73" name="מחבר ישר 72"/>
                  <p:cNvCxnSpPr/>
                  <p:nvPr/>
                </p:nvCxnSpPr>
                <p:spPr>
                  <a:xfrm rot="5400000">
                    <a:off x="9338198" y="1284297"/>
                    <a:ext cx="17063" cy="142514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מחבר ישר 73"/>
                  <p:cNvCxnSpPr/>
                  <p:nvPr/>
                </p:nvCxnSpPr>
                <p:spPr>
                  <a:xfrm rot="5400000" flipH="1">
                    <a:off x="9334736" y="715934"/>
                    <a:ext cx="23986" cy="1425138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9" name="אליפסה 68"/>
              <p:cNvSpPr/>
              <p:nvPr/>
            </p:nvSpPr>
            <p:spPr>
              <a:xfrm rot="21380536">
                <a:off x="2978479" y="5586116"/>
                <a:ext cx="1507048" cy="18689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reverse</a:t>
                </a:r>
                <a:endParaRPr lang="he-IL" dirty="0"/>
              </a:p>
            </p:txBody>
          </p:sp>
          <p:cxnSp>
            <p:nvCxnSpPr>
              <p:cNvPr id="70" name="מחבר ישר 69"/>
              <p:cNvCxnSpPr/>
              <p:nvPr/>
            </p:nvCxnSpPr>
            <p:spPr>
              <a:xfrm flipV="1">
                <a:off x="4729600" y="5903452"/>
                <a:ext cx="747079" cy="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מלבן 78"/>
          <p:cNvSpPr/>
          <p:nvPr/>
        </p:nvSpPr>
        <p:spPr>
          <a:xfrm>
            <a:off x="5879478" y="4167611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80" name="מלבן 79"/>
          <p:cNvSpPr/>
          <p:nvPr/>
        </p:nvSpPr>
        <p:spPr>
          <a:xfrm>
            <a:off x="5920382" y="4529116"/>
            <a:ext cx="59564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84" name="חץ ימינה 83"/>
          <p:cNvSpPr/>
          <p:nvPr/>
        </p:nvSpPr>
        <p:spPr>
          <a:xfrm>
            <a:off x="152559" y="4889012"/>
            <a:ext cx="571606" cy="31185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מלבן 60"/>
          <p:cNvSpPr/>
          <p:nvPr/>
        </p:nvSpPr>
        <p:spPr>
          <a:xfrm>
            <a:off x="9180609" y="2966556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75" name="מלבן 74"/>
          <p:cNvSpPr/>
          <p:nvPr/>
        </p:nvSpPr>
        <p:spPr>
          <a:xfrm>
            <a:off x="5938683" y="483256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77" name="מלבן 76"/>
          <p:cNvSpPr/>
          <p:nvPr/>
        </p:nvSpPr>
        <p:spPr>
          <a:xfrm>
            <a:off x="5927242" y="5218905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60" name="מלבן 59"/>
          <p:cNvSpPr/>
          <p:nvPr/>
        </p:nvSpPr>
        <p:spPr>
          <a:xfrm>
            <a:off x="9567351" y="2963243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78" name="מלבן 77"/>
          <p:cNvSpPr/>
          <p:nvPr/>
        </p:nvSpPr>
        <p:spPr>
          <a:xfrm>
            <a:off x="5948404" y="557441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58" name="מלבן 57"/>
          <p:cNvSpPr/>
          <p:nvPr/>
        </p:nvSpPr>
        <p:spPr>
          <a:xfrm>
            <a:off x="9935157" y="2982699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81" name="מלבן 80"/>
          <p:cNvSpPr/>
          <p:nvPr/>
        </p:nvSpPr>
        <p:spPr>
          <a:xfrm>
            <a:off x="5973847" y="5935388"/>
            <a:ext cx="613700" cy="293523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63" name="מלבן 62"/>
          <p:cNvSpPr/>
          <p:nvPr/>
        </p:nvSpPr>
        <p:spPr>
          <a:xfrm>
            <a:off x="10257293" y="2963242"/>
            <a:ext cx="301381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76" name="מלבן 75"/>
          <p:cNvSpPr/>
          <p:nvPr/>
        </p:nvSpPr>
        <p:spPr>
          <a:xfrm>
            <a:off x="5939622" y="623544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62" name="מלבן 61"/>
          <p:cNvSpPr/>
          <p:nvPr/>
        </p:nvSpPr>
        <p:spPr>
          <a:xfrm>
            <a:off x="10558674" y="2995863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86" name="חץ ימינה 85"/>
          <p:cNvSpPr/>
          <p:nvPr/>
        </p:nvSpPr>
        <p:spPr>
          <a:xfrm>
            <a:off x="0" y="5390707"/>
            <a:ext cx="329609" cy="28707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7" name="TextBox 86"/>
          <p:cNvSpPr txBox="1"/>
          <p:nvPr/>
        </p:nvSpPr>
        <p:spPr>
          <a:xfrm>
            <a:off x="42078" y="1709534"/>
            <a:ext cx="34721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B050"/>
                </a:solidFill>
              </a:rPr>
              <a:t>הפעולה מקבלת עותק של התור //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091430" y="2616046"/>
            <a:ext cx="5203637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dirty="0"/>
              <a:t>כדי ליעל את הפעולה אפשר להוסיף בלולאת ההעתקה  מונה שסופר כמה אברים יש , ובלולאת הבדיקה לעבור רק על  מחצית מהאברים</a:t>
            </a:r>
          </a:p>
        </p:txBody>
      </p:sp>
    </p:spTree>
    <p:extLst>
      <p:ext uri="{BB962C8B-B14F-4D97-AF65-F5344CB8AC3E}">
        <p14:creationId xmlns:p14="http://schemas.microsoft.com/office/powerpoint/2010/main" val="136501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07407E-6 L -0.00469 -0.1520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-7616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96296E-6 L -0.12083 0.0085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85185E-6 L -0.00404 -0.2074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037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59259E-6 L -0.14922 0.0101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61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4.81481E-6 L -0.00221 -0.25162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12593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22222E-6 L -0.17383 0.0044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98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-0.0013 -0.2912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14560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-0.20547 0.00487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7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-0.00351 -0.35973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17986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59259E-6 L -0.24127 0.0007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7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0.0082 -0.41112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20556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-0.27539 0.0129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76" y="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4.44444E-6 L -0.00534 -0.44675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" y="-22338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44444E-6 L -0.29245 0.00834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59" grpId="0" animBg="1"/>
      <p:bldP spid="59" grpId="1" animBg="1"/>
      <p:bldP spid="64" grpId="0" animBg="1"/>
      <p:bldP spid="64" grpId="1" animBg="1"/>
      <p:bldP spid="79" grpId="0" animBg="1"/>
      <p:bldP spid="79" grpId="1" animBg="1"/>
      <p:bldP spid="80" grpId="0" animBg="1"/>
      <p:bldP spid="80" grpId="1" animBg="1"/>
      <p:bldP spid="84" grpId="0" animBg="1"/>
      <p:bldP spid="84" grpId="1" animBg="1"/>
      <p:bldP spid="61" grpId="0" animBg="1"/>
      <p:bldP spid="61" grpId="1" animBg="1"/>
      <p:bldP spid="75" grpId="0" animBg="1"/>
      <p:bldP spid="75" grpId="1" animBg="1"/>
      <p:bldP spid="77" grpId="0" animBg="1"/>
      <p:bldP spid="77" grpId="1" animBg="1"/>
      <p:bldP spid="60" grpId="0" animBg="1"/>
      <p:bldP spid="60" grpId="1" animBg="1"/>
      <p:bldP spid="78" grpId="0" animBg="1"/>
      <p:bldP spid="78" grpId="1" animBg="1"/>
      <p:bldP spid="58" grpId="0" animBg="1"/>
      <p:bldP spid="58" grpId="1" animBg="1"/>
      <p:bldP spid="81" grpId="0" animBg="1"/>
      <p:bldP spid="81" grpId="1" animBg="1"/>
      <p:bldP spid="63" grpId="0" animBg="1"/>
      <p:bldP spid="63" grpId="1" animBg="1"/>
      <p:bldP spid="76" grpId="0" animBg="1"/>
      <p:bldP spid="76" grpId="1" animBg="1"/>
      <p:bldP spid="62" grpId="0" animBg="1"/>
      <p:bldP spid="62" grpId="1" animBg="1"/>
      <p:bldP spid="86" grpId="0" animBg="1"/>
      <p:bldP spid="87" grpId="0"/>
      <p:bldP spid="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5296188" y="2849258"/>
            <a:ext cx="2397061" cy="83853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If(             !=           )</a:t>
            </a:r>
            <a:r>
              <a:rPr lang="he-IL" dirty="0"/>
              <a:t> </a:t>
            </a:r>
          </a:p>
        </p:txBody>
      </p:sp>
      <p:sp>
        <p:nvSpPr>
          <p:cNvPr id="6" name="כותרת 1"/>
          <p:cNvSpPr>
            <a:spLocks noGrp="1"/>
          </p:cNvSpPr>
          <p:nvPr>
            <p:ph type="title"/>
          </p:nvPr>
        </p:nvSpPr>
        <p:spPr>
          <a:xfrm>
            <a:off x="9297927" y="155448"/>
            <a:ext cx="2764465" cy="720000"/>
          </a:xfrm>
        </p:spPr>
        <p:txBody>
          <a:bodyPr/>
          <a:lstStyle/>
          <a:p>
            <a:r>
              <a:rPr lang="he-IL" dirty="0"/>
              <a:t> </a:t>
            </a:r>
          </a:p>
        </p:txBody>
      </p:sp>
      <p:sp>
        <p:nvSpPr>
          <p:cNvPr id="7" name="מלבן 6"/>
          <p:cNvSpPr/>
          <p:nvPr/>
        </p:nvSpPr>
        <p:spPr>
          <a:xfrm>
            <a:off x="522147" y="113781"/>
            <a:ext cx="26516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newQ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=Clone(q);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cxnSp>
        <p:nvCxnSpPr>
          <p:cNvPr id="8" name="מחבר ישר 7"/>
          <p:cNvCxnSpPr/>
          <p:nvPr/>
        </p:nvCxnSpPr>
        <p:spPr>
          <a:xfrm flipH="1" flipV="1">
            <a:off x="0" y="1458255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>
            <a:off x="2931218" y="1115894"/>
            <a:ext cx="1265112" cy="1106311"/>
          </a:xfrm>
          <a:prstGeom prst="straightConnector1">
            <a:avLst/>
          </a:prstGeom>
          <a:ln w="508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799148" y="1660309"/>
            <a:ext cx="1519051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800" b="1" dirty="0"/>
              <a:t>בפעולה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62836" y="113782"/>
            <a:ext cx="2368714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בתכנית הראשית</a:t>
            </a:r>
            <a:r>
              <a:rPr lang="he-IL" sz="2000" b="1" dirty="0"/>
              <a:t> </a:t>
            </a:r>
          </a:p>
        </p:txBody>
      </p:sp>
      <p:grpSp>
        <p:nvGrpSpPr>
          <p:cNvPr id="12" name="קבוצה 11"/>
          <p:cNvGrpSpPr/>
          <p:nvPr/>
        </p:nvGrpSpPr>
        <p:grpSpPr>
          <a:xfrm>
            <a:off x="7149001" y="-182948"/>
            <a:ext cx="2507503" cy="1363389"/>
            <a:chOff x="8722545" y="2128445"/>
            <a:chExt cx="2295859" cy="1221361"/>
          </a:xfrm>
        </p:grpSpPr>
        <p:sp>
          <p:nvSpPr>
            <p:cNvPr id="13" name="תרשים זרימה: חילוץ 12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4" name="קבוצה 13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15" name="מחבר ישר 14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מחבר ישר 15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אליפסה 16"/>
              <p:cNvSpPr/>
              <p:nvPr/>
            </p:nvSpPr>
            <p:spPr>
              <a:xfrm>
                <a:off x="9673801" y="1078040"/>
                <a:ext cx="100328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8" name="מחבר חץ ישר 17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קבוצה 18"/>
          <p:cNvGrpSpPr/>
          <p:nvPr/>
        </p:nvGrpSpPr>
        <p:grpSpPr>
          <a:xfrm>
            <a:off x="4484782" y="1033200"/>
            <a:ext cx="722173" cy="1360532"/>
            <a:chOff x="6313001" y="1425679"/>
            <a:chExt cx="722173" cy="1510967"/>
          </a:xfrm>
        </p:grpSpPr>
        <p:sp>
          <p:nvSpPr>
            <p:cNvPr id="20" name="אליפסה 19"/>
            <p:cNvSpPr/>
            <p:nvPr/>
          </p:nvSpPr>
          <p:spPr>
            <a:xfrm>
              <a:off x="6313001" y="2310267"/>
              <a:ext cx="722173" cy="626379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q</a:t>
              </a:r>
              <a:endParaRPr lang="he-IL" dirty="0"/>
            </a:p>
          </p:txBody>
        </p:sp>
        <p:cxnSp>
          <p:nvCxnSpPr>
            <p:cNvPr id="21" name="מחבר חץ ישר 20"/>
            <p:cNvCxnSpPr>
              <a:stCxn id="20" idx="0"/>
              <a:endCxn id="38" idx="2"/>
            </p:cNvCxnSpPr>
            <p:nvPr/>
          </p:nvCxnSpPr>
          <p:spPr>
            <a:xfrm flipV="1">
              <a:off x="6674088" y="1425679"/>
              <a:ext cx="149488" cy="88458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3593304" y="-26982"/>
            <a:ext cx="2624278" cy="1363389"/>
            <a:chOff x="8695042" y="2128445"/>
            <a:chExt cx="2402778" cy="1221361"/>
          </a:xfrm>
        </p:grpSpPr>
        <p:sp>
          <p:nvSpPr>
            <p:cNvPr id="23" name="תרשים זרימה: חילוץ 22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4" name="קבוצה 23"/>
            <p:cNvGrpSpPr/>
            <p:nvPr/>
          </p:nvGrpSpPr>
          <p:grpSpPr>
            <a:xfrm>
              <a:off x="8695042" y="2128445"/>
              <a:ext cx="2402778" cy="1035355"/>
              <a:chOff x="8606658" y="1078040"/>
              <a:chExt cx="2402778" cy="1035355"/>
            </a:xfrm>
          </p:grpSpPr>
          <p:cxnSp>
            <p:nvCxnSpPr>
              <p:cNvPr id="25" name="מחבר ישר 24"/>
              <p:cNvCxnSpPr/>
              <p:nvPr/>
            </p:nvCxnSpPr>
            <p:spPr>
              <a:xfrm flipH="1">
                <a:off x="8634161" y="2113395"/>
                <a:ext cx="237527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מחבר ישר 25"/>
              <p:cNvCxnSpPr/>
              <p:nvPr/>
            </p:nvCxnSpPr>
            <p:spPr>
              <a:xfrm flipH="1">
                <a:off x="8606658" y="1689619"/>
                <a:ext cx="2246153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אליפסה 26"/>
              <p:cNvSpPr/>
              <p:nvPr/>
            </p:nvSpPr>
            <p:spPr>
              <a:xfrm>
                <a:off x="9467121" y="1078040"/>
                <a:ext cx="120996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newQ</a:t>
                </a:r>
                <a:endParaRPr lang="he-IL" dirty="0"/>
              </a:p>
            </p:txBody>
          </p:sp>
          <p:cxnSp>
            <p:nvCxnSpPr>
              <p:cNvPr id="28" name="מחבר חץ ישר 27"/>
              <p:cNvCxnSpPr/>
              <p:nvPr/>
            </p:nvCxnSpPr>
            <p:spPr>
              <a:xfrm flipH="1">
                <a:off x="9488697" y="1459153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מלבן 28"/>
          <p:cNvSpPr/>
          <p:nvPr/>
        </p:nvSpPr>
        <p:spPr>
          <a:xfrm>
            <a:off x="8663056" y="51820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0" name="מלבן 29"/>
          <p:cNvSpPr/>
          <p:nvPr/>
        </p:nvSpPr>
        <p:spPr>
          <a:xfrm>
            <a:off x="7193887" y="52919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1" name="מלבן 30"/>
          <p:cNvSpPr/>
          <p:nvPr/>
        </p:nvSpPr>
        <p:spPr>
          <a:xfrm>
            <a:off x="8295250" y="49874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32" name="מלבן 31"/>
          <p:cNvSpPr/>
          <p:nvPr/>
        </p:nvSpPr>
        <p:spPr>
          <a:xfrm>
            <a:off x="7908508" y="50206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3" name="מלבן 32"/>
          <p:cNvSpPr/>
          <p:nvPr/>
        </p:nvSpPr>
        <p:spPr>
          <a:xfrm>
            <a:off x="9286573" y="53136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4" name="מלבן 33"/>
          <p:cNvSpPr/>
          <p:nvPr/>
        </p:nvSpPr>
        <p:spPr>
          <a:xfrm>
            <a:off x="8985192" y="498747"/>
            <a:ext cx="312401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35" name="מלבן 34"/>
          <p:cNvSpPr/>
          <p:nvPr/>
        </p:nvSpPr>
        <p:spPr>
          <a:xfrm>
            <a:off x="7540702" y="525978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36" name="מלבן 35"/>
          <p:cNvSpPr/>
          <p:nvPr/>
        </p:nvSpPr>
        <p:spPr>
          <a:xfrm>
            <a:off x="5207903" y="730642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7" name="מלבן 36"/>
          <p:cNvSpPr/>
          <p:nvPr/>
        </p:nvSpPr>
        <p:spPr>
          <a:xfrm>
            <a:off x="3738734" y="741633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8" name="מלבן 37"/>
          <p:cNvSpPr/>
          <p:nvPr/>
        </p:nvSpPr>
        <p:spPr>
          <a:xfrm>
            <a:off x="4840097" y="711186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4453355" y="714499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0" name="מלבן 39"/>
          <p:cNvSpPr/>
          <p:nvPr/>
        </p:nvSpPr>
        <p:spPr>
          <a:xfrm>
            <a:off x="5831420" y="743806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1" name="מלבן 40"/>
          <p:cNvSpPr/>
          <p:nvPr/>
        </p:nvSpPr>
        <p:spPr>
          <a:xfrm>
            <a:off x="5530039" y="711185"/>
            <a:ext cx="301381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4085549" y="736406"/>
            <a:ext cx="310519" cy="30308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3" name="מלבן 42"/>
          <p:cNvSpPr/>
          <p:nvPr/>
        </p:nvSpPr>
        <p:spPr>
          <a:xfrm>
            <a:off x="140775" y="784790"/>
            <a:ext cx="34708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bool ok=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IsPali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newQ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sp>
        <p:nvSpPr>
          <p:cNvPr id="44" name="מלבן 43"/>
          <p:cNvSpPr/>
          <p:nvPr/>
        </p:nvSpPr>
        <p:spPr>
          <a:xfrm>
            <a:off x="109263" y="2085668"/>
            <a:ext cx="84413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bool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IsPali</a:t>
            </a:r>
            <a:r>
              <a:rPr lang="en-US" dirty="0">
                <a:solidFill>
                  <a:srgbClr val="000000"/>
                </a:solidFill>
              </a:rPr>
              <a:t>(Queue&lt;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inorder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Queue&lt;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Stack&lt;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reverse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Stack&lt;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(!</a:t>
            </a:r>
            <a:r>
              <a:rPr lang="en-US" dirty="0" err="1">
                <a:solidFill>
                  <a:srgbClr val="000000"/>
                </a:solidFill>
              </a:rPr>
              <a:t>q.IsEmpty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}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</a:t>
            </a:r>
            <a:r>
              <a:rPr lang="en-US" dirty="0" err="1">
                <a:solidFill>
                  <a:srgbClr val="000000"/>
                </a:solidFill>
              </a:rPr>
              <a:t>inorder.Insert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q.Head</a:t>
            </a:r>
            <a:r>
              <a:rPr lang="en-US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</a:t>
            </a:r>
            <a:r>
              <a:rPr lang="en-US" dirty="0" err="1">
                <a:solidFill>
                  <a:srgbClr val="000000"/>
                </a:solidFill>
              </a:rPr>
              <a:t>reverse.Push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q.Remove</a:t>
            </a:r>
            <a:r>
              <a:rPr lang="en-US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{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(!</a:t>
            </a:r>
            <a:r>
              <a:rPr lang="en-US" dirty="0" err="1">
                <a:solidFill>
                  <a:srgbClr val="000000"/>
                </a:solidFill>
              </a:rPr>
              <a:t>inorder.IsEmpty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inorder.Remove</a:t>
            </a:r>
            <a:r>
              <a:rPr lang="en-US" dirty="0">
                <a:solidFill>
                  <a:srgbClr val="000000"/>
                </a:solidFill>
              </a:rPr>
              <a:t>() != </a:t>
            </a:r>
            <a:r>
              <a:rPr lang="en-US" dirty="0" err="1">
                <a:solidFill>
                  <a:srgbClr val="000000"/>
                </a:solidFill>
              </a:rPr>
              <a:t>reverse.Pop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  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false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true</a:t>
            </a:r>
            <a:r>
              <a:rPr lang="en-US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{</a:t>
            </a:r>
            <a:endParaRPr lang="he-IL" dirty="0"/>
          </a:p>
        </p:txBody>
      </p:sp>
      <p:grpSp>
        <p:nvGrpSpPr>
          <p:cNvPr id="45" name="קבוצה 44"/>
          <p:cNvGrpSpPr/>
          <p:nvPr/>
        </p:nvGrpSpPr>
        <p:grpSpPr>
          <a:xfrm>
            <a:off x="8385665" y="2478312"/>
            <a:ext cx="2806132" cy="1278760"/>
            <a:chOff x="8722544" y="2284352"/>
            <a:chExt cx="2325775" cy="1007982"/>
          </a:xfrm>
        </p:grpSpPr>
        <p:sp>
          <p:nvSpPr>
            <p:cNvPr id="46" name="תרשים זרימה: חילוץ 45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47" name="קבוצה 46"/>
            <p:cNvGrpSpPr/>
            <p:nvPr/>
          </p:nvGrpSpPr>
          <p:grpSpPr>
            <a:xfrm>
              <a:off x="8722545" y="2284352"/>
              <a:ext cx="2325774" cy="874933"/>
              <a:chOff x="8634161" y="1233947"/>
              <a:chExt cx="2325774" cy="874933"/>
            </a:xfrm>
          </p:grpSpPr>
          <p:cxnSp>
            <p:nvCxnSpPr>
              <p:cNvPr id="48" name="מחבר ישר 47"/>
              <p:cNvCxnSpPr/>
              <p:nvPr/>
            </p:nvCxnSpPr>
            <p:spPr>
              <a:xfrm flipH="1" flipV="1">
                <a:off x="8656139" y="2093038"/>
                <a:ext cx="2303796" cy="1584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מחבר ישר 48"/>
              <p:cNvCxnSpPr/>
              <p:nvPr/>
            </p:nvCxnSpPr>
            <p:spPr>
              <a:xfrm flipH="1">
                <a:off x="8634161" y="1575751"/>
                <a:ext cx="232577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אליפסה 49"/>
              <p:cNvSpPr/>
              <p:nvPr/>
            </p:nvSpPr>
            <p:spPr>
              <a:xfrm>
                <a:off x="9673801" y="1233947"/>
                <a:ext cx="1286134" cy="28794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inorder</a:t>
                </a:r>
                <a:endParaRPr lang="he-IL" dirty="0"/>
              </a:p>
            </p:txBody>
          </p:sp>
          <p:cxnSp>
            <p:nvCxnSpPr>
              <p:cNvPr id="51" name="מחבר חץ ישר 50"/>
              <p:cNvCxnSpPr>
                <a:stCxn id="50" idx="2"/>
              </p:cNvCxnSpPr>
              <p:nvPr/>
            </p:nvCxnSpPr>
            <p:spPr>
              <a:xfrm flipH="1">
                <a:off x="9565178" y="1377918"/>
                <a:ext cx="108624" cy="177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מלבן 51"/>
          <p:cNvSpPr/>
          <p:nvPr/>
        </p:nvSpPr>
        <p:spPr>
          <a:xfrm>
            <a:off x="8465988" y="2993690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53" name="מלבן 52"/>
          <p:cNvSpPr/>
          <p:nvPr/>
        </p:nvSpPr>
        <p:spPr>
          <a:xfrm>
            <a:off x="8812803" y="2995863"/>
            <a:ext cx="310519" cy="421585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54" name="קבוצה 53"/>
          <p:cNvGrpSpPr/>
          <p:nvPr/>
        </p:nvGrpSpPr>
        <p:grpSpPr>
          <a:xfrm>
            <a:off x="4085549" y="4167614"/>
            <a:ext cx="2766727" cy="2447647"/>
            <a:chOff x="1287902" y="3551504"/>
            <a:chExt cx="2766727" cy="2447647"/>
          </a:xfrm>
        </p:grpSpPr>
        <p:cxnSp>
          <p:nvCxnSpPr>
            <p:cNvPr id="55" name="מחבר חץ ישר 54"/>
            <p:cNvCxnSpPr/>
            <p:nvPr/>
          </p:nvCxnSpPr>
          <p:spPr>
            <a:xfrm>
              <a:off x="2746594" y="5795797"/>
              <a:ext cx="32285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56" name="קבוצה 55"/>
            <p:cNvGrpSpPr/>
            <p:nvPr/>
          </p:nvGrpSpPr>
          <p:grpSpPr>
            <a:xfrm>
              <a:off x="1287902" y="3551504"/>
              <a:ext cx="2766727" cy="2447647"/>
              <a:chOff x="2978479" y="3455811"/>
              <a:chExt cx="2766727" cy="2447647"/>
            </a:xfrm>
          </p:grpSpPr>
          <p:grpSp>
            <p:nvGrpSpPr>
              <p:cNvPr id="57" name="קבוצה 56"/>
              <p:cNvGrpSpPr/>
              <p:nvPr/>
            </p:nvGrpSpPr>
            <p:grpSpPr>
              <a:xfrm rot="16200000">
                <a:off x="4013579" y="4171832"/>
                <a:ext cx="2447647" cy="1015606"/>
                <a:chOff x="8722544" y="2466915"/>
                <a:chExt cx="1425140" cy="800551"/>
              </a:xfrm>
            </p:grpSpPr>
            <p:sp>
              <p:nvSpPr>
                <p:cNvPr id="60" name="תרשים זרימה: חילוץ 59"/>
                <p:cNvSpPr/>
                <p:nvPr/>
              </p:nvSpPr>
              <p:spPr>
                <a:xfrm>
                  <a:off x="9966111" y="3112851"/>
                  <a:ext cx="171069" cy="154615"/>
                </a:xfrm>
                <a:prstGeom prst="flowChartExtra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grpSp>
              <p:nvGrpSpPr>
                <p:cNvPr id="61" name="קבוצה 60"/>
                <p:cNvGrpSpPr/>
                <p:nvPr/>
              </p:nvGrpSpPr>
              <p:grpSpPr>
                <a:xfrm>
                  <a:off x="8722544" y="2466915"/>
                  <a:ext cx="1425140" cy="588888"/>
                  <a:chOff x="8634160" y="1416510"/>
                  <a:chExt cx="1425140" cy="588888"/>
                </a:xfrm>
              </p:grpSpPr>
              <p:cxnSp>
                <p:nvCxnSpPr>
                  <p:cNvPr id="62" name="מחבר ישר 61"/>
                  <p:cNvCxnSpPr/>
                  <p:nvPr/>
                </p:nvCxnSpPr>
                <p:spPr>
                  <a:xfrm rot="5400000">
                    <a:off x="9338198" y="1284297"/>
                    <a:ext cx="17063" cy="142514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מחבר ישר 62"/>
                  <p:cNvCxnSpPr/>
                  <p:nvPr/>
                </p:nvCxnSpPr>
                <p:spPr>
                  <a:xfrm rot="5400000" flipH="1">
                    <a:off x="9334736" y="715934"/>
                    <a:ext cx="23986" cy="1425138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8" name="אליפסה 57"/>
              <p:cNvSpPr/>
              <p:nvPr/>
            </p:nvSpPr>
            <p:spPr>
              <a:xfrm rot="21380536">
                <a:off x="2978479" y="5586116"/>
                <a:ext cx="1507048" cy="18689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reverse</a:t>
                </a:r>
                <a:endParaRPr lang="he-IL" dirty="0"/>
              </a:p>
            </p:txBody>
          </p:sp>
          <p:cxnSp>
            <p:nvCxnSpPr>
              <p:cNvPr id="59" name="מחבר ישר 58"/>
              <p:cNvCxnSpPr/>
              <p:nvPr/>
            </p:nvCxnSpPr>
            <p:spPr>
              <a:xfrm flipV="1">
                <a:off x="4729600" y="5903452"/>
                <a:ext cx="747079" cy="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מלבן 63"/>
          <p:cNvSpPr/>
          <p:nvPr/>
        </p:nvSpPr>
        <p:spPr>
          <a:xfrm>
            <a:off x="5879478" y="4167611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65" name="מלבן 64"/>
          <p:cNvSpPr/>
          <p:nvPr/>
        </p:nvSpPr>
        <p:spPr>
          <a:xfrm>
            <a:off x="5920382" y="4529116"/>
            <a:ext cx="59564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66" name="חץ ימינה 65"/>
          <p:cNvSpPr/>
          <p:nvPr/>
        </p:nvSpPr>
        <p:spPr>
          <a:xfrm>
            <a:off x="152559" y="4889012"/>
            <a:ext cx="571606" cy="31185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7" name="מלבן 66"/>
          <p:cNvSpPr/>
          <p:nvPr/>
        </p:nvSpPr>
        <p:spPr>
          <a:xfrm>
            <a:off x="9180609" y="2966556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68" name="מלבן 67"/>
          <p:cNvSpPr/>
          <p:nvPr/>
        </p:nvSpPr>
        <p:spPr>
          <a:xfrm>
            <a:off x="5938683" y="483256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69" name="מלבן 68"/>
          <p:cNvSpPr/>
          <p:nvPr/>
        </p:nvSpPr>
        <p:spPr>
          <a:xfrm>
            <a:off x="5927242" y="5218905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70" name="מלבן 69"/>
          <p:cNvSpPr/>
          <p:nvPr/>
        </p:nvSpPr>
        <p:spPr>
          <a:xfrm>
            <a:off x="9567351" y="2963243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71" name="מלבן 70"/>
          <p:cNvSpPr/>
          <p:nvPr/>
        </p:nvSpPr>
        <p:spPr>
          <a:xfrm>
            <a:off x="5948404" y="557441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72" name="מלבן 71"/>
          <p:cNvSpPr/>
          <p:nvPr/>
        </p:nvSpPr>
        <p:spPr>
          <a:xfrm>
            <a:off x="9935157" y="2982699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73" name="מלבן 72"/>
          <p:cNvSpPr/>
          <p:nvPr/>
        </p:nvSpPr>
        <p:spPr>
          <a:xfrm>
            <a:off x="5973847" y="5935388"/>
            <a:ext cx="613700" cy="293523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74" name="מלבן 73"/>
          <p:cNvSpPr/>
          <p:nvPr/>
        </p:nvSpPr>
        <p:spPr>
          <a:xfrm>
            <a:off x="10265222" y="2970187"/>
            <a:ext cx="301381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75" name="מלבן 74"/>
          <p:cNvSpPr/>
          <p:nvPr/>
        </p:nvSpPr>
        <p:spPr>
          <a:xfrm>
            <a:off x="5939622" y="6235440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76" name="מלבן 75"/>
          <p:cNvSpPr/>
          <p:nvPr/>
        </p:nvSpPr>
        <p:spPr>
          <a:xfrm>
            <a:off x="10558674" y="2995863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77" name="חץ ימינה 76"/>
          <p:cNvSpPr/>
          <p:nvPr/>
        </p:nvSpPr>
        <p:spPr>
          <a:xfrm>
            <a:off x="109263" y="5186942"/>
            <a:ext cx="1206865" cy="1718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8" name="TextBox 77"/>
          <p:cNvSpPr txBox="1"/>
          <p:nvPr/>
        </p:nvSpPr>
        <p:spPr>
          <a:xfrm>
            <a:off x="42078" y="1709534"/>
            <a:ext cx="34721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B050"/>
                </a:solidFill>
              </a:rPr>
              <a:t>הפעולה מקבלת עותק של התור //</a:t>
            </a:r>
          </a:p>
        </p:txBody>
      </p:sp>
    </p:spTree>
    <p:extLst>
      <p:ext uri="{BB962C8B-B14F-4D97-AF65-F5344CB8AC3E}">
        <p14:creationId xmlns:p14="http://schemas.microsoft.com/office/powerpoint/2010/main" val="16074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4.07407E-6 L -0.00469 -0.1520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-7616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96296E-6 L -0.12083 0.0085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85185E-6 L -0.00404 -0.2074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037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59259E-6 L -0.14922 0.0101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61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 animBg="1"/>
      <p:bldP spid="52" grpId="1" animBg="1"/>
      <p:bldP spid="53" grpId="0" animBg="1"/>
      <p:bldP spid="5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424722" y="970831"/>
            <a:ext cx="5211703" cy="720000"/>
          </a:xfrm>
        </p:spPr>
        <p:txBody>
          <a:bodyPr/>
          <a:lstStyle/>
          <a:p>
            <a:r>
              <a:rPr lang="he-IL" dirty="0"/>
              <a:t>דרך נוספת </a:t>
            </a:r>
          </a:p>
        </p:txBody>
      </p:sp>
      <p:sp>
        <p:nvSpPr>
          <p:cNvPr id="6" name="מלבן 5"/>
          <p:cNvSpPr/>
          <p:nvPr/>
        </p:nvSpPr>
        <p:spPr>
          <a:xfrm>
            <a:off x="878959" y="1418930"/>
            <a:ext cx="6096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bool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IsPali</a:t>
            </a:r>
            <a:r>
              <a:rPr lang="en-US" sz="2000" dirty="0">
                <a:solidFill>
                  <a:srgbClr val="000000"/>
                </a:solidFill>
              </a:rPr>
              <a:t>(Queue&lt;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newQ</a:t>
            </a:r>
            <a:r>
              <a:rPr lang="en-US" sz="2000" dirty="0">
                <a:solidFill>
                  <a:srgbClr val="000000"/>
                </a:solidFill>
              </a:rPr>
              <a:t> = Clone(q);</a:t>
            </a:r>
          </a:p>
          <a:p>
            <a:pPr algn="l" rtl="0"/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inorder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Stack&lt;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reverse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Stack&lt;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newQ.IsEmpty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inorder.Insert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newQ.Head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reverse.Push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newQ.Remove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(!</a:t>
            </a:r>
            <a:r>
              <a:rPr lang="en-US" sz="2000" dirty="0" err="1">
                <a:solidFill>
                  <a:srgbClr val="000000"/>
                </a:solidFill>
              </a:rPr>
              <a:t>inorder.IsEmpty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inorder.Remove</a:t>
            </a:r>
            <a:r>
              <a:rPr lang="en-US" sz="2000" dirty="0">
                <a:solidFill>
                  <a:srgbClr val="000000"/>
                </a:solidFill>
              </a:rPr>
              <a:t>() != </a:t>
            </a:r>
            <a:r>
              <a:rPr lang="en-US" sz="2000" dirty="0" err="1">
                <a:solidFill>
                  <a:srgbClr val="000000"/>
                </a:solidFill>
              </a:rPr>
              <a:t>reverse.Pop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true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  <a:endParaRPr lang="he-IL" sz="2000" dirty="0"/>
          </a:p>
        </p:txBody>
      </p:sp>
      <p:sp>
        <p:nvSpPr>
          <p:cNvPr id="7" name="חץ שמאלה 6"/>
          <p:cNvSpPr/>
          <p:nvPr/>
        </p:nvSpPr>
        <p:spPr>
          <a:xfrm>
            <a:off x="5571792" y="1795593"/>
            <a:ext cx="3800723" cy="77849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העתקת התור בתוך הפעולה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36465" y="155448"/>
            <a:ext cx="4531834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זכרו  !! </a:t>
            </a:r>
          </a:p>
          <a:p>
            <a:r>
              <a:rPr lang="he-IL" sz="2400" b="1" dirty="0"/>
              <a:t>בכל פעולת עזר בה אתם משתמשים -לכתוב את הקוד שלה. </a:t>
            </a:r>
          </a:p>
          <a:p>
            <a:r>
              <a:rPr lang="he-IL" sz="2400" b="1" dirty="0"/>
              <a:t> </a:t>
            </a:r>
          </a:p>
        </p:txBody>
      </p:sp>
      <p:grpSp>
        <p:nvGrpSpPr>
          <p:cNvPr id="9" name="קבוצה 8"/>
          <p:cNvGrpSpPr/>
          <p:nvPr/>
        </p:nvGrpSpPr>
        <p:grpSpPr>
          <a:xfrm>
            <a:off x="2447616" y="55541"/>
            <a:ext cx="2507503" cy="1363389"/>
            <a:chOff x="8722545" y="2128445"/>
            <a:chExt cx="2295859" cy="1221361"/>
          </a:xfrm>
        </p:grpSpPr>
        <p:sp>
          <p:nvSpPr>
            <p:cNvPr id="10" name="תרשים זרימה: חילוץ 9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1" name="קבוצה 10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12" name="מחבר ישר 11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מחבר ישר 12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אליפסה 13"/>
              <p:cNvSpPr/>
              <p:nvPr/>
            </p:nvSpPr>
            <p:spPr>
              <a:xfrm>
                <a:off x="9673801" y="1078040"/>
                <a:ext cx="100328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5" name="מחבר חץ ישר 14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קבוצה 15"/>
          <p:cNvGrpSpPr/>
          <p:nvPr/>
        </p:nvGrpSpPr>
        <p:grpSpPr>
          <a:xfrm>
            <a:off x="7472154" y="2774435"/>
            <a:ext cx="2624278" cy="1363389"/>
            <a:chOff x="8695042" y="2128445"/>
            <a:chExt cx="2402778" cy="1221361"/>
          </a:xfrm>
        </p:grpSpPr>
        <p:sp>
          <p:nvSpPr>
            <p:cNvPr id="17" name="תרשים זרימה: חילוץ 16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8" name="קבוצה 17"/>
            <p:cNvGrpSpPr/>
            <p:nvPr/>
          </p:nvGrpSpPr>
          <p:grpSpPr>
            <a:xfrm>
              <a:off x="8695042" y="2128445"/>
              <a:ext cx="2402778" cy="1035355"/>
              <a:chOff x="8606658" y="1078040"/>
              <a:chExt cx="2402778" cy="1035355"/>
            </a:xfrm>
          </p:grpSpPr>
          <p:cxnSp>
            <p:nvCxnSpPr>
              <p:cNvPr id="19" name="מחבר ישר 18"/>
              <p:cNvCxnSpPr/>
              <p:nvPr/>
            </p:nvCxnSpPr>
            <p:spPr>
              <a:xfrm flipH="1">
                <a:off x="8634161" y="2113395"/>
                <a:ext cx="2375275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מחבר ישר 19"/>
              <p:cNvCxnSpPr/>
              <p:nvPr/>
            </p:nvCxnSpPr>
            <p:spPr>
              <a:xfrm flipH="1">
                <a:off x="8606658" y="1689619"/>
                <a:ext cx="2246153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אליפסה 20"/>
              <p:cNvSpPr/>
              <p:nvPr/>
            </p:nvSpPr>
            <p:spPr>
              <a:xfrm>
                <a:off x="9467121" y="1078040"/>
                <a:ext cx="120996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newQ</a:t>
                </a:r>
                <a:endParaRPr lang="he-IL" dirty="0"/>
              </a:p>
            </p:txBody>
          </p:sp>
          <p:cxnSp>
            <p:nvCxnSpPr>
              <p:cNvPr id="22" name="מחבר חץ ישר 21"/>
              <p:cNvCxnSpPr/>
              <p:nvPr/>
            </p:nvCxnSpPr>
            <p:spPr>
              <a:xfrm flipH="1">
                <a:off x="9488697" y="1459153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מלבן 22"/>
          <p:cNvSpPr/>
          <p:nvPr/>
        </p:nvSpPr>
        <p:spPr>
          <a:xfrm>
            <a:off x="3961671" y="756693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24" name="מלבן 23"/>
          <p:cNvSpPr/>
          <p:nvPr/>
        </p:nvSpPr>
        <p:spPr>
          <a:xfrm>
            <a:off x="2492502" y="76768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25" name="מלבן 24"/>
          <p:cNvSpPr/>
          <p:nvPr/>
        </p:nvSpPr>
        <p:spPr>
          <a:xfrm>
            <a:off x="3593865" y="73723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26" name="מלבן 25"/>
          <p:cNvSpPr/>
          <p:nvPr/>
        </p:nvSpPr>
        <p:spPr>
          <a:xfrm>
            <a:off x="3207123" y="740550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27" name="מלבן 26"/>
          <p:cNvSpPr/>
          <p:nvPr/>
        </p:nvSpPr>
        <p:spPr>
          <a:xfrm>
            <a:off x="4585188" y="76985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28" name="מלבן 27"/>
          <p:cNvSpPr/>
          <p:nvPr/>
        </p:nvSpPr>
        <p:spPr>
          <a:xfrm>
            <a:off x="4283807" y="737236"/>
            <a:ext cx="312401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29" name="מלבן 28"/>
          <p:cNvSpPr/>
          <p:nvPr/>
        </p:nvSpPr>
        <p:spPr>
          <a:xfrm>
            <a:off x="2839317" y="764467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30" name="מלבן 29"/>
          <p:cNvSpPr/>
          <p:nvPr/>
        </p:nvSpPr>
        <p:spPr>
          <a:xfrm>
            <a:off x="9131615" y="3562610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1" name="מלבן 30"/>
          <p:cNvSpPr/>
          <p:nvPr/>
        </p:nvSpPr>
        <p:spPr>
          <a:xfrm>
            <a:off x="7662446" y="3573601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2" name="מלבן 31"/>
          <p:cNvSpPr/>
          <p:nvPr/>
        </p:nvSpPr>
        <p:spPr>
          <a:xfrm>
            <a:off x="8763809" y="3543154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33" name="מלבן 32"/>
          <p:cNvSpPr/>
          <p:nvPr/>
        </p:nvSpPr>
        <p:spPr>
          <a:xfrm>
            <a:off x="8377067" y="3546467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4" name="מלבן 33"/>
          <p:cNvSpPr/>
          <p:nvPr/>
        </p:nvSpPr>
        <p:spPr>
          <a:xfrm>
            <a:off x="9755132" y="3575774"/>
            <a:ext cx="310519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35" name="מלבן 34"/>
          <p:cNvSpPr/>
          <p:nvPr/>
        </p:nvSpPr>
        <p:spPr>
          <a:xfrm>
            <a:off x="9453751" y="3543153"/>
            <a:ext cx="301381" cy="32201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36" name="מלבן 35"/>
          <p:cNvSpPr/>
          <p:nvPr/>
        </p:nvSpPr>
        <p:spPr>
          <a:xfrm>
            <a:off x="8009261" y="3568374"/>
            <a:ext cx="310519" cy="30308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cxnSp>
        <p:nvCxnSpPr>
          <p:cNvPr id="38" name="מחבר חץ ישר 37"/>
          <p:cNvCxnSpPr/>
          <p:nvPr/>
        </p:nvCxnSpPr>
        <p:spPr>
          <a:xfrm flipH="1" flipV="1">
            <a:off x="4955119" y="1166718"/>
            <a:ext cx="478118" cy="3022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9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9737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האם תור ממוין ?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880344" y="864816"/>
            <a:ext cx="7187609" cy="942719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פעולה המקבלת תור ומחזירה אמת אם הוא ממוין </a:t>
            </a:r>
          </a:p>
          <a:p>
            <a:r>
              <a:rPr lang="he-IL" dirty="0"/>
              <a:t>הפעולה תסרוק עותק של התור . </a:t>
            </a:r>
          </a:p>
          <a:p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65778" y="1427521"/>
            <a:ext cx="585145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bool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IsUpSort</a:t>
            </a:r>
            <a:r>
              <a:rPr lang="en-US" sz="2000" dirty="0">
                <a:solidFill>
                  <a:srgbClr val="000000"/>
                </a:solidFill>
              </a:rPr>
              <a:t>(Queue&lt;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Queue&lt;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nQ</a:t>
            </a:r>
            <a:r>
              <a:rPr lang="en-US" sz="2000" dirty="0">
                <a:solidFill>
                  <a:srgbClr val="000000"/>
                </a:solidFill>
              </a:rPr>
              <a:t> = Clone(q);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 n = </a:t>
            </a:r>
            <a:r>
              <a:rPr lang="en-US" sz="2000" dirty="0" err="1">
                <a:solidFill>
                  <a:srgbClr val="000000"/>
                </a:solidFill>
              </a:rPr>
              <a:t>nQ.Remove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(!</a:t>
            </a:r>
            <a:r>
              <a:rPr lang="en-US" sz="2000" dirty="0" err="1">
                <a:solidFill>
                  <a:srgbClr val="000000"/>
                </a:solidFill>
              </a:rPr>
              <a:t>nQ.IsEmpty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n.CompareTo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nQ.Head</a:t>
            </a:r>
            <a:r>
              <a:rPr lang="en-US" sz="2000" dirty="0">
                <a:solidFill>
                  <a:srgbClr val="000000"/>
                </a:solidFill>
              </a:rPr>
              <a:t>()) &gt;= 0)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n= </a:t>
            </a:r>
            <a:r>
              <a:rPr lang="en-US" sz="2000" dirty="0" err="1">
                <a:solidFill>
                  <a:srgbClr val="000000"/>
                </a:solidFill>
              </a:rPr>
              <a:t>nQ.Remove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true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  <a:endParaRPr lang="he-IL" sz="20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570528" y="1746706"/>
            <a:ext cx="5568363" cy="1472105"/>
            <a:chOff x="8934608" y="2179378"/>
            <a:chExt cx="1618390" cy="1160386"/>
          </a:xfrm>
        </p:grpSpPr>
        <p:sp>
          <p:nvSpPr>
            <p:cNvPr id="7" name="תרשים זרימה: חילוץ 6"/>
            <p:cNvSpPr/>
            <p:nvPr/>
          </p:nvSpPr>
          <p:spPr>
            <a:xfrm>
              <a:off x="8958997" y="3036375"/>
              <a:ext cx="120055" cy="303389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8" name="קבוצה 7"/>
            <p:cNvGrpSpPr/>
            <p:nvPr/>
          </p:nvGrpSpPr>
          <p:grpSpPr>
            <a:xfrm>
              <a:off x="8934608" y="2179378"/>
              <a:ext cx="1618390" cy="877909"/>
              <a:chOff x="8846224" y="1128973"/>
              <a:chExt cx="1618390" cy="877909"/>
            </a:xfrm>
          </p:grpSpPr>
          <p:cxnSp>
            <p:nvCxnSpPr>
              <p:cNvPr id="9" name="מחבר ישר 8"/>
              <p:cNvCxnSpPr/>
              <p:nvPr/>
            </p:nvCxnSpPr>
            <p:spPr>
              <a:xfrm flipH="1" flipV="1">
                <a:off x="8846224" y="1993119"/>
                <a:ext cx="1573051" cy="13763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מחבר ישר 9"/>
              <p:cNvCxnSpPr/>
              <p:nvPr/>
            </p:nvCxnSpPr>
            <p:spPr>
              <a:xfrm flipH="1">
                <a:off x="8882989" y="1549607"/>
                <a:ext cx="1581625" cy="1380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אליפסה 10"/>
              <p:cNvSpPr/>
              <p:nvPr/>
            </p:nvSpPr>
            <p:spPr>
              <a:xfrm>
                <a:off x="9663139" y="1128973"/>
                <a:ext cx="370705" cy="34180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nQ</a:t>
                </a:r>
                <a:endParaRPr lang="he-IL" dirty="0"/>
              </a:p>
            </p:txBody>
          </p:sp>
          <p:cxnSp>
            <p:nvCxnSpPr>
              <p:cNvPr id="12" name="מחבר חץ ישר 11"/>
              <p:cNvCxnSpPr>
                <a:stCxn id="11" idx="2"/>
              </p:cNvCxnSpPr>
              <p:nvPr/>
            </p:nvCxnSpPr>
            <p:spPr>
              <a:xfrm flipH="1">
                <a:off x="9554516" y="1299875"/>
                <a:ext cx="108623" cy="22653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מלבן 13"/>
          <p:cNvSpPr/>
          <p:nvPr/>
        </p:nvSpPr>
        <p:spPr>
          <a:xfrm>
            <a:off x="6697025" y="2341731"/>
            <a:ext cx="761421" cy="44163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dani</a:t>
            </a:r>
            <a:endParaRPr lang="he-IL" sz="2000" dirty="0"/>
          </a:p>
        </p:txBody>
      </p:sp>
      <p:sp>
        <p:nvSpPr>
          <p:cNvPr id="15" name="מלבן 14"/>
          <p:cNvSpPr/>
          <p:nvPr/>
        </p:nvSpPr>
        <p:spPr>
          <a:xfrm>
            <a:off x="7546252" y="2327274"/>
            <a:ext cx="804731" cy="43564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dita</a:t>
            </a:r>
            <a:endParaRPr lang="he-IL" sz="2000" dirty="0"/>
          </a:p>
        </p:txBody>
      </p:sp>
      <p:sp>
        <p:nvSpPr>
          <p:cNvPr id="16" name="מלבן 15"/>
          <p:cNvSpPr/>
          <p:nvPr/>
        </p:nvSpPr>
        <p:spPr>
          <a:xfrm>
            <a:off x="10316044" y="2341731"/>
            <a:ext cx="756651" cy="44522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sara</a:t>
            </a:r>
            <a:endParaRPr lang="he-IL" sz="2000" dirty="0"/>
          </a:p>
        </p:txBody>
      </p:sp>
      <p:sp>
        <p:nvSpPr>
          <p:cNvPr id="17" name="מלבן 16"/>
          <p:cNvSpPr/>
          <p:nvPr/>
        </p:nvSpPr>
        <p:spPr>
          <a:xfrm>
            <a:off x="9447451" y="2333708"/>
            <a:ext cx="826717" cy="4705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roni</a:t>
            </a:r>
            <a:endParaRPr lang="he-IL" sz="2000" dirty="0"/>
          </a:p>
        </p:txBody>
      </p:sp>
      <p:sp>
        <p:nvSpPr>
          <p:cNvPr id="18" name="מלבן 17"/>
          <p:cNvSpPr/>
          <p:nvPr/>
        </p:nvSpPr>
        <p:spPr>
          <a:xfrm>
            <a:off x="11140650" y="2339336"/>
            <a:ext cx="877496" cy="47055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varda</a:t>
            </a:r>
            <a:endParaRPr lang="he-IL" sz="2000" dirty="0"/>
          </a:p>
        </p:txBody>
      </p:sp>
      <p:sp>
        <p:nvSpPr>
          <p:cNvPr id="19" name="מלבן 18"/>
          <p:cNvSpPr/>
          <p:nvPr/>
        </p:nvSpPr>
        <p:spPr>
          <a:xfrm>
            <a:off x="8392859" y="2321877"/>
            <a:ext cx="988413" cy="47055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moshe</a:t>
            </a:r>
            <a:endParaRPr lang="he-IL" sz="2000" dirty="0"/>
          </a:p>
        </p:txBody>
      </p:sp>
      <p:sp>
        <p:nvSpPr>
          <p:cNvPr id="32" name="פינה מקופלת 31"/>
          <p:cNvSpPr/>
          <p:nvPr/>
        </p:nvSpPr>
        <p:spPr>
          <a:xfrm>
            <a:off x="5128861" y="3483074"/>
            <a:ext cx="1690577" cy="110578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n</a:t>
            </a:r>
          </a:p>
          <a:p>
            <a:pPr algn="ctr"/>
            <a:endParaRPr lang="en-US" dirty="0"/>
          </a:p>
          <a:p>
            <a:pPr algn="ctr"/>
            <a:endParaRPr lang="he-IL" dirty="0"/>
          </a:p>
        </p:txBody>
      </p:sp>
      <p:sp>
        <p:nvSpPr>
          <p:cNvPr id="34" name="מלבן 33"/>
          <p:cNvSpPr/>
          <p:nvPr/>
        </p:nvSpPr>
        <p:spPr>
          <a:xfrm>
            <a:off x="5547399" y="3901654"/>
            <a:ext cx="761421" cy="44163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dani</a:t>
            </a:r>
            <a:endParaRPr lang="he-IL" sz="2000" dirty="0"/>
          </a:p>
        </p:txBody>
      </p:sp>
      <p:sp>
        <p:nvSpPr>
          <p:cNvPr id="37" name="מלבן 36"/>
          <p:cNvSpPr/>
          <p:nvPr/>
        </p:nvSpPr>
        <p:spPr>
          <a:xfrm>
            <a:off x="9447450" y="2321877"/>
            <a:ext cx="826717" cy="4705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Boni</a:t>
            </a:r>
            <a:endParaRPr lang="he-IL" sz="2000" dirty="0"/>
          </a:p>
        </p:txBody>
      </p:sp>
      <p:sp>
        <p:nvSpPr>
          <p:cNvPr id="41" name="חץ ימינה 40"/>
          <p:cNvSpPr/>
          <p:nvPr/>
        </p:nvSpPr>
        <p:spPr>
          <a:xfrm>
            <a:off x="74428" y="2472932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חץ ימינה 41"/>
          <p:cNvSpPr/>
          <p:nvPr/>
        </p:nvSpPr>
        <p:spPr>
          <a:xfrm>
            <a:off x="74428" y="2784699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חץ ימינה 42"/>
          <p:cNvSpPr/>
          <p:nvPr/>
        </p:nvSpPr>
        <p:spPr>
          <a:xfrm>
            <a:off x="85024" y="3026366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חץ ימינה 43"/>
          <p:cNvSpPr/>
          <p:nvPr/>
        </p:nvSpPr>
        <p:spPr>
          <a:xfrm>
            <a:off x="126705" y="3650433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חץ ימינה 44"/>
          <p:cNvSpPr/>
          <p:nvPr/>
        </p:nvSpPr>
        <p:spPr>
          <a:xfrm>
            <a:off x="488212" y="3952170"/>
            <a:ext cx="1014523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חץ ימינה 45"/>
          <p:cNvSpPr/>
          <p:nvPr/>
        </p:nvSpPr>
        <p:spPr>
          <a:xfrm>
            <a:off x="126705" y="4208278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חץ ימינה 46"/>
          <p:cNvSpPr/>
          <p:nvPr/>
        </p:nvSpPr>
        <p:spPr>
          <a:xfrm>
            <a:off x="85024" y="4899207"/>
            <a:ext cx="361507" cy="20336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7109033" y="3339883"/>
            <a:ext cx="4221569" cy="713968"/>
            <a:chOff x="7511983" y="3441166"/>
            <a:chExt cx="4221569" cy="713968"/>
          </a:xfrm>
        </p:grpSpPr>
        <p:sp>
          <p:nvSpPr>
            <p:cNvPr id="40" name="TextBox 39"/>
            <p:cNvSpPr txBox="1"/>
            <p:nvPr/>
          </p:nvSpPr>
          <p:spPr>
            <a:xfrm>
              <a:off x="7511983" y="3447248"/>
              <a:ext cx="4221569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2000" dirty="0"/>
                <a:t>If(             .</a:t>
              </a:r>
              <a:r>
                <a:rPr lang="en-US" sz="2000" dirty="0" err="1"/>
                <a:t>CompareTo</a:t>
              </a:r>
              <a:r>
                <a:rPr lang="en-US" sz="2000" dirty="0"/>
                <a:t>(                  ) </a:t>
              </a:r>
            </a:p>
            <a:p>
              <a:pPr algn="l" rtl="0"/>
              <a:r>
                <a:rPr lang="en-US" sz="2000" dirty="0"/>
                <a:t>      </a:t>
              </a:r>
              <a:endParaRPr lang="he-IL" sz="2000" dirty="0"/>
            </a:p>
          </p:txBody>
        </p:sp>
        <p:grpSp>
          <p:nvGrpSpPr>
            <p:cNvPr id="49" name="קבוצה 48"/>
            <p:cNvGrpSpPr/>
            <p:nvPr/>
          </p:nvGrpSpPr>
          <p:grpSpPr>
            <a:xfrm>
              <a:off x="7877527" y="3441166"/>
              <a:ext cx="3360330" cy="468417"/>
              <a:chOff x="8022347" y="3513274"/>
              <a:chExt cx="3360330" cy="468417"/>
            </a:xfrm>
          </p:grpSpPr>
          <p:sp>
            <p:nvSpPr>
              <p:cNvPr id="35" name="מלבן 34"/>
              <p:cNvSpPr/>
              <p:nvPr/>
            </p:nvSpPr>
            <p:spPr>
              <a:xfrm>
                <a:off x="10577946" y="3546050"/>
                <a:ext cx="804731" cy="435641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000" dirty="0" err="1"/>
                  <a:t>dita</a:t>
                </a:r>
                <a:endParaRPr lang="he-IL" sz="2000" dirty="0"/>
              </a:p>
            </p:txBody>
          </p:sp>
          <p:sp>
            <p:nvSpPr>
              <p:cNvPr id="48" name="מלבן 47"/>
              <p:cNvSpPr/>
              <p:nvPr/>
            </p:nvSpPr>
            <p:spPr>
              <a:xfrm>
                <a:off x="8022347" y="3513274"/>
                <a:ext cx="761421" cy="44163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000" dirty="0"/>
                  <a:t>dani</a:t>
                </a:r>
                <a:endParaRPr lang="he-IL" sz="2000" dirty="0"/>
              </a:p>
            </p:txBody>
          </p:sp>
        </p:grpSp>
      </p:grpSp>
      <p:grpSp>
        <p:nvGrpSpPr>
          <p:cNvPr id="65" name="קבוצה 64"/>
          <p:cNvGrpSpPr/>
          <p:nvPr/>
        </p:nvGrpSpPr>
        <p:grpSpPr>
          <a:xfrm>
            <a:off x="7083618" y="3305840"/>
            <a:ext cx="4221569" cy="788136"/>
            <a:chOff x="7657279" y="4242292"/>
            <a:chExt cx="4221569" cy="788136"/>
          </a:xfrm>
        </p:grpSpPr>
        <p:sp>
          <p:nvSpPr>
            <p:cNvPr id="39" name="מלבן 38"/>
            <p:cNvSpPr/>
            <p:nvPr/>
          </p:nvSpPr>
          <p:spPr>
            <a:xfrm>
              <a:off x="10471674" y="4242292"/>
              <a:ext cx="98841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 err="1"/>
                <a:t>moshe</a:t>
              </a:r>
              <a:endParaRPr lang="he-IL" sz="2000" dirty="0"/>
            </a:p>
          </p:txBody>
        </p:sp>
        <p:grpSp>
          <p:nvGrpSpPr>
            <p:cNvPr id="51" name="קבוצה 50"/>
            <p:cNvGrpSpPr/>
            <p:nvPr/>
          </p:nvGrpSpPr>
          <p:grpSpPr>
            <a:xfrm>
              <a:off x="7657279" y="4263041"/>
              <a:ext cx="4221569" cy="767387"/>
              <a:chOff x="7406954" y="3958290"/>
              <a:chExt cx="4221569" cy="767387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7406954" y="4017791"/>
                <a:ext cx="4221569" cy="70788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/>
                  <a:t>If(             .</a:t>
                </a:r>
                <a:r>
                  <a:rPr lang="en-US" sz="2000" dirty="0" err="1"/>
                  <a:t>CompareTo</a:t>
                </a:r>
                <a:r>
                  <a:rPr lang="en-US" sz="2000" dirty="0"/>
                  <a:t>(                  )</a:t>
                </a:r>
              </a:p>
              <a:p>
                <a:pPr algn="l" rtl="0"/>
                <a:r>
                  <a:rPr lang="en-US" sz="2000" dirty="0"/>
                  <a:t>      </a:t>
                </a:r>
                <a:endParaRPr lang="he-IL" sz="2000" dirty="0"/>
              </a:p>
            </p:txBody>
          </p:sp>
          <p:sp>
            <p:nvSpPr>
              <p:cNvPr id="54" name="מלבן 53"/>
              <p:cNvSpPr/>
              <p:nvPr/>
            </p:nvSpPr>
            <p:spPr>
              <a:xfrm>
                <a:off x="7782536" y="3958290"/>
                <a:ext cx="804731" cy="435641"/>
              </a:xfrm>
              <a:prstGeom prst="rect">
                <a:avLst/>
              </a:prstGeom>
              <a:ln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000" dirty="0" err="1"/>
                  <a:t>dita</a:t>
                </a:r>
                <a:endParaRPr lang="he-IL" sz="2000" dirty="0"/>
              </a:p>
            </p:txBody>
          </p:sp>
        </p:grpSp>
      </p:grpSp>
      <p:grpSp>
        <p:nvGrpSpPr>
          <p:cNvPr id="64" name="קבוצה 63"/>
          <p:cNvGrpSpPr/>
          <p:nvPr/>
        </p:nvGrpSpPr>
        <p:grpSpPr>
          <a:xfrm>
            <a:off x="6899255" y="3306579"/>
            <a:ext cx="4724211" cy="485360"/>
            <a:chOff x="3428177" y="4803332"/>
            <a:chExt cx="4724211" cy="485360"/>
          </a:xfrm>
        </p:grpSpPr>
        <p:sp>
          <p:nvSpPr>
            <p:cNvPr id="57" name="TextBox 56"/>
            <p:cNvSpPr txBox="1"/>
            <p:nvPr/>
          </p:nvSpPr>
          <p:spPr>
            <a:xfrm>
              <a:off x="3428177" y="4843821"/>
              <a:ext cx="472421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2000" dirty="0"/>
                <a:t>If(                .</a:t>
              </a:r>
              <a:r>
                <a:rPr lang="en-US" sz="2000" dirty="0" err="1"/>
                <a:t>CompareTo</a:t>
              </a:r>
              <a:r>
                <a:rPr lang="en-US" sz="2000" dirty="0"/>
                <a:t>(                  )      </a:t>
              </a:r>
              <a:endParaRPr lang="he-IL" sz="2000" dirty="0"/>
            </a:p>
          </p:txBody>
        </p:sp>
        <p:sp>
          <p:nvSpPr>
            <p:cNvPr id="62" name="מלבן 61"/>
            <p:cNvSpPr/>
            <p:nvPr/>
          </p:nvSpPr>
          <p:spPr>
            <a:xfrm>
              <a:off x="3822575" y="4803332"/>
              <a:ext cx="98841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 err="1"/>
                <a:t>moshe</a:t>
              </a:r>
              <a:endParaRPr lang="he-IL" sz="2000" dirty="0"/>
            </a:p>
          </p:txBody>
        </p:sp>
        <p:sp>
          <p:nvSpPr>
            <p:cNvPr id="63" name="מלבן 62"/>
            <p:cNvSpPr/>
            <p:nvPr/>
          </p:nvSpPr>
          <p:spPr>
            <a:xfrm>
              <a:off x="6565493" y="4818135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 err="1"/>
                <a:t>Boni</a:t>
              </a:r>
              <a:endParaRPr lang="he-IL" sz="2000" dirty="0"/>
            </a:p>
          </p:txBody>
        </p:sp>
      </p:grpSp>
      <p:sp>
        <p:nvSpPr>
          <p:cNvPr id="26" name="מלבן 25"/>
          <p:cNvSpPr/>
          <p:nvPr/>
        </p:nvSpPr>
        <p:spPr>
          <a:xfrm>
            <a:off x="5538105" y="3907647"/>
            <a:ext cx="804731" cy="43564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dita</a:t>
            </a:r>
            <a:endParaRPr lang="he-IL" sz="2000" dirty="0"/>
          </a:p>
        </p:txBody>
      </p:sp>
      <p:sp>
        <p:nvSpPr>
          <p:cNvPr id="30" name="מלבן 29"/>
          <p:cNvSpPr/>
          <p:nvPr/>
        </p:nvSpPr>
        <p:spPr>
          <a:xfrm>
            <a:off x="5397423" y="3920254"/>
            <a:ext cx="988413" cy="47055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 err="1"/>
              <a:t>moshe</a:t>
            </a:r>
            <a:endParaRPr lang="he-IL" sz="2000" dirty="0"/>
          </a:p>
        </p:txBody>
      </p:sp>
      <p:sp>
        <p:nvSpPr>
          <p:cNvPr id="66" name="חץ ימינה 65"/>
          <p:cNvSpPr/>
          <p:nvPr/>
        </p:nvSpPr>
        <p:spPr>
          <a:xfrm>
            <a:off x="15488" y="2125262"/>
            <a:ext cx="291970" cy="17258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287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9" grpId="0" animBg="1"/>
      <p:bldP spid="19" grpId="1" animBg="1"/>
      <p:bldP spid="32" grpId="0" animBg="1"/>
      <p:bldP spid="34" grpId="0" animBg="1"/>
      <p:bldP spid="37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4" grpId="2" animBg="1"/>
      <p:bldP spid="44" grpId="3" animBg="1"/>
      <p:bldP spid="44" grpId="4" animBg="1"/>
      <p:bldP spid="44" grpId="5" animBg="1"/>
      <p:bldP spid="45" grpId="0" animBg="1"/>
      <p:bldP spid="46" grpId="0" animBg="1"/>
      <p:bldP spid="46" grpId="1" animBg="1"/>
      <p:bldP spid="46" grpId="2" animBg="1"/>
      <p:bldP spid="46" grpId="3" animBg="1"/>
      <p:bldP spid="47" grpId="0" animBg="1"/>
      <p:bldP spid="26" grpId="0" animBg="1"/>
      <p:bldP spid="30" grpId="0" animBg="1"/>
      <p:bldP spid="66" grpId="0" animBg="1"/>
      <p:bldP spid="6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הוספה-  לתור </a:t>
            </a:r>
            <a:r>
              <a:rPr lang="he-IL" dirty="0" err="1"/>
              <a:t>ממויין</a:t>
            </a:r>
            <a:r>
              <a:rPr lang="he-IL" dirty="0"/>
              <a:t>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265814" y="875448"/>
            <a:ext cx="7562316" cy="3856041"/>
          </a:xfrm>
        </p:spPr>
        <p:txBody>
          <a:bodyPr>
            <a:normAutofit fontScale="92500" lnSpcReduction="10000"/>
          </a:bodyPr>
          <a:lstStyle/>
          <a:p>
            <a:endParaRPr lang="he-IL" dirty="0"/>
          </a:p>
          <a:p>
            <a:r>
              <a:rPr lang="he-IL" dirty="0"/>
              <a:t>אם תור ריק- הוסף לתור וסיים</a:t>
            </a:r>
          </a:p>
          <a:p>
            <a:r>
              <a:rPr lang="he-IL" dirty="0"/>
              <a:t>אם קטן מהראשון – הוסף לתור עזר </a:t>
            </a:r>
          </a:p>
          <a:p>
            <a:r>
              <a:rPr lang="he-IL" dirty="0"/>
              <a:t>לסרוק את התור לתור עזר </a:t>
            </a:r>
          </a:p>
          <a:p>
            <a:r>
              <a:rPr lang="he-IL" dirty="0"/>
              <a:t>  תוך סריקה לבדוק </a:t>
            </a:r>
          </a:p>
          <a:p>
            <a:r>
              <a:rPr lang="he-IL" dirty="0"/>
              <a:t>         אם מצאנו מקום הוספה – הוסף חדש לתור עזר </a:t>
            </a:r>
          </a:p>
          <a:p>
            <a:r>
              <a:rPr lang="he-IL" dirty="0"/>
              <a:t>          אחרת – העבר לתור עזר (מהמקור )</a:t>
            </a:r>
          </a:p>
          <a:p>
            <a:r>
              <a:rPr lang="he-IL" dirty="0"/>
              <a:t>האם גדול מהאחרון ? </a:t>
            </a:r>
          </a:p>
          <a:p>
            <a:r>
              <a:rPr lang="he-IL" dirty="0"/>
              <a:t>              הוסף לתור עזר </a:t>
            </a:r>
          </a:p>
          <a:p>
            <a:r>
              <a:rPr lang="he-IL" dirty="0"/>
              <a:t>בסיום – החזר תור עזר לתור המקורי . </a:t>
            </a:r>
          </a:p>
        </p:txBody>
      </p:sp>
      <p:sp>
        <p:nvSpPr>
          <p:cNvPr id="12" name="מלבן 11"/>
          <p:cNvSpPr/>
          <p:nvPr/>
        </p:nvSpPr>
        <p:spPr>
          <a:xfrm>
            <a:off x="8521162" y="2279983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13" name="מלבן 12"/>
          <p:cNvSpPr/>
          <p:nvPr/>
        </p:nvSpPr>
        <p:spPr>
          <a:xfrm>
            <a:off x="9622525" y="2249536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9</a:t>
            </a:r>
            <a:endParaRPr lang="he-IL" sz="2000" dirty="0"/>
          </a:p>
        </p:txBody>
      </p:sp>
      <p:sp>
        <p:nvSpPr>
          <p:cNvPr id="14" name="מלבן 13"/>
          <p:cNvSpPr/>
          <p:nvPr/>
        </p:nvSpPr>
        <p:spPr>
          <a:xfrm>
            <a:off x="9235783" y="2252849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17" name="מלבן 16"/>
          <p:cNvSpPr/>
          <p:nvPr/>
        </p:nvSpPr>
        <p:spPr>
          <a:xfrm>
            <a:off x="8867977" y="2276766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grpSp>
        <p:nvGrpSpPr>
          <p:cNvPr id="18" name="קבוצה 17"/>
          <p:cNvGrpSpPr/>
          <p:nvPr/>
        </p:nvGrpSpPr>
        <p:grpSpPr>
          <a:xfrm>
            <a:off x="8302035" y="1533942"/>
            <a:ext cx="2053354" cy="1363389"/>
            <a:chOff x="8722545" y="2128445"/>
            <a:chExt cx="2295859" cy="1221361"/>
          </a:xfrm>
        </p:grpSpPr>
        <p:sp>
          <p:nvSpPr>
            <p:cNvPr id="19" name="תרשים זרימה: חילוץ 18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0" name="קבוצה 19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21" name="מחבר ישר 20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מחבר ישר 21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" name="אליפסה 22"/>
              <p:cNvSpPr/>
              <p:nvPr/>
            </p:nvSpPr>
            <p:spPr>
              <a:xfrm>
                <a:off x="9673801" y="1078040"/>
                <a:ext cx="100328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24" name="מחבר חץ ישר 23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קבוצה 24"/>
          <p:cNvGrpSpPr/>
          <p:nvPr/>
        </p:nvGrpSpPr>
        <p:grpSpPr>
          <a:xfrm>
            <a:off x="5030751" y="5039077"/>
            <a:ext cx="2053354" cy="1363389"/>
            <a:chOff x="8722545" y="2128445"/>
            <a:chExt cx="2295859" cy="1221361"/>
          </a:xfrm>
        </p:grpSpPr>
        <p:sp>
          <p:nvSpPr>
            <p:cNvPr id="26" name="תרשים זרימה: חילוץ 25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7" name="קבוצה 26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28" name="מחבר ישר 27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מחבר ישר 28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אליפסה 29"/>
              <p:cNvSpPr/>
              <p:nvPr/>
            </p:nvSpPr>
            <p:spPr>
              <a:xfrm>
                <a:off x="9393278" y="1078040"/>
                <a:ext cx="1283809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temp</a:t>
                </a:r>
                <a:endParaRPr lang="he-IL" dirty="0"/>
              </a:p>
            </p:txBody>
          </p:sp>
          <p:cxnSp>
            <p:nvCxnSpPr>
              <p:cNvPr id="31" name="מחבר חץ ישר 30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73628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הוספה לתור </a:t>
            </a:r>
            <a:r>
              <a:rPr lang="he-IL" dirty="0" err="1"/>
              <a:t>ממויין</a:t>
            </a:r>
            <a:r>
              <a:rPr lang="he-IL" dirty="0"/>
              <a:t> </a:t>
            </a:r>
          </a:p>
        </p:txBody>
      </p:sp>
      <p:sp>
        <p:nvSpPr>
          <p:cNvPr id="5" name="מלבן 4"/>
          <p:cNvSpPr/>
          <p:nvPr/>
        </p:nvSpPr>
        <p:spPr>
          <a:xfrm>
            <a:off x="857693" y="1091793"/>
            <a:ext cx="95994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Queue&lt;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AddToSortQueue</a:t>
            </a:r>
            <a:r>
              <a:rPr lang="en-US" sz="2400" dirty="0">
                <a:solidFill>
                  <a:srgbClr val="000000"/>
                </a:solidFill>
              </a:rPr>
              <a:t>(Queue&lt;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q,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n)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 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</a:rPr>
              <a:t>      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q.IsEmpty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</a:rPr>
              <a:t>q.Insert</a:t>
            </a:r>
            <a:r>
              <a:rPr lang="en-US" sz="2400" dirty="0">
                <a:solidFill>
                  <a:srgbClr val="000000"/>
                </a:solidFill>
              </a:rPr>
              <a:t>(n);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q;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Queue&lt;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temp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Queue&lt;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(n &lt; </a:t>
            </a:r>
            <a:r>
              <a:rPr lang="en-US" sz="2400" dirty="0" err="1">
                <a:solidFill>
                  <a:srgbClr val="000000"/>
                </a:solidFill>
              </a:rPr>
              <a:t>q.Head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</a:t>
            </a:r>
            <a:r>
              <a:rPr lang="en-US" sz="2400" dirty="0" err="1">
                <a:solidFill>
                  <a:srgbClr val="000000"/>
                </a:solidFill>
              </a:rPr>
              <a:t>temp.Insert</a:t>
            </a:r>
            <a:r>
              <a:rPr lang="en-US" sz="2400" dirty="0">
                <a:solidFill>
                  <a:srgbClr val="000000"/>
                </a:solidFill>
              </a:rPr>
              <a:t>(n);</a:t>
            </a:r>
          </a:p>
          <a:p>
            <a:pPr algn="l" rtl="0"/>
            <a:endParaRPr lang="he-IL" sz="2400" dirty="0"/>
          </a:p>
        </p:txBody>
      </p:sp>
      <p:sp>
        <p:nvSpPr>
          <p:cNvPr id="6" name="חץ שמאלה 5"/>
          <p:cNvSpPr/>
          <p:nvPr/>
        </p:nvSpPr>
        <p:spPr>
          <a:xfrm>
            <a:off x="5295014" y="2041451"/>
            <a:ext cx="3880884" cy="5528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התור ריק </a:t>
            </a:r>
          </a:p>
        </p:txBody>
      </p:sp>
      <p:sp>
        <p:nvSpPr>
          <p:cNvPr id="7" name="חץ שמאלה 6"/>
          <p:cNvSpPr/>
          <p:nvPr/>
        </p:nvSpPr>
        <p:spPr>
          <a:xfrm>
            <a:off x="5928110" y="4121888"/>
            <a:ext cx="3880884" cy="5528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המספר קטן מכולם </a:t>
            </a:r>
          </a:p>
        </p:txBody>
      </p:sp>
    </p:spTree>
    <p:extLst>
      <p:ext uri="{BB962C8B-B14F-4D97-AF65-F5344CB8AC3E}">
        <p14:creationId xmlns:p14="http://schemas.microsoft.com/office/powerpoint/2010/main" val="1009579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605681" y="7192"/>
            <a:ext cx="558209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Queue&lt;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temp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(n &lt; </a:t>
            </a:r>
            <a:r>
              <a:rPr lang="en-US" sz="2000" dirty="0" err="1">
                <a:solidFill>
                  <a:srgbClr val="000000"/>
                </a:solidFill>
              </a:rPr>
              <a:t>q.Head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(n);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</a:t>
            </a:r>
          </a:p>
          <a:p>
            <a:pPr algn="l" rtl="0"/>
            <a:r>
              <a:rPr lang="pt-BR" sz="2000" dirty="0">
                <a:solidFill>
                  <a:srgbClr val="000000"/>
                </a:solidFill>
              </a:rPr>
              <a:t>        </a:t>
            </a:r>
            <a:r>
              <a:rPr lang="pt-BR" sz="2000" dirty="0">
                <a:solidFill>
                  <a:srgbClr val="0000FF"/>
                </a:solidFill>
              </a:rPr>
              <a:t>if</a:t>
            </a:r>
            <a:r>
              <a:rPr lang="pt-BR" sz="2000" dirty="0">
                <a:solidFill>
                  <a:srgbClr val="000000"/>
                </a:solidFill>
              </a:rPr>
              <a:t> (n &gt; num &amp;&amp; n &lt; q.Head())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    }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(n);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   {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</a:t>
            </a:r>
            <a:r>
              <a:rPr lang="en-US" sz="2000" dirty="0">
                <a:solidFill>
                  <a:srgbClr val="0000FF"/>
                </a:solidFill>
              </a:rPr>
              <a:t>else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(n &gt;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(n);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temp.IsEmpty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temp.Remove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q;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  <a:endParaRPr lang="he-IL" sz="2000" dirty="0"/>
          </a:p>
        </p:txBody>
      </p:sp>
      <p:sp>
        <p:nvSpPr>
          <p:cNvPr id="6" name="מלבן 5"/>
          <p:cNvSpPr/>
          <p:nvPr/>
        </p:nvSpPr>
        <p:spPr>
          <a:xfrm>
            <a:off x="9136848" y="1224182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7" name="מלבן 6"/>
          <p:cNvSpPr/>
          <p:nvPr/>
        </p:nvSpPr>
        <p:spPr>
          <a:xfrm>
            <a:off x="10238211" y="119373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9</a:t>
            </a:r>
            <a:endParaRPr lang="he-IL" sz="2000" dirty="0"/>
          </a:p>
        </p:txBody>
      </p:sp>
      <p:sp>
        <p:nvSpPr>
          <p:cNvPr id="8" name="מלבן 7"/>
          <p:cNvSpPr/>
          <p:nvPr/>
        </p:nvSpPr>
        <p:spPr>
          <a:xfrm>
            <a:off x="9851469" y="119704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9" name="מלבן 8"/>
          <p:cNvSpPr/>
          <p:nvPr/>
        </p:nvSpPr>
        <p:spPr>
          <a:xfrm>
            <a:off x="9483663" y="1220965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grpSp>
        <p:nvGrpSpPr>
          <p:cNvPr id="10" name="קבוצה 9"/>
          <p:cNvGrpSpPr/>
          <p:nvPr/>
        </p:nvGrpSpPr>
        <p:grpSpPr>
          <a:xfrm>
            <a:off x="8917721" y="478141"/>
            <a:ext cx="2053354" cy="1363389"/>
            <a:chOff x="8722545" y="2128445"/>
            <a:chExt cx="2295859" cy="1221361"/>
          </a:xfrm>
        </p:grpSpPr>
        <p:sp>
          <p:nvSpPr>
            <p:cNvPr id="11" name="תרשים זרימה: חילוץ 10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2" name="קבוצה 11"/>
            <p:cNvGrpSpPr/>
            <p:nvPr/>
          </p:nvGrpSpPr>
          <p:grpSpPr>
            <a:xfrm>
              <a:off x="8722545" y="2128445"/>
              <a:ext cx="2295859" cy="1128358"/>
              <a:chOff x="8634161" y="1078040"/>
              <a:chExt cx="2295859" cy="1128358"/>
            </a:xfrm>
          </p:grpSpPr>
          <p:cxnSp>
            <p:nvCxnSpPr>
              <p:cNvPr id="13" name="מחבר ישר 12"/>
              <p:cNvCxnSpPr/>
              <p:nvPr/>
            </p:nvCxnSpPr>
            <p:spPr>
              <a:xfrm flipH="1">
                <a:off x="8634161" y="2166466"/>
                <a:ext cx="2277725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מחבר ישר 13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אליפסה 14"/>
              <p:cNvSpPr/>
              <p:nvPr/>
            </p:nvSpPr>
            <p:spPr>
              <a:xfrm>
                <a:off x="9673801" y="1078040"/>
                <a:ext cx="1003285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6" name="מחבר חץ ישר 15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" name="קבוצה 16"/>
          <p:cNvGrpSpPr/>
          <p:nvPr/>
        </p:nvGrpSpPr>
        <p:grpSpPr>
          <a:xfrm>
            <a:off x="8081911" y="2677240"/>
            <a:ext cx="2053354" cy="1363389"/>
            <a:chOff x="8722545" y="2128445"/>
            <a:chExt cx="2295859" cy="1221361"/>
          </a:xfrm>
        </p:grpSpPr>
        <p:sp>
          <p:nvSpPr>
            <p:cNvPr id="18" name="תרשים זרימה: חילוץ 17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9" name="קבוצה 18"/>
            <p:cNvGrpSpPr/>
            <p:nvPr/>
          </p:nvGrpSpPr>
          <p:grpSpPr>
            <a:xfrm>
              <a:off x="8722545" y="2128445"/>
              <a:ext cx="2295859" cy="1035355"/>
              <a:chOff x="8634161" y="1078040"/>
              <a:chExt cx="2295859" cy="1035355"/>
            </a:xfrm>
          </p:grpSpPr>
          <p:cxnSp>
            <p:nvCxnSpPr>
              <p:cNvPr id="20" name="מחבר ישר 19"/>
              <p:cNvCxnSpPr/>
              <p:nvPr/>
            </p:nvCxnSpPr>
            <p:spPr>
              <a:xfrm flipH="1">
                <a:off x="8634161" y="2073463"/>
                <a:ext cx="2277724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אליפסה 21"/>
              <p:cNvSpPr/>
              <p:nvPr/>
            </p:nvSpPr>
            <p:spPr>
              <a:xfrm>
                <a:off x="9393278" y="1078040"/>
                <a:ext cx="1283809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temp</a:t>
                </a:r>
                <a:endParaRPr lang="he-IL" dirty="0"/>
              </a:p>
            </p:txBody>
          </p:sp>
          <p:cxnSp>
            <p:nvCxnSpPr>
              <p:cNvPr id="23" name="מחבר חץ ישר 22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פינה מקופלת 23"/>
          <p:cNvSpPr/>
          <p:nvPr/>
        </p:nvSpPr>
        <p:spPr>
          <a:xfrm>
            <a:off x="6555733" y="1022075"/>
            <a:ext cx="1335311" cy="998023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err="1"/>
              <a:t>num</a:t>
            </a:r>
            <a:endParaRPr lang="en-US" dirty="0"/>
          </a:p>
          <a:p>
            <a:pPr algn="ctr"/>
            <a:endParaRPr lang="he-IL" dirty="0"/>
          </a:p>
        </p:txBody>
      </p:sp>
      <p:sp>
        <p:nvSpPr>
          <p:cNvPr id="25" name="פינה מקופלת 24"/>
          <p:cNvSpPr/>
          <p:nvPr/>
        </p:nvSpPr>
        <p:spPr>
          <a:xfrm>
            <a:off x="5772621" y="372964"/>
            <a:ext cx="1335311" cy="51699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n=1 </a:t>
            </a:r>
          </a:p>
          <a:p>
            <a:pPr algn="ctr"/>
            <a:endParaRPr lang="he-IL" dirty="0"/>
          </a:p>
        </p:txBody>
      </p:sp>
      <p:sp>
        <p:nvSpPr>
          <p:cNvPr id="26" name="פינה מקופלת 25"/>
          <p:cNvSpPr/>
          <p:nvPr/>
        </p:nvSpPr>
        <p:spPr>
          <a:xfrm>
            <a:off x="5790932" y="404292"/>
            <a:ext cx="1335311" cy="516994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n=3 </a:t>
            </a:r>
          </a:p>
          <a:p>
            <a:pPr algn="ctr"/>
            <a:endParaRPr lang="he-IL" dirty="0"/>
          </a:p>
        </p:txBody>
      </p:sp>
      <p:sp>
        <p:nvSpPr>
          <p:cNvPr id="28" name="חץ ימינה 27"/>
          <p:cNvSpPr/>
          <p:nvPr/>
        </p:nvSpPr>
        <p:spPr>
          <a:xfrm>
            <a:off x="186246" y="1011442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חץ ימינה 28"/>
          <p:cNvSpPr/>
          <p:nvPr/>
        </p:nvSpPr>
        <p:spPr>
          <a:xfrm>
            <a:off x="813950" y="1884298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חץ ימינה 29"/>
          <p:cNvSpPr/>
          <p:nvPr/>
        </p:nvSpPr>
        <p:spPr>
          <a:xfrm>
            <a:off x="1023668" y="3771459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חץ ימינה 30"/>
          <p:cNvSpPr/>
          <p:nvPr/>
        </p:nvSpPr>
        <p:spPr>
          <a:xfrm>
            <a:off x="391430" y="4636790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חץ ימינה 31"/>
          <p:cNvSpPr/>
          <p:nvPr/>
        </p:nvSpPr>
        <p:spPr>
          <a:xfrm>
            <a:off x="395963" y="5012514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חץ ימינה 32"/>
          <p:cNvSpPr/>
          <p:nvPr/>
        </p:nvSpPr>
        <p:spPr>
          <a:xfrm>
            <a:off x="334868" y="5529508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4" name="חץ ימינה 33"/>
          <p:cNvSpPr/>
          <p:nvPr/>
        </p:nvSpPr>
        <p:spPr>
          <a:xfrm>
            <a:off x="395963" y="6192841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חץ ימינה 34"/>
          <p:cNvSpPr/>
          <p:nvPr/>
        </p:nvSpPr>
        <p:spPr>
          <a:xfrm>
            <a:off x="544585" y="4046627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חץ ימינה 35"/>
          <p:cNvSpPr/>
          <p:nvPr/>
        </p:nvSpPr>
        <p:spPr>
          <a:xfrm>
            <a:off x="1170048" y="2677240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חץ ימינה 36"/>
          <p:cNvSpPr/>
          <p:nvPr/>
        </p:nvSpPr>
        <p:spPr>
          <a:xfrm>
            <a:off x="790585" y="631461"/>
            <a:ext cx="419435" cy="20952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מלבן 37"/>
          <p:cNvSpPr/>
          <p:nvPr/>
        </p:nvSpPr>
        <p:spPr>
          <a:xfrm>
            <a:off x="7011750" y="158931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1" name="מלבן 40"/>
          <p:cNvSpPr/>
          <p:nvPr/>
        </p:nvSpPr>
        <p:spPr>
          <a:xfrm>
            <a:off x="10560084" y="3338005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7882244" y="3402678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43" name="מלבן 42"/>
          <p:cNvSpPr/>
          <p:nvPr/>
        </p:nvSpPr>
        <p:spPr>
          <a:xfrm>
            <a:off x="10135265" y="331649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0" name="מלבן 39"/>
          <p:cNvSpPr/>
          <p:nvPr/>
        </p:nvSpPr>
        <p:spPr>
          <a:xfrm>
            <a:off x="7002795" y="161305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46" name="מלבן 45"/>
          <p:cNvSpPr/>
          <p:nvPr/>
        </p:nvSpPr>
        <p:spPr>
          <a:xfrm>
            <a:off x="11188355" y="328487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45" name="מלבן 44"/>
          <p:cNvSpPr/>
          <p:nvPr/>
        </p:nvSpPr>
        <p:spPr>
          <a:xfrm>
            <a:off x="7011750" y="161305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4" name="מלבן 43"/>
          <p:cNvSpPr/>
          <p:nvPr/>
        </p:nvSpPr>
        <p:spPr>
          <a:xfrm>
            <a:off x="11405820" y="322457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7024700" y="1603869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9</a:t>
            </a:r>
            <a:endParaRPr lang="he-IL" sz="2000" dirty="0"/>
          </a:p>
        </p:txBody>
      </p:sp>
      <p:sp>
        <p:nvSpPr>
          <p:cNvPr id="47" name="מלבן 46"/>
          <p:cNvSpPr/>
          <p:nvPr/>
        </p:nvSpPr>
        <p:spPr>
          <a:xfrm>
            <a:off x="11804041" y="321146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9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09544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7.40741E-7 L -0.15364 0.0127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82" y="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1.11111E-6 L -0.14792 0.0111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96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1.11111E-6 L -0.17201 0.0173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07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81481E-6 L -0.15768 0.02107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91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96296E-6 L -0.13698 0.01528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38" y="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26" grpId="0" animBg="1"/>
      <p:bldP spid="28" grpId="0" animBg="1"/>
      <p:bldP spid="28" grpId="1" animBg="1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30" grpId="0" animBg="1"/>
      <p:bldP spid="30" grpId="1" animBg="1"/>
      <p:bldP spid="30" grpId="2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5" grpId="6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0" grpId="0" animBg="1"/>
      <p:bldP spid="46" grpId="0" animBg="1"/>
      <p:bldP spid="46" grpId="1" animBg="1"/>
      <p:bldP spid="45" grpId="0" animBg="1"/>
      <p:bldP spid="44" grpId="0" animBg="1"/>
      <p:bldP spid="44" grpId="1" animBg="1"/>
      <p:bldP spid="39" grpId="0" animBg="1"/>
      <p:bldP spid="47" grpId="0" animBg="1"/>
      <p:bldP spid="4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/>
              <a:t>מצא,מחק</a:t>
            </a:r>
            <a:r>
              <a:rPr lang="he-IL" dirty="0"/>
              <a:t> וספור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518837" y="875448"/>
            <a:ext cx="7272669" cy="2654561"/>
          </a:xfrm>
        </p:spPr>
        <p:txBody>
          <a:bodyPr>
            <a:normAutofit/>
          </a:bodyPr>
          <a:lstStyle/>
          <a:p>
            <a:pPr marL="96848" indent="0">
              <a:buNone/>
            </a:pPr>
            <a:r>
              <a:rPr lang="he-IL" dirty="0"/>
              <a:t>כתבו פעולה המקבלת תור מספרים. כל מספר יכול להופיע בתור מספר פעמים.  על הפעולה להחזיר תור של   המספרים המופיעים בדיוק פעמיים בתור. </a:t>
            </a:r>
          </a:p>
          <a:p>
            <a:pPr marL="96848" indent="0">
              <a:buNone/>
            </a:pPr>
            <a:r>
              <a:rPr lang="he-IL" dirty="0"/>
              <a:t>לתור </a:t>
            </a:r>
            <a:r>
              <a:rPr lang="en-US" dirty="0"/>
              <a:t>[1,4,5,1,8,2,4,1,2,8]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יוחזר התור [4,8,2]</a:t>
            </a:r>
          </a:p>
          <a:p>
            <a:pPr marL="96848" indent="0">
              <a:buNone/>
            </a:pP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846639" y="2218552"/>
            <a:ext cx="6060559" cy="31393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/>
              <a:t>מה נדרש ? </a:t>
            </a:r>
          </a:p>
          <a:p>
            <a:endParaRPr lang="he-IL" b="1" dirty="0"/>
          </a:p>
          <a:p>
            <a:r>
              <a:rPr lang="he-IL" b="1" dirty="0"/>
              <a:t>לכל מספר בתור – נבדוק את שאר התור כמה פעמים הוא מופיע. </a:t>
            </a:r>
          </a:p>
          <a:p>
            <a:r>
              <a:rPr lang="he-IL" b="1" dirty="0"/>
              <a:t>כל מספר שנבדוק  - נמחק את מופעיו מהתור </a:t>
            </a:r>
          </a:p>
          <a:p>
            <a:endParaRPr lang="he-IL" b="1" dirty="0"/>
          </a:p>
          <a:p>
            <a:r>
              <a:rPr lang="he-IL" b="1" dirty="0"/>
              <a:t>פעולת עזר שתקבל תור ומספר , תספור כמה פעמים הוא מופיע, תמחק את מופעיו ותחזיר את המונה.</a:t>
            </a:r>
          </a:p>
          <a:p>
            <a:endParaRPr lang="he-IL" b="1" dirty="0"/>
          </a:p>
          <a:p>
            <a:r>
              <a:rPr lang="en-US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CountRemove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(Queue&lt;</a:t>
            </a:r>
            <a:r>
              <a:rPr lang="en-US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q, </a:t>
            </a:r>
            <a:r>
              <a:rPr lang="en-US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85147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מבנה נתונים : תור –שיעור  2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  כיתה יא-</a:t>
            </a:r>
            <a:r>
              <a:rPr lang="he-IL" dirty="0" err="1">
                <a:sym typeface="Varela Round"/>
              </a:rPr>
              <a:t>יב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199" y="4569339"/>
            <a:ext cx="23077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/>
              <a:t>הגהה: לבנת חלבה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46799" y="132016"/>
            <a:ext cx="7292215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CountRemove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(Queue&lt;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q,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Queue&lt;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temp =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Queue&lt;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&gt;();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count = 0;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(!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q.IsEmpty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())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==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q.Head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())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count++;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q.Remove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}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else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temp.Insert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q.Remove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()); </a:t>
            </a:r>
            <a:r>
              <a:rPr lang="he-IL" sz="2000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התור ללא המספר שנבדק  //  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}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(!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temp.IsEmpty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()) </a:t>
            </a:r>
            <a:r>
              <a:rPr lang="he-IL" sz="2000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//שמירה על התור לסיבוב הבא    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q.Insert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temp.Remove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return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count;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}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8090752" y="128136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1</a:t>
            </a:r>
            <a:endParaRPr lang="he-IL" sz="2000" dirty="0"/>
          </a:p>
        </p:txBody>
      </p:sp>
      <p:sp>
        <p:nvSpPr>
          <p:cNvPr id="7" name="מלבן 6"/>
          <p:cNvSpPr/>
          <p:nvPr/>
        </p:nvSpPr>
        <p:spPr>
          <a:xfrm>
            <a:off x="9192115" y="125091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8" name="מלבן 7"/>
          <p:cNvSpPr/>
          <p:nvPr/>
        </p:nvSpPr>
        <p:spPr>
          <a:xfrm>
            <a:off x="8805373" y="125422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9" name="מלבן 8"/>
          <p:cNvSpPr/>
          <p:nvPr/>
        </p:nvSpPr>
        <p:spPr>
          <a:xfrm>
            <a:off x="8468052" y="1257683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10" name="קבוצה 9"/>
          <p:cNvGrpSpPr/>
          <p:nvPr/>
        </p:nvGrpSpPr>
        <p:grpSpPr>
          <a:xfrm>
            <a:off x="7949966" y="483157"/>
            <a:ext cx="3771789" cy="1363389"/>
            <a:chOff x="8722545" y="2128445"/>
            <a:chExt cx="2295859" cy="1221361"/>
          </a:xfrm>
        </p:grpSpPr>
        <p:sp>
          <p:nvSpPr>
            <p:cNvPr id="11" name="תרשים זרימה: חילוץ 10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2" name="קבוצה 11"/>
            <p:cNvGrpSpPr/>
            <p:nvPr/>
          </p:nvGrpSpPr>
          <p:grpSpPr>
            <a:xfrm>
              <a:off x="8722545" y="2128445"/>
              <a:ext cx="2295859" cy="1128358"/>
              <a:chOff x="8634161" y="1078040"/>
              <a:chExt cx="2295859" cy="1128358"/>
            </a:xfrm>
          </p:grpSpPr>
          <p:cxnSp>
            <p:nvCxnSpPr>
              <p:cNvPr id="13" name="מחבר ישר 12"/>
              <p:cNvCxnSpPr/>
              <p:nvPr/>
            </p:nvCxnSpPr>
            <p:spPr>
              <a:xfrm flipH="1">
                <a:off x="8634161" y="2166466"/>
                <a:ext cx="2277725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מחבר ישר 13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אליפסה 14"/>
              <p:cNvSpPr/>
              <p:nvPr/>
            </p:nvSpPr>
            <p:spPr>
              <a:xfrm>
                <a:off x="9673801" y="1078040"/>
                <a:ext cx="528327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6" name="מחבר חץ ישר 15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מלבן 16"/>
          <p:cNvSpPr/>
          <p:nvPr/>
        </p:nvSpPr>
        <p:spPr>
          <a:xfrm>
            <a:off x="11005506" y="120839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20" name="מלבן 19"/>
          <p:cNvSpPr/>
          <p:nvPr/>
        </p:nvSpPr>
        <p:spPr>
          <a:xfrm>
            <a:off x="11338841" y="1208394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8</a:t>
            </a:r>
            <a:endParaRPr lang="he-IL" sz="2000" dirty="0"/>
          </a:p>
        </p:txBody>
      </p:sp>
      <p:sp>
        <p:nvSpPr>
          <p:cNvPr id="21" name="מלבן 20"/>
          <p:cNvSpPr/>
          <p:nvPr/>
        </p:nvSpPr>
        <p:spPr>
          <a:xfrm>
            <a:off x="9513988" y="124721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8</a:t>
            </a:r>
            <a:endParaRPr lang="he-IL" sz="2000" dirty="0"/>
          </a:p>
        </p:txBody>
      </p:sp>
      <p:sp>
        <p:nvSpPr>
          <p:cNvPr id="22" name="מלבן 21"/>
          <p:cNvSpPr/>
          <p:nvPr/>
        </p:nvSpPr>
        <p:spPr>
          <a:xfrm>
            <a:off x="10647130" y="1223684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23" name="מלבן 22"/>
          <p:cNvSpPr/>
          <p:nvPr/>
        </p:nvSpPr>
        <p:spPr>
          <a:xfrm>
            <a:off x="10260388" y="122699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24" name="מלבן 23"/>
          <p:cNvSpPr/>
          <p:nvPr/>
        </p:nvSpPr>
        <p:spPr>
          <a:xfrm>
            <a:off x="9892582" y="1250914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6" name="חץ ימינה 45"/>
          <p:cNvSpPr/>
          <p:nvPr/>
        </p:nvSpPr>
        <p:spPr>
          <a:xfrm>
            <a:off x="372140" y="1079649"/>
            <a:ext cx="62732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חץ ימינה 46"/>
          <p:cNvSpPr/>
          <p:nvPr/>
        </p:nvSpPr>
        <p:spPr>
          <a:xfrm>
            <a:off x="356190" y="1367957"/>
            <a:ext cx="62732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חץ ימינה 47"/>
          <p:cNvSpPr/>
          <p:nvPr/>
        </p:nvSpPr>
        <p:spPr>
          <a:xfrm>
            <a:off x="372140" y="1747703"/>
            <a:ext cx="62732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חץ ימינה 48"/>
          <p:cNvSpPr/>
          <p:nvPr/>
        </p:nvSpPr>
        <p:spPr>
          <a:xfrm>
            <a:off x="372139" y="2443968"/>
            <a:ext cx="903767" cy="1886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חץ ימינה 49"/>
          <p:cNvSpPr/>
          <p:nvPr/>
        </p:nvSpPr>
        <p:spPr>
          <a:xfrm>
            <a:off x="524540" y="3300689"/>
            <a:ext cx="627320" cy="23995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חץ ימינה 50"/>
          <p:cNvSpPr/>
          <p:nvPr/>
        </p:nvSpPr>
        <p:spPr>
          <a:xfrm>
            <a:off x="252810" y="4604050"/>
            <a:ext cx="111879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חץ ימינה 51"/>
          <p:cNvSpPr/>
          <p:nvPr/>
        </p:nvSpPr>
        <p:spPr>
          <a:xfrm>
            <a:off x="58480" y="5514920"/>
            <a:ext cx="62732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ץ ימינה 52"/>
          <p:cNvSpPr/>
          <p:nvPr/>
        </p:nvSpPr>
        <p:spPr>
          <a:xfrm>
            <a:off x="42530" y="6265137"/>
            <a:ext cx="627320" cy="12874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4" name="קבוצה 53"/>
          <p:cNvGrpSpPr/>
          <p:nvPr/>
        </p:nvGrpSpPr>
        <p:grpSpPr>
          <a:xfrm>
            <a:off x="8248421" y="2255474"/>
            <a:ext cx="3078957" cy="1363389"/>
            <a:chOff x="8722545" y="2128445"/>
            <a:chExt cx="2295859" cy="1221361"/>
          </a:xfrm>
        </p:grpSpPr>
        <p:sp>
          <p:nvSpPr>
            <p:cNvPr id="55" name="תרשים זרימה: חילוץ 54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6" name="קבוצה 55"/>
            <p:cNvGrpSpPr/>
            <p:nvPr/>
          </p:nvGrpSpPr>
          <p:grpSpPr>
            <a:xfrm>
              <a:off x="8722545" y="2128445"/>
              <a:ext cx="2295859" cy="1128358"/>
              <a:chOff x="8634161" y="1078040"/>
              <a:chExt cx="2295859" cy="1128358"/>
            </a:xfrm>
          </p:grpSpPr>
          <p:cxnSp>
            <p:nvCxnSpPr>
              <p:cNvPr id="57" name="מחבר ישר 56"/>
              <p:cNvCxnSpPr/>
              <p:nvPr/>
            </p:nvCxnSpPr>
            <p:spPr>
              <a:xfrm flipH="1">
                <a:off x="8634161" y="2166466"/>
                <a:ext cx="2277725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מחבר ישר 57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9" name="אליפסה 58"/>
              <p:cNvSpPr/>
              <p:nvPr/>
            </p:nvSpPr>
            <p:spPr>
              <a:xfrm>
                <a:off x="9673801" y="1078040"/>
                <a:ext cx="1256219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temp</a:t>
                </a:r>
                <a:endParaRPr lang="he-IL" dirty="0"/>
              </a:p>
            </p:txBody>
          </p:sp>
          <p:cxnSp>
            <p:nvCxnSpPr>
              <p:cNvPr id="60" name="מחבר חץ ישר 59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פינה מקופלת 60"/>
          <p:cNvSpPr/>
          <p:nvPr/>
        </p:nvSpPr>
        <p:spPr>
          <a:xfrm>
            <a:off x="6220048" y="1977656"/>
            <a:ext cx="1488558" cy="89659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count</a:t>
            </a:r>
          </a:p>
          <a:p>
            <a:pPr algn="ctr"/>
            <a:endParaRPr lang="he-IL" dirty="0"/>
          </a:p>
        </p:txBody>
      </p:sp>
      <p:sp>
        <p:nvSpPr>
          <p:cNvPr id="71" name="TextBox 70"/>
          <p:cNvSpPr txBox="1"/>
          <p:nvPr/>
        </p:nvSpPr>
        <p:spPr>
          <a:xfrm>
            <a:off x="5337544" y="518385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q ,       1</a:t>
            </a:r>
            <a:endParaRPr lang="he-IL" dirty="0"/>
          </a:p>
        </p:txBody>
      </p:sp>
      <p:sp>
        <p:nvSpPr>
          <p:cNvPr id="28" name="מלבן 27"/>
          <p:cNvSpPr/>
          <p:nvPr/>
        </p:nvSpPr>
        <p:spPr>
          <a:xfrm>
            <a:off x="6799043" y="2454532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0</a:t>
            </a:r>
            <a:endParaRPr lang="he-IL" sz="2000" dirty="0"/>
          </a:p>
        </p:txBody>
      </p:sp>
      <p:sp>
        <p:nvSpPr>
          <p:cNvPr id="69" name="מלבן 68"/>
          <p:cNvSpPr/>
          <p:nvPr/>
        </p:nvSpPr>
        <p:spPr>
          <a:xfrm>
            <a:off x="6797156" y="2474586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1</a:t>
            </a:r>
            <a:endParaRPr lang="he-IL" sz="2000" dirty="0"/>
          </a:p>
        </p:txBody>
      </p:sp>
      <p:sp>
        <p:nvSpPr>
          <p:cNvPr id="70" name="מלבן 69"/>
          <p:cNvSpPr/>
          <p:nvPr/>
        </p:nvSpPr>
        <p:spPr>
          <a:xfrm>
            <a:off x="6799043" y="2435661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35" name="מלבן 34"/>
          <p:cNvSpPr/>
          <p:nvPr/>
        </p:nvSpPr>
        <p:spPr>
          <a:xfrm>
            <a:off x="9427072" y="3013990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38" name="מלבן 37"/>
          <p:cNvSpPr/>
          <p:nvPr/>
        </p:nvSpPr>
        <p:spPr>
          <a:xfrm>
            <a:off x="8683068" y="2988406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8306595" y="3004539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0" name="מלבן 39"/>
          <p:cNvSpPr/>
          <p:nvPr/>
        </p:nvSpPr>
        <p:spPr>
          <a:xfrm>
            <a:off x="10194229" y="299642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1" name="מלבן 40"/>
          <p:cNvSpPr/>
          <p:nvPr/>
        </p:nvSpPr>
        <p:spPr>
          <a:xfrm>
            <a:off x="10553303" y="3017363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8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9055070" y="3004539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8</a:t>
            </a:r>
            <a:endParaRPr lang="he-IL" sz="2000" dirty="0"/>
          </a:p>
        </p:txBody>
      </p:sp>
      <p:grpSp>
        <p:nvGrpSpPr>
          <p:cNvPr id="82" name="קבוצה 81"/>
          <p:cNvGrpSpPr/>
          <p:nvPr/>
        </p:nvGrpSpPr>
        <p:grpSpPr>
          <a:xfrm>
            <a:off x="8122092" y="1223684"/>
            <a:ext cx="2533671" cy="399344"/>
            <a:chOff x="7473050" y="4190815"/>
            <a:chExt cx="2533671" cy="399344"/>
          </a:xfrm>
        </p:grpSpPr>
        <p:sp>
          <p:nvSpPr>
            <p:cNvPr id="18" name="מלבן 17"/>
            <p:cNvSpPr/>
            <p:nvPr/>
          </p:nvSpPr>
          <p:spPr>
            <a:xfrm>
              <a:off x="9684848" y="4195661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19" name="מלבן 18"/>
            <p:cNvSpPr/>
            <p:nvPr/>
          </p:nvSpPr>
          <p:spPr>
            <a:xfrm>
              <a:off x="9298106" y="419897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30" name="מלבן 29"/>
            <p:cNvSpPr/>
            <p:nvPr/>
          </p:nvSpPr>
          <p:spPr>
            <a:xfrm>
              <a:off x="8218168" y="421535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31" name="מלבן 30"/>
            <p:cNvSpPr/>
            <p:nvPr/>
          </p:nvSpPr>
          <p:spPr>
            <a:xfrm>
              <a:off x="8551503" y="4215350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33" name="מלבן 32"/>
            <p:cNvSpPr/>
            <p:nvPr/>
          </p:nvSpPr>
          <p:spPr>
            <a:xfrm>
              <a:off x="7859792" y="423064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5</a:t>
              </a:r>
              <a:endParaRPr lang="he-IL" sz="2000" dirty="0"/>
            </a:p>
          </p:txBody>
        </p:sp>
        <p:sp>
          <p:nvSpPr>
            <p:cNvPr id="34" name="מלבן 33"/>
            <p:cNvSpPr/>
            <p:nvPr/>
          </p:nvSpPr>
          <p:spPr>
            <a:xfrm>
              <a:off x="7473050" y="4233953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  <p:sp>
          <p:nvSpPr>
            <p:cNvPr id="43" name="מלבן 42"/>
            <p:cNvSpPr/>
            <p:nvPr/>
          </p:nvSpPr>
          <p:spPr>
            <a:xfrm>
              <a:off x="8924311" y="4190815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</p:grpSp>
      <p:sp>
        <p:nvSpPr>
          <p:cNvPr id="44" name="מלבן 43"/>
          <p:cNvSpPr/>
          <p:nvPr/>
        </p:nvSpPr>
        <p:spPr>
          <a:xfrm>
            <a:off x="9797698" y="299407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72" name="TextBox 71"/>
          <p:cNvSpPr txBox="1"/>
          <p:nvPr/>
        </p:nvSpPr>
        <p:spPr>
          <a:xfrm>
            <a:off x="3961842" y="2307394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1==1     </a:t>
            </a:r>
            <a:endParaRPr lang="he-IL" dirty="0"/>
          </a:p>
        </p:txBody>
      </p:sp>
      <p:sp>
        <p:nvSpPr>
          <p:cNvPr id="73" name="TextBox 72"/>
          <p:cNvSpPr txBox="1"/>
          <p:nvPr/>
        </p:nvSpPr>
        <p:spPr>
          <a:xfrm>
            <a:off x="3966982" y="2334925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1==4     </a:t>
            </a:r>
            <a:endParaRPr lang="he-IL" dirty="0"/>
          </a:p>
        </p:txBody>
      </p:sp>
      <p:sp>
        <p:nvSpPr>
          <p:cNvPr id="74" name="TextBox 73"/>
          <p:cNvSpPr txBox="1"/>
          <p:nvPr/>
        </p:nvSpPr>
        <p:spPr>
          <a:xfrm>
            <a:off x="3943589" y="2321160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1==5    </a:t>
            </a:r>
            <a:endParaRPr lang="he-IL" dirty="0"/>
          </a:p>
        </p:txBody>
      </p:sp>
      <p:sp>
        <p:nvSpPr>
          <p:cNvPr id="75" name="TextBox 74"/>
          <p:cNvSpPr txBox="1"/>
          <p:nvPr/>
        </p:nvSpPr>
        <p:spPr>
          <a:xfrm>
            <a:off x="3974214" y="2308842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1==1     </a:t>
            </a:r>
            <a:endParaRPr lang="he-IL" dirty="0"/>
          </a:p>
        </p:txBody>
      </p:sp>
      <p:sp>
        <p:nvSpPr>
          <p:cNvPr id="76" name="TextBox 75"/>
          <p:cNvSpPr txBox="1"/>
          <p:nvPr/>
        </p:nvSpPr>
        <p:spPr>
          <a:xfrm>
            <a:off x="3954610" y="2319712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1==8    </a:t>
            </a:r>
            <a:endParaRPr lang="he-IL" dirty="0"/>
          </a:p>
        </p:txBody>
      </p:sp>
      <p:sp>
        <p:nvSpPr>
          <p:cNvPr id="77" name="TextBox 76"/>
          <p:cNvSpPr txBox="1"/>
          <p:nvPr/>
        </p:nvSpPr>
        <p:spPr>
          <a:xfrm>
            <a:off x="3954049" y="2300264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1==2     </a:t>
            </a:r>
            <a:endParaRPr lang="he-IL" dirty="0"/>
          </a:p>
        </p:txBody>
      </p:sp>
      <p:sp>
        <p:nvSpPr>
          <p:cNvPr id="78" name="TextBox 77"/>
          <p:cNvSpPr txBox="1"/>
          <p:nvPr/>
        </p:nvSpPr>
        <p:spPr>
          <a:xfrm>
            <a:off x="3974214" y="2289920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1==4    </a:t>
            </a:r>
            <a:endParaRPr lang="he-IL" dirty="0"/>
          </a:p>
        </p:txBody>
      </p:sp>
      <p:sp>
        <p:nvSpPr>
          <p:cNvPr id="79" name="TextBox 78"/>
          <p:cNvSpPr txBox="1"/>
          <p:nvPr/>
        </p:nvSpPr>
        <p:spPr>
          <a:xfrm>
            <a:off x="3986098" y="2289920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1==1     </a:t>
            </a:r>
            <a:endParaRPr lang="he-IL" dirty="0"/>
          </a:p>
        </p:txBody>
      </p:sp>
      <p:sp>
        <p:nvSpPr>
          <p:cNvPr id="80" name="TextBox 79"/>
          <p:cNvSpPr txBox="1"/>
          <p:nvPr/>
        </p:nvSpPr>
        <p:spPr>
          <a:xfrm>
            <a:off x="3953451" y="2332030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1==2     </a:t>
            </a:r>
            <a:endParaRPr lang="he-IL" dirty="0"/>
          </a:p>
        </p:txBody>
      </p:sp>
      <p:sp>
        <p:nvSpPr>
          <p:cNvPr id="81" name="TextBox 80"/>
          <p:cNvSpPr txBox="1"/>
          <p:nvPr/>
        </p:nvSpPr>
        <p:spPr>
          <a:xfrm>
            <a:off x="3943589" y="2344553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dirty="0"/>
              <a:t>1==8     </a:t>
            </a:r>
            <a:endParaRPr lang="he-IL" dirty="0"/>
          </a:p>
        </p:txBody>
      </p:sp>
      <p:sp>
        <p:nvSpPr>
          <p:cNvPr id="68" name="מלבן 67"/>
          <p:cNvSpPr/>
          <p:nvPr/>
        </p:nvSpPr>
        <p:spPr>
          <a:xfrm>
            <a:off x="6771016" y="2475468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1936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1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xit" presetSubtype="0" fill="hold" grpId="1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8" grpId="2" animBg="1"/>
      <p:bldP spid="48" grpId="3" animBg="1"/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49" grpId="6" animBg="1"/>
      <p:bldP spid="49" grpId="7" animBg="1"/>
      <p:bldP spid="49" grpId="8" animBg="1"/>
      <p:bldP spid="49" grpId="9" animBg="1"/>
      <p:bldP spid="49" grpId="10" animBg="1"/>
      <p:bldP spid="49" grpId="11" animBg="1"/>
      <p:bldP spid="49" grpId="12" animBg="1"/>
      <p:bldP spid="49" grpId="13" animBg="1"/>
      <p:bldP spid="49" grpId="14" animBg="1"/>
      <p:bldP spid="49" grpId="15" animBg="1"/>
      <p:bldP spid="49" grpId="16" animBg="1"/>
      <p:bldP spid="49" grpId="17" animBg="1"/>
      <p:bldP spid="49" grpId="18" animBg="1"/>
      <p:bldP spid="49" grpId="19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1" grpId="0" animBg="1"/>
      <p:bldP spid="51" grpId="1" animBg="1"/>
      <p:bldP spid="51" grpId="2" animBg="1"/>
      <p:bldP spid="51" grpId="3" animBg="1"/>
      <p:bldP spid="51" grpId="4" animBg="1"/>
      <p:bldP spid="51" grpId="5" animBg="1"/>
      <p:bldP spid="51" grpId="6" animBg="1"/>
      <p:bldP spid="51" grpId="7" animBg="1"/>
      <p:bldP spid="51" grpId="8" animBg="1"/>
      <p:bldP spid="51" grpId="9" animBg="1"/>
      <p:bldP spid="51" grpId="10" animBg="1"/>
      <p:bldP spid="51" grpId="11" animBg="1"/>
      <p:bldP spid="51" grpId="12" animBg="1"/>
      <p:bldP spid="51" grpId="13" animBg="1"/>
      <p:bldP spid="52" grpId="0" animBg="1"/>
      <p:bldP spid="52" grpId="1" animBg="1"/>
      <p:bldP spid="53" grpId="0" animBg="1"/>
      <p:bldP spid="61" grpId="0" animBg="1"/>
      <p:bldP spid="28" grpId="0" animBg="1"/>
      <p:bldP spid="69" grpId="0" animBg="1"/>
      <p:bldP spid="70" grpId="0" animBg="1"/>
      <p:bldP spid="35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6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32851" y="155176"/>
            <a:ext cx="6885765" cy="720000"/>
          </a:xfrm>
        </p:spPr>
        <p:txBody>
          <a:bodyPr/>
          <a:lstStyle/>
          <a:p>
            <a:r>
              <a:rPr lang="he-IL" dirty="0"/>
              <a:t>הפעולה המלאה </a:t>
            </a:r>
          </a:p>
        </p:txBody>
      </p:sp>
      <p:sp>
        <p:nvSpPr>
          <p:cNvPr id="5" name="מלבן 4"/>
          <p:cNvSpPr/>
          <p:nvPr/>
        </p:nvSpPr>
        <p:spPr>
          <a:xfrm>
            <a:off x="157445" y="1156421"/>
            <a:ext cx="740469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fr-FR" sz="2000" dirty="0">
                <a:solidFill>
                  <a:srgbClr val="0000FF"/>
                </a:solidFill>
              </a:rPr>
              <a:t>public</a:t>
            </a:r>
            <a:r>
              <a:rPr lang="fr-FR" sz="2000" dirty="0">
                <a:solidFill>
                  <a:srgbClr val="000000"/>
                </a:solidFill>
              </a:rPr>
              <a:t> </a:t>
            </a:r>
            <a:r>
              <a:rPr lang="fr-FR" sz="2000" dirty="0" err="1">
                <a:solidFill>
                  <a:srgbClr val="0000FF"/>
                </a:solidFill>
              </a:rPr>
              <a:t>static</a:t>
            </a:r>
            <a:r>
              <a:rPr lang="fr-FR" sz="2000" dirty="0">
                <a:solidFill>
                  <a:srgbClr val="000000"/>
                </a:solidFill>
              </a:rPr>
              <a:t> Queue&lt;</a:t>
            </a:r>
            <a:r>
              <a:rPr lang="fr-FR" sz="2000" dirty="0" err="1">
                <a:solidFill>
                  <a:srgbClr val="0000FF"/>
                </a:solidFill>
              </a:rPr>
              <a:t>int</a:t>
            </a:r>
            <a:r>
              <a:rPr lang="fr-FR" sz="2000" dirty="0">
                <a:solidFill>
                  <a:srgbClr val="000000"/>
                </a:solidFill>
              </a:rPr>
              <a:t>&gt; </a:t>
            </a:r>
            <a:r>
              <a:rPr lang="fr-FR" sz="2000" dirty="0" err="1">
                <a:solidFill>
                  <a:srgbClr val="000000"/>
                </a:solidFill>
              </a:rPr>
              <a:t>QCouples</a:t>
            </a:r>
            <a:r>
              <a:rPr lang="fr-FR" sz="2000" dirty="0">
                <a:solidFill>
                  <a:srgbClr val="000000"/>
                </a:solidFill>
              </a:rPr>
              <a:t>(Queue&lt;</a:t>
            </a:r>
            <a:r>
              <a:rPr lang="fr-FR" sz="2000" dirty="0" err="1">
                <a:solidFill>
                  <a:srgbClr val="0000FF"/>
                </a:solidFill>
              </a:rPr>
              <a:t>int</a:t>
            </a:r>
            <a:r>
              <a:rPr lang="fr-FR" sz="2000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</a:t>
            </a:r>
            <a:r>
              <a:rPr lang="he-IL" sz="2000" dirty="0">
                <a:solidFill>
                  <a:srgbClr val="008000"/>
                </a:solidFill>
              </a:rPr>
              <a:t>// שמירה על התור המקורי            </a:t>
            </a:r>
            <a:endParaRPr lang="he-IL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temp = </a:t>
            </a:r>
            <a:r>
              <a:rPr lang="en-US" sz="2000" b="1" dirty="0">
                <a:solidFill>
                  <a:srgbClr val="000000"/>
                </a:solidFill>
              </a:rPr>
              <a:t>Clone(q)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Queue&lt;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newQ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temp.IsEmpty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temp.Head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b="1" dirty="0" err="1">
                <a:solidFill>
                  <a:srgbClr val="000000"/>
                </a:solidFill>
              </a:rPr>
              <a:t>CountRemove</a:t>
            </a:r>
            <a:r>
              <a:rPr lang="en-US" sz="2000" b="1" dirty="0">
                <a:solidFill>
                  <a:srgbClr val="000000"/>
                </a:solidFill>
              </a:rPr>
              <a:t>(temp, </a:t>
            </a:r>
            <a:r>
              <a:rPr lang="en-US" sz="2000" b="1" dirty="0" err="1">
                <a:solidFill>
                  <a:srgbClr val="000000"/>
                </a:solidFill>
              </a:rPr>
              <a:t>num</a:t>
            </a:r>
            <a:r>
              <a:rPr lang="en-US" sz="2000" b="1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</a:rPr>
              <a:t>== 2)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    </a:t>
            </a:r>
            <a:r>
              <a:rPr lang="en-US" sz="2000" dirty="0" err="1">
                <a:solidFill>
                  <a:srgbClr val="000000"/>
                </a:solidFill>
              </a:rPr>
              <a:t>newQ.Insert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newQ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  <a:endParaRPr lang="he-IL" sz="2000" dirty="0"/>
          </a:p>
        </p:txBody>
      </p:sp>
      <p:grpSp>
        <p:nvGrpSpPr>
          <p:cNvPr id="10" name="קבוצה 9"/>
          <p:cNvGrpSpPr/>
          <p:nvPr/>
        </p:nvGrpSpPr>
        <p:grpSpPr>
          <a:xfrm>
            <a:off x="8036480" y="643208"/>
            <a:ext cx="3771789" cy="1363389"/>
            <a:chOff x="8722545" y="2128445"/>
            <a:chExt cx="2295859" cy="1221361"/>
          </a:xfrm>
        </p:grpSpPr>
        <p:sp>
          <p:nvSpPr>
            <p:cNvPr id="11" name="תרשים זרימה: חילוץ 10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2" name="קבוצה 11"/>
            <p:cNvGrpSpPr/>
            <p:nvPr/>
          </p:nvGrpSpPr>
          <p:grpSpPr>
            <a:xfrm>
              <a:off x="8722545" y="2128445"/>
              <a:ext cx="2295859" cy="1128358"/>
              <a:chOff x="8634161" y="1078040"/>
              <a:chExt cx="2295859" cy="1128358"/>
            </a:xfrm>
          </p:grpSpPr>
          <p:cxnSp>
            <p:nvCxnSpPr>
              <p:cNvPr id="13" name="מחבר ישר 12"/>
              <p:cNvCxnSpPr/>
              <p:nvPr/>
            </p:nvCxnSpPr>
            <p:spPr>
              <a:xfrm flipH="1">
                <a:off x="8634161" y="2166466"/>
                <a:ext cx="2277725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מחבר ישר 13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אליפסה 14"/>
              <p:cNvSpPr/>
              <p:nvPr/>
            </p:nvSpPr>
            <p:spPr>
              <a:xfrm>
                <a:off x="9673801" y="1078040"/>
                <a:ext cx="730426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temp</a:t>
                </a:r>
                <a:endParaRPr lang="he-IL" dirty="0"/>
              </a:p>
            </p:txBody>
          </p:sp>
          <p:cxnSp>
            <p:nvCxnSpPr>
              <p:cNvPr id="16" name="מחבר חץ ישר 15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8" name="קבוצה 77"/>
          <p:cNvGrpSpPr/>
          <p:nvPr/>
        </p:nvGrpSpPr>
        <p:grpSpPr>
          <a:xfrm>
            <a:off x="8120545" y="1324903"/>
            <a:ext cx="3569962" cy="429173"/>
            <a:chOff x="8120545" y="1324903"/>
            <a:chExt cx="3569962" cy="429173"/>
          </a:xfrm>
        </p:grpSpPr>
        <p:sp>
          <p:nvSpPr>
            <p:cNvPr id="6" name="מלבן 5"/>
            <p:cNvSpPr/>
            <p:nvPr/>
          </p:nvSpPr>
          <p:spPr>
            <a:xfrm>
              <a:off x="8120545" y="139787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 1</a:t>
              </a:r>
              <a:endParaRPr lang="he-IL" sz="2000" dirty="0"/>
            </a:p>
          </p:txBody>
        </p:sp>
        <p:sp>
          <p:nvSpPr>
            <p:cNvPr id="7" name="מלבן 6"/>
            <p:cNvSpPr/>
            <p:nvPr/>
          </p:nvSpPr>
          <p:spPr>
            <a:xfrm>
              <a:off x="9221908" y="1367423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1</a:t>
              </a:r>
              <a:endParaRPr lang="he-IL" sz="2000" dirty="0"/>
            </a:p>
          </p:txBody>
        </p:sp>
        <p:sp>
          <p:nvSpPr>
            <p:cNvPr id="8" name="מלבן 7"/>
            <p:cNvSpPr/>
            <p:nvPr/>
          </p:nvSpPr>
          <p:spPr>
            <a:xfrm>
              <a:off x="8835166" y="1370736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5</a:t>
              </a:r>
              <a:endParaRPr lang="he-IL" sz="2000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8497845" y="1374192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  <p:sp>
          <p:nvSpPr>
            <p:cNvPr id="17" name="מלבן 16"/>
            <p:cNvSpPr/>
            <p:nvPr/>
          </p:nvSpPr>
          <p:spPr>
            <a:xfrm>
              <a:off x="11035299" y="1324903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18" name="מלבן 17"/>
            <p:cNvSpPr/>
            <p:nvPr/>
          </p:nvSpPr>
          <p:spPr>
            <a:xfrm>
              <a:off x="11368634" y="1324903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19" name="מלבן 18"/>
            <p:cNvSpPr/>
            <p:nvPr/>
          </p:nvSpPr>
          <p:spPr>
            <a:xfrm>
              <a:off x="9543781" y="136372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 8</a:t>
              </a:r>
              <a:endParaRPr lang="he-IL" sz="2000" dirty="0"/>
            </a:p>
          </p:txBody>
        </p:sp>
        <p:sp>
          <p:nvSpPr>
            <p:cNvPr id="20" name="מלבן 19"/>
            <p:cNvSpPr/>
            <p:nvPr/>
          </p:nvSpPr>
          <p:spPr>
            <a:xfrm>
              <a:off x="10676923" y="1340193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1</a:t>
              </a:r>
              <a:endParaRPr lang="he-IL" sz="2000" dirty="0"/>
            </a:p>
          </p:txBody>
        </p:sp>
        <p:sp>
          <p:nvSpPr>
            <p:cNvPr id="21" name="מלבן 20"/>
            <p:cNvSpPr/>
            <p:nvPr/>
          </p:nvSpPr>
          <p:spPr>
            <a:xfrm>
              <a:off x="10290181" y="1343506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  <p:sp>
          <p:nvSpPr>
            <p:cNvPr id="22" name="מלבן 21"/>
            <p:cNvSpPr/>
            <p:nvPr/>
          </p:nvSpPr>
          <p:spPr>
            <a:xfrm>
              <a:off x="9922375" y="1367423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8152525" y="1319964"/>
            <a:ext cx="2533671" cy="399344"/>
            <a:chOff x="7473050" y="4190815"/>
            <a:chExt cx="2533671" cy="399344"/>
          </a:xfrm>
        </p:grpSpPr>
        <p:sp>
          <p:nvSpPr>
            <p:cNvPr id="24" name="מלבן 23"/>
            <p:cNvSpPr/>
            <p:nvPr/>
          </p:nvSpPr>
          <p:spPr>
            <a:xfrm>
              <a:off x="9684848" y="4195661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9298106" y="419897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26" name="מלבן 25"/>
            <p:cNvSpPr/>
            <p:nvPr/>
          </p:nvSpPr>
          <p:spPr>
            <a:xfrm>
              <a:off x="8218168" y="421535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27" name="מלבן 26"/>
            <p:cNvSpPr/>
            <p:nvPr/>
          </p:nvSpPr>
          <p:spPr>
            <a:xfrm>
              <a:off x="8551503" y="4215350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28" name="מלבן 27"/>
            <p:cNvSpPr/>
            <p:nvPr/>
          </p:nvSpPr>
          <p:spPr>
            <a:xfrm>
              <a:off x="7859792" y="423064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5</a:t>
              </a:r>
              <a:endParaRPr lang="he-IL" sz="2000" dirty="0"/>
            </a:p>
          </p:txBody>
        </p:sp>
        <p:sp>
          <p:nvSpPr>
            <p:cNvPr id="29" name="מלבן 28"/>
            <p:cNvSpPr/>
            <p:nvPr/>
          </p:nvSpPr>
          <p:spPr>
            <a:xfrm>
              <a:off x="7473050" y="4233953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  <p:sp>
          <p:nvSpPr>
            <p:cNvPr id="30" name="מלבן 29"/>
            <p:cNvSpPr/>
            <p:nvPr/>
          </p:nvSpPr>
          <p:spPr>
            <a:xfrm>
              <a:off x="8924311" y="4190815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</p:grpSp>
      <p:sp>
        <p:nvSpPr>
          <p:cNvPr id="31" name="פינה מקופלת 30"/>
          <p:cNvSpPr/>
          <p:nvPr/>
        </p:nvSpPr>
        <p:spPr>
          <a:xfrm>
            <a:off x="6156251" y="2680594"/>
            <a:ext cx="1009955" cy="92384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err="1"/>
              <a:t>num</a:t>
            </a:r>
            <a:endParaRPr lang="en-US" dirty="0"/>
          </a:p>
          <a:p>
            <a:pPr algn="ctr"/>
            <a:endParaRPr lang="he-IL" dirty="0"/>
          </a:p>
        </p:txBody>
      </p:sp>
      <p:sp>
        <p:nvSpPr>
          <p:cNvPr id="32" name="מלבן 31"/>
          <p:cNvSpPr/>
          <p:nvPr/>
        </p:nvSpPr>
        <p:spPr>
          <a:xfrm>
            <a:off x="9021392" y="2768060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33" name="מלבן 32"/>
          <p:cNvSpPr/>
          <p:nvPr/>
        </p:nvSpPr>
        <p:spPr>
          <a:xfrm>
            <a:off x="8639051" y="277550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8</a:t>
            </a:r>
            <a:endParaRPr lang="he-IL" sz="2000" dirty="0"/>
          </a:p>
        </p:txBody>
      </p:sp>
      <p:sp>
        <p:nvSpPr>
          <p:cNvPr id="35" name="מלבן 34"/>
          <p:cNvSpPr/>
          <p:nvPr/>
        </p:nvSpPr>
        <p:spPr>
          <a:xfrm>
            <a:off x="6500291" y="3123057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1</a:t>
            </a:r>
            <a:endParaRPr lang="he-IL" sz="2000" dirty="0"/>
          </a:p>
        </p:txBody>
      </p:sp>
      <p:sp>
        <p:nvSpPr>
          <p:cNvPr id="36" name="מלבן 35"/>
          <p:cNvSpPr/>
          <p:nvPr/>
        </p:nvSpPr>
        <p:spPr>
          <a:xfrm>
            <a:off x="6520536" y="3154461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4" name="מלבן 43"/>
          <p:cNvSpPr/>
          <p:nvPr/>
        </p:nvSpPr>
        <p:spPr>
          <a:xfrm>
            <a:off x="8240699" y="2770791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52" name="קבוצה 51"/>
          <p:cNvGrpSpPr/>
          <p:nvPr/>
        </p:nvGrpSpPr>
        <p:grpSpPr>
          <a:xfrm>
            <a:off x="8168745" y="1308474"/>
            <a:ext cx="1808836" cy="392432"/>
            <a:chOff x="7859792" y="4194414"/>
            <a:chExt cx="1808836" cy="392432"/>
          </a:xfrm>
        </p:grpSpPr>
        <p:sp>
          <p:nvSpPr>
            <p:cNvPr id="53" name="מלבן 52"/>
            <p:cNvSpPr/>
            <p:nvPr/>
          </p:nvSpPr>
          <p:spPr>
            <a:xfrm>
              <a:off x="9346755" y="419441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54" name="מלבן 53"/>
            <p:cNvSpPr/>
            <p:nvPr/>
          </p:nvSpPr>
          <p:spPr>
            <a:xfrm>
              <a:off x="8945092" y="419441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55" name="מלבן 54"/>
            <p:cNvSpPr/>
            <p:nvPr/>
          </p:nvSpPr>
          <p:spPr>
            <a:xfrm>
              <a:off x="8218168" y="421535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56" name="מלבן 55"/>
            <p:cNvSpPr/>
            <p:nvPr/>
          </p:nvSpPr>
          <p:spPr>
            <a:xfrm>
              <a:off x="8551503" y="4215350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57" name="מלבן 56"/>
            <p:cNvSpPr/>
            <p:nvPr/>
          </p:nvSpPr>
          <p:spPr>
            <a:xfrm>
              <a:off x="7859792" y="423064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5</a:t>
              </a:r>
              <a:endParaRPr lang="he-IL" sz="2000" dirty="0"/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8179287" y="1317504"/>
            <a:ext cx="1450460" cy="377142"/>
            <a:chOff x="8218168" y="4194414"/>
            <a:chExt cx="1450460" cy="377142"/>
          </a:xfrm>
        </p:grpSpPr>
        <p:sp>
          <p:nvSpPr>
            <p:cNvPr id="61" name="מלבן 60"/>
            <p:cNvSpPr/>
            <p:nvPr/>
          </p:nvSpPr>
          <p:spPr>
            <a:xfrm>
              <a:off x="9346755" y="419441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62" name="מלבן 61"/>
            <p:cNvSpPr/>
            <p:nvPr/>
          </p:nvSpPr>
          <p:spPr>
            <a:xfrm>
              <a:off x="8945092" y="419441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63" name="מלבן 62"/>
            <p:cNvSpPr/>
            <p:nvPr/>
          </p:nvSpPr>
          <p:spPr>
            <a:xfrm>
              <a:off x="8218168" y="4215350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8</a:t>
              </a:r>
              <a:endParaRPr lang="he-IL" sz="2000" dirty="0"/>
            </a:p>
          </p:txBody>
        </p:sp>
        <p:sp>
          <p:nvSpPr>
            <p:cNvPr id="64" name="מלבן 63"/>
            <p:cNvSpPr/>
            <p:nvPr/>
          </p:nvSpPr>
          <p:spPr>
            <a:xfrm>
              <a:off x="8551503" y="4215350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</p:grpSp>
      <p:grpSp>
        <p:nvGrpSpPr>
          <p:cNvPr id="66" name="קבוצה 65"/>
          <p:cNvGrpSpPr/>
          <p:nvPr/>
        </p:nvGrpSpPr>
        <p:grpSpPr>
          <a:xfrm>
            <a:off x="8190749" y="1329416"/>
            <a:ext cx="683732" cy="368106"/>
            <a:chOff x="8583233" y="4182514"/>
            <a:chExt cx="683732" cy="368106"/>
          </a:xfrm>
        </p:grpSpPr>
        <p:sp>
          <p:nvSpPr>
            <p:cNvPr id="68" name="מלבן 67"/>
            <p:cNvSpPr/>
            <p:nvPr/>
          </p:nvSpPr>
          <p:spPr>
            <a:xfrm>
              <a:off x="8945092" y="4194414"/>
              <a:ext cx="321873" cy="356206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  <p:sp>
          <p:nvSpPr>
            <p:cNvPr id="70" name="מלבן 69"/>
            <p:cNvSpPr/>
            <p:nvPr/>
          </p:nvSpPr>
          <p:spPr>
            <a:xfrm>
              <a:off x="8583233" y="4182514"/>
              <a:ext cx="321873" cy="335270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2</a:t>
              </a:r>
              <a:endParaRPr lang="he-IL" sz="2000" dirty="0"/>
            </a:p>
          </p:txBody>
        </p:sp>
      </p:grpSp>
      <p:grpSp>
        <p:nvGrpSpPr>
          <p:cNvPr id="71" name="קבוצה 70"/>
          <p:cNvGrpSpPr/>
          <p:nvPr/>
        </p:nvGrpSpPr>
        <p:grpSpPr>
          <a:xfrm>
            <a:off x="8032022" y="2060264"/>
            <a:ext cx="3771789" cy="1363389"/>
            <a:chOff x="8722545" y="2128445"/>
            <a:chExt cx="2295859" cy="1221361"/>
          </a:xfrm>
        </p:grpSpPr>
        <p:sp>
          <p:nvSpPr>
            <p:cNvPr id="72" name="תרשים זרימה: חילוץ 71"/>
            <p:cNvSpPr/>
            <p:nvPr/>
          </p:nvSpPr>
          <p:spPr>
            <a:xfrm>
              <a:off x="8785302" y="3123868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73" name="קבוצה 72"/>
            <p:cNvGrpSpPr/>
            <p:nvPr/>
          </p:nvGrpSpPr>
          <p:grpSpPr>
            <a:xfrm>
              <a:off x="8722545" y="2128445"/>
              <a:ext cx="2295859" cy="1128358"/>
              <a:chOff x="8634161" y="1078040"/>
              <a:chExt cx="2295859" cy="1128358"/>
            </a:xfrm>
          </p:grpSpPr>
          <p:cxnSp>
            <p:nvCxnSpPr>
              <p:cNvPr id="74" name="מחבר ישר 73"/>
              <p:cNvCxnSpPr/>
              <p:nvPr/>
            </p:nvCxnSpPr>
            <p:spPr>
              <a:xfrm flipH="1">
                <a:off x="8634161" y="2166466"/>
                <a:ext cx="2277725" cy="3993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מחבר ישר 74"/>
              <p:cNvCxnSpPr/>
              <p:nvPr/>
            </p:nvCxnSpPr>
            <p:spPr>
              <a:xfrm flipH="1">
                <a:off x="8652296" y="1612394"/>
                <a:ext cx="2277724" cy="19965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6" name="אליפסה 75"/>
              <p:cNvSpPr/>
              <p:nvPr/>
            </p:nvSpPr>
            <p:spPr>
              <a:xfrm>
                <a:off x="9673801" y="1078040"/>
                <a:ext cx="730426" cy="423881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newQ</a:t>
                </a:r>
                <a:endParaRPr lang="he-IL" dirty="0"/>
              </a:p>
            </p:txBody>
          </p:sp>
          <p:cxnSp>
            <p:nvCxnSpPr>
              <p:cNvPr id="77" name="מחבר חץ ישר 76"/>
              <p:cNvCxnSpPr/>
              <p:nvPr/>
            </p:nvCxnSpPr>
            <p:spPr>
              <a:xfrm flipH="1">
                <a:off x="9565175" y="1353586"/>
                <a:ext cx="278274" cy="20220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חץ ימינה 78"/>
          <p:cNvSpPr/>
          <p:nvPr/>
        </p:nvSpPr>
        <p:spPr>
          <a:xfrm>
            <a:off x="233916" y="2167423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0" name="חץ ימינה 79"/>
          <p:cNvSpPr/>
          <p:nvPr/>
        </p:nvSpPr>
        <p:spPr>
          <a:xfrm>
            <a:off x="233915" y="2443027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1" name="חץ ימינה 80"/>
          <p:cNvSpPr/>
          <p:nvPr/>
        </p:nvSpPr>
        <p:spPr>
          <a:xfrm>
            <a:off x="122674" y="3086070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2" name="חץ ימינה 81"/>
          <p:cNvSpPr/>
          <p:nvPr/>
        </p:nvSpPr>
        <p:spPr>
          <a:xfrm>
            <a:off x="233914" y="3743500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3" name="חץ ימינה 82"/>
          <p:cNvSpPr/>
          <p:nvPr/>
        </p:nvSpPr>
        <p:spPr>
          <a:xfrm>
            <a:off x="240755" y="4004717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4" name="חץ ימינה 83"/>
          <p:cNvSpPr/>
          <p:nvPr/>
        </p:nvSpPr>
        <p:spPr>
          <a:xfrm>
            <a:off x="1223170" y="4344120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5" name="TextBox 84"/>
          <p:cNvSpPr txBox="1"/>
          <p:nvPr/>
        </p:nvSpPr>
        <p:spPr>
          <a:xfrm>
            <a:off x="5644291" y="3917522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dirty="0"/>
              <a:t>3==2</a:t>
            </a:r>
            <a:endParaRPr lang="he-IL" dirty="0"/>
          </a:p>
        </p:txBody>
      </p:sp>
      <p:sp>
        <p:nvSpPr>
          <p:cNvPr id="86" name="TextBox 85"/>
          <p:cNvSpPr txBox="1"/>
          <p:nvPr/>
        </p:nvSpPr>
        <p:spPr>
          <a:xfrm>
            <a:off x="5637450" y="3889963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dirty="0"/>
              <a:t>2==2</a:t>
            </a:r>
            <a:endParaRPr lang="he-IL" dirty="0"/>
          </a:p>
        </p:txBody>
      </p:sp>
      <p:sp>
        <p:nvSpPr>
          <p:cNvPr id="87" name="TextBox 86"/>
          <p:cNvSpPr txBox="1"/>
          <p:nvPr/>
        </p:nvSpPr>
        <p:spPr>
          <a:xfrm>
            <a:off x="5619234" y="3901465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dirty="0"/>
              <a:t>1==2</a:t>
            </a:r>
            <a:endParaRPr lang="he-IL" dirty="0"/>
          </a:p>
        </p:txBody>
      </p:sp>
      <p:sp>
        <p:nvSpPr>
          <p:cNvPr id="88" name="TextBox 87"/>
          <p:cNvSpPr txBox="1"/>
          <p:nvPr/>
        </p:nvSpPr>
        <p:spPr>
          <a:xfrm>
            <a:off x="5629987" y="3912967"/>
            <a:ext cx="11799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dirty="0"/>
              <a:t>2==2</a:t>
            </a:r>
            <a:endParaRPr lang="he-IL" dirty="0"/>
          </a:p>
        </p:txBody>
      </p:sp>
      <p:sp>
        <p:nvSpPr>
          <p:cNvPr id="34" name="מלבן 33"/>
          <p:cNvSpPr/>
          <p:nvPr/>
        </p:nvSpPr>
        <p:spPr>
          <a:xfrm>
            <a:off x="6480046" y="3146073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38" name="מלבן 37"/>
          <p:cNvSpPr/>
          <p:nvPr/>
        </p:nvSpPr>
        <p:spPr>
          <a:xfrm>
            <a:off x="6511375" y="3135605"/>
            <a:ext cx="321873" cy="356206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 8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6523174" y="3150080"/>
            <a:ext cx="321873" cy="335270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90" name="חץ ימינה 89"/>
          <p:cNvSpPr/>
          <p:nvPr/>
        </p:nvSpPr>
        <p:spPr>
          <a:xfrm>
            <a:off x="122673" y="4983421"/>
            <a:ext cx="744279" cy="2033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466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5" grpId="0" animBg="1"/>
      <p:bldP spid="36" grpId="0" animBg="1"/>
      <p:bldP spid="44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1" grpId="2" animBg="1"/>
      <p:bldP spid="81" grpId="3" animBg="1"/>
      <p:bldP spid="82" grpId="0" animBg="1"/>
      <p:bldP spid="82" grpId="1" animBg="1"/>
      <p:bldP spid="82" grpId="2" animBg="1"/>
      <p:bldP spid="82" grpId="3" animBg="1"/>
      <p:bldP spid="82" grpId="4" animBg="1"/>
      <p:bldP spid="82" grpId="5" animBg="1"/>
      <p:bldP spid="82" grpId="6" animBg="1"/>
      <p:bldP spid="82" grpId="7" animBg="1"/>
      <p:bldP spid="82" grpId="8" animBg="1"/>
      <p:bldP spid="82" grpId="9" animBg="1"/>
      <p:bldP spid="83" grpId="0" animBg="1"/>
      <p:bldP spid="83" grpId="1" animBg="1"/>
      <p:bldP spid="83" grpId="2" animBg="1"/>
      <p:bldP spid="83" grpId="3" animBg="1"/>
      <p:bldP spid="83" grpId="4" animBg="1"/>
      <p:bldP spid="83" grpId="5" animBg="1"/>
      <p:bldP spid="83" grpId="6" animBg="1"/>
      <p:bldP spid="83" grpId="7" animBg="1"/>
      <p:bldP spid="83" grpId="8" animBg="1"/>
      <p:bldP spid="83" grpId="9" animBg="1"/>
      <p:bldP spid="84" grpId="0" animBg="1"/>
      <p:bldP spid="84" grpId="1" animBg="1"/>
      <p:bldP spid="84" grpId="2" animBg="1"/>
      <p:bldP spid="84" grpId="3" animBg="1"/>
      <p:bldP spid="84" grpId="4" animBg="1"/>
      <p:bldP spid="84" grpId="5" animBg="1"/>
      <p:bldP spid="85" grpId="0" animBg="1"/>
      <p:bldP spid="86" grpId="0" animBg="1"/>
      <p:bldP spid="87" grpId="0" animBg="1"/>
      <p:bldP spid="88" grpId="0" animBg="1"/>
      <p:bldP spid="34" grpId="0" animBg="1"/>
      <p:bldP spid="38" grpId="0" animBg="1"/>
      <p:bldP spid="39" grpId="0" animBg="1"/>
      <p:bldP spid="9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3373796" y="3589242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 ותרגילים לחזרה.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3680479" y="1544555"/>
            <a:ext cx="6786880" cy="17007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השיעור הבא : תור- 3  </a:t>
            </a:r>
          </a:p>
          <a:p>
            <a:pPr algn="ctr"/>
            <a:r>
              <a:rPr lang="he-IL" sz="2800" b="1" dirty="0"/>
              <a:t> תרגילים </a:t>
            </a:r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42" y="1458710"/>
            <a:ext cx="2814690" cy="281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6251943" y="1052624"/>
            <a:ext cx="4898760" cy="2541182"/>
          </a:xfrm>
        </p:spPr>
        <p:txBody>
          <a:bodyPr/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חלק א </a:t>
            </a:r>
          </a:p>
          <a:p>
            <a:r>
              <a:rPr lang="he-IL" dirty="0">
                <a:sym typeface="Varela Round"/>
              </a:rPr>
              <a:t>התור כמעגל </a:t>
            </a:r>
          </a:p>
          <a:p>
            <a:r>
              <a:rPr lang="he-IL" dirty="0">
                <a:sym typeface="Varela Round"/>
              </a:rPr>
              <a:t>בדיקת </a:t>
            </a:r>
            <a:r>
              <a:rPr lang="he-IL" dirty="0" err="1">
                <a:sym typeface="Varela Round"/>
              </a:rPr>
              <a:t>פלינדרום</a:t>
            </a:r>
            <a:r>
              <a:rPr lang="he-IL" dirty="0">
                <a:sym typeface="Varela Round"/>
              </a:rPr>
              <a:t>(עם מחסנית)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מציין מיקום טקסט 2"/>
          <p:cNvSpPr txBox="1">
            <a:spLocks/>
          </p:cNvSpPr>
          <p:nvPr/>
        </p:nvSpPr>
        <p:spPr>
          <a:xfrm>
            <a:off x="1353183" y="875679"/>
            <a:ext cx="4898760" cy="317532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>
                <a:sym typeface="Varela Round"/>
              </a:rPr>
              <a:t>חלק ב </a:t>
            </a:r>
          </a:p>
          <a:p>
            <a:r>
              <a:rPr lang="he-IL" dirty="0">
                <a:sym typeface="Varela Round"/>
              </a:rPr>
              <a:t>האם תור </a:t>
            </a:r>
            <a:r>
              <a:rPr lang="he-IL" dirty="0" err="1">
                <a:sym typeface="Varela Round"/>
              </a:rPr>
              <a:t>ממויין</a:t>
            </a:r>
            <a:r>
              <a:rPr lang="he-IL" dirty="0">
                <a:sym typeface="Varela Round"/>
              </a:rPr>
              <a:t> </a:t>
            </a:r>
          </a:p>
          <a:p>
            <a:r>
              <a:rPr lang="he-IL" dirty="0">
                <a:sym typeface="Varela Round"/>
              </a:rPr>
              <a:t>ספור ומחק</a:t>
            </a:r>
          </a:p>
          <a:p>
            <a:r>
              <a:rPr lang="he-IL" dirty="0">
                <a:sym typeface="Varela Round"/>
              </a:rPr>
              <a:t>תור כפולים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בואו נשחק .... </a:t>
            </a:r>
          </a:p>
        </p:txBody>
      </p:sp>
      <p:sp>
        <p:nvSpPr>
          <p:cNvPr id="5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 txBox="1">
            <a:spLocks/>
          </p:cNvSpPr>
          <p:nvPr/>
        </p:nvSpPr>
        <p:spPr>
          <a:xfrm>
            <a:off x="3080010" y="828152"/>
            <a:ext cx="8212766" cy="60866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תור כמעגל – מי שיוצא מהתור נכנס מחדש בסופו. </a:t>
            </a:r>
          </a:p>
          <a:p>
            <a:pPr marL="96848" indent="0">
              <a:buNone/>
            </a:pPr>
            <a:r>
              <a:rPr lang="he-IL" dirty="0"/>
              <a:t> </a:t>
            </a:r>
          </a:p>
          <a:p>
            <a:endParaRPr lang="he-IL" dirty="0"/>
          </a:p>
          <a:p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223799" y="1300869"/>
            <a:ext cx="2540176" cy="1278760"/>
            <a:chOff x="9409749" y="2734803"/>
            <a:chExt cx="2540176" cy="1125197"/>
          </a:xfrm>
        </p:grpSpPr>
        <p:grpSp>
          <p:nvGrpSpPr>
            <p:cNvPr id="7" name="קבוצה 6"/>
            <p:cNvGrpSpPr/>
            <p:nvPr/>
          </p:nvGrpSpPr>
          <p:grpSpPr>
            <a:xfrm>
              <a:off x="9409749" y="2734803"/>
              <a:ext cx="2540176" cy="1125197"/>
              <a:chOff x="8722544" y="2284352"/>
              <a:chExt cx="2325775" cy="1007982"/>
            </a:xfrm>
          </p:grpSpPr>
          <p:sp>
            <p:nvSpPr>
              <p:cNvPr id="13" name="תרשים זרימה: חילוץ 12"/>
              <p:cNvSpPr/>
              <p:nvPr/>
            </p:nvSpPr>
            <p:spPr>
              <a:xfrm>
                <a:off x="8722544" y="3066396"/>
                <a:ext cx="311744" cy="225938"/>
              </a:xfrm>
              <a:prstGeom prst="flowChartExtra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14" name="קבוצה 13"/>
              <p:cNvGrpSpPr/>
              <p:nvPr/>
            </p:nvGrpSpPr>
            <p:grpSpPr>
              <a:xfrm>
                <a:off x="8722544" y="2284352"/>
                <a:ext cx="2325775" cy="859091"/>
                <a:chOff x="8634160" y="1233947"/>
                <a:chExt cx="2325775" cy="859091"/>
              </a:xfrm>
            </p:grpSpPr>
            <p:cxnSp>
              <p:nvCxnSpPr>
                <p:cNvPr id="15" name="מחבר ישר 14"/>
                <p:cNvCxnSpPr/>
                <p:nvPr/>
              </p:nvCxnSpPr>
              <p:spPr>
                <a:xfrm flipH="1">
                  <a:off x="8656137" y="2093038"/>
                  <a:ext cx="1818078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מחבר ישר 15"/>
                <p:cNvCxnSpPr/>
                <p:nvPr/>
              </p:nvCxnSpPr>
              <p:spPr>
                <a:xfrm flipH="1">
                  <a:off x="8634160" y="1575751"/>
                  <a:ext cx="1818078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7" name="אליפסה 16"/>
                <p:cNvSpPr/>
                <p:nvPr/>
              </p:nvSpPr>
              <p:spPr>
                <a:xfrm>
                  <a:off x="9673801" y="1233947"/>
                  <a:ext cx="1286134" cy="28794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dirty="0"/>
                    <a:t>q</a:t>
                  </a:r>
                  <a:endParaRPr lang="he-IL" dirty="0"/>
                </a:p>
              </p:txBody>
            </p:sp>
            <p:cxnSp>
              <p:nvCxnSpPr>
                <p:cNvPr id="18" name="מחבר חץ ישר 17"/>
                <p:cNvCxnSpPr>
                  <a:stCxn id="17" idx="2"/>
                </p:cNvCxnSpPr>
                <p:nvPr/>
              </p:nvCxnSpPr>
              <p:spPr>
                <a:xfrm flipH="1">
                  <a:off x="9565178" y="1377918"/>
                  <a:ext cx="108624" cy="17786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" name="מלבן 7"/>
            <p:cNvSpPr/>
            <p:nvPr/>
          </p:nvSpPr>
          <p:spPr>
            <a:xfrm>
              <a:off x="10623536" y="3187123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G</a:t>
              </a:r>
              <a:endParaRPr lang="he-IL" sz="2000" dirty="0"/>
            </a:p>
          </p:txBody>
        </p:sp>
        <p:sp>
          <p:nvSpPr>
            <p:cNvPr id="9" name="מלבן 8"/>
            <p:cNvSpPr/>
            <p:nvPr/>
          </p:nvSpPr>
          <p:spPr>
            <a:xfrm>
              <a:off x="9423430" y="320941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B</a:t>
              </a:r>
              <a:endParaRPr lang="he-IL" sz="2000" dirty="0"/>
            </a:p>
          </p:txBody>
        </p:sp>
        <p:sp>
          <p:nvSpPr>
            <p:cNvPr id="10" name="מלבן 9"/>
            <p:cNvSpPr/>
            <p:nvPr/>
          </p:nvSpPr>
          <p:spPr>
            <a:xfrm>
              <a:off x="10205997" y="317648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O</a:t>
              </a:r>
              <a:endParaRPr lang="he-IL" sz="2000" dirty="0"/>
            </a:p>
          </p:txBody>
        </p:sp>
        <p:sp>
          <p:nvSpPr>
            <p:cNvPr id="11" name="מלבן 10"/>
            <p:cNvSpPr/>
            <p:nvPr/>
          </p:nvSpPr>
          <p:spPr>
            <a:xfrm>
              <a:off x="9818776" y="320941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</a:t>
              </a:r>
              <a:endParaRPr lang="he-IL" sz="2000" dirty="0"/>
            </a:p>
          </p:txBody>
        </p:sp>
        <p:sp>
          <p:nvSpPr>
            <p:cNvPr id="12" name="מלבן 11"/>
            <p:cNvSpPr/>
            <p:nvPr/>
          </p:nvSpPr>
          <p:spPr>
            <a:xfrm>
              <a:off x="11068857" y="3198769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W</a:t>
              </a:r>
              <a:endParaRPr lang="he-IL" sz="2000" dirty="0"/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3450515" y="1415976"/>
            <a:ext cx="2540176" cy="1278760"/>
            <a:chOff x="9409749" y="2734803"/>
            <a:chExt cx="2540176" cy="1125197"/>
          </a:xfrm>
        </p:grpSpPr>
        <p:grpSp>
          <p:nvGrpSpPr>
            <p:cNvPr id="20" name="קבוצה 19"/>
            <p:cNvGrpSpPr/>
            <p:nvPr/>
          </p:nvGrpSpPr>
          <p:grpSpPr>
            <a:xfrm>
              <a:off x="9409749" y="2734803"/>
              <a:ext cx="2540176" cy="1125197"/>
              <a:chOff x="8722544" y="2284352"/>
              <a:chExt cx="2325775" cy="1007982"/>
            </a:xfrm>
          </p:grpSpPr>
          <p:sp>
            <p:nvSpPr>
              <p:cNvPr id="26" name="תרשים זרימה: חילוץ 25"/>
              <p:cNvSpPr/>
              <p:nvPr/>
            </p:nvSpPr>
            <p:spPr>
              <a:xfrm>
                <a:off x="8722544" y="3066396"/>
                <a:ext cx="311744" cy="225938"/>
              </a:xfrm>
              <a:prstGeom prst="flowChartExtra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27" name="קבוצה 26"/>
              <p:cNvGrpSpPr/>
              <p:nvPr/>
            </p:nvGrpSpPr>
            <p:grpSpPr>
              <a:xfrm>
                <a:off x="8722544" y="2284352"/>
                <a:ext cx="2325775" cy="859091"/>
                <a:chOff x="8634160" y="1233947"/>
                <a:chExt cx="2325775" cy="859091"/>
              </a:xfrm>
            </p:grpSpPr>
            <p:cxnSp>
              <p:nvCxnSpPr>
                <p:cNvPr id="28" name="מחבר ישר 27"/>
                <p:cNvCxnSpPr/>
                <p:nvPr/>
              </p:nvCxnSpPr>
              <p:spPr>
                <a:xfrm flipH="1">
                  <a:off x="8656137" y="2093038"/>
                  <a:ext cx="1818078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מחבר ישר 28"/>
                <p:cNvCxnSpPr/>
                <p:nvPr/>
              </p:nvCxnSpPr>
              <p:spPr>
                <a:xfrm flipH="1">
                  <a:off x="8634160" y="1575751"/>
                  <a:ext cx="1818078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30" name="אליפסה 29"/>
                <p:cNvSpPr/>
                <p:nvPr/>
              </p:nvSpPr>
              <p:spPr>
                <a:xfrm>
                  <a:off x="9673801" y="1233947"/>
                  <a:ext cx="1286134" cy="28794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dirty="0"/>
                    <a:t>q</a:t>
                  </a:r>
                  <a:endParaRPr lang="he-IL" dirty="0"/>
                </a:p>
              </p:txBody>
            </p:sp>
            <p:cxnSp>
              <p:nvCxnSpPr>
                <p:cNvPr id="31" name="מחבר חץ ישר 30"/>
                <p:cNvCxnSpPr>
                  <a:stCxn id="30" idx="2"/>
                </p:cNvCxnSpPr>
                <p:nvPr/>
              </p:nvCxnSpPr>
              <p:spPr>
                <a:xfrm flipH="1">
                  <a:off x="9565178" y="1377918"/>
                  <a:ext cx="108624" cy="17786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1" name="מלבן 20"/>
            <p:cNvSpPr/>
            <p:nvPr/>
          </p:nvSpPr>
          <p:spPr>
            <a:xfrm>
              <a:off x="10623536" y="3187123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W</a:t>
              </a:r>
              <a:endParaRPr lang="he-IL" sz="2000" dirty="0"/>
            </a:p>
          </p:txBody>
        </p:sp>
        <p:sp>
          <p:nvSpPr>
            <p:cNvPr id="22" name="מלבן 21"/>
            <p:cNvSpPr/>
            <p:nvPr/>
          </p:nvSpPr>
          <p:spPr>
            <a:xfrm>
              <a:off x="9423430" y="320941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</a:t>
              </a:r>
              <a:endParaRPr lang="he-IL" sz="2000" dirty="0"/>
            </a:p>
          </p:txBody>
        </p:sp>
        <p:sp>
          <p:nvSpPr>
            <p:cNvPr id="23" name="מלבן 22"/>
            <p:cNvSpPr/>
            <p:nvPr/>
          </p:nvSpPr>
          <p:spPr>
            <a:xfrm>
              <a:off x="10205997" y="317648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G</a:t>
              </a:r>
              <a:endParaRPr lang="he-IL" sz="2000" dirty="0"/>
            </a:p>
          </p:txBody>
        </p:sp>
        <p:sp>
          <p:nvSpPr>
            <p:cNvPr id="24" name="מלבן 23"/>
            <p:cNvSpPr/>
            <p:nvPr/>
          </p:nvSpPr>
          <p:spPr>
            <a:xfrm>
              <a:off x="9818776" y="3209411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O</a:t>
              </a:r>
              <a:endParaRPr lang="he-IL" sz="2000" dirty="0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11068857" y="3198769"/>
              <a:ext cx="326571" cy="414049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B</a:t>
              </a:r>
              <a:endParaRPr lang="he-IL" sz="2000" dirty="0"/>
            </a:p>
          </p:txBody>
        </p:sp>
      </p:grpSp>
      <p:sp>
        <p:nvSpPr>
          <p:cNvPr id="32" name="חץ שמאלה 31"/>
          <p:cNvSpPr/>
          <p:nvPr/>
        </p:nvSpPr>
        <p:spPr>
          <a:xfrm>
            <a:off x="6284183" y="1874309"/>
            <a:ext cx="1659805" cy="3275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77" y="2413819"/>
            <a:ext cx="1491343" cy="149800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456368" y="2831885"/>
            <a:ext cx="965562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כתבו פעולה המקבלת תור המייצג מעגל ילדים – המשחק הוא  4 בום ! </a:t>
            </a:r>
          </a:p>
          <a:p>
            <a:r>
              <a:rPr lang="he-IL" sz="2400" dirty="0"/>
              <a:t> מי נשאר אחרון ?  ( כל ילד רביעי מוצא מהמעגל)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664" y="4158336"/>
            <a:ext cx="6802897" cy="1631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000" dirty="0"/>
              <a:t>תכנון: </a:t>
            </a:r>
          </a:p>
          <a:p>
            <a:r>
              <a:rPr lang="he-IL" sz="2000" dirty="0"/>
              <a:t>מאחר שמי שיוצא מוכנס מיד לסוף התור – לא צריך תור עזר</a:t>
            </a:r>
          </a:p>
          <a:p>
            <a:r>
              <a:rPr lang="he-IL" sz="2000" dirty="0"/>
              <a:t>נספור עד 4 – ונוציא את הראשון  מהתור. </a:t>
            </a:r>
          </a:p>
          <a:p>
            <a:r>
              <a:rPr lang="he-IL" sz="2000" dirty="0"/>
              <a:t>עד שהתור ריק – האחרון שיצא הוא המנצח ....  </a:t>
            </a:r>
          </a:p>
          <a:p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33466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49865" y="1973869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[dita1,roni2,sara3,dani4,varda5,moshe6,]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dani4  the Queue: [varda5,moshe6,dita1,roni2,sara3,]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roni2  the Queue: [sara3,varda5,moshe6,dita1,]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dita1  the Queue: [sara3,varda5,moshe6,]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sara3  the Queue: [varda5,moshe6,]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moshe6  the Queue: [varda5,]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out: varda5  the Queue: []</a:t>
            </a:r>
          </a:p>
          <a:p>
            <a:pPr algn="l" rtl="0"/>
            <a:endParaRPr lang="en-US" sz="2400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1623752" y="137686"/>
            <a:ext cx="6365256" cy="1377017"/>
            <a:chOff x="8722544" y="2284352"/>
            <a:chExt cx="1849999" cy="1085433"/>
          </a:xfrm>
        </p:grpSpPr>
        <p:sp>
          <p:nvSpPr>
            <p:cNvPr id="13" name="תרשים זרימה: חילוץ 12"/>
            <p:cNvSpPr/>
            <p:nvPr/>
          </p:nvSpPr>
          <p:spPr>
            <a:xfrm>
              <a:off x="8816846" y="3066396"/>
              <a:ext cx="120055" cy="303389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4" name="קבוצה 13"/>
            <p:cNvGrpSpPr/>
            <p:nvPr/>
          </p:nvGrpSpPr>
          <p:grpSpPr>
            <a:xfrm>
              <a:off x="8722544" y="2284352"/>
              <a:ext cx="1849999" cy="859091"/>
              <a:chOff x="8634160" y="1233947"/>
              <a:chExt cx="1849999" cy="859091"/>
            </a:xfrm>
          </p:grpSpPr>
          <p:cxnSp>
            <p:nvCxnSpPr>
              <p:cNvPr id="15" name="מחבר ישר 14"/>
              <p:cNvCxnSpPr/>
              <p:nvPr/>
            </p:nvCxnSpPr>
            <p:spPr>
              <a:xfrm flipH="1">
                <a:off x="8666081" y="2093038"/>
                <a:ext cx="1818078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מחבר ישר 15"/>
              <p:cNvCxnSpPr/>
              <p:nvPr/>
            </p:nvCxnSpPr>
            <p:spPr>
              <a:xfrm flipH="1">
                <a:off x="8634160" y="1575751"/>
                <a:ext cx="1818078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אליפסה 16"/>
              <p:cNvSpPr/>
              <p:nvPr/>
            </p:nvSpPr>
            <p:spPr>
              <a:xfrm>
                <a:off x="9673801" y="1233947"/>
                <a:ext cx="370705" cy="34180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18" name="מחבר חץ ישר 17"/>
              <p:cNvCxnSpPr>
                <a:stCxn id="17" idx="2"/>
              </p:cNvCxnSpPr>
              <p:nvPr/>
            </p:nvCxnSpPr>
            <p:spPr>
              <a:xfrm flipH="1">
                <a:off x="9565178" y="1404849"/>
                <a:ext cx="108623" cy="15093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צורה חופשית 33"/>
          <p:cNvSpPr/>
          <p:nvPr/>
        </p:nvSpPr>
        <p:spPr>
          <a:xfrm>
            <a:off x="302424" y="786122"/>
            <a:ext cx="9979119" cy="1103652"/>
          </a:xfrm>
          <a:custGeom>
            <a:avLst/>
            <a:gdLst>
              <a:gd name="connsiteX0" fmla="*/ 1324976 w 10238059"/>
              <a:gd name="connsiteY0" fmla="*/ 65314 h 1103652"/>
              <a:gd name="connsiteX1" fmla="*/ 715376 w 10238059"/>
              <a:gd name="connsiteY1" fmla="*/ 1099457 h 1103652"/>
              <a:gd name="connsiteX2" fmla="*/ 10000890 w 10238059"/>
              <a:gd name="connsiteY2" fmla="*/ 413657 h 1103652"/>
              <a:gd name="connsiteX3" fmla="*/ 7682233 w 10238059"/>
              <a:gd name="connsiteY3" fmla="*/ 0 h 1103652"/>
              <a:gd name="connsiteX4" fmla="*/ 7682233 w 10238059"/>
              <a:gd name="connsiteY4" fmla="*/ 0 h 1103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38059" h="1103652">
                <a:moveTo>
                  <a:pt x="1324976" y="65314"/>
                </a:moveTo>
                <a:cubicBezTo>
                  <a:pt x="297183" y="553357"/>
                  <a:pt x="-730610" y="1041400"/>
                  <a:pt x="715376" y="1099457"/>
                </a:cubicBezTo>
                <a:cubicBezTo>
                  <a:pt x="2161362" y="1157514"/>
                  <a:pt x="8839747" y="596900"/>
                  <a:pt x="10000890" y="413657"/>
                </a:cubicBezTo>
                <a:cubicBezTo>
                  <a:pt x="11162033" y="230414"/>
                  <a:pt x="7682233" y="0"/>
                  <a:pt x="7682233" y="0"/>
                </a:cubicBezTo>
                <a:lnTo>
                  <a:pt x="7682233" y="0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פינה מקופלת 36"/>
          <p:cNvSpPr/>
          <p:nvPr/>
        </p:nvSpPr>
        <p:spPr>
          <a:xfrm>
            <a:off x="10621940" y="608156"/>
            <a:ext cx="936171" cy="106693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Count</a:t>
            </a:r>
          </a:p>
          <a:p>
            <a:pPr algn="ctr"/>
            <a:endParaRPr lang="he-IL" dirty="0"/>
          </a:p>
        </p:txBody>
      </p:sp>
      <p:sp>
        <p:nvSpPr>
          <p:cNvPr id="38" name="מלבן 37"/>
          <p:cNvSpPr/>
          <p:nvPr/>
        </p:nvSpPr>
        <p:spPr>
          <a:xfrm>
            <a:off x="10791807" y="1111897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39" name="מלבן 38"/>
          <p:cNvSpPr/>
          <p:nvPr/>
        </p:nvSpPr>
        <p:spPr>
          <a:xfrm>
            <a:off x="10822687" y="1108098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0" name="מלבן 39"/>
          <p:cNvSpPr/>
          <p:nvPr/>
        </p:nvSpPr>
        <p:spPr>
          <a:xfrm>
            <a:off x="10813728" y="1120762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10784003" y="1108098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52" name="קבוצה 51"/>
          <p:cNvGrpSpPr/>
          <p:nvPr/>
        </p:nvGrpSpPr>
        <p:grpSpPr>
          <a:xfrm>
            <a:off x="1820401" y="629686"/>
            <a:ext cx="5924315" cy="503741"/>
            <a:chOff x="1771862" y="945120"/>
            <a:chExt cx="5924315" cy="503741"/>
          </a:xfrm>
        </p:grpSpPr>
        <p:sp>
          <p:nvSpPr>
            <p:cNvPr id="20" name="מלבן 19"/>
            <p:cNvSpPr/>
            <p:nvPr/>
          </p:nvSpPr>
          <p:spPr>
            <a:xfrm>
              <a:off x="6643577" y="945120"/>
              <a:ext cx="1052600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47" name="מלבן 46"/>
            <p:cNvSpPr/>
            <p:nvPr/>
          </p:nvSpPr>
          <p:spPr>
            <a:xfrm>
              <a:off x="4710796" y="965639"/>
              <a:ext cx="761421" cy="47055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dani4</a:t>
              </a:r>
              <a:endParaRPr lang="he-IL" sz="2000" dirty="0"/>
            </a:p>
          </p:txBody>
        </p:sp>
        <p:sp>
          <p:nvSpPr>
            <p:cNvPr id="48" name="מלבן 47"/>
            <p:cNvSpPr/>
            <p:nvPr/>
          </p:nvSpPr>
          <p:spPr>
            <a:xfrm>
              <a:off x="1771862" y="980035"/>
              <a:ext cx="804731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49" name="מלבן 48"/>
            <p:cNvSpPr/>
            <p:nvPr/>
          </p:nvSpPr>
          <p:spPr>
            <a:xfrm>
              <a:off x="3811091" y="978304"/>
              <a:ext cx="756651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50" name="מלבן 49"/>
            <p:cNvSpPr/>
            <p:nvPr/>
          </p:nvSpPr>
          <p:spPr>
            <a:xfrm>
              <a:off x="2813840" y="978304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  <p:sp>
          <p:nvSpPr>
            <p:cNvPr id="51" name="מלבן 50"/>
            <p:cNvSpPr/>
            <p:nvPr/>
          </p:nvSpPr>
          <p:spPr>
            <a:xfrm>
              <a:off x="5579613" y="972024"/>
              <a:ext cx="87749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1807699" y="654143"/>
            <a:ext cx="5887531" cy="499300"/>
            <a:chOff x="5351267" y="3038464"/>
            <a:chExt cx="5887531" cy="499300"/>
          </a:xfrm>
        </p:grpSpPr>
        <p:sp>
          <p:nvSpPr>
            <p:cNvPr id="21" name="מלבן 20"/>
            <p:cNvSpPr/>
            <p:nvPr/>
          </p:nvSpPr>
          <p:spPr>
            <a:xfrm>
              <a:off x="7248223" y="3054542"/>
              <a:ext cx="761421" cy="47055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dani4</a:t>
              </a:r>
              <a:endParaRPr lang="he-IL" sz="2000" dirty="0"/>
            </a:p>
          </p:txBody>
        </p:sp>
        <p:sp>
          <p:nvSpPr>
            <p:cNvPr id="22" name="מלבן 21"/>
            <p:cNvSpPr/>
            <p:nvPr/>
          </p:nvSpPr>
          <p:spPr>
            <a:xfrm>
              <a:off x="10434067" y="3038464"/>
              <a:ext cx="804731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23" name="מלבן 22"/>
            <p:cNvSpPr/>
            <p:nvPr/>
          </p:nvSpPr>
          <p:spPr>
            <a:xfrm>
              <a:off x="6348517" y="3067207"/>
              <a:ext cx="756651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24" name="מלבן 23"/>
            <p:cNvSpPr/>
            <p:nvPr/>
          </p:nvSpPr>
          <p:spPr>
            <a:xfrm>
              <a:off x="5351267" y="3067207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8175408" y="3060927"/>
              <a:ext cx="87749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35" name="מלבן 34"/>
            <p:cNvSpPr/>
            <p:nvPr/>
          </p:nvSpPr>
          <p:spPr>
            <a:xfrm>
              <a:off x="9189625" y="3038464"/>
              <a:ext cx="1107721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53" name="קבוצה 52"/>
          <p:cNvGrpSpPr/>
          <p:nvPr/>
        </p:nvGrpSpPr>
        <p:grpSpPr>
          <a:xfrm>
            <a:off x="1857026" y="635093"/>
            <a:ext cx="5647426" cy="493021"/>
            <a:chOff x="3888346" y="2411677"/>
            <a:chExt cx="5647426" cy="493021"/>
          </a:xfrm>
        </p:grpSpPr>
        <p:sp>
          <p:nvSpPr>
            <p:cNvPr id="54" name="מלבן 53"/>
            <p:cNvSpPr/>
            <p:nvPr/>
          </p:nvSpPr>
          <p:spPr>
            <a:xfrm>
              <a:off x="4751131" y="2427756"/>
              <a:ext cx="730174" cy="47055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dani4</a:t>
              </a:r>
              <a:endParaRPr lang="he-IL" sz="2000" dirty="0"/>
            </a:p>
          </p:txBody>
        </p:sp>
        <p:sp>
          <p:nvSpPr>
            <p:cNvPr id="55" name="מלבן 54"/>
            <p:cNvSpPr/>
            <p:nvPr/>
          </p:nvSpPr>
          <p:spPr>
            <a:xfrm>
              <a:off x="7806237" y="2411678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56" name="מלבן 55"/>
            <p:cNvSpPr/>
            <p:nvPr/>
          </p:nvSpPr>
          <p:spPr>
            <a:xfrm>
              <a:off x="3888346" y="2440421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57" name="מלבן 56"/>
            <p:cNvSpPr/>
            <p:nvPr/>
          </p:nvSpPr>
          <p:spPr>
            <a:xfrm>
              <a:off x="5640267" y="2434141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58" name="מלבן 57"/>
            <p:cNvSpPr/>
            <p:nvPr/>
          </p:nvSpPr>
          <p:spPr>
            <a:xfrm>
              <a:off x="6612863" y="2411678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59" name="מלבן 58"/>
            <p:cNvSpPr/>
            <p:nvPr/>
          </p:nvSpPr>
          <p:spPr>
            <a:xfrm>
              <a:off x="8709055" y="2411677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grpSp>
        <p:nvGrpSpPr>
          <p:cNvPr id="60" name="קבוצה 59"/>
          <p:cNvGrpSpPr/>
          <p:nvPr/>
        </p:nvGrpSpPr>
        <p:grpSpPr>
          <a:xfrm>
            <a:off x="1893586" y="635093"/>
            <a:ext cx="5662883" cy="513616"/>
            <a:chOff x="4751131" y="2391082"/>
            <a:chExt cx="5662883" cy="513616"/>
          </a:xfrm>
        </p:grpSpPr>
        <p:sp>
          <p:nvSpPr>
            <p:cNvPr id="61" name="מלבן 60"/>
            <p:cNvSpPr/>
            <p:nvPr/>
          </p:nvSpPr>
          <p:spPr>
            <a:xfrm>
              <a:off x="4751131" y="2427756"/>
              <a:ext cx="730174" cy="47055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dani4</a:t>
              </a:r>
              <a:endParaRPr lang="he-IL" sz="2000" dirty="0"/>
            </a:p>
          </p:txBody>
        </p:sp>
        <p:sp>
          <p:nvSpPr>
            <p:cNvPr id="62" name="מלבן 61"/>
            <p:cNvSpPr/>
            <p:nvPr/>
          </p:nvSpPr>
          <p:spPr>
            <a:xfrm>
              <a:off x="7806237" y="2411678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63" name="מלבן 62"/>
            <p:cNvSpPr/>
            <p:nvPr/>
          </p:nvSpPr>
          <p:spPr>
            <a:xfrm>
              <a:off x="9688414" y="2391082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64" name="מלבן 63"/>
            <p:cNvSpPr/>
            <p:nvPr/>
          </p:nvSpPr>
          <p:spPr>
            <a:xfrm>
              <a:off x="5640267" y="2434141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65" name="מלבן 64"/>
            <p:cNvSpPr/>
            <p:nvPr/>
          </p:nvSpPr>
          <p:spPr>
            <a:xfrm>
              <a:off x="6612863" y="2411678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66" name="מלבן 65"/>
            <p:cNvSpPr/>
            <p:nvPr/>
          </p:nvSpPr>
          <p:spPr>
            <a:xfrm>
              <a:off x="8709055" y="2411677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sp>
        <p:nvSpPr>
          <p:cNvPr id="68" name="מלבן 67"/>
          <p:cNvSpPr/>
          <p:nvPr/>
        </p:nvSpPr>
        <p:spPr>
          <a:xfrm>
            <a:off x="8755601" y="1726670"/>
            <a:ext cx="355614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(!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</a:rPr>
              <a:t>     while</a:t>
            </a:r>
            <a:r>
              <a:rPr lang="en-US" sz="2000" dirty="0">
                <a:solidFill>
                  <a:srgbClr val="000000"/>
                </a:solidFill>
              </a:rPr>
              <a:t>(count&lt;4)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</a:rPr>
              <a:t>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count++;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   {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n = 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count = 1;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     </a:t>
            </a:r>
            <a:endParaRPr lang="he-IL" sz="2000" dirty="0"/>
          </a:p>
        </p:txBody>
      </p:sp>
      <p:sp>
        <p:nvSpPr>
          <p:cNvPr id="69" name="מלבן 68"/>
          <p:cNvSpPr/>
          <p:nvPr/>
        </p:nvSpPr>
        <p:spPr>
          <a:xfrm>
            <a:off x="257010" y="1418774"/>
            <a:ext cx="730174" cy="47055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dani4</a:t>
            </a:r>
            <a:endParaRPr lang="he-IL" sz="2000" dirty="0"/>
          </a:p>
        </p:txBody>
      </p:sp>
      <p:grpSp>
        <p:nvGrpSpPr>
          <p:cNvPr id="70" name="קבוצה 69"/>
          <p:cNvGrpSpPr/>
          <p:nvPr/>
        </p:nvGrpSpPr>
        <p:grpSpPr>
          <a:xfrm>
            <a:off x="1857026" y="618857"/>
            <a:ext cx="4717327" cy="502872"/>
            <a:chOff x="4040318" y="4030059"/>
            <a:chExt cx="4717327" cy="502872"/>
          </a:xfrm>
        </p:grpSpPr>
        <p:sp>
          <p:nvSpPr>
            <p:cNvPr id="71" name="מלבן 70"/>
            <p:cNvSpPr/>
            <p:nvPr/>
          </p:nvSpPr>
          <p:spPr>
            <a:xfrm>
              <a:off x="6171399" y="4039911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72" name="מלבן 71"/>
            <p:cNvSpPr/>
            <p:nvPr/>
          </p:nvSpPr>
          <p:spPr>
            <a:xfrm>
              <a:off x="8032045" y="4030059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73" name="מלבן 72"/>
            <p:cNvSpPr/>
            <p:nvPr/>
          </p:nvSpPr>
          <p:spPr>
            <a:xfrm>
              <a:off x="4040318" y="4062374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74" name="מלבן 73"/>
            <p:cNvSpPr/>
            <p:nvPr/>
          </p:nvSpPr>
          <p:spPr>
            <a:xfrm>
              <a:off x="4978025" y="4039911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75" name="מלבן 74"/>
            <p:cNvSpPr/>
            <p:nvPr/>
          </p:nvSpPr>
          <p:spPr>
            <a:xfrm>
              <a:off x="7074217" y="4039910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sp>
        <p:nvSpPr>
          <p:cNvPr id="41" name="מלבן 40"/>
          <p:cNvSpPr/>
          <p:nvPr/>
        </p:nvSpPr>
        <p:spPr>
          <a:xfrm>
            <a:off x="10825484" y="1119867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grpSp>
        <p:nvGrpSpPr>
          <p:cNvPr id="76" name="קבוצה 75"/>
          <p:cNvGrpSpPr/>
          <p:nvPr/>
        </p:nvGrpSpPr>
        <p:grpSpPr>
          <a:xfrm>
            <a:off x="1839114" y="607819"/>
            <a:ext cx="4752217" cy="505738"/>
            <a:chOff x="4978025" y="4004730"/>
            <a:chExt cx="4752217" cy="505738"/>
          </a:xfrm>
        </p:grpSpPr>
        <p:sp>
          <p:nvSpPr>
            <p:cNvPr id="77" name="מלבן 76"/>
            <p:cNvSpPr/>
            <p:nvPr/>
          </p:nvSpPr>
          <p:spPr>
            <a:xfrm>
              <a:off x="6171399" y="4039911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78" name="מלבן 77"/>
            <p:cNvSpPr/>
            <p:nvPr/>
          </p:nvSpPr>
          <p:spPr>
            <a:xfrm>
              <a:off x="8032045" y="4030059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79" name="מלבן 78"/>
            <p:cNvSpPr/>
            <p:nvPr/>
          </p:nvSpPr>
          <p:spPr>
            <a:xfrm>
              <a:off x="8888756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80" name="מלבן 79"/>
            <p:cNvSpPr/>
            <p:nvPr/>
          </p:nvSpPr>
          <p:spPr>
            <a:xfrm>
              <a:off x="4978025" y="4039911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81" name="מלבן 80"/>
            <p:cNvSpPr/>
            <p:nvPr/>
          </p:nvSpPr>
          <p:spPr>
            <a:xfrm>
              <a:off x="7074217" y="4039910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sp>
        <p:nvSpPr>
          <p:cNvPr id="43" name="מלבן 42"/>
          <p:cNvSpPr/>
          <p:nvPr/>
        </p:nvSpPr>
        <p:spPr>
          <a:xfrm>
            <a:off x="10852412" y="1127706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grpSp>
        <p:nvGrpSpPr>
          <p:cNvPr id="82" name="קבוצה 81"/>
          <p:cNvGrpSpPr/>
          <p:nvPr/>
        </p:nvGrpSpPr>
        <p:grpSpPr>
          <a:xfrm>
            <a:off x="1859071" y="614379"/>
            <a:ext cx="4788849" cy="505737"/>
            <a:chOff x="6171399" y="4004730"/>
            <a:chExt cx="4788849" cy="505737"/>
          </a:xfrm>
        </p:grpSpPr>
        <p:sp>
          <p:nvSpPr>
            <p:cNvPr id="83" name="מלבן 82"/>
            <p:cNvSpPr/>
            <p:nvPr/>
          </p:nvSpPr>
          <p:spPr>
            <a:xfrm>
              <a:off x="6171399" y="4039911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84" name="מלבן 83"/>
            <p:cNvSpPr/>
            <p:nvPr/>
          </p:nvSpPr>
          <p:spPr>
            <a:xfrm>
              <a:off x="8032045" y="4030059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85" name="מלבן 84"/>
            <p:cNvSpPr/>
            <p:nvPr/>
          </p:nvSpPr>
          <p:spPr>
            <a:xfrm>
              <a:off x="8899127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86" name="מלבן 85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87" name="מלבן 86"/>
            <p:cNvSpPr/>
            <p:nvPr/>
          </p:nvSpPr>
          <p:spPr>
            <a:xfrm>
              <a:off x="7074217" y="4039910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sp>
        <p:nvSpPr>
          <p:cNvPr id="44" name="מלבן 43"/>
          <p:cNvSpPr/>
          <p:nvPr/>
        </p:nvSpPr>
        <p:spPr>
          <a:xfrm>
            <a:off x="10839031" y="1153443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grpSp>
        <p:nvGrpSpPr>
          <p:cNvPr id="88" name="קבוצה 87"/>
          <p:cNvGrpSpPr/>
          <p:nvPr/>
        </p:nvGrpSpPr>
        <p:grpSpPr>
          <a:xfrm>
            <a:off x="1847355" y="614644"/>
            <a:ext cx="4815110" cy="505737"/>
            <a:chOff x="7074217" y="4004730"/>
            <a:chExt cx="4815110" cy="505737"/>
          </a:xfrm>
        </p:grpSpPr>
        <p:sp>
          <p:nvSpPr>
            <p:cNvPr id="89" name="מלבן 88"/>
            <p:cNvSpPr/>
            <p:nvPr/>
          </p:nvSpPr>
          <p:spPr>
            <a:xfrm>
              <a:off x="11117620" y="4004995"/>
              <a:ext cx="771707" cy="43564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90" name="מלבן 89"/>
            <p:cNvSpPr/>
            <p:nvPr/>
          </p:nvSpPr>
          <p:spPr>
            <a:xfrm>
              <a:off x="8032045" y="4030059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91" name="מלבן 90"/>
            <p:cNvSpPr/>
            <p:nvPr/>
          </p:nvSpPr>
          <p:spPr>
            <a:xfrm>
              <a:off x="8899127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92" name="מלבן 91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  <p:sp>
          <p:nvSpPr>
            <p:cNvPr id="93" name="מלבן 92"/>
            <p:cNvSpPr/>
            <p:nvPr/>
          </p:nvSpPr>
          <p:spPr>
            <a:xfrm>
              <a:off x="7074217" y="4039910"/>
              <a:ext cx="826717" cy="47055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roni2</a:t>
              </a:r>
              <a:endParaRPr lang="he-IL" sz="2000" dirty="0"/>
            </a:p>
          </p:txBody>
        </p:sp>
      </p:grpSp>
      <p:sp>
        <p:nvSpPr>
          <p:cNvPr id="46" name="מלבן 45"/>
          <p:cNvSpPr/>
          <p:nvPr/>
        </p:nvSpPr>
        <p:spPr>
          <a:xfrm>
            <a:off x="10861371" y="1129813"/>
            <a:ext cx="397437" cy="487358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grpSp>
        <p:nvGrpSpPr>
          <p:cNvPr id="94" name="קבוצה 93"/>
          <p:cNvGrpSpPr/>
          <p:nvPr/>
        </p:nvGrpSpPr>
        <p:grpSpPr>
          <a:xfrm>
            <a:off x="1791076" y="650913"/>
            <a:ext cx="3857282" cy="470822"/>
            <a:chOff x="8032045" y="4004730"/>
            <a:chExt cx="3857282" cy="470822"/>
          </a:xfrm>
        </p:grpSpPr>
        <p:sp>
          <p:nvSpPr>
            <p:cNvPr id="95" name="מלבן 94"/>
            <p:cNvSpPr/>
            <p:nvPr/>
          </p:nvSpPr>
          <p:spPr>
            <a:xfrm>
              <a:off x="11117620" y="4004730"/>
              <a:ext cx="771707" cy="43537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96" name="מלבן 95"/>
            <p:cNvSpPr/>
            <p:nvPr/>
          </p:nvSpPr>
          <p:spPr>
            <a:xfrm>
              <a:off x="8032045" y="4030059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97" name="מלבן 96"/>
            <p:cNvSpPr/>
            <p:nvPr/>
          </p:nvSpPr>
          <p:spPr>
            <a:xfrm>
              <a:off x="8899127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98" name="מלבן 97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sp>
        <p:nvSpPr>
          <p:cNvPr id="99" name="מלבן 98"/>
          <p:cNvSpPr/>
          <p:nvPr/>
        </p:nvSpPr>
        <p:spPr>
          <a:xfrm>
            <a:off x="208738" y="1469909"/>
            <a:ext cx="826717" cy="4705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roni2</a:t>
            </a:r>
            <a:endParaRPr lang="he-IL" sz="2000" dirty="0"/>
          </a:p>
        </p:txBody>
      </p:sp>
      <p:grpSp>
        <p:nvGrpSpPr>
          <p:cNvPr id="100" name="קבוצה 99"/>
          <p:cNvGrpSpPr/>
          <p:nvPr/>
        </p:nvGrpSpPr>
        <p:grpSpPr>
          <a:xfrm>
            <a:off x="1739710" y="644471"/>
            <a:ext cx="3873172" cy="471081"/>
            <a:chOff x="8899127" y="4004730"/>
            <a:chExt cx="3873172" cy="471081"/>
          </a:xfrm>
        </p:grpSpPr>
        <p:sp>
          <p:nvSpPr>
            <p:cNvPr id="101" name="מלבן 100"/>
            <p:cNvSpPr/>
            <p:nvPr/>
          </p:nvSpPr>
          <p:spPr>
            <a:xfrm>
              <a:off x="11117620" y="4004730"/>
              <a:ext cx="771707" cy="43537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102" name="מלבן 101"/>
            <p:cNvSpPr/>
            <p:nvPr/>
          </p:nvSpPr>
          <p:spPr>
            <a:xfrm>
              <a:off x="12046699" y="4030583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03" name="מלבן 102"/>
            <p:cNvSpPr/>
            <p:nvPr/>
          </p:nvSpPr>
          <p:spPr>
            <a:xfrm>
              <a:off x="8899127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04" name="מלבן 103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05" name="קבוצה 104"/>
          <p:cNvGrpSpPr/>
          <p:nvPr/>
        </p:nvGrpSpPr>
        <p:grpSpPr>
          <a:xfrm>
            <a:off x="1803002" y="616197"/>
            <a:ext cx="3873172" cy="530966"/>
            <a:chOff x="9897985" y="3944586"/>
            <a:chExt cx="3873172" cy="530966"/>
          </a:xfrm>
        </p:grpSpPr>
        <p:sp>
          <p:nvSpPr>
            <p:cNvPr id="106" name="מלבן 105"/>
            <p:cNvSpPr/>
            <p:nvPr/>
          </p:nvSpPr>
          <p:spPr>
            <a:xfrm>
              <a:off x="11117620" y="4004730"/>
              <a:ext cx="771707" cy="43537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107" name="מלבן 106"/>
            <p:cNvSpPr/>
            <p:nvPr/>
          </p:nvSpPr>
          <p:spPr>
            <a:xfrm>
              <a:off x="12046699" y="397898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08" name="מלבן 107"/>
            <p:cNvSpPr/>
            <p:nvPr/>
          </p:nvSpPr>
          <p:spPr>
            <a:xfrm>
              <a:off x="12929671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09" name="מלבן 108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sp>
        <p:nvSpPr>
          <p:cNvPr id="114" name="מלבן 113"/>
          <p:cNvSpPr/>
          <p:nvPr/>
        </p:nvSpPr>
        <p:spPr>
          <a:xfrm>
            <a:off x="236242" y="1499442"/>
            <a:ext cx="771707" cy="43537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dita1</a:t>
            </a:r>
            <a:endParaRPr lang="he-IL" sz="2000" dirty="0"/>
          </a:p>
        </p:txBody>
      </p:sp>
      <p:grpSp>
        <p:nvGrpSpPr>
          <p:cNvPr id="140" name="קבוצה 139"/>
          <p:cNvGrpSpPr/>
          <p:nvPr/>
        </p:nvGrpSpPr>
        <p:grpSpPr>
          <a:xfrm>
            <a:off x="1795198" y="637907"/>
            <a:ext cx="3948900" cy="495520"/>
            <a:chOff x="11117620" y="3944586"/>
            <a:chExt cx="3948900" cy="495520"/>
          </a:xfrm>
        </p:grpSpPr>
        <p:sp>
          <p:nvSpPr>
            <p:cNvPr id="141" name="מלבן 140"/>
            <p:cNvSpPr/>
            <p:nvPr/>
          </p:nvSpPr>
          <p:spPr>
            <a:xfrm>
              <a:off x="11117620" y="4004730"/>
              <a:ext cx="771707" cy="43537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dita1</a:t>
              </a:r>
              <a:endParaRPr lang="he-IL" sz="2000" dirty="0"/>
            </a:p>
          </p:txBody>
        </p:sp>
        <p:sp>
          <p:nvSpPr>
            <p:cNvPr id="142" name="מלבן 141"/>
            <p:cNvSpPr/>
            <p:nvPr/>
          </p:nvSpPr>
          <p:spPr>
            <a:xfrm>
              <a:off x="12046699" y="397898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43" name="מלבן 142"/>
            <p:cNvSpPr/>
            <p:nvPr/>
          </p:nvSpPr>
          <p:spPr>
            <a:xfrm>
              <a:off x="12929671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44" name="מלבן 143"/>
            <p:cNvSpPr/>
            <p:nvPr/>
          </p:nvSpPr>
          <p:spPr>
            <a:xfrm>
              <a:off x="14004257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45" name="קבוצה 144"/>
          <p:cNvGrpSpPr/>
          <p:nvPr/>
        </p:nvGrpSpPr>
        <p:grpSpPr>
          <a:xfrm>
            <a:off x="1832133" y="663837"/>
            <a:ext cx="2928832" cy="479626"/>
            <a:chOff x="12046699" y="3944586"/>
            <a:chExt cx="2928832" cy="479626"/>
          </a:xfrm>
        </p:grpSpPr>
        <p:sp>
          <p:nvSpPr>
            <p:cNvPr id="146" name="מלבן 145"/>
            <p:cNvSpPr/>
            <p:nvPr/>
          </p:nvSpPr>
          <p:spPr>
            <a:xfrm>
              <a:off x="12046699" y="397898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47" name="מלבן 146"/>
            <p:cNvSpPr/>
            <p:nvPr/>
          </p:nvSpPr>
          <p:spPr>
            <a:xfrm>
              <a:off x="12929671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48" name="מלבן 147"/>
            <p:cNvSpPr/>
            <p:nvPr/>
          </p:nvSpPr>
          <p:spPr>
            <a:xfrm>
              <a:off x="13913268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49" name="קבוצה 148"/>
          <p:cNvGrpSpPr/>
          <p:nvPr/>
        </p:nvGrpSpPr>
        <p:grpSpPr>
          <a:xfrm>
            <a:off x="1792401" y="669956"/>
            <a:ext cx="3032395" cy="470822"/>
            <a:chOff x="8899127" y="4004730"/>
            <a:chExt cx="3032395" cy="470822"/>
          </a:xfrm>
        </p:grpSpPr>
        <p:sp>
          <p:nvSpPr>
            <p:cNvPr id="150" name="מלבן 149"/>
            <p:cNvSpPr/>
            <p:nvPr/>
          </p:nvSpPr>
          <p:spPr>
            <a:xfrm>
              <a:off x="11205922" y="401739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51" name="מלבן 150"/>
            <p:cNvSpPr/>
            <p:nvPr/>
          </p:nvSpPr>
          <p:spPr>
            <a:xfrm>
              <a:off x="8899127" y="4004730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52" name="מלבן 151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53" name="קבוצה 152"/>
          <p:cNvGrpSpPr/>
          <p:nvPr/>
        </p:nvGrpSpPr>
        <p:grpSpPr>
          <a:xfrm>
            <a:off x="1715718" y="627818"/>
            <a:ext cx="3021763" cy="489065"/>
            <a:chOff x="9897985" y="3986487"/>
            <a:chExt cx="3021763" cy="489065"/>
          </a:xfrm>
        </p:grpSpPr>
        <p:sp>
          <p:nvSpPr>
            <p:cNvPr id="154" name="מלבן 153"/>
            <p:cNvSpPr/>
            <p:nvPr/>
          </p:nvSpPr>
          <p:spPr>
            <a:xfrm>
              <a:off x="11205922" y="401739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55" name="מלבן 154"/>
            <p:cNvSpPr/>
            <p:nvPr/>
          </p:nvSpPr>
          <p:spPr>
            <a:xfrm>
              <a:off x="12078262" y="3986487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56" name="מלבן 155"/>
            <p:cNvSpPr/>
            <p:nvPr/>
          </p:nvSpPr>
          <p:spPr>
            <a:xfrm>
              <a:off x="9897985" y="400499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57" name="קבוצה 156"/>
          <p:cNvGrpSpPr/>
          <p:nvPr/>
        </p:nvGrpSpPr>
        <p:grpSpPr>
          <a:xfrm>
            <a:off x="1778395" y="649559"/>
            <a:ext cx="2928832" cy="479626"/>
            <a:chOff x="12046699" y="3944586"/>
            <a:chExt cx="2928832" cy="479626"/>
          </a:xfrm>
        </p:grpSpPr>
        <p:sp>
          <p:nvSpPr>
            <p:cNvPr id="158" name="מלבן 157"/>
            <p:cNvSpPr/>
            <p:nvPr/>
          </p:nvSpPr>
          <p:spPr>
            <a:xfrm>
              <a:off x="12046699" y="3978984"/>
              <a:ext cx="725600" cy="445228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sara3</a:t>
              </a:r>
              <a:endParaRPr lang="he-IL" sz="2000" dirty="0"/>
            </a:p>
          </p:txBody>
        </p:sp>
        <p:sp>
          <p:nvSpPr>
            <p:cNvPr id="159" name="מלבן 158"/>
            <p:cNvSpPr/>
            <p:nvPr/>
          </p:nvSpPr>
          <p:spPr>
            <a:xfrm>
              <a:off x="12929671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60" name="מלבן 159"/>
            <p:cNvSpPr/>
            <p:nvPr/>
          </p:nvSpPr>
          <p:spPr>
            <a:xfrm>
              <a:off x="13913268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61" name="קבוצה 160"/>
          <p:cNvGrpSpPr/>
          <p:nvPr/>
        </p:nvGrpSpPr>
        <p:grpSpPr>
          <a:xfrm>
            <a:off x="1775297" y="663230"/>
            <a:ext cx="2050489" cy="470558"/>
            <a:chOff x="12078262" y="3986486"/>
            <a:chExt cx="2050489" cy="470558"/>
          </a:xfrm>
        </p:grpSpPr>
        <p:sp>
          <p:nvSpPr>
            <p:cNvPr id="162" name="מלבן 161"/>
            <p:cNvSpPr/>
            <p:nvPr/>
          </p:nvSpPr>
          <p:spPr>
            <a:xfrm>
              <a:off x="12078262" y="3986487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63" name="מלבן 162"/>
            <p:cNvSpPr/>
            <p:nvPr/>
          </p:nvSpPr>
          <p:spPr>
            <a:xfrm>
              <a:off x="13066488" y="3986486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sp>
        <p:nvSpPr>
          <p:cNvPr id="164" name="מלבן 163"/>
          <p:cNvSpPr/>
          <p:nvPr/>
        </p:nvSpPr>
        <p:spPr>
          <a:xfrm>
            <a:off x="280084" y="1473636"/>
            <a:ext cx="725600" cy="44522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sara3</a:t>
            </a:r>
            <a:endParaRPr lang="he-IL" sz="2000" dirty="0"/>
          </a:p>
        </p:txBody>
      </p:sp>
      <p:grpSp>
        <p:nvGrpSpPr>
          <p:cNvPr id="165" name="קבוצה 164"/>
          <p:cNvGrpSpPr/>
          <p:nvPr/>
        </p:nvGrpSpPr>
        <p:grpSpPr>
          <a:xfrm>
            <a:off x="1703598" y="651178"/>
            <a:ext cx="2023014" cy="479626"/>
            <a:chOff x="13011622" y="3944586"/>
            <a:chExt cx="2023014" cy="479626"/>
          </a:xfrm>
        </p:grpSpPr>
        <p:sp>
          <p:nvSpPr>
            <p:cNvPr id="166" name="מלבן 165"/>
            <p:cNvSpPr/>
            <p:nvPr/>
          </p:nvSpPr>
          <p:spPr>
            <a:xfrm>
              <a:off x="14193150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67" name="מלבן 166"/>
            <p:cNvSpPr/>
            <p:nvPr/>
          </p:nvSpPr>
          <p:spPr>
            <a:xfrm>
              <a:off x="13011622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grpSp>
        <p:nvGrpSpPr>
          <p:cNvPr id="168" name="קבוצה 167"/>
          <p:cNvGrpSpPr/>
          <p:nvPr/>
        </p:nvGrpSpPr>
        <p:grpSpPr>
          <a:xfrm>
            <a:off x="1701347" y="635926"/>
            <a:ext cx="2045860" cy="479626"/>
            <a:chOff x="12929671" y="3944586"/>
            <a:chExt cx="2045860" cy="479626"/>
          </a:xfrm>
        </p:grpSpPr>
        <p:sp>
          <p:nvSpPr>
            <p:cNvPr id="169" name="מלבן 168"/>
            <p:cNvSpPr/>
            <p:nvPr/>
          </p:nvSpPr>
          <p:spPr>
            <a:xfrm>
              <a:off x="12929671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70" name="מלבן 169"/>
            <p:cNvSpPr/>
            <p:nvPr/>
          </p:nvSpPr>
          <p:spPr>
            <a:xfrm>
              <a:off x="13913268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sp>
        <p:nvSpPr>
          <p:cNvPr id="172" name="מלבן 171"/>
          <p:cNvSpPr/>
          <p:nvPr/>
        </p:nvSpPr>
        <p:spPr>
          <a:xfrm>
            <a:off x="111752" y="1469908"/>
            <a:ext cx="1062263" cy="47055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moshe6</a:t>
            </a:r>
            <a:endParaRPr lang="he-IL" sz="2000" dirty="0"/>
          </a:p>
        </p:txBody>
      </p:sp>
      <p:sp>
        <p:nvSpPr>
          <p:cNvPr id="173" name="מלבן 172"/>
          <p:cNvSpPr/>
          <p:nvPr/>
        </p:nvSpPr>
        <p:spPr>
          <a:xfrm>
            <a:off x="232653" y="1452177"/>
            <a:ext cx="841486" cy="47055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varda5</a:t>
            </a:r>
            <a:endParaRPr lang="he-IL" sz="2000" dirty="0"/>
          </a:p>
        </p:txBody>
      </p:sp>
      <p:grpSp>
        <p:nvGrpSpPr>
          <p:cNvPr id="174" name="קבוצה 173"/>
          <p:cNvGrpSpPr/>
          <p:nvPr/>
        </p:nvGrpSpPr>
        <p:grpSpPr>
          <a:xfrm>
            <a:off x="1668654" y="647788"/>
            <a:ext cx="2023014" cy="479626"/>
            <a:chOff x="13011622" y="3944586"/>
            <a:chExt cx="2023014" cy="479626"/>
          </a:xfrm>
        </p:grpSpPr>
        <p:sp>
          <p:nvSpPr>
            <p:cNvPr id="175" name="מלבן 174"/>
            <p:cNvSpPr/>
            <p:nvPr/>
          </p:nvSpPr>
          <p:spPr>
            <a:xfrm>
              <a:off x="14193150" y="3944586"/>
              <a:ext cx="841486" cy="47055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varda5</a:t>
              </a:r>
              <a:endParaRPr lang="he-IL" sz="2000" dirty="0"/>
            </a:p>
          </p:txBody>
        </p:sp>
        <p:sp>
          <p:nvSpPr>
            <p:cNvPr id="176" name="מלבן 175"/>
            <p:cNvSpPr/>
            <p:nvPr/>
          </p:nvSpPr>
          <p:spPr>
            <a:xfrm>
              <a:off x="13011622" y="3953655"/>
              <a:ext cx="1062263" cy="47055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moshe6</a:t>
              </a:r>
              <a:endParaRPr lang="he-IL" sz="2000" dirty="0"/>
            </a:p>
          </p:txBody>
        </p:sp>
      </p:grpSp>
      <p:sp>
        <p:nvSpPr>
          <p:cNvPr id="171" name="מלבן 170"/>
          <p:cNvSpPr/>
          <p:nvPr/>
        </p:nvSpPr>
        <p:spPr>
          <a:xfrm>
            <a:off x="1677605" y="672305"/>
            <a:ext cx="841486" cy="47055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varda5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42232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2.22222E-6 L -0.71198 -0.030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99" y="-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2" grpId="0" animBg="1"/>
      <p:bldP spid="69" grpId="0" animBg="1"/>
      <p:bldP spid="41" grpId="0" animBg="1"/>
      <p:bldP spid="43" grpId="0" animBg="1"/>
      <p:bldP spid="44" grpId="0" animBg="1"/>
      <p:bldP spid="46" grpId="0" animBg="1"/>
      <p:bldP spid="99" grpId="0" animBg="1"/>
      <p:bldP spid="114" grpId="0" animBg="1"/>
      <p:bldP spid="164" grpId="0" animBg="1"/>
      <p:bldP spid="172" grpId="0" animBg="1"/>
      <p:bldP spid="173" grpId="0" animBg="1"/>
      <p:bldP spid="171" grpId="0" animBg="1"/>
      <p:bldP spid="17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805541" y="1043391"/>
            <a:ext cx="80554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 Boom4(Queue&lt;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&gt; q)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{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</a:t>
            </a:r>
            <a:r>
              <a:rPr lang="en-US" sz="2000" dirty="0">
                <a:solidFill>
                  <a:srgbClr val="0000FF"/>
                </a:solidFill>
              </a:rPr>
              <a:t>string</a:t>
            </a:r>
            <a:r>
              <a:rPr lang="en-US" sz="2000" dirty="0">
                <a:solidFill>
                  <a:srgbClr val="000000"/>
                </a:solidFill>
              </a:rPr>
              <a:t> n = </a:t>
            </a:r>
            <a:r>
              <a:rPr lang="en-US" sz="2000" dirty="0">
                <a:solidFill>
                  <a:srgbClr val="A31515"/>
                </a:solidFill>
              </a:rPr>
              <a:t>""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count = 1;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(!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(count&lt;4)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  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 err="1">
                <a:solidFill>
                  <a:srgbClr val="000000"/>
                </a:solidFill>
              </a:rPr>
              <a:t>q.Insert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count++;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   {     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n = 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    </a:t>
            </a:r>
            <a:r>
              <a:rPr lang="en-US" sz="2000" dirty="0" err="1">
                <a:solidFill>
                  <a:srgbClr val="000000"/>
                </a:solidFill>
              </a:rPr>
              <a:t>Console.Write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A31515"/>
                </a:solidFill>
              </a:rPr>
              <a:t>"out: "</a:t>
            </a:r>
            <a:r>
              <a:rPr lang="en-US" sz="2000" dirty="0">
                <a:solidFill>
                  <a:srgbClr val="000000"/>
                </a:solidFill>
              </a:rPr>
              <a:t>+n+</a:t>
            </a:r>
            <a:r>
              <a:rPr lang="en-US" sz="2000" dirty="0">
                <a:solidFill>
                  <a:srgbClr val="A31515"/>
                </a:solidFill>
              </a:rPr>
              <a:t>"  the Queue: "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    </a:t>
            </a:r>
            <a:r>
              <a:rPr lang="en-US" sz="2000" dirty="0" err="1">
                <a:solidFill>
                  <a:srgbClr val="000000"/>
                </a:solidFill>
              </a:rPr>
              <a:t>Console.WriteLine</a:t>
            </a:r>
            <a:r>
              <a:rPr lang="en-US" sz="2000" dirty="0">
                <a:solidFill>
                  <a:srgbClr val="000000"/>
                </a:solidFill>
              </a:rPr>
              <a:t>((q));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count = 1;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n;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sp>
        <p:nvSpPr>
          <p:cNvPr id="7" name="סוגר מסולסל ימני 6"/>
          <p:cNvSpPr/>
          <p:nvPr/>
        </p:nvSpPr>
        <p:spPr>
          <a:xfrm>
            <a:off x="4934898" y="2939143"/>
            <a:ext cx="693017" cy="1306286"/>
          </a:xfrm>
          <a:prstGeom prst="rightBrace">
            <a:avLst>
              <a:gd name="adj1" fmla="val 8333"/>
              <a:gd name="adj2" fmla="val 46667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5627914" y="2775858"/>
            <a:ext cx="2057399" cy="1469571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/>
              <a:t>לולאת המשחק </a:t>
            </a:r>
          </a:p>
        </p:txBody>
      </p:sp>
    </p:spTree>
    <p:extLst>
      <p:ext uri="{BB962C8B-B14F-4D97-AF65-F5344CB8AC3E}">
        <p14:creationId xmlns:p14="http://schemas.microsoft.com/office/powerpoint/2010/main" val="3288493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האם התור הוא </a:t>
            </a:r>
            <a:r>
              <a:rPr lang="he-IL" dirty="0" err="1"/>
              <a:t>פלינדרום</a:t>
            </a:r>
            <a:r>
              <a:rPr lang="he-IL" dirty="0"/>
              <a:t>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 </a:t>
            </a:r>
          </a:p>
        </p:txBody>
      </p:sp>
      <p:grpSp>
        <p:nvGrpSpPr>
          <p:cNvPr id="48" name="קבוצה 47"/>
          <p:cNvGrpSpPr/>
          <p:nvPr/>
        </p:nvGrpSpPr>
        <p:grpSpPr>
          <a:xfrm>
            <a:off x="3418047" y="1109893"/>
            <a:ext cx="3970279" cy="1278760"/>
            <a:chOff x="8722544" y="2284352"/>
            <a:chExt cx="1840055" cy="1007982"/>
          </a:xfrm>
        </p:grpSpPr>
        <p:sp>
          <p:nvSpPr>
            <p:cNvPr id="54" name="תרשים זרימה: חילוץ 53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55" name="קבוצה 54"/>
            <p:cNvGrpSpPr/>
            <p:nvPr/>
          </p:nvGrpSpPr>
          <p:grpSpPr>
            <a:xfrm>
              <a:off x="8722544" y="2284352"/>
              <a:ext cx="1840055" cy="859091"/>
              <a:chOff x="8634160" y="1233947"/>
              <a:chExt cx="1840055" cy="859091"/>
            </a:xfrm>
          </p:grpSpPr>
          <p:cxnSp>
            <p:nvCxnSpPr>
              <p:cNvPr id="56" name="מחבר ישר 55"/>
              <p:cNvCxnSpPr/>
              <p:nvPr/>
            </p:nvCxnSpPr>
            <p:spPr>
              <a:xfrm flipH="1">
                <a:off x="8656137" y="2093038"/>
                <a:ext cx="1818078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מחבר ישר 56"/>
              <p:cNvCxnSpPr/>
              <p:nvPr/>
            </p:nvCxnSpPr>
            <p:spPr>
              <a:xfrm flipH="1">
                <a:off x="8634160" y="1575751"/>
                <a:ext cx="1818078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8" name="אליפסה 57"/>
              <p:cNvSpPr/>
              <p:nvPr/>
            </p:nvSpPr>
            <p:spPr>
              <a:xfrm>
                <a:off x="9673801" y="1233947"/>
                <a:ext cx="589418" cy="23745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59" name="מחבר חץ ישר 58"/>
              <p:cNvCxnSpPr>
                <a:stCxn id="58" idx="2"/>
              </p:cNvCxnSpPr>
              <p:nvPr/>
            </p:nvCxnSpPr>
            <p:spPr>
              <a:xfrm flipH="1">
                <a:off x="9565179" y="1352676"/>
                <a:ext cx="108622" cy="2031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קבוצה 66"/>
          <p:cNvGrpSpPr/>
          <p:nvPr/>
        </p:nvGrpSpPr>
        <p:grpSpPr>
          <a:xfrm>
            <a:off x="3500037" y="1619952"/>
            <a:ext cx="3888289" cy="526776"/>
            <a:chOff x="2571818" y="3364448"/>
            <a:chExt cx="3888289" cy="526776"/>
          </a:xfrm>
        </p:grpSpPr>
        <p:sp>
          <p:nvSpPr>
            <p:cNvPr id="60" name="מלבן 59"/>
            <p:cNvSpPr/>
            <p:nvPr/>
          </p:nvSpPr>
          <p:spPr>
            <a:xfrm>
              <a:off x="4845928" y="3364449"/>
              <a:ext cx="477124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7</a:t>
              </a:r>
              <a:endParaRPr lang="he-IL" sz="2000" dirty="0"/>
            </a:p>
          </p:txBody>
        </p:sp>
        <p:sp>
          <p:nvSpPr>
            <p:cNvPr id="61" name="מלבן 60"/>
            <p:cNvSpPr/>
            <p:nvPr/>
          </p:nvSpPr>
          <p:spPr>
            <a:xfrm>
              <a:off x="2571818" y="3365916"/>
              <a:ext cx="477124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3</a:t>
              </a:r>
              <a:endParaRPr lang="he-IL" sz="2000" dirty="0"/>
            </a:p>
          </p:txBody>
        </p:sp>
        <p:sp>
          <p:nvSpPr>
            <p:cNvPr id="62" name="מלבן 61"/>
            <p:cNvSpPr/>
            <p:nvPr/>
          </p:nvSpPr>
          <p:spPr>
            <a:xfrm>
              <a:off x="4278336" y="3364450"/>
              <a:ext cx="477124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6</a:t>
              </a:r>
              <a:endParaRPr lang="he-IL" sz="2000" dirty="0"/>
            </a:p>
          </p:txBody>
        </p:sp>
        <p:sp>
          <p:nvSpPr>
            <p:cNvPr id="63" name="מלבן 62"/>
            <p:cNvSpPr/>
            <p:nvPr/>
          </p:nvSpPr>
          <p:spPr>
            <a:xfrm>
              <a:off x="3708873" y="3365916"/>
              <a:ext cx="477124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7</a:t>
              </a:r>
              <a:endParaRPr lang="he-IL" sz="2000" dirty="0"/>
            </a:p>
          </p:txBody>
        </p:sp>
        <p:sp>
          <p:nvSpPr>
            <p:cNvPr id="64" name="מלבן 63"/>
            <p:cNvSpPr/>
            <p:nvPr/>
          </p:nvSpPr>
          <p:spPr>
            <a:xfrm>
              <a:off x="5982983" y="3389779"/>
              <a:ext cx="477124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3</a:t>
              </a:r>
              <a:endParaRPr lang="he-IL" sz="2000" dirty="0"/>
            </a:p>
          </p:txBody>
        </p:sp>
        <p:sp>
          <p:nvSpPr>
            <p:cNvPr id="65" name="מלבן 64"/>
            <p:cNvSpPr/>
            <p:nvPr/>
          </p:nvSpPr>
          <p:spPr>
            <a:xfrm>
              <a:off x="5421476" y="3364448"/>
              <a:ext cx="463083" cy="501445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  <p:sp>
          <p:nvSpPr>
            <p:cNvPr id="66" name="מלבן 65"/>
            <p:cNvSpPr/>
            <p:nvPr/>
          </p:nvSpPr>
          <p:spPr>
            <a:xfrm>
              <a:off x="3193819" y="3393921"/>
              <a:ext cx="477124" cy="471973"/>
            </a:xfrm>
            <a:prstGeom prst="rect">
              <a:avLst/>
            </a:prstGeom>
            <a:ln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000" dirty="0"/>
                <a:t>4</a:t>
              </a:r>
              <a:endParaRPr lang="he-IL" sz="20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1646" y="2802975"/>
            <a:ext cx="11244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/>
              <a:t>פלינדרום</a:t>
            </a:r>
            <a:r>
              <a:rPr lang="he-IL" sz="2400" dirty="0"/>
              <a:t> הוא משפט, מילה או סדרת מספרים שניתן לקרא משני הצדדים בצורה זהה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25033" y="3785191"/>
            <a:ext cx="9182706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בבדיקה: צריך לבדוק את תחילת התור כנגד סופו .</a:t>
            </a:r>
          </a:p>
          <a:p>
            <a:r>
              <a:rPr lang="he-IL" sz="2400" dirty="0"/>
              <a:t>אבל להגיע לסוף התור צריך לרוקן אותו........</a:t>
            </a:r>
          </a:p>
          <a:p>
            <a:endParaRPr lang="he-IL" sz="2400" dirty="0"/>
          </a:p>
          <a:p>
            <a:r>
              <a:rPr lang="he-IL" sz="2400" dirty="0"/>
              <a:t>אולי  אם נמצא דרך להפוך את התור .... </a:t>
            </a:r>
          </a:p>
          <a:p>
            <a:endParaRPr lang="he-IL" sz="2400" dirty="0"/>
          </a:p>
          <a:p>
            <a:r>
              <a:rPr lang="he-IL" sz="2400" dirty="0"/>
              <a:t>					נכון.     מחסנית  </a:t>
            </a:r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10641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רגע... חזרה- מחסנית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861237" y="798908"/>
            <a:ext cx="9781953" cy="1383633"/>
          </a:xfrm>
        </p:spPr>
        <p:txBody>
          <a:bodyPr>
            <a:normAutofit fontScale="92500" lnSpcReduction="20000"/>
          </a:bodyPr>
          <a:lstStyle/>
          <a:p>
            <a:r>
              <a:rPr lang="he-IL" dirty="0"/>
              <a:t>המחסנית היא מבנה נתונים גנרי בפרוטוקול  </a:t>
            </a:r>
            <a:r>
              <a:rPr lang="en-US" dirty="0"/>
              <a:t>LIFO</a:t>
            </a:r>
            <a:r>
              <a:rPr lang="he-IL" dirty="0"/>
              <a:t>, מגדיר פקודות </a:t>
            </a:r>
            <a:r>
              <a:rPr lang="he-IL" dirty="0" err="1"/>
              <a:t>מימשק</a:t>
            </a:r>
            <a:r>
              <a:rPr lang="he-IL" dirty="0"/>
              <a:t> כלליות – </a:t>
            </a:r>
            <a:r>
              <a:rPr lang="he-IL" dirty="0" err="1"/>
              <a:t>הכנסה,הוצאה</a:t>
            </a:r>
            <a:r>
              <a:rPr lang="he-IL" dirty="0"/>
              <a:t>, הצצה, האם ריק  - הכנסה והוצאה מאותו צד.</a:t>
            </a:r>
          </a:p>
          <a:p>
            <a:r>
              <a:rPr lang="he-IL" dirty="0" err="1"/>
              <a:t>פרוטוקוך</a:t>
            </a:r>
            <a:r>
              <a:rPr lang="he-IL" dirty="0"/>
              <a:t> </a:t>
            </a:r>
            <a:r>
              <a:rPr lang="en-US" dirty="0"/>
              <a:t>LIFO</a:t>
            </a:r>
            <a:r>
              <a:rPr lang="he-IL" dirty="0"/>
              <a:t>     </a:t>
            </a:r>
            <a:r>
              <a:rPr lang="en-US" dirty="0"/>
              <a:t>Last In First Out </a:t>
            </a:r>
            <a:r>
              <a:rPr lang="he-IL" dirty="0"/>
              <a:t> . האחרון שנכנס- הראשון שיוצא</a:t>
            </a:r>
          </a:p>
          <a:p>
            <a:r>
              <a:rPr lang="he-IL" dirty="0"/>
              <a:t>ומה ההבדל בין מחסנית לתור ?       </a:t>
            </a:r>
          </a:p>
        </p:txBody>
      </p:sp>
      <p:grpSp>
        <p:nvGrpSpPr>
          <p:cNvPr id="27" name="קבוצה 26"/>
          <p:cNvGrpSpPr/>
          <p:nvPr/>
        </p:nvGrpSpPr>
        <p:grpSpPr>
          <a:xfrm>
            <a:off x="6580928" y="3911829"/>
            <a:ext cx="2350283" cy="2291718"/>
            <a:chOff x="1785780" y="3707428"/>
            <a:chExt cx="2350283" cy="2291718"/>
          </a:xfrm>
        </p:grpSpPr>
        <p:cxnSp>
          <p:nvCxnSpPr>
            <p:cNvPr id="13" name="מחבר חץ ישר 12"/>
            <p:cNvCxnSpPr/>
            <p:nvPr/>
          </p:nvCxnSpPr>
          <p:spPr>
            <a:xfrm>
              <a:off x="2746594" y="5795797"/>
              <a:ext cx="32285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26" name="קבוצה 25"/>
            <p:cNvGrpSpPr/>
            <p:nvPr/>
          </p:nvGrpSpPr>
          <p:grpSpPr>
            <a:xfrm>
              <a:off x="1785780" y="3707428"/>
              <a:ext cx="2350283" cy="2291718"/>
              <a:chOff x="3476357" y="3611735"/>
              <a:chExt cx="2350283" cy="2291718"/>
            </a:xfrm>
          </p:grpSpPr>
          <p:grpSp>
            <p:nvGrpSpPr>
              <p:cNvPr id="5" name="קבוצה 4"/>
              <p:cNvGrpSpPr/>
              <p:nvPr/>
            </p:nvGrpSpPr>
            <p:grpSpPr>
              <a:xfrm rot="16200000">
                <a:off x="4132260" y="4209072"/>
                <a:ext cx="2291718" cy="1097043"/>
                <a:chOff x="8722544" y="2466915"/>
                <a:chExt cx="1334350" cy="864744"/>
              </a:xfrm>
            </p:grpSpPr>
            <p:sp>
              <p:nvSpPr>
                <p:cNvPr id="6" name="תרשים זרימה: חילוץ 5"/>
                <p:cNvSpPr/>
                <p:nvPr/>
              </p:nvSpPr>
              <p:spPr>
                <a:xfrm>
                  <a:off x="9817498" y="3112851"/>
                  <a:ext cx="239396" cy="218808"/>
                </a:xfrm>
                <a:prstGeom prst="flowChartExtra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grpSp>
              <p:nvGrpSpPr>
                <p:cNvPr id="7" name="קבוצה 6"/>
                <p:cNvGrpSpPr/>
                <p:nvPr/>
              </p:nvGrpSpPr>
              <p:grpSpPr>
                <a:xfrm>
                  <a:off x="8722544" y="2466915"/>
                  <a:ext cx="1334350" cy="588888"/>
                  <a:chOff x="8634160" y="1416510"/>
                  <a:chExt cx="1334350" cy="588888"/>
                </a:xfrm>
              </p:grpSpPr>
              <p:cxnSp>
                <p:nvCxnSpPr>
                  <p:cNvPr id="8" name="מחבר ישר 7"/>
                  <p:cNvCxnSpPr/>
                  <p:nvPr/>
                </p:nvCxnSpPr>
                <p:spPr>
                  <a:xfrm rot="5400000">
                    <a:off x="9301335" y="1338223"/>
                    <a:ext cx="0" cy="133435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מחבר ישר 8"/>
                  <p:cNvCxnSpPr/>
                  <p:nvPr/>
                </p:nvCxnSpPr>
                <p:spPr>
                  <a:xfrm rot="5400000">
                    <a:off x="9301335" y="749335"/>
                    <a:ext cx="0" cy="133435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" name="אליפסה 11"/>
              <p:cNvSpPr/>
              <p:nvPr/>
            </p:nvSpPr>
            <p:spPr>
              <a:xfrm rot="21380536">
                <a:off x="3476357" y="5570219"/>
                <a:ext cx="1012313" cy="301248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s</a:t>
                </a:r>
                <a:endParaRPr lang="he-IL" dirty="0"/>
              </a:p>
            </p:txBody>
          </p:sp>
          <p:cxnSp>
            <p:nvCxnSpPr>
              <p:cNvPr id="15" name="מחבר ישר 14"/>
              <p:cNvCxnSpPr/>
              <p:nvPr/>
            </p:nvCxnSpPr>
            <p:spPr>
              <a:xfrm flipV="1">
                <a:off x="4729600" y="5903452"/>
                <a:ext cx="747079" cy="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קבוצה 29"/>
          <p:cNvGrpSpPr/>
          <p:nvPr/>
        </p:nvGrpSpPr>
        <p:grpSpPr>
          <a:xfrm>
            <a:off x="1117282" y="3927621"/>
            <a:ext cx="2806132" cy="1278760"/>
            <a:chOff x="8722544" y="2284352"/>
            <a:chExt cx="2325775" cy="1007982"/>
          </a:xfrm>
        </p:grpSpPr>
        <p:sp>
          <p:nvSpPr>
            <p:cNvPr id="36" name="תרשים זרימה: חילוץ 35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37" name="קבוצה 36"/>
            <p:cNvGrpSpPr/>
            <p:nvPr/>
          </p:nvGrpSpPr>
          <p:grpSpPr>
            <a:xfrm>
              <a:off x="8722545" y="2284352"/>
              <a:ext cx="2325774" cy="874933"/>
              <a:chOff x="8634161" y="1233947"/>
              <a:chExt cx="2325774" cy="874933"/>
            </a:xfrm>
          </p:grpSpPr>
          <p:cxnSp>
            <p:nvCxnSpPr>
              <p:cNvPr id="38" name="מחבר ישר 37"/>
              <p:cNvCxnSpPr/>
              <p:nvPr/>
            </p:nvCxnSpPr>
            <p:spPr>
              <a:xfrm flipH="1" flipV="1">
                <a:off x="8656139" y="2093038"/>
                <a:ext cx="2303796" cy="1584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מחבר ישר 38"/>
              <p:cNvCxnSpPr/>
              <p:nvPr/>
            </p:nvCxnSpPr>
            <p:spPr>
              <a:xfrm flipH="1">
                <a:off x="8634161" y="1575751"/>
                <a:ext cx="232577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אליפסה 39"/>
              <p:cNvSpPr/>
              <p:nvPr/>
            </p:nvSpPr>
            <p:spPr>
              <a:xfrm>
                <a:off x="9673801" y="1233947"/>
                <a:ext cx="1286134" cy="28794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q</a:t>
                </a:r>
                <a:endParaRPr lang="he-IL" dirty="0"/>
              </a:p>
            </p:txBody>
          </p:sp>
          <p:cxnSp>
            <p:nvCxnSpPr>
              <p:cNvPr id="41" name="מחבר חץ ישר 40"/>
              <p:cNvCxnSpPr>
                <a:stCxn id="40" idx="2"/>
              </p:cNvCxnSpPr>
              <p:nvPr/>
            </p:nvCxnSpPr>
            <p:spPr>
              <a:xfrm flipH="1">
                <a:off x="9565178" y="1377918"/>
                <a:ext cx="108624" cy="177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מלבן 42"/>
          <p:cNvSpPr/>
          <p:nvPr/>
        </p:nvSpPr>
        <p:spPr>
          <a:xfrm>
            <a:off x="7984786" y="3678865"/>
            <a:ext cx="473418" cy="282034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45" name="מלבן 44"/>
          <p:cNvSpPr/>
          <p:nvPr/>
        </p:nvSpPr>
        <p:spPr>
          <a:xfrm>
            <a:off x="7984786" y="3668325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46" name="מלבן 45"/>
          <p:cNvSpPr/>
          <p:nvPr/>
        </p:nvSpPr>
        <p:spPr>
          <a:xfrm>
            <a:off x="7992361" y="3902732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47" name="מלבן 46"/>
          <p:cNvSpPr/>
          <p:nvPr/>
        </p:nvSpPr>
        <p:spPr>
          <a:xfrm>
            <a:off x="7056844" y="2289229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400" b="1" dirty="0"/>
              <a:t>4</a:t>
            </a:r>
            <a:endParaRPr lang="he-IL" sz="2400" b="1" dirty="0"/>
          </a:p>
        </p:txBody>
      </p:sp>
      <p:sp>
        <p:nvSpPr>
          <p:cNvPr id="48" name="מלבן 47"/>
          <p:cNvSpPr/>
          <p:nvPr/>
        </p:nvSpPr>
        <p:spPr>
          <a:xfrm>
            <a:off x="5856738" y="2314559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400" b="1" dirty="0"/>
              <a:t>1</a:t>
            </a:r>
            <a:endParaRPr lang="he-IL" sz="2400" b="1" dirty="0"/>
          </a:p>
        </p:txBody>
      </p:sp>
      <p:sp>
        <p:nvSpPr>
          <p:cNvPr id="49" name="מלבן 48"/>
          <p:cNvSpPr/>
          <p:nvPr/>
        </p:nvSpPr>
        <p:spPr>
          <a:xfrm>
            <a:off x="6639305" y="2277135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400" b="1" dirty="0"/>
              <a:t>3</a:t>
            </a:r>
            <a:endParaRPr lang="he-IL" sz="2400" b="1" dirty="0"/>
          </a:p>
        </p:txBody>
      </p:sp>
      <p:sp>
        <p:nvSpPr>
          <p:cNvPr id="50" name="מלבן 49"/>
          <p:cNvSpPr/>
          <p:nvPr/>
        </p:nvSpPr>
        <p:spPr>
          <a:xfrm>
            <a:off x="6252084" y="2314559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400" b="1" dirty="0"/>
              <a:t>2</a:t>
            </a:r>
            <a:endParaRPr lang="he-IL" sz="2400" b="1" dirty="0"/>
          </a:p>
        </p:txBody>
      </p:sp>
      <p:sp>
        <p:nvSpPr>
          <p:cNvPr id="51" name="מלבן 50"/>
          <p:cNvSpPr/>
          <p:nvPr/>
        </p:nvSpPr>
        <p:spPr>
          <a:xfrm>
            <a:off x="7502165" y="2302464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400" b="1" dirty="0"/>
              <a:t>5</a:t>
            </a:r>
            <a:endParaRPr lang="he-IL" sz="2400" b="1" dirty="0"/>
          </a:p>
        </p:txBody>
      </p:sp>
      <p:cxnSp>
        <p:nvCxnSpPr>
          <p:cNvPr id="53" name="מחבר חץ ישר 52"/>
          <p:cNvCxnSpPr/>
          <p:nvPr/>
        </p:nvCxnSpPr>
        <p:spPr>
          <a:xfrm flipH="1">
            <a:off x="3995785" y="2860158"/>
            <a:ext cx="1976538" cy="17862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מחבר חץ ישר 54"/>
          <p:cNvCxnSpPr/>
          <p:nvPr/>
        </p:nvCxnSpPr>
        <p:spPr>
          <a:xfrm>
            <a:off x="6044693" y="2860158"/>
            <a:ext cx="2021826" cy="10674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8" name="מלבן 57"/>
          <p:cNvSpPr/>
          <p:nvPr/>
        </p:nvSpPr>
        <p:spPr>
          <a:xfrm>
            <a:off x="3446227" y="4575390"/>
            <a:ext cx="326571" cy="41521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1</a:t>
            </a:r>
            <a:endParaRPr lang="he-IL" sz="2000" dirty="0"/>
          </a:p>
        </p:txBody>
      </p:sp>
      <p:sp>
        <p:nvSpPr>
          <p:cNvPr id="59" name="מלבן 58"/>
          <p:cNvSpPr/>
          <p:nvPr/>
        </p:nvSpPr>
        <p:spPr>
          <a:xfrm>
            <a:off x="3378411" y="4608606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2</a:t>
            </a:r>
            <a:endParaRPr lang="he-IL" sz="2000" dirty="0"/>
          </a:p>
        </p:txBody>
      </p:sp>
      <p:sp>
        <p:nvSpPr>
          <p:cNvPr id="60" name="מלבן 59"/>
          <p:cNvSpPr/>
          <p:nvPr/>
        </p:nvSpPr>
        <p:spPr>
          <a:xfrm>
            <a:off x="3378411" y="4608606"/>
            <a:ext cx="518096" cy="479527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4" name="מלבן 43"/>
          <p:cNvSpPr/>
          <p:nvPr/>
        </p:nvSpPr>
        <p:spPr>
          <a:xfrm>
            <a:off x="7999936" y="3703080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61" name="מלבן 60"/>
          <p:cNvSpPr/>
          <p:nvPr/>
        </p:nvSpPr>
        <p:spPr>
          <a:xfrm>
            <a:off x="3367508" y="4608606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8048006" y="3693214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62" name="מלבן 61"/>
          <p:cNvSpPr/>
          <p:nvPr/>
        </p:nvSpPr>
        <p:spPr>
          <a:xfrm>
            <a:off x="3114809" y="4500078"/>
            <a:ext cx="518096" cy="44908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5</a:t>
            </a:r>
            <a:endParaRPr lang="he-IL" sz="2000" dirty="0"/>
          </a:p>
        </p:txBody>
      </p:sp>
      <p:sp>
        <p:nvSpPr>
          <p:cNvPr id="66" name="פיצוץ 1 65"/>
          <p:cNvSpPr/>
          <p:nvPr/>
        </p:nvSpPr>
        <p:spPr>
          <a:xfrm>
            <a:off x="509802" y="1912915"/>
            <a:ext cx="2980426" cy="2379997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שומר על הסדר</a:t>
            </a:r>
          </a:p>
        </p:txBody>
      </p:sp>
      <p:sp>
        <p:nvSpPr>
          <p:cNvPr id="67" name="פיצוץ 1 66"/>
          <p:cNvSpPr/>
          <p:nvPr/>
        </p:nvSpPr>
        <p:spPr>
          <a:xfrm>
            <a:off x="8313426" y="2082443"/>
            <a:ext cx="3984255" cy="2161348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סדר הפוך </a:t>
            </a:r>
          </a:p>
        </p:txBody>
      </p:sp>
      <p:sp>
        <p:nvSpPr>
          <p:cNvPr id="68" name="מלבן מעוגל 67"/>
          <p:cNvSpPr/>
          <p:nvPr/>
        </p:nvSpPr>
        <p:spPr>
          <a:xfrm>
            <a:off x="6183309" y="4970298"/>
            <a:ext cx="1552490" cy="44210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מחסנית </a:t>
            </a:r>
          </a:p>
        </p:txBody>
      </p:sp>
      <p:sp>
        <p:nvSpPr>
          <p:cNvPr id="69" name="מלבן מעוגל 68"/>
          <p:cNvSpPr/>
          <p:nvPr/>
        </p:nvSpPr>
        <p:spPr>
          <a:xfrm>
            <a:off x="1744103" y="5358047"/>
            <a:ext cx="1552490" cy="44210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תור </a:t>
            </a:r>
          </a:p>
        </p:txBody>
      </p:sp>
    </p:spTree>
    <p:extLst>
      <p:ext uri="{BB962C8B-B14F-4D97-AF65-F5344CB8AC3E}">
        <p14:creationId xmlns:p14="http://schemas.microsoft.com/office/powerpoint/2010/main" val="241670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L -0.20221 -0.0076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17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-0.00352 0.3226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7037E-7 L -0.16133 -0.0189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3" y="-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-0.00221 0.2469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44444E-6 L -0.11459 -0.0150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29" y="-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81481E-6 L -0.00208 0.1692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0698 -0.0090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4.81481E-6 L -0.00612 0.1009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5" grpId="0" animBg="1"/>
      <p:bldP spid="45" grpId="1" animBg="1"/>
      <p:bldP spid="46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44" grpId="0" animBg="1"/>
      <p:bldP spid="44" grpId="1" animBg="1"/>
      <p:bldP spid="61" grpId="0" animBg="1"/>
      <p:bldP spid="61" grpId="1" animBg="1"/>
      <p:bldP spid="42" grpId="0" animBg="1"/>
      <p:bldP spid="42" grpId="1" animBg="1"/>
      <p:bldP spid="62" grpId="0" animBg="1"/>
      <p:bldP spid="66" grpId="0" animBg="1"/>
      <p:bldP spid="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האם תור הוא </a:t>
            </a:r>
            <a:r>
              <a:rPr lang="he-IL" dirty="0" err="1"/>
              <a:t>פלינדרום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953693" y="707867"/>
            <a:ext cx="4795283" cy="2862322"/>
          </a:xfrm>
        </p:spPr>
        <p:txBody>
          <a:bodyPr>
            <a:normAutofit fontScale="85000" lnSpcReduction="20000"/>
          </a:bodyPr>
          <a:lstStyle/>
          <a:p>
            <a:r>
              <a:rPr lang="he-IL" dirty="0"/>
              <a:t>תכנון : </a:t>
            </a:r>
          </a:p>
          <a:p>
            <a:pPr marL="96848" indent="0">
              <a:buNone/>
            </a:pPr>
            <a:r>
              <a:rPr lang="he-IL" dirty="0"/>
              <a:t>     1. יש לשמור על התור – צריך תור עזר.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     2. לבדיקה צריך תור ומחסנית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     3.  לפני החזרת הערך של הבדיקה  יש להחזיר את התור למצבו המקורי.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      </a:t>
            </a:r>
          </a:p>
        </p:txBody>
      </p:sp>
      <p:sp>
        <p:nvSpPr>
          <p:cNvPr id="5" name="מלבן 4"/>
          <p:cNvSpPr/>
          <p:nvPr/>
        </p:nvSpPr>
        <p:spPr>
          <a:xfrm>
            <a:off x="365958" y="684584"/>
            <a:ext cx="56813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temp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inorder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Queue&lt;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Stack&lt;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reverse = 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Stack&lt;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(!</a:t>
            </a:r>
            <a:r>
              <a:rPr lang="en-US" sz="2000" dirty="0" err="1">
                <a:solidFill>
                  <a:srgbClr val="000000"/>
                </a:solidFill>
              </a:rPr>
              <a:t>q.IsEmpty</a:t>
            </a:r>
            <a:r>
              <a:rPr lang="en-US" sz="20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temp.Insert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q.Head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inorder.Insert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q.Head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reverse.Push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q.Remove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sp>
        <p:nvSpPr>
          <p:cNvPr id="6" name="חץ שמאלה 5"/>
          <p:cNvSpPr/>
          <p:nvPr/>
        </p:nvSpPr>
        <p:spPr>
          <a:xfrm>
            <a:off x="5183925" y="809370"/>
            <a:ext cx="1786270" cy="191386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 שמאלה 6"/>
          <p:cNvSpPr/>
          <p:nvPr/>
        </p:nvSpPr>
        <p:spPr>
          <a:xfrm>
            <a:off x="5348177" y="1302142"/>
            <a:ext cx="2488018" cy="4434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5257605" y="3054720"/>
            <a:ext cx="6831453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האם יש דרך אחרת לשמור על שלמות התור ?</a:t>
            </a:r>
          </a:p>
          <a:p>
            <a:r>
              <a:rPr lang="he-IL" dirty="0"/>
              <a:t>האם נוכל להחזיר מיד את  תוצאת הבדיקה ללא שיחזור התור ? </a:t>
            </a:r>
          </a:p>
          <a:p>
            <a:r>
              <a:rPr lang="he-IL" dirty="0"/>
              <a:t> </a:t>
            </a:r>
          </a:p>
        </p:txBody>
      </p:sp>
      <p:grpSp>
        <p:nvGrpSpPr>
          <p:cNvPr id="9" name="קבוצה 8"/>
          <p:cNvGrpSpPr/>
          <p:nvPr/>
        </p:nvGrpSpPr>
        <p:grpSpPr>
          <a:xfrm>
            <a:off x="3506484" y="4169655"/>
            <a:ext cx="2766727" cy="2447647"/>
            <a:chOff x="1287902" y="3551504"/>
            <a:chExt cx="2766727" cy="2447647"/>
          </a:xfrm>
        </p:grpSpPr>
        <p:cxnSp>
          <p:nvCxnSpPr>
            <p:cNvPr id="10" name="מחבר חץ ישר 9"/>
            <p:cNvCxnSpPr/>
            <p:nvPr/>
          </p:nvCxnSpPr>
          <p:spPr>
            <a:xfrm>
              <a:off x="2746594" y="5795797"/>
              <a:ext cx="322857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11" name="קבוצה 10"/>
            <p:cNvGrpSpPr/>
            <p:nvPr/>
          </p:nvGrpSpPr>
          <p:grpSpPr>
            <a:xfrm>
              <a:off x="1287902" y="3551504"/>
              <a:ext cx="2766727" cy="2447647"/>
              <a:chOff x="2978479" y="3455811"/>
              <a:chExt cx="2766727" cy="2447647"/>
            </a:xfrm>
          </p:grpSpPr>
          <p:grpSp>
            <p:nvGrpSpPr>
              <p:cNvPr id="12" name="קבוצה 11"/>
              <p:cNvGrpSpPr/>
              <p:nvPr/>
            </p:nvGrpSpPr>
            <p:grpSpPr>
              <a:xfrm rot="16200000">
                <a:off x="4013579" y="4171832"/>
                <a:ext cx="2447647" cy="1015606"/>
                <a:chOff x="8722544" y="2466915"/>
                <a:chExt cx="1425140" cy="800551"/>
              </a:xfrm>
            </p:grpSpPr>
            <p:sp>
              <p:nvSpPr>
                <p:cNvPr id="15" name="תרשים זרימה: חילוץ 14"/>
                <p:cNvSpPr/>
                <p:nvPr/>
              </p:nvSpPr>
              <p:spPr>
                <a:xfrm>
                  <a:off x="9966111" y="3112851"/>
                  <a:ext cx="171069" cy="154615"/>
                </a:xfrm>
                <a:prstGeom prst="flowChartExtract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grpSp>
              <p:nvGrpSpPr>
                <p:cNvPr id="16" name="קבוצה 15"/>
                <p:cNvGrpSpPr/>
                <p:nvPr/>
              </p:nvGrpSpPr>
              <p:grpSpPr>
                <a:xfrm>
                  <a:off x="8722544" y="2466915"/>
                  <a:ext cx="1425140" cy="588888"/>
                  <a:chOff x="8634160" y="1416510"/>
                  <a:chExt cx="1425140" cy="588888"/>
                </a:xfrm>
              </p:grpSpPr>
              <p:cxnSp>
                <p:nvCxnSpPr>
                  <p:cNvPr id="17" name="מחבר ישר 16"/>
                  <p:cNvCxnSpPr/>
                  <p:nvPr/>
                </p:nvCxnSpPr>
                <p:spPr>
                  <a:xfrm rot="5400000">
                    <a:off x="9338198" y="1284297"/>
                    <a:ext cx="17063" cy="142514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מחבר ישר 17"/>
                  <p:cNvCxnSpPr/>
                  <p:nvPr/>
                </p:nvCxnSpPr>
                <p:spPr>
                  <a:xfrm rot="5400000" flipH="1">
                    <a:off x="9334736" y="715934"/>
                    <a:ext cx="23986" cy="1425138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" name="אליפסה 12"/>
              <p:cNvSpPr/>
              <p:nvPr/>
            </p:nvSpPr>
            <p:spPr>
              <a:xfrm rot="21380536">
                <a:off x="2978479" y="5586116"/>
                <a:ext cx="1507048" cy="186895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reverse</a:t>
                </a:r>
                <a:endParaRPr lang="he-IL" dirty="0"/>
              </a:p>
            </p:txBody>
          </p:sp>
          <p:cxnSp>
            <p:nvCxnSpPr>
              <p:cNvPr id="14" name="מחבר ישר 13"/>
              <p:cNvCxnSpPr/>
              <p:nvPr/>
            </p:nvCxnSpPr>
            <p:spPr>
              <a:xfrm flipV="1">
                <a:off x="4729600" y="5903452"/>
                <a:ext cx="747079" cy="1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קבוצה 18"/>
          <p:cNvGrpSpPr/>
          <p:nvPr/>
        </p:nvGrpSpPr>
        <p:grpSpPr>
          <a:xfrm>
            <a:off x="400492" y="4030108"/>
            <a:ext cx="2806132" cy="1278760"/>
            <a:chOff x="8722544" y="2284352"/>
            <a:chExt cx="2325775" cy="1007982"/>
          </a:xfrm>
        </p:grpSpPr>
        <p:sp>
          <p:nvSpPr>
            <p:cNvPr id="20" name="תרשים זרימה: חילוץ 19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1" name="קבוצה 20"/>
            <p:cNvGrpSpPr/>
            <p:nvPr/>
          </p:nvGrpSpPr>
          <p:grpSpPr>
            <a:xfrm>
              <a:off x="8722545" y="2284352"/>
              <a:ext cx="2325774" cy="874933"/>
              <a:chOff x="8634161" y="1233947"/>
              <a:chExt cx="2325774" cy="874933"/>
            </a:xfrm>
          </p:grpSpPr>
          <p:cxnSp>
            <p:nvCxnSpPr>
              <p:cNvPr id="22" name="מחבר ישר 21"/>
              <p:cNvCxnSpPr/>
              <p:nvPr/>
            </p:nvCxnSpPr>
            <p:spPr>
              <a:xfrm flipH="1" flipV="1">
                <a:off x="8656139" y="2093038"/>
                <a:ext cx="2303796" cy="1584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מחבר ישר 22"/>
              <p:cNvCxnSpPr/>
              <p:nvPr/>
            </p:nvCxnSpPr>
            <p:spPr>
              <a:xfrm flipH="1">
                <a:off x="8634161" y="1575751"/>
                <a:ext cx="232577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אליפסה 23"/>
              <p:cNvSpPr/>
              <p:nvPr/>
            </p:nvSpPr>
            <p:spPr>
              <a:xfrm>
                <a:off x="9673801" y="1233947"/>
                <a:ext cx="1286134" cy="28794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temp</a:t>
                </a:r>
                <a:endParaRPr lang="he-IL" dirty="0"/>
              </a:p>
            </p:txBody>
          </p:sp>
          <p:cxnSp>
            <p:nvCxnSpPr>
              <p:cNvPr id="25" name="מחבר חץ ישר 24"/>
              <p:cNvCxnSpPr>
                <a:stCxn id="24" idx="2"/>
              </p:cNvCxnSpPr>
              <p:nvPr/>
            </p:nvCxnSpPr>
            <p:spPr>
              <a:xfrm flipH="1">
                <a:off x="9565178" y="1377918"/>
                <a:ext cx="108624" cy="177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קבוצה 25"/>
          <p:cNvGrpSpPr/>
          <p:nvPr/>
        </p:nvGrpSpPr>
        <p:grpSpPr>
          <a:xfrm>
            <a:off x="552892" y="5227990"/>
            <a:ext cx="2806132" cy="1278760"/>
            <a:chOff x="8722544" y="2284352"/>
            <a:chExt cx="2325775" cy="1007982"/>
          </a:xfrm>
        </p:grpSpPr>
        <p:sp>
          <p:nvSpPr>
            <p:cNvPr id="27" name="תרשים זרימה: חילוץ 26"/>
            <p:cNvSpPr/>
            <p:nvPr/>
          </p:nvSpPr>
          <p:spPr>
            <a:xfrm>
              <a:off x="8722544" y="3066396"/>
              <a:ext cx="311744" cy="225938"/>
            </a:xfrm>
            <a:prstGeom prst="flowChartExtra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28" name="קבוצה 27"/>
            <p:cNvGrpSpPr/>
            <p:nvPr/>
          </p:nvGrpSpPr>
          <p:grpSpPr>
            <a:xfrm>
              <a:off x="8722545" y="2284352"/>
              <a:ext cx="2325774" cy="874933"/>
              <a:chOff x="8634161" y="1233947"/>
              <a:chExt cx="2325774" cy="874933"/>
            </a:xfrm>
          </p:grpSpPr>
          <p:cxnSp>
            <p:nvCxnSpPr>
              <p:cNvPr id="29" name="מחבר ישר 28"/>
              <p:cNvCxnSpPr/>
              <p:nvPr/>
            </p:nvCxnSpPr>
            <p:spPr>
              <a:xfrm flipH="1" flipV="1">
                <a:off x="8656139" y="2093038"/>
                <a:ext cx="2303796" cy="1584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 flipH="1">
                <a:off x="8634161" y="1575751"/>
                <a:ext cx="2325774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אליפסה 30"/>
              <p:cNvSpPr/>
              <p:nvPr/>
            </p:nvSpPr>
            <p:spPr>
              <a:xfrm>
                <a:off x="9673801" y="1233947"/>
                <a:ext cx="1286134" cy="28794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inorder</a:t>
                </a:r>
                <a:endParaRPr lang="he-IL" dirty="0"/>
              </a:p>
            </p:txBody>
          </p:sp>
          <p:cxnSp>
            <p:nvCxnSpPr>
              <p:cNvPr id="32" name="מחבר חץ ישר 31"/>
              <p:cNvCxnSpPr>
                <a:stCxn id="31" idx="2"/>
              </p:cNvCxnSpPr>
              <p:nvPr/>
            </p:nvCxnSpPr>
            <p:spPr>
              <a:xfrm flipH="1">
                <a:off x="9565178" y="1377918"/>
                <a:ext cx="108624" cy="1778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מלבן 39"/>
          <p:cNvSpPr/>
          <p:nvPr/>
        </p:nvSpPr>
        <p:spPr>
          <a:xfrm>
            <a:off x="5359618" y="4834601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1" name="מלבן 40"/>
          <p:cNvSpPr/>
          <p:nvPr/>
        </p:nvSpPr>
        <p:spPr>
          <a:xfrm>
            <a:off x="5360557" y="6237481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2" name="מלבן 41"/>
          <p:cNvSpPr/>
          <p:nvPr/>
        </p:nvSpPr>
        <p:spPr>
          <a:xfrm>
            <a:off x="5348177" y="5220946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43" name="מלבן 42"/>
          <p:cNvSpPr/>
          <p:nvPr/>
        </p:nvSpPr>
        <p:spPr>
          <a:xfrm>
            <a:off x="5369339" y="5576451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4" name="מלבן 43"/>
          <p:cNvSpPr/>
          <p:nvPr/>
        </p:nvSpPr>
        <p:spPr>
          <a:xfrm>
            <a:off x="5300413" y="4169652"/>
            <a:ext cx="61370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5" name="מלבן 44"/>
          <p:cNvSpPr/>
          <p:nvPr/>
        </p:nvSpPr>
        <p:spPr>
          <a:xfrm>
            <a:off x="5341317" y="4531157"/>
            <a:ext cx="595640" cy="311852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6" name="מלבן 45"/>
          <p:cNvSpPr/>
          <p:nvPr/>
        </p:nvSpPr>
        <p:spPr>
          <a:xfrm>
            <a:off x="5394782" y="5937429"/>
            <a:ext cx="613700" cy="293523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47" name="מלבן 46"/>
          <p:cNvSpPr/>
          <p:nvPr/>
        </p:nvSpPr>
        <p:spPr>
          <a:xfrm>
            <a:off x="2045097" y="4561391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48" name="מלבן 47"/>
          <p:cNvSpPr/>
          <p:nvPr/>
        </p:nvSpPr>
        <p:spPr>
          <a:xfrm>
            <a:off x="575928" y="4572382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49" name="מלבן 48"/>
          <p:cNvSpPr/>
          <p:nvPr/>
        </p:nvSpPr>
        <p:spPr>
          <a:xfrm>
            <a:off x="1677291" y="4541935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50" name="מלבן 49"/>
          <p:cNvSpPr/>
          <p:nvPr/>
        </p:nvSpPr>
        <p:spPr>
          <a:xfrm>
            <a:off x="1290549" y="4545248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51" name="מלבן 50"/>
          <p:cNvSpPr/>
          <p:nvPr/>
        </p:nvSpPr>
        <p:spPr>
          <a:xfrm>
            <a:off x="2668614" y="4574555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52" name="מלבן 51"/>
          <p:cNvSpPr/>
          <p:nvPr/>
        </p:nvSpPr>
        <p:spPr>
          <a:xfrm>
            <a:off x="2367233" y="4541934"/>
            <a:ext cx="301381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53" name="מלבן 52"/>
          <p:cNvSpPr/>
          <p:nvPr/>
        </p:nvSpPr>
        <p:spPr>
          <a:xfrm>
            <a:off x="922743" y="4574555"/>
            <a:ext cx="310519" cy="421585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54" name="מלבן 53"/>
          <p:cNvSpPr/>
          <p:nvPr/>
        </p:nvSpPr>
        <p:spPr>
          <a:xfrm>
            <a:off x="2102384" y="5732377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55" name="מלבן 54"/>
          <p:cNvSpPr/>
          <p:nvPr/>
        </p:nvSpPr>
        <p:spPr>
          <a:xfrm>
            <a:off x="633215" y="5743368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56" name="מלבן 55"/>
          <p:cNvSpPr/>
          <p:nvPr/>
        </p:nvSpPr>
        <p:spPr>
          <a:xfrm>
            <a:off x="1734578" y="5712921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6</a:t>
            </a:r>
            <a:endParaRPr lang="he-IL" sz="2000" dirty="0"/>
          </a:p>
        </p:txBody>
      </p:sp>
      <p:sp>
        <p:nvSpPr>
          <p:cNvPr id="57" name="מלבן 56"/>
          <p:cNvSpPr/>
          <p:nvPr/>
        </p:nvSpPr>
        <p:spPr>
          <a:xfrm>
            <a:off x="1347836" y="5716234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7</a:t>
            </a:r>
            <a:endParaRPr lang="he-IL" sz="2000" dirty="0"/>
          </a:p>
        </p:txBody>
      </p:sp>
      <p:sp>
        <p:nvSpPr>
          <p:cNvPr id="58" name="מלבן 57"/>
          <p:cNvSpPr/>
          <p:nvPr/>
        </p:nvSpPr>
        <p:spPr>
          <a:xfrm>
            <a:off x="2725901" y="5745541"/>
            <a:ext cx="310519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3</a:t>
            </a:r>
            <a:endParaRPr lang="he-IL" sz="2000" dirty="0"/>
          </a:p>
        </p:txBody>
      </p:sp>
      <p:sp>
        <p:nvSpPr>
          <p:cNvPr id="59" name="מלבן 58"/>
          <p:cNvSpPr/>
          <p:nvPr/>
        </p:nvSpPr>
        <p:spPr>
          <a:xfrm>
            <a:off x="2424520" y="5712920"/>
            <a:ext cx="301381" cy="447911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  <p:sp>
        <p:nvSpPr>
          <p:cNvPr id="60" name="מלבן 59"/>
          <p:cNvSpPr/>
          <p:nvPr/>
        </p:nvSpPr>
        <p:spPr>
          <a:xfrm>
            <a:off x="980030" y="5745541"/>
            <a:ext cx="310519" cy="421585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sz="2000" dirty="0"/>
              <a:t>4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96500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10903</TotalTime>
  <Words>2475</Words>
  <Application>Microsoft Macintosh PowerPoint</Application>
  <PresentationFormat>Widescreen</PresentationFormat>
  <Paragraphs>702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Varela Round</vt:lpstr>
      <vt:lpstr>ערכת נושא Office</vt:lpstr>
      <vt:lpstr>מערכת שידורים לאומית</vt:lpstr>
      <vt:lpstr>מבנה נתונים : תור –שיעור  2</vt:lpstr>
      <vt:lpstr>מה נלמד היום </vt:lpstr>
      <vt:lpstr>בואו נשחק .... </vt:lpstr>
      <vt:lpstr>PowerPoint Presentation</vt:lpstr>
      <vt:lpstr>PowerPoint Presentation</vt:lpstr>
      <vt:lpstr>האם התור הוא פלינדרום </vt:lpstr>
      <vt:lpstr>רגע... חזרה- מחסנית </vt:lpstr>
      <vt:lpstr>האם תור הוא פלינדרום</vt:lpstr>
      <vt:lpstr> העתקת תור </vt:lpstr>
      <vt:lpstr> </vt:lpstr>
      <vt:lpstr> </vt:lpstr>
      <vt:lpstr>דרך נוספת </vt:lpstr>
      <vt:lpstr>הפסקה</vt:lpstr>
      <vt:lpstr>האם תור ממוין ?</vt:lpstr>
      <vt:lpstr>הוספה-  לתור ממויין </vt:lpstr>
      <vt:lpstr>הוספה לתור ממויין </vt:lpstr>
      <vt:lpstr>PowerPoint Presentation</vt:lpstr>
      <vt:lpstr>מצא,מחק וספור </vt:lpstr>
      <vt:lpstr>PowerPoint Presentation</vt:lpstr>
      <vt:lpstr>הפעולה המלאה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233</cp:revision>
  <dcterms:created xsi:type="dcterms:W3CDTF">2020-03-15T19:13:03Z</dcterms:created>
  <dcterms:modified xsi:type="dcterms:W3CDTF">2020-08-23T07:37:27Z</dcterms:modified>
</cp:coreProperties>
</file>