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51"/>
  </p:notesMasterIdLst>
  <p:sldIdLst>
    <p:sldId id="257" r:id="rId2"/>
    <p:sldId id="262" r:id="rId3"/>
    <p:sldId id="325" r:id="rId4"/>
    <p:sldId id="336" r:id="rId5"/>
    <p:sldId id="263" r:id="rId6"/>
    <p:sldId id="330" r:id="rId7"/>
    <p:sldId id="338" r:id="rId8"/>
    <p:sldId id="368" r:id="rId9"/>
    <p:sldId id="369" r:id="rId10"/>
    <p:sldId id="331" r:id="rId11"/>
    <p:sldId id="332" r:id="rId12"/>
    <p:sldId id="333" r:id="rId13"/>
    <p:sldId id="362" r:id="rId14"/>
    <p:sldId id="347" r:id="rId15"/>
    <p:sldId id="343" r:id="rId16"/>
    <p:sldId id="340" r:id="rId17"/>
    <p:sldId id="344" r:id="rId18"/>
    <p:sldId id="350" r:id="rId19"/>
    <p:sldId id="365" r:id="rId20"/>
    <p:sldId id="356" r:id="rId21"/>
    <p:sldId id="341" r:id="rId22"/>
    <p:sldId id="351" r:id="rId23"/>
    <p:sldId id="348" r:id="rId24"/>
    <p:sldId id="301" r:id="rId25"/>
    <p:sldId id="334" r:id="rId26"/>
    <p:sldId id="339" r:id="rId27"/>
    <p:sldId id="345" r:id="rId28"/>
    <p:sldId id="298" r:id="rId29"/>
    <p:sldId id="308" r:id="rId30"/>
    <p:sldId id="352" r:id="rId31"/>
    <p:sldId id="357" r:id="rId32"/>
    <p:sldId id="363" r:id="rId33"/>
    <p:sldId id="358" r:id="rId34"/>
    <p:sldId id="353" r:id="rId35"/>
    <p:sldId id="349" r:id="rId36"/>
    <p:sldId id="337" r:id="rId37"/>
    <p:sldId id="364" r:id="rId38"/>
    <p:sldId id="335" r:id="rId39"/>
    <p:sldId id="342" r:id="rId40"/>
    <p:sldId id="309" r:id="rId41"/>
    <p:sldId id="306" r:id="rId42"/>
    <p:sldId id="367" r:id="rId43"/>
    <p:sldId id="360" r:id="rId44"/>
    <p:sldId id="289" r:id="rId45"/>
    <p:sldId id="366" r:id="rId46"/>
    <p:sldId id="329" r:id="rId47"/>
    <p:sldId id="361" r:id="rId48"/>
    <p:sldId id="318" r:id="rId49"/>
    <p:sldId id="270" r:id="rId50"/>
  </p:sldIdLst>
  <p:sldSz cx="12190413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A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 snapToObjects="1">
      <p:cViewPr>
        <p:scale>
          <a:sx n="37" d="100"/>
          <a:sy n="37" d="100"/>
        </p:scale>
        <p:origin x="2419" y="7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>
                <a:cs typeface="Varela Round" panose="00000500000000000000" pitchFamily="2" charset="-79"/>
              </a:defRPr>
            </a:lvl1pPr>
          </a:lstStyle>
          <a:p>
            <a:endParaRPr lang="he-IL" dirty="0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>
                <a:cs typeface="Varela Round" panose="00000500000000000000" pitchFamily="2" charset="-79"/>
              </a:defRPr>
            </a:lvl1pPr>
          </a:lstStyle>
          <a:p>
            <a:fld id="{5EC061A6-0796-4DA4-BCCF-C39215C865B3}" type="datetimeFigureOut">
              <a:rPr lang="he-IL" smtClean="0"/>
              <a:pPr/>
              <a:t>ב'/חשון/תשפ"א</a:t>
            </a:fld>
            <a:endParaRPr lang="he-IL" dirty="0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 dirty="0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>
                <a:cs typeface="Varela Round" panose="00000500000000000000" pitchFamily="2" charset="-79"/>
              </a:defRPr>
            </a:lvl1pPr>
          </a:lstStyle>
          <a:p>
            <a:endParaRPr lang="he-IL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>
                <a:cs typeface="Varela Round" panose="00000500000000000000" pitchFamily="2" charset="-79"/>
              </a:defRPr>
            </a:lvl1pPr>
          </a:lstStyle>
          <a:p>
            <a:fld id="{E6DF83E7-A828-4E18-9E21-DA925548D1ED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42047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Varela Round" panose="00000500000000000000" pitchFamily="2" charset="-79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2478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58;g37bb09f989_0_49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Google Shape;59;g37bb09f989_0_49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rtl="1"/>
            <a:r>
              <a:rPr lang="he-IL" sz="1200" b="1" kern="1200" dirty="0">
                <a:solidFill>
                  <a:schemeClr val="tx1"/>
                </a:solidFill>
                <a:effectLst/>
                <a:latin typeface="+mn-lt"/>
                <a:ea typeface="+mn-ea"/>
              </a:rPr>
              <a:t>פתיחה לעל יסודי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</a:rPr>
              <a:t>תלמידות ותלמידים יקרים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</a:rPr>
              <a:t>שמי ___________________ ואני יועצת חינוכית ממומחית מהשירות הפסיכולוגי חינוכי במשרד החינוך.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</a:rPr>
              <a:t>אני שמחה שהצטרפתם אלי לשיעור כישורי חיים.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</a:rPr>
              <a:t>שיגרת החיים החדשה בה מצויים כולנו היא הזדמנות עבורכם להוכיח לעצמכם שיש לכם כוחות, כישורים וכלים להתמודד עם מצבי חיים מאתגרים.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</a:rPr>
              <a:t>השהות בבית, הרחק מבית הספר, מהחברים ומהשגרה אינה פשוטה.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</a:rPr>
              <a:t>שהות זו דורשת מכם מידה של אחריות, ניהול עצמי, אופטימיות ותקווה.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</a:rPr>
              <a:t>בתקופה זו בה כל אחד מכם לומד לבד מביתו חשוב שתזכרו שאתם חלק מקהילה ושאינכם לבד.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</a:rPr>
              <a:t>המשפחה שלכם אתכם וגם החברים והמורים זמינים עבורכם מקרוב גם כשהם נמצאים רחוק.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</a:rPr>
              <a:t>בשנותיכם בבית הספר חוויתם בוודאי מצבי  מתח ואולי גם אירועי משבר.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</a:rPr>
              <a:t>בכל מצב ובכל תקופה </a:t>
            </a:r>
            <a:r>
              <a:rPr lang="he-I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</a:rPr>
              <a:t>שיכללתם</a:t>
            </a: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</a:rPr>
              <a:t> את כישורי החיים שלכם וראיתם כיצד כחברה וכפרטים יש בידינו כלים להתמודד, להתגבר ולהמשיך הלאה מחוזקים.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</a:rPr>
              <a:t>לחברה הישראלית יש חוסן.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</a:rPr>
              <a:t>לכם, תלמידי מערכת החינוך, יש חוסן.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</a:rPr>
              <a:t>האמינו בכוחות </a:t>
            </a:r>
            <a:r>
              <a:rPr lang="he-I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</a:rPr>
              <a:t>ובחוזקות</a:t>
            </a: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</a:rPr>
              <a:t> שלכם – אנחנו מאמינים בכם.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</a:rPr>
              <a:t>שיעור "כישורי חיים" היום יעסוק ב _________________________________________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</a:rPr>
              <a:t>אני מאחלת לכם למידה מהנה ומשמעותית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 rtl="0" eaLnBrk="1" hangingPunct="1">
              <a:spcBef>
                <a:spcPct val="0"/>
              </a:spcBef>
            </a:pPr>
            <a:endParaRPr lang="en-US" altLang="he-IL" dirty="0"/>
          </a:p>
        </p:txBody>
      </p:sp>
    </p:spTree>
    <p:extLst>
      <p:ext uri="{BB962C8B-B14F-4D97-AF65-F5344CB8AC3E}">
        <p14:creationId xmlns:p14="http://schemas.microsoft.com/office/powerpoint/2010/main" val="3153634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35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28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54344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36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41440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1" dirty="0"/>
              <a:t>טיימר דקה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41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78055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5906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53224f1b63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g53224f1b63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914281" y="2693988"/>
            <a:ext cx="10361851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69982" y="6569428"/>
            <a:ext cx="2623619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Varela Round" panose="00000500000000000000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616" y="6410587"/>
            <a:ext cx="3245977" cy="86423"/>
          </a:xfrm>
          <a:prstGeom prst="roundRect">
            <a:avLst>
              <a:gd name="adj" fmla="val 49359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Varela Round" panose="00000500000000000000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5182" y="-439221"/>
            <a:ext cx="4205100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Varela Round" panose="00000500000000000000" pitchFamily="2" charset="-79"/>
            </a:endParaRPr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8395" y="6565100"/>
            <a:ext cx="4433637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Varela Round" panose="00000500000000000000" pitchFamily="2" charset="-79"/>
            </a:endParaRPr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4576" y="369916"/>
            <a:ext cx="1301261" cy="1597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ם השיעו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5" y="1396869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cs typeface="Varela Round" panose="00000500000000000000" pitchFamily="2" charset="-79"/>
              </a:rPr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38940" y="1640910"/>
            <a:ext cx="10871177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Varela Round" panose="00000500000000000000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6294300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Varela Round" panose="00000500000000000000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5581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Varela Round" panose="00000500000000000000" pitchFamily="2" charset="-79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Varela Round" panose="00000500000000000000" pitchFamily="2" charset="-79"/>
            </a:endParaRP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38117" y="2918492"/>
            <a:ext cx="10872000" cy="720000"/>
          </a:xfrm>
          <a:prstGeom prst="rect">
            <a:avLst/>
          </a:prstGeom>
        </p:spPr>
        <p:txBody>
          <a:bodyPr spcFirstLastPara="1" wrap="square" lIns="36000" tIns="36000" rIns="36000" bIns="3600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600" b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738117" y="3655832"/>
            <a:ext cx="10872000" cy="720000"/>
          </a:xfrm>
        </p:spPr>
        <p:txBody>
          <a:bodyPr>
            <a:noAutofit/>
          </a:bodyPr>
          <a:lstStyle>
            <a:lvl1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2800" b="1" kern="1200" dirty="0" smtClean="0">
                <a:solidFill>
                  <a:srgbClr val="002060"/>
                </a:solidFill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19659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</p:spPr>
        <p:txBody>
          <a:bodyPr lIns="36000" tIns="0" rIns="36000" bIns="0">
            <a:noAutofit/>
          </a:bodyPr>
          <a:lstStyle>
            <a:lvl1pPr>
              <a:defRPr sz="4800" b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06" y="1195757"/>
            <a:ext cx="11160000" cy="4680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06" y="1185681"/>
            <a:ext cx="11159999" cy="540000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06" y="1725681"/>
            <a:ext cx="11160000" cy="415251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10" name="מלבן מעוגל 9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>
              <a:defRPr kumimoji="0" lang="he-I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סרט על פורמט מל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4" name="מציין מיקום של מדיה 3">
            <a:extLst>
              <a:ext uri="{FF2B5EF4-FFF2-40B4-BE49-F238E27FC236}">
                <a16:creationId xmlns:a16="http://schemas.microsoft.com/office/drawing/2014/main" id="{DD834E78-91D0-4CCC-9C3F-C5C504CFBE13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193675" y="228600"/>
            <a:ext cx="11780838" cy="6470650"/>
          </a:xfrm>
        </p:spPr>
        <p:txBody>
          <a:bodyPr/>
          <a:lstStyle>
            <a:lvl1pPr>
              <a:defRPr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מיועד לסרטים</a:t>
            </a:r>
          </a:p>
        </p:txBody>
      </p:sp>
    </p:spTree>
    <p:extLst>
      <p:ext uri="{BB962C8B-B14F-4D97-AF65-F5344CB8AC3E}">
        <p14:creationId xmlns:p14="http://schemas.microsoft.com/office/powerpoint/2010/main" val="36877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ריסה מותאמת אי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7485228-0E29-4D12-A6E9-299A5C766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8088C8B4-22B8-402C-8100-ED5EA1F70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F552B-607E-4869-A917-C44959BDCB12}" type="datetimeFigureOut">
              <a:rPr lang="he-IL" smtClean="0"/>
              <a:pPr/>
              <a:t>ב'/חשון/תשפ"א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C3864E2F-0B6E-4A5C-BFAA-22472070C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5645161E-6299-41F9-9211-72210EFA3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20090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 hasCustomPrompt="1"/>
          </p:nvPr>
        </p:nvSpPr>
        <p:spPr>
          <a:xfrm>
            <a:off x="623800" y="1288473"/>
            <a:ext cx="10871177" cy="522444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טקסט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910298" y="6189198"/>
            <a:ext cx="3068196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 panose="00000500000000000000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10081039" y="81721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 panose="00000500000000000000" pitchFamily="2" charset="-79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2155406" y="6347803"/>
            <a:ext cx="5558412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 panose="00000500000000000000" pitchFamily="2" charset="-79"/>
            </a:endParaRPr>
          </a:p>
        </p:txBody>
      </p:sp>
      <p:sp>
        <p:nvSpPr>
          <p:cNvPr id="9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623807" y="192531"/>
            <a:ext cx="10871170" cy="1009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sz="4400" dirty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975921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בלבד">
  <p:cSld name="1_כותרת בלבד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1" y="213094"/>
            <a:ext cx="12190412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Varela Round"/>
              <a:buNone/>
              <a:defRPr sz="48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" y="5878200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85" name="Google Shape;85;p11"/>
          <p:cNvSpPr/>
          <p:nvPr/>
        </p:nvSpPr>
        <p:spPr>
          <a:xfrm>
            <a:off x="8666587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86" name="Google Shape;86;p11"/>
          <p:cNvSpPr/>
          <p:nvPr/>
        </p:nvSpPr>
        <p:spPr>
          <a:xfrm>
            <a:off x="0" y="6306750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3034685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cs typeface="Varela Round" panose="00000500000000000000" pitchFamily="2" charset="-79"/>
              </a:defRPr>
            </a:lvl1pPr>
          </a:lstStyle>
          <a:p>
            <a:fld id="{BB6F552B-607E-4869-A917-C44959BDCB12}" type="datetimeFigureOut">
              <a:rPr lang="he-IL" smtClean="0"/>
              <a:pPr/>
              <a:t>ב'/חשון/תשפ"א</a:t>
            </a:fld>
            <a:endParaRPr lang="he-IL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Varela Round" panose="00000500000000000000" pitchFamily="2" charset="-79"/>
              </a:defRPr>
            </a:lvl1pPr>
          </a:lstStyle>
          <a:p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Varela Round" panose="00000500000000000000" pitchFamily="2" charset="-79"/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0" r:id="rId3"/>
    <p:sldLayoutId id="2147483653" r:id="rId4"/>
    <p:sldLayoutId id="2147483663" r:id="rId5"/>
    <p:sldLayoutId id="2147483666" r:id="rId6"/>
    <p:sldLayoutId id="2147483667" r:id="rId7"/>
    <p:sldLayoutId id="2147483665" r:id="rId8"/>
    <p:sldLayoutId id="2147483668" r:id="rId9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Varela Round" panose="00000500000000000000" pitchFamily="2" charset="-79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Varela Round" panose="00000500000000000000" pitchFamily="2" charset="-79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Varela Round" panose="00000500000000000000" pitchFamily="2" charset="-79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Varela Round" panose="00000500000000000000" pitchFamily="2" charset="-79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Varela Round" panose="00000500000000000000" pitchFamily="2" charset="-79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מערכת שידורים לאומית</a:t>
            </a:r>
          </a:p>
        </p:txBody>
      </p:sp>
    </p:spTree>
    <p:extLst>
      <p:ext uri="{BB962C8B-B14F-4D97-AF65-F5344CB8AC3E}">
        <p14:creationId xmlns:p14="http://schemas.microsoft.com/office/powerpoint/2010/main" val="1709990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A175A24-BD4A-4DC3-9882-888BCF6BE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06" y="213093"/>
            <a:ext cx="9025608" cy="840029"/>
          </a:xfrm>
          <a:solidFill>
            <a:srgbClr val="FF0000"/>
          </a:solidFill>
          <a:ln w="57150">
            <a:solidFill>
              <a:srgbClr val="FFFF00"/>
            </a:solidFill>
          </a:ln>
        </p:spPr>
        <p:txBody>
          <a:bodyPr/>
          <a:lstStyle/>
          <a:p>
            <a:r>
              <a:rPr lang="he-IL" sz="2800" dirty="0">
                <a:solidFill>
                  <a:schemeClr val="bg1"/>
                </a:solidFill>
              </a:rPr>
              <a:t>הרבה מאוד שאלות ומחשבות מציפות אותנו כהורים </a:t>
            </a:r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01E242FC-C117-4D89-AED8-2B025A89349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15206" y="1064561"/>
            <a:ext cx="9025609" cy="4751753"/>
          </a:xfrm>
          <a:prstGeom prst="rect">
            <a:avLst/>
          </a:prstGeom>
        </p:spPr>
      </p:pic>
      <p:sp>
        <p:nvSpPr>
          <p:cNvPr id="6" name="אליפסה 5">
            <a:extLst>
              <a:ext uri="{FF2B5EF4-FFF2-40B4-BE49-F238E27FC236}">
                <a16:creationId xmlns:a16="http://schemas.microsoft.com/office/drawing/2014/main" id="{442EE690-AADA-4385-98DF-95E5078E5D18}"/>
              </a:ext>
            </a:extLst>
          </p:cNvPr>
          <p:cNvSpPr/>
          <p:nvPr/>
        </p:nvSpPr>
        <p:spPr>
          <a:xfrm>
            <a:off x="6060082" y="2243759"/>
            <a:ext cx="1610090" cy="1013299"/>
          </a:xfrm>
          <a:prstGeom prst="ellipse">
            <a:avLst/>
          </a:prstGeom>
          <a:solidFill>
            <a:srgbClr val="7030A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b="1" dirty="0">
                <a:solidFill>
                  <a:schemeClr val="tx1"/>
                </a:solidFill>
                <a:cs typeface="Varela Round" panose="00000500000000000000" pitchFamily="2" charset="-79"/>
              </a:rPr>
              <a:t>איך יתקדם?</a:t>
            </a:r>
          </a:p>
        </p:txBody>
      </p:sp>
      <p:sp>
        <p:nvSpPr>
          <p:cNvPr id="7" name="אליפסה 6">
            <a:extLst>
              <a:ext uri="{FF2B5EF4-FFF2-40B4-BE49-F238E27FC236}">
                <a16:creationId xmlns:a16="http://schemas.microsoft.com/office/drawing/2014/main" id="{3C943992-8DA7-4F29-BF2C-6B47ACA5F7A1}"/>
              </a:ext>
            </a:extLst>
          </p:cNvPr>
          <p:cNvSpPr/>
          <p:nvPr/>
        </p:nvSpPr>
        <p:spPr>
          <a:xfrm>
            <a:off x="6537462" y="3297874"/>
            <a:ext cx="2113471" cy="1138382"/>
          </a:xfrm>
          <a:prstGeom prst="ellipse">
            <a:avLst/>
          </a:prstGeom>
          <a:solidFill>
            <a:srgbClr val="FFC0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chemeClr val="tx1"/>
                </a:solidFill>
                <a:cs typeface="Varela Round" panose="00000500000000000000" pitchFamily="2" charset="-79"/>
              </a:rPr>
              <a:t>איך הילד שלנו ילמד לקרוא?</a:t>
            </a:r>
          </a:p>
        </p:txBody>
      </p:sp>
      <p:sp>
        <p:nvSpPr>
          <p:cNvPr id="8" name="אליפסה 7">
            <a:extLst>
              <a:ext uri="{FF2B5EF4-FFF2-40B4-BE49-F238E27FC236}">
                <a16:creationId xmlns:a16="http://schemas.microsoft.com/office/drawing/2014/main" id="{8D9548D1-3B4A-43B2-8C5F-7CA514BC3925}"/>
              </a:ext>
            </a:extLst>
          </p:cNvPr>
          <p:cNvSpPr/>
          <p:nvPr/>
        </p:nvSpPr>
        <p:spPr>
          <a:xfrm>
            <a:off x="4218636" y="1788935"/>
            <a:ext cx="1725283" cy="98227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400" b="1" dirty="0">
                <a:solidFill>
                  <a:schemeClr val="tx1"/>
                </a:solidFill>
                <a:cs typeface="Varela Round" panose="00000500000000000000" pitchFamily="2" charset="-79"/>
              </a:rPr>
              <a:t>כמה שעות ילד יכול להיות מול מחשב?</a:t>
            </a:r>
          </a:p>
        </p:txBody>
      </p:sp>
      <p:sp>
        <p:nvSpPr>
          <p:cNvPr id="9" name="אליפסה 8">
            <a:extLst>
              <a:ext uri="{FF2B5EF4-FFF2-40B4-BE49-F238E27FC236}">
                <a16:creationId xmlns:a16="http://schemas.microsoft.com/office/drawing/2014/main" id="{88A91732-B79F-4569-B423-E24CB62395AD}"/>
              </a:ext>
            </a:extLst>
          </p:cNvPr>
          <p:cNvSpPr/>
          <p:nvPr/>
        </p:nvSpPr>
        <p:spPr>
          <a:xfrm>
            <a:off x="2182882" y="2071621"/>
            <a:ext cx="1835242" cy="982273"/>
          </a:xfrm>
          <a:prstGeom prst="ellipse">
            <a:avLst/>
          </a:prstGeom>
          <a:solidFill>
            <a:srgbClr val="FFFF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chemeClr val="tx1"/>
                </a:solidFill>
                <a:cs typeface="Varela Round" panose="00000500000000000000" pitchFamily="2" charset="-79"/>
              </a:rPr>
              <a:t>מה יהיה עם הפערים שצובר?</a:t>
            </a:r>
          </a:p>
        </p:txBody>
      </p:sp>
      <p:sp>
        <p:nvSpPr>
          <p:cNvPr id="10" name="אליפסה 9">
            <a:extLst>
              <a:ext uri="{FF2B5EF4-FFF2-40B4-BE49-F238E27FC236}">
                <a16:creationId xmlns:a16="http://schemas.microsoft.com/office/drawing/2014/main" id="{11EF75BF-C9EE-4C3B-90C7-A1EF05C4B39B}"/>
              </a:ext>
            </a:extLst>
          </p:cNvPr>
          <p:cNvSpPr/>
          <p:nvPr/>
        </p:nvSpPr>
        <p:spPr>
          <a:xfrm>
            <a:off x="1354347" y="3183451"/>
            <a:ext cx="3165895" cy="149206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chemeClr val="tx1"/>
                </a:solidFill>
                <a:cs typeface="Varela Round" panose="00000500000000000000" pitchFamily="2" charset="-79"/>
              </a:rPr>
              <a:t>כמה זמן נדרש מאיתנו לשבת </a:t>
            </a:r>
            <a:r>
              <a:rPr lang="he-IL" b="1" dirty="0" err="1">
                <a:solidFill>
                  <a:schemeClr val="tx1"/>
                </a:solidFill>
                <a:cs typeface="Varela Round" panose="00000500000000000000" pitchFamily="2" charset="-79"/>
              </a:rPr>
              <a:t>איתו</a:t>
            </a:r>
            <a:r>
              <a:rPr lang="he-IL" b="1" dirty="0">
                <a:solidFill>
                  <a:schemeClr val="tx1"/>
                </a:solidFill>
                <a:cs typeface="Varela Round" panose="00000500000000000000" pitchFamily="2" charset="-79"/>
              </a:rPr>
              <a:t> בכל יום?</a:t>
            </a:r>
          </a:p>
        </p:txBody>
      </p:sp>
      <p:sp>
        <p:nvSpPr>
          <p:cNvPr id="12" name="לב 11">
            <a:extLst>
              <a:ext uri="{FF2B5EF4-FFF2-40B4-BE49-F238E27FC236}">
                <a16:creationId xmlns:a16="http://schemas.microsoft.com/office/drawing/2014/main" id="{75D10265-680A-4C57-BA71-059D443F6DA6}"/>
              </a:ext>
            </a:extLst>
          </p:cNvPr>
          <p:cNvSpPr/>
          <p:nvPr/>
        </p:nvSpPr>
        <p:spPr>
          <a:xfrm>
            <a:off x="4029230" y="2738980"/>
            <a:ext cx="2376325" cy="2238462"/>
          </a:xfrm>
          <a:prstGeom prst="heart">
            <a:avLst/>
          </a:prstGeom>
          <a:solidFill>
            <a:srgbClr val="FF00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Varela Round" panose="00000500000000000000" pitchFamily="2" charset="-79"/>
            </a:endParaRP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D86EB611-D17F-4407-A1FB-5DA142106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0819" y="3386615"/>
            <a:ext cx="3718687" cy="3585428"/>
          </a:xfrm>
          <a:prstGeom prst="rect">
            <a:avLst/>
          </a:prstGeom>
        </p:spPr>
      </p:pic>
      <p:sp>
        <p:nvSpPr>
          <p:cNvPr id="13" name="בועת מחשבה: ענן 12">
            <a:extLst>
              <a:ext uri="{FF2B5EF4-FFF2-40B4-BE49-F238E27FC236}">
                <a16:creationId xmlns:a16="http://schemas.microsoft.com/office/drawing/2014/main" id="{862B53F2-1EA2-4A00-ADF1-203871174C85}"/>
              </a:ext>
            </a:extLst>
          </p:cNvPr>
          <p:cNvSpPr/>
          <p:nvPr/>
        </p:nvSpPr>
        <p:spPr>
          <a:xfrm>
            <a:off x="7993806" y="642432"/>
            <a:ext cx="2667456" cy="2166495"/>
          </a:xfrm>
          <a:prstGeom prst="cloudCallout">
            <a:avLst>
              <a:gd name="adj1" fmla="val -108512"/>
              <a:gd name="adj2" fmla="val 8718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b="1" dirty="0">
                <a:solidFill>
                  <a:schemeClr val="tx1"/>
                </a:solidFill>
                <a:cs typeface="Varela Round" panose="00000500000000000000" pitchFamily="2" charset="-79"/>
              </a:rPr>
              <a:t>אני לא מורה רוצים להישאר הורים לילדים שלנו!</a:t>
            </a:r>
          </a:p>
        </p:txBody>
      </p:sp>
      <p:sp>
        <p:nvSpPr>
          <p:cNvPr id="14" name="בועת מחשבה: ענן 13">
            <a:extLst>
              <a:ext uri="{FF2B5EF4-FFF2-40B4-BE49-F238E27FC236}">
                <a16:creationId xmlns:a16="http://schemas.microsoft.com/office/drawing/2014/main" id="{84471F37-424B-4FD3-9DE8-A58EDDD443C2}"/>
              </a:ext>
            </a:extLst>
          </p:cNvPr>
          <p:cNvSpPr/>
          <p:nvPr/>
        </p:nvSpPr>
        <p:spPr>
          <a:xfrm>
            <a:off x="1627369" y="1133140"/>
            <a:ext cx="2666654" cy="1002561"/>
          </a:xfrm>
          <a:prstGeom prst="cloudCallout">
            <a:avLst>
              <a:gd name="adj1" fmla="val 57129"/>
              <a:gd name="adj2" fmla="val 237420"/>
            </a:avLst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chemeClr val="tx1"/>
                </a:solidFill>
                <a:cs typeface="Varela Round" panose="00000500000000000000" pitchFamily="2" charset="-79"/>
              </a:rPr>
              <a:t>מתי כבר נחזור לשגרה?</a:t>
            </a:r>
          </a:p>
        </p:txBody>
      </p:sp>
      <p:sp>
        <p:nvSpPr>
          <p:cNvPr id="15" name="בועת מחשבה: ענן 14">
            <a:extLst>
              <a:ext uri="{FF2B5EF4-FFF2-40B4-BE49-F238E27FC236}">
                <a16:creationId xmlns:a16="http://schemas.microsoft.com/office/drawing/2014/main" id="{11475177-C4B7-4C03-9F62-0599DC9F58C3}"/>
              </a:ext>
            </a:extLst>
          </p:cNvPr>
          <p:cNvSpPr/>
          <p:nvPr/>
        </p:nvSpPr>
        <p:spPr>
          <a:xfrm>
            <a:off x="504099" y="4601112"/>
            <a:ext cx="2346385" cy="1178963"/>
          </a:xfrm>
          <a:prstGeom prst="cloudCallout">
            <a:avLst>
              <a:gd name="adj1" fmla="val 112734"/>
              <a:gd name="adj2" fmla="val -70669"/>
            </a:avLst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chemeClr val="tx1"/>
                </a:solidFill>
                <a:cs typeface="Varela Round" panose="00000500000000000000" pitchFamily="2" charset="-79"/>
              </a:rPr>
              <a:t>איך ירכוש מיומנויות למידה?</a:t>
            </a:r>
          </a:p>
        </p:txBody>
      </p:sp>
      <p:sp>
        <p:nvSpPr>
          <p:cNvPr id="16" name="בועת מחשבה: ענן 15">
            <a:extLst>
              <a:ext uri="{FF2B5EF4-FFF2-40B4-BE49-F238E27FC236}">
                <a16:creationId xmlns:a16="http://schemas.microsoft.com/office/drawing/2014/main" id="{5255B5BB-FF2A-4618-AE0E-4E4AA195E4D9}"/>
              </a:ext>
            </a:extLst>
          </p:cNvPr>
          <p:cNvSpPr/>
          <p:nvPr/>
        </p:nvSpPr>
        <p:spPr>
          <a:xfrm>
            <a:off x="5685801" y="1007576"/>
            <a:ext cx="2376325" cy="1236183"/>
          </a:xfrm>
          <a:prstGeom prst="cloudCallout">
            <a:avLst>
              <a:gd name="adj1" fmla="val -28870"/>
              <a:gd name="adj2" fmla="val 99485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400" b="1" dirty="0">
                <a:solidFill>
                  <a:schemeClr val="tx1"/>
                </a:solidFill>
                <a:cs typeface="Varela Round" panose="00000500000000000000" pitchFamily="2" charset="-79"/>
              </a:rPr>
              <a:t>ואם הילד שלנו לא משתף פעולה?</a:t>
            </a:r>
          </a:p>
          <a:p>
            <a:pPr algn="ctr"/>
            <a:r>
              <a:rPr lang="he-IL" sz="1400" b="1" dirty="0">
                <a:solidFill>
                  <a:schemeClr val="tx1"/>
                </a:solidFill>
                <a:cs typeface="Varela Round" panose="00000500000000000000" pitchFamily="2" charset="-79"/>
              </a:rPr>
              <a:t>ובינתיים האחרים מתקדמים..</a:t>
            </a:r>
          </a:p>
        </p:txBody>
      </p:sp>
    </p:spTree>
    <p:extLst>
      <p:ext uri="{BB962C8B-B14F-4D97-AF65-F5344CB8AC3E}">
        <p14:creationId xmlns:p14="http://schemas.microsoft.com/office/powerpoint/2010/main" val="3187872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FA3DE52-C57C-4845-BC71-BF34ECF4131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  <a:ln w="57150">
            <a:solidFill>
              <a:srgbClr val="FF0000"/>
            </a:solidFill>
          </a:ln>
        </p:spPr>
        <p:txBody>
          <a:bodyPr/>
          <a:lstStyle/>
          <a:p>
            <a:pPr algn="r"/>
            <a:r>
              <a:rPr lang="he-IL" sz="4000" dirty="0">
                <a:solidFill>
                  <a:schemeClr val="bg1"/>
                </a:solidFill>
              </a:rPr>
              <a:t>לאן פנינו? מה נכון? על מה להתעקש ועל מה לוותר?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A17BF000-0BA6-4A43-BC35-EB0E93895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28" y="3036677"/>
            <a:ext cx="4858933" cy="3243353"/>
          </a:xfrm>
          <a:prstGeom prst="rect">
            <a:avLst/>
          </a:prstGeom>
        </p:spPr>
      </p:pic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4689C87A-BE70-494F-BB30-7DBD0E60AB0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2175078" y="1043796"/>
            <a:ext cx="5706351" cy="2998014"/>
          </a:xfrm>
          <a:prstGeom prst="rect">
            <a:avLst/>
          </a:prstGeom>
        </p:spPr>
      </p:pic>
      <p:sp>
        <p:nvSpPr>
          <p:cNvPr id="8" name="לב 7">
            <a:extLst>
              <a:ext uri="{FF2B5EF4-FFF2-40B4-BE49-F238E27FC236}">
                <a16:creationId xmlns:a16="http://schemas.microsoft.com/office/drawing/2014/main" id="{A44AF0A0-1BAB-45A5-90D2-CF16CCD965C4}"/>
              </a:ext>
            </a:extLst>
          </p:cNvPr>
          <p:cNvSpPr/>
          <p:nvPr/>
        </p:nvSpPr>
        <p:spPr>
          <a:xfrm>
            <a:off x="4861628" y="3730746"/>
            <a:ext cx="3956043" cy="2842582"/>
          </a:xfrm>
          <a:prstGeom prst="hear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400" b="1" dirty="0">
              <a:cs typeface="Varela Round" panose="00000500000000000000" pitchFamily="2" charset="-79"/>
            </a:endParaRPr>
          </a:p>
          <a:p>
            <a:pPr algn="ctr"/>
            <a:r>
              <a:rPr lang="he-IL" sz="2400" b="1" dirty="0">
                <a:cs typeface="Varela Round" panose="00000500000000000000" pitchFamily="2" charset="-79"/>
              </a:rPr>
              <a:t>אנחנו רוצים גם וגם ובעיקר  שהילד שלנו יהיה בטוב!</a:t>
            </a:r>
          </a:p>
        </p:txBody>
      </p:sp>
      <p:sp>
        <p:nvSpPr>
          <p:cNvPr id="10" name="תרשים זרימה: אחסון בגישה רציפה 9">
            <a:extLst>
              <a:ext uri="{FF2B5EF4-FFF2-40B4-BE49-F238E27FC236}">
                <a16:creationId xmlns:a16="http://schemas.microsoft.com/office/drawing/2014/main" id="{3208736C-84B7-4B7B-931A-D7055DCCF50F}"/>
              </a:ext>
            </a:extLst>
          </p:cNvPr>
          <p:cNvSpPr/>
          <p:nvPr/>
        </p:nvSpPr>
        <p:spPr>
          <a:xfrm>
            <a:off x="629728" y="2053088"/>
            <a:ext cx="2277374" cy="1807412"/>
          </a:xfrm>
          <a:prstGeom prst="flowChartMagneticTap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b="1" dirty="0">
                <a:cs typeface="Varela Round" panose="00000500000000000000" pitchFamily="2" charset="-79"/>
              </a:rPr>
              <a:t>רצון, מוטיבציה, יכולות, קשיים  ובחירות של הילד שלנו</a:t>
            </a:r>
          </a:p>
        </p:txBody>
      </p:sp>
      <p:sp>
        <p:nvSpPr>
          <p:cNvPr id="11" name="תרשים זרימה: אחסון בגישה רציפה 10">
            <a:extLst>
              <a:ext uri="{FF2B5EF4-FFF2-40B4-BE49-F238E27FC236}">
                <a16:creationId xmlns:a16="http://schemas.microsoft.com/office/drawing/2014/main" id="{E22606E3-1E6D-4648-9F14-74EAC40D6240}"/>
              </a:ext>
            </a:extLst>
          </p:cNvPr>
          <p:cNvSpPr/>
          <p:nvPr/>
        </p:nvSpPr>
        <p:spPr>
          <a:xfrm flipH="1">
            <a:off x="6896379" y="1191277"/>
            <a:ext cx="1921292" cy="1647645"/>
          </a:xfrm>
          <a:prstGeom prst="flowChartMagneticTap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b="1" dirty="0">
                <a:cs typeface="Varela Round" panose="00000500000000000000" pitchFamily="2" charset="-79"/>
              </a:rPr>
              <a:t>רצון, יכולת  ודרישות המערכת החינוכית</a:t>
            </a:r>
          </a:p>
        </p:txBody>
      </p:sp>
    </p:spTree>
    <p:extLst>
      <p:ext uri="{BB962C8B-B14F-4D97-AF65-F5344CB8AC3E}">
        <p14:creationId xmlns:p14="http://schemas.microsoft.com/office/powerpoint/2010/main" val="80608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8B9F4180-74B8-4C92-8300-F8B2175F49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4252" b="12688"/>
          <a:stretch/>
        </p:blipFill>
        <p:spPr>
          <a:xfrm>
            <a:off x="515206" y="1751161"/>
            <a:ext cx="8464891" cy="4555915"/>
          </a:xfrm>
          <a:prstGeom prst="rect">
            <a:avLst/>
          </a:prstGeom>
          <a:noFill/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B5556D3-9A81-4829-B095-A3D245956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06" y="262244"/>
            <a:ext cx="8464891" cy="1488918"/>
          </a:xfrm>
          <a:solidFill>
            <a:srgbClr val="FF0000"/>
          </a:solidFill>
          <a:ln w="76200">
            <a:solidFill>
              <a:srgbClr val="002060"/>
            </a:solidFill>
          </a:ln>
        </p:spPr>
        <p:txBody>
          <a:bodyPr/>
          <a:lstStyle/>
          <a:p>
            <a:r>
              <a:rPr lang="he-IL" dirty="0">
                <a:solidFill>
                  <a:schemeClr val="bg1"/>
                </a:solidFill>
              </a:rPr>
              <a:t>חשוב שנהיה קשובים ורגישים לצרכי הילד שלנו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811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B13C4D7-C027-4422-B029-9F5E52DE5C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5207" y="1185681"/>
            <a:ext cx="3487450" cy="3567474"/>
          </a:xfrm>
        </p:spPr>
        <p:txBody>
          <a:bodyPr/>
          <a:lstStyle/>
          <a:p>
            <a:r>
              <a:rPr lang="he-IL" dirty="0">
                <a:solidFill>
                  <a:srgbClr val="FF0000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אנחנו לא מורים אנחנו הורים..</a:t>
            </a:r>
          </a:p>
          <a:p>
            <a:endParaRPr lang="he-IL" dirty="0">
              <a:solidFill>
                <a:srgbClr val="FF0000"/>
              </a:solidFill>
              <a:latin typeface="Guttman Yad-Brush" panose="02010401010101010101" pitchFamily="2" charset="-79"/>
              <a:cs typeface="Guttman Yad-Brush" panose="02010401010101010101" pitchFamily="2" charset="-79"/>
            </a:endParaRPr>
          </a:p>
          <a:p>
            <a:r>
              <a:rPr lang="he-IL" dirty="0">
                <a:solidFill>
                  <a:srgbClr val="FF0000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מה אנחנו יכולים לתרום ללמידה?</a:t>
            </a:r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775C88C0-C95C-46AF-90A8-48BB564AECF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174280" y="632235"/>
            <a:ext cx="7947448" cy="486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85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94BF95A8-4ED4-4675-AF45-31162073E2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23183"/>
            <a:ext cx="9016172" cy="6437746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D9416886-B72B-48A8-9CC8-A14D41AE2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801" y="3980873"/>
            <a:ext cx="3237257" cy="2780056"/>
          </a:xfrm>
          <a:prstGeom prst="rect">
            <a:avLst/>
          </a:prstGeom>
        </p:spPr>
      </p:pic>
      <p:sp>
        <p:nvSpPr>
          <p:cNvPr id="7" name="לב 6">
            <a:extLst>
              <a:ext uri="{FF2B5EF4-FFF2-40B4-BE49-F238E27FC236}">
                <a16:creationId xmlns:a16="http://schemas.microsoft.com/office/drawing/2014/main" id="{73844628-AA70-418F-9646-EB08FF3A41E8}"/>
              </a:ext>
            </a:extLst>
          </p:cNvPr>
          <p:cNvSpPr/>
          <p:nvPr/>
        </p:nvSpPr>
        <p:spPr>
          <a:xfrm>
            <a:off x="1551970" y="0"/>
            <a:ext cx="6374921" cy="4319654"/>
          </a:xfrm>
          <a:prstGeom prst="heart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Varela Round" panose="00000500000000000000" pitchFamily="2" charset="-79"/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1BFCCA02-6109-48D1-97E4-18A896F64D08}"/>
              </a:ext>
            </a:extLst>
          </p:cNvPr>
          <p:cNvSpPr txBox="1"/>
          <p:nvPr/>
        </p:nvSpPr>
        <p:spPr>
          <a:xfrm>
            <a:off x="2406770" y="1154006"/>
            <a:ext cx="4770407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solidFill>
                  <a:schemeClr val="bg1"/>
                </a:solidFill>
                <a:cs typeface="Varela Round" panose="00000500000000000000" pitchFamily="2" charset="-79"/>
              </a:rPr>
              <a:t>חשוב שנהיה ערים למסרים המילוליים והלא מילוליים שאנחנו מעבירים לילדינו, הילדים מבססים את תחושת הביטחון שלהם עלינו, הם צופים בנו גם כאשר אנו לא מדברים</a:t>
            </a:r>
          </a:p>
        </p:txBody>
      </p:sp>
    </p:spTree>
    <p:extLst>
      <p:ext uri="{BB962C8B-B14F-4D97-AF65-F5344CB8AC3E}">
        <p14:creationId xmlns:p14="http://schemas.microsoft.com/office/powerpoint/2010/main" val="4164714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BFF0B850-702F-4FBC-9856-FDBBD70DAF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097" y="933093"/>
            <a:ext cx="8786761" cy="5128341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BED84E44-DFE3-4D52-93F2-68D315987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97" y="213094"/>
            <a:ext cx="8786761" cy="1149880"/>
          </a:xfrm>
          <a:solidFill>
            <a:schemeClr val="tx2">
              <a:lumMod val="60000"/>
              <a:lumOff val="40000"/>
            </a:schemeClr>
          </a:solidFill>
          <a:ln w="57150">
            <a:solidFill>
              <a:srgbClr val="00B050"/>
            </a:solidFill>
          </a:ln>
        </p:spPr>
        <p:txBody>
          <a:bodyPr/>
          <a:lstStyle/>
          <a:p>
            <a:br>
              <a:rPr lang="he-IL" sz="3600" dirty="0"/>
            </a:br>
            <a:r>
              <a:rPr lang="he-IL" sz="3600" dirty="0">
                <a:solidFill>
                  <a:schemeClr val="bg1"/>
                </a:solidFill>
              </a:rPr>
              <a:t>הפגינו חיבה ואהבה - אל תסתירו רגשות</a:t>
            </a:r>
            <a:br>
              <a:rPr lang="he-IL" dirty="0"/>
            </a:b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052410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B2000894-784D-488C-8754-AB86942F4A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155" y="1268082"/>
            <a:ext cx="9273396" cy="4848045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6B50294D-1B0F-4EE9-9175-FB5A3A824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55" y="213093"/>
            <a:ext cx="9273396" cy="1201639"/>
          </a:xfrm>
          <a:solidFill>
            <a:schemeClr val="accent4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txBody>
          <a:bodyPr/>
          <a:lstStyle/>
          <a:p>
            <a:pPr marL="342900" lvl="0" indent="-342900">
              <a:spcBef>
                <a:spcPts val="0"/>
              </a:spcBef>
              <a:spcAft>
                <a:spcPts val="600"/>
              </a:spcAft>
            </a:pPr>
            <a:br>
              <a:rPr lang="he-IL" sz="1800" dirty="0">
                <a:ea typeface="+mn-ea"/>
              </a:rPr>
            </a:br>
            <a:br>
              <a:rPr lang="he-IL" sz="1800" dirty="0">
                <a:ea typeface="+mn-ea"/>
              </a:rPr>
            </a:br>
            <a:r>
              <a:rPr lang="he-IL" sz="2400" dirty="0">
                <a:solidFill>
                  <a:schemeClr val="bg1"/>
                </a:solidFill>
                <a:ea typeface="+mn-ea"/>
              </a:rPr>
              <a:t>נסו לשתף את ילדיכם גם בשינויים שאתם כבוגרים עוברים, </a:t>
            </a:r>
            <a:br>
              <a:rPr lang="he-IL" sz="2400" dirty="0">
                <a:solidFill>
                  <a:schemeClr val="bg1"/>
                </a:solidFill>
                <a:ea typeface="+mn-ea"/>
              </a:rPr>
            </a:br>
            <a:r>
              <a:rPr lang="he-IL" sz="2400" dirty="0">
                <a:solidFill>
                  <a:schemeClr val="bg1"/>
                </a:solidFill>
                <a:ea typeface="+mn-ea"/>
              </a:rPr>
              <a:t>והראו להם את יתרונות העבודה המקוונת ואת יכולת ההתמודדות שלכם</a:t>
            </a:r>
            <a:br>
              <a:rPr lang="he-IL" sz="2400" dirty="0">
                <a:solidFill>
                  <a:schemeClr val="bg1"/>
                </a:solidFill>
                <a:ea typeface="+mn-ea"/>
              </a:rPr>
            </a:br>
            <a:endParaRPr lang="he-I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949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33E33E08-92B1-46DF-967A-7EEADEA8FA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206" y="933093"/>
            <a:ext cx="8818576" cy="5148529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9852D49C-3540-46B1-A1B2-C09FC8E90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06" y="213094"/>
            <a:ext cx="8818576" cy="1624332"/>
          </a:xfrm>
          <a:solidFill>
            <a:srgbClr val="00B0F0"/>
          </a:solidFill>
          <a:ln w="57150">
            <a:solidFill>
              <a:srgbClr val="92D050"/>
            </a:solidFill>
          </a:ln>
        </p:spPr>
        <p:txBody>
          <a:bodyPr/>
          <a:lstStyle/>
          <a:p>
            <a:r>
              <a:rPr lang="he-IL" sz="3200" dirty="0">
                <a:solidFill>
                  <a:schemeClr val="bg1"/>
                </a:solidFill>
              </a:rPr>
              <a:t>עודדו את ילדיכם לבנות שגרת למידה, </a:t>
            </a:r>
            <a:br>
              <a:rPr lang="he-IL" sz="3200" dirty="0">
                <a:solidFill>
                  <a:schemeClr val="bg1"/>
                </a:solidFill>
              </a:rPr>
            </a:br>
            <a:r>
              <a:rPr lang="he-IL" sz="3200" dirty="0">
                <a:solidFill>
                  <a:schemeClr val="bg1"/>
                </a:solidFill>
              </a:rPr>
              <a:t>לשמור על הרגלים קבועים ככל שניתן </a:t>
            </a:r>
            <a:br>
              <a:rPr lang="he-IL" sz="3200" dirty="0">
                <a:solidFill>
                  <a:schemeClr val="bg1"/>
                </a:solidFill>
              </a:rPr>
            </a:br>
            <a:r>
              <a:rPr lang="he-IL" sz="3200" dirty="0">
                <a:solidFill>
                  <a:schemeClr val="bg1"/>
                </a:solidFill>
              </a:rPr>
              <a:t>וסייעו להם בתיעדוף המשימות</a:t>
            </a:r>
          </a:p>
        </p:txBody>
      </p:sp>
    </p:spTree>
    <p:extLst>
      <p:ext uri="{BB962C8B-B14F-4D97-AF65-F5344CB8AC3E}">
        <p14:creationId xmlns:p14="http://schemas.microsoft.com/office/powerpoint/2010/main" val="2904422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ld, Girl, Young, Caucasian, Childhood">
            <a:extLst>
              <a:ext uri="{FF2B5EF4-FFF2-40B4-BE49-F238E27FC236}">
                <a16:creationId xmlns:a16="http://schemas.microsoft.com/office/drawing/2014/main" id="{90086B54-A4E4-4A85-9BDE-CA995F26D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06" y="1184060"/>
            <a:ext cx="8430386" cy="483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A65D57E4-BBD3-4CFD-A122-7769E78DF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06" y="213094"/>
            <a:ext cx="8430386" cy="1141254"/>
          </a:xfrm>
          <a:solidFill>
            <a:srgbClr val="00B0F0"/>
          </a:solidFill>
        </p:spPr>
        <p:txBody>
          <a:bodyPr/>
          <a:lstStyle/>
          <a:p>
            <a:br>
              <a:rPr lang="he-IL" sz="2400" dirty="0">
                <a:solidFill>
                  <a:schemeClr val="bg1"/>
                </a:solidFill>
              </a:rPr>
            </a:br>
            <a:br>
              <a:rPr lang="he-IL" sz="2400" dirty="0">
                <a:solidFill>
                  <a:schemeClr val="bg1"/>
                </a:solidFill>
              </a:rPr>
            </a:br>
            <a:r>
              <a:rPr lang="he-IL" sz="2400" dirty="0">
                <a:solidFill>
                  <a:schemeClr val="bg1"/>
                </a:solidFill>
              </a:rPr>
              <a:t>המטלות הניתנות במסגרת השיעורים מיועדות לתלמידים, סייעו לילדיכם בהתאם לגילם ולצרכיהם, ואל תעשו במקומם. במידה ומתעורר קושי שתפו את המורה</a:t>
            </a:r>
            <a:br>
              <a:rPr lang="he-IL" dirty="0">
                <a:solidFill>
                  <a:schemeClr val="bg1"/>
                </a:solidFill>
              </a:rPr>
            </a:br>
            <a:endParaRPr lang="he-I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01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793D476E-32B1-487F-8EB9-96ACFA25D0B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284672" y="388187"/>
            <a:ext cx="5676181" cy="5259427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B1631975-2586-470C-832A-04D9938A6812}"/>
              </a:ext>
            </a:extLst>
          </p:cNvPr>
          <p:cNvSpPr txBox="1"/>
          <p:nvPr/>
        </p:nvSpPr>
        <p:spPr>
          <a:xfrm rot="897503">
            <a:off x="5055078" y="378868"/>
            <a:ext cx="3441941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800" dirty="0">
                <a:solidFill>
                  <a:srgbClr val="FF0000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מה יעזור לנו </a:t>
            </a:r>
          </a:p>
          <a:p>
            <a:r>
              <a:rPr lang="he-IL" sz="4800" dirty="0">
                <a:solidFill>
                  <a:srgbClr val="FF0000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לשמור על שגרות </a:t>
            </a:r>
          </a:p>
          <a:p>
            <a:r>
              <a:rPr lang="he-IL" sz="4800" dirty="0">
                <a:solidFill>
                  <a:srgbClr val="FF0000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הלמידה בכל יום?</a:t>
            </a:r>
          </a:p>
        </p:txBody>
      </p:sp>
    </p:spTree>
    <p:extLst>
      <p:ext uri="{BB962C8B-B14F-4D97-AF65-F5344CB8AC3E}">
        <p14:creationId xmlns:p14="http://schemas.microsoft.com/office/powerpoint/2010/main" val="91445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207699" y="2695767"/>
            <a:ext cx="8307238" cy="1812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8" tIns="121888" rIns="121888" bIns="121888" anchor="t" anchorCtr="0">
            <a:noAutofit/>
          </a:bodyPr>
          <a:lstStyle/>
          <a:p>
            <a:pPr marL="609539">
              <a:lnSpc>
                <a:spcPct val="150000"/>
              </a:lnSpc>
            </a:pPr>
            <a:endParaRPr dirty="0"/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187875" y="1891792"/>
            <a:ext cx="10558682" cy="1414572"/>
          </a:xfrm>
        </p:spPr>
        <p:txBody>
          <a:bodyPr/>
          <a:lstStyle/>
          <a:p>
            <a:br>
              <a:rPr lang="he-IL" sz="5400" dirty="0">
                <a:solidFill>
                  <a:srgbClr val="192A72"/>
                </a:solidFill>
              </a:rPr>
            </a:br>
            <a:br>
              <a:rPr lang="he-IL" sz="4400" dirty="0">
                <a:solidFill>
                  <a:srgbClr val="FF0000"/>
                </a:solidFill>
                <a:latin typeface="UD Digi Kyokasho NK-B" panose="020B0400000000000000" pitchFamily="18" charset="-128"/>
                <a:ea typeface="UD Digi Kyokasho NK-B" panose="020B0400000000000000" pitchFamily="18" charset="-128"/>
              </a:rPr>
            </a:br>
            <a:r>
              <a:rPr lang="he-IL" sz="4400" dirty="0">
                <a:solidFill>
                  <a:srgbClr val="FF0000"/>
                </a:solidFill>
                <a:latin typeface="UD Digi Kyokasho NK-B" panose="020B0400000000000000" pitchFamily="18" charset="-128"/>
                <a:ea typeface="UD Digi Kyokasho NK-B" panose="020B0400000000000000" pitchFamily="18" charset="-128"/>
              </a:rPr>
              <a:t>למידה בימי  קורונה בכיתות היסוד</a:t>
            </a:r>
            <a:br>
              <a:rPr lang="he-IL" sz="4400" dirty="0">
                <a:solidFill>
                  <a:srgbClr val="FF0000"/>
                </a:solidFill>
                <a:latin typeface="UD Digi Kyokasho NK-B" panose="020B0400000000000000" pitchFamily="18" charset="-128"/>
                <a:ea typeface="UD Digi Kyokasho NK-B" panose="020B0400000000000000" pitchFamily="18" charset="-128"/>
              </a:rPr>
            </a:br>
            <a:br>
              <a:rPr lang="he-IL" sz="4400" dirty="0">
                <a:solidFill>
                  <a:srgbClr val="FF0000"/>
                </a:solidFill>
                <a:latin typeface="UD Digi Kyokasho NK-B" panose="020B0400000000000000" pitchFamily="18" charset="-128"/>
                <a:ea typeface="UD Digi Kyokasho NK-B" panose="020B0400000000000000" pitchFamily="18" charset="-128"/>
              </a:rPr>
            </a:br>
            <a:r>
              <a:rPr lang="he-IL" sz="4400" dirty="0">
                <a:solidFill>
                  <a:srgbClr val="FF0000"/>
                </a:solidFill>
                <a:latin typeface="UD Digi Kyokasho NK-B" panose="020B0400000000000000" pitchFamily="18" charset="-128"/>
                <a:ea typeface="UD Digi Kyokasho NK-B" panose="020B0400000000000000" pitchFamily="18" charset="-128"/>
              </a:rPr>
              <a:t>בואו נדבר על זה ..</a:t>
            </a:r>
            <a:br>
              <a:rPr lang="he-IL" sz="4400" dirty="0">
                <a:solidFill>
                  <a:srgbClr val="FF0000"/>
                </a:solidFill>
                <a:latin typeface="UD Digi Kyokasho NK-B" panose="020B0400000000000000" pitchFamily="18" charset="-128"/>
                <a:ea typeface="UD Digi Kyokasho NK-B" panose="020B0400000000000000" pitchFamily="18" charset="-128"/>
              </a:rPr>
            </a:br>
            <a:endParaRPr lang="he-IL" sz="2400" dirty="0">
              <a:solidFill>
                <a:srgbClr val="192A72"/>
              </a:solidFill>
              <a:latin typeface="UD Digi Kyokasho NK-B" panose="020B0400000000000000" pitchFamily="18" charset="-128"/>
              <a:ea typeface="UD Digi Kyokasho NK-B" panose="020B0400000000000000" pitchFamily="18" charset="-128"/>
            </a:endParaRP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>
          <a:xfrm>
            <a:off x="536949" y="4908069"/>
            <a:ext cx="10405371" cy="720000"/>
          </a:xfrm>
        </p:spPr>
        <p:txBody>
          <a:bodyPr/>
          <a:lstStyle/>
          <a:p>
            <a:r>
              <a:rPr lang="he-IL" sz="2500" dirty="0">
                <a:sym typeface="Varela Round"/>
              </a:rPr>
              <a:t>                                                                          </a:t>
            </a:r>
            <a:r>
              <a:rPr lang="he-IL" sz="2000" dirty="0">
                <a:sym typeface="Varela Round"/>
              </a:rPr>
              <a:t>ד"ר נעה טייך פייר </a:t>
            </a:r>
          </a:p>
          <a:p>
            <a:r>
              <a:rPr lang="he-IL" sz="2000" dirty="0">
                <a:sym typeface="Varela Round"/>
              </a:rPr>
              <a:t>                                                                                              השרות הפסיכולוגי ייעוצי </a:t>
            </a:r>
          </a:p>
          <a:p>
            <a:r>
              <a:rPr lang="he-IL" sz="2000" dirty="0">
                <a:sym typeface="Varela Round"/>
              </a:rPr>
              <a:t>                                                                                                 בשיתוף אגף א' חינוך יסודי</a:t>
            </a:r>
          </a:p>
        </p:txBody>
      </p:sp>
      <p:pic>
        <p:nvPicPr>
          <p:cNvPr id="1030" name="Picture 6" descr="Kysymys, Kuka, Miten, Mitä, Missä, Ku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47" y="-1170117"/>
            <a:ext cx="10299573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אליפסה 7"/>
          <p:cNvSpPr/>
          <p:nvPr/>
        </p:nvSpPr>
        <p:spPr>
          <a:xfrm>
            <a:off x="762000" y="742695"/>
            <a:ext cx="1163320" cy="93151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rgbClr val="0070C0"/>
                </a:solidFill>
                <a:cs typeface="Varela Round" panose="00000500000000000000" pitchFamily="2" charset="-79"/>
              </a:rPr>
              <a:t>מה</a:t>
            </a:r>
          </a:p>
          <a:p>
            <a:pPr algn="ctr"/>
            <a:r>
              <a:rPr lang="he-IL" sz="2400" b="1" dirty="0">
                <a:solidFill>
                  <a:srgbClr val="0070C0"/>
                </a:solidFill>
                <a:cs typeface="Varela Round" panose="00000500000000000000" pitchFamily="2" charset="-79"/>
              </a:rPr>
              <a:t>?</a:t>
            </a:r>
          </a:p>
        </p:txBody>
      </p:sp>
      <p:sp>
        <p:nvSpPr>
          <p:cNvPr id="14" name="אליפסה 13"/>
          <p:cNvSpPr/>
          <p:nvPr/>
        </p:nvSpPr>
        <p:spPr>
          <a:xfrm>
            <a:off x="4486420" y="835857"/>
            <a:ext cx="1200315" cy="83835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rgbClr val="0070C0"/>
                </a:solidFill>
                <a:cs typeface="Varela Round" panose="00000500000000000000" pitchFamily="2" charset="-79"/>
              </a:rPr>
              <a:t>מתי</a:t>
            </a:r>
          </a:p>
          <a:p>
            <a:pPr algn="ctr"/>
            <a:r>
              <a:rPr lang="he-IL" sz="2400" b="1" dirty="0">
                <a:solidFill>
                  <a:srgbClr val="0070C0"/>
                </a:solidFill>
                <a:cs typeface="Varela Round" panose="00000500000000000000" pitchFamily="2" charset="-79"/>
              </a:rPr>
              <a:t>?</a:t>
            </a:r>
          </a:p>
        </p:txBody>
      </p:sp>
      <p:sp>
        <p:nvSpPr>
          <p:cNvPr id="15" name="אליפסה 14"/>
          <p:cNvSpPr/>
          <p:nvPr/>
        </p:nvSpPr>
        <p:spPr>
          <a:xfrm>
            <a:off x="3271519" y="798261"/>
            <a:ext cx="1155376" cy="86696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rgbClr val="0070C0"/>
                </a:solidFill>
                <a:cs typeface="Varela Round" panose="00000500000000000000" pitchFamily="2" charset="-79"/>
              </a:rPr>
              <a:t>איפה?</a:t>
            </a:r>
          </a:p>
        </p:txBody>
      </p:sp>
      <p:sp>
        <p:nvSpPr>
          <p:cNvPr id="16" name="אליפסה 15"/>
          <p:cNvSpPr/>
          <p:nvPr/>
        </p:nvSpPr>
        <p:spPr>
          <a:xfrm>
            <a:off x="5791200" y="760665"/>
            <a:ext cx="1107440" cy="91354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rgbClr val="0070C0"/>
                </a:solidFill>
                <a:cs typeface="Varela Round" panose="00000500000000000000" pitchFamily="2" charset="-79"/>
              </a:rPr>
              <a:t>איך?</a:t>
            </a:r>
          </a:p>
        </p:txBody>
      </p:sp>
      <p:sp>
        <p:nvSpPr>
          <p:cNvPr id="17" name="אליפסה 16"/>
          <p:cNvSpPr/>
          <p:nvPr/>
        </p:nvSpPr>
        <p:spPr>
          <a:xfrm>
            <a:off x="2036064" y="789277"/>
            <a:ext cx="1123696" cy="88493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rgbClr val="0070C0"/>
                </a:solidFill>
                <a:cs typeface="Varela Round" panose="00000500000000000000" pitchFamily="2" charset="-79"/>
              </a:rPr>
              <a:t>כמה?</a:t>
            </a:r>
          </a:p>
        </p:txBody>
      </p:sp>
      <p:sp>
        <p:nvSpPr>
          <p:cNvPr id="18" name="אליפסה 17"/>
          <p:cNvSpPr/>
          <p:nvPr/>
        </p:nvSpPr>
        <p:spPr>
          <a:xfrm>
            <a:off x="6990080" y="760665"/>
            <a:ext cx="1168400" cy="91354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rgbClr val="0070C0"/>
                </a:solidFill>
                <a:cs typeface="Varela Round" panose="00000500000000000000" pitchFamily="2" charset="-79"/>
              </a:rPr>
              <a:t>למה ?</a:t>
            </a:r>
          </a:p>
        </p:txBody>
      </p:sp>
      <p:pic>
        <p:nvPicPr>
          <p:cNvPr id="1032" name="Picture 8" descr="Kysymys, Mark, Välimerkit, Symbol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644" y="1687113"/>
            <a:ext cx="323850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9A1739C9-58A2-44EC-941D-7EEC32A133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205" y="1440611"/>
            <a:ext cx="8404508" cy="4632386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F1C86299-AA0B-4FD9-B844-016ECF9A5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06" y="248883"/>
            <a:ext cx="8404507" cy="1191727"/>
          </a:xfrm>
          <a:solidFill>
            <a:srgbClr val="FFC000"/>
          </a:solidFill>
          <a:ln w="57150">
            <a:solidFill>
              <a:srgbClr val="0070C0"/>
            </a:solidFill>
          </a:ln>
        </p:spPr>
        <p:txBody>
          <a:bodyPr/>
          <a:lstStyle/>
          <a:p>
            <a:br>
              <a:rPr lang="he-IL" sz="3200" dirty="0">
                <a:solidFill>
                  <a:schemeClr val="bg1"/>
                </a:solidFill>
              </a:rPr>
            </a:br>
            <a:r>
              <a:rPr lang="he-IL" sz="3200" dirty="0">
                <a:solidFill>
                  <a:schemeClr val="bg1"/>
                </a:solidFill>
              </a:rPr>
              <a:t>דאגו לשעה קבועה של השכמה והשכבה –</a:t>
            </a:r>
            <a:br>
              <a:rPr lang="he-IL" sz="3200" dirty="0">
                <a:solidFill>
                  <a:schemeClr val="bg1"/>
                </a:solidFill>
              </a:rPr>
            </a:br>
            <a:r>
              <a:rPr lang="he-IL" sz="3200" dirty="0">
                <a:solidFill>
                  <a:schemeClr val="bg1"/>
                </a:solidFill>
              </a:rPr>
              <a:t>אל תאפשרו שינה ללא גבול</a:t>
            </a:r>
            <a:br>
              <a:rPr lang="he-IL" sz="3200" dirty="0"/>
            </a:b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501156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A070D923-FB6D-4A6E-8835-A242A61596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206" y="933095"/>
            <a:ext cx="8456266" cy="5122648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2A7A0C3E-6E9C-4F75-99B1-0F6981A00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06" y="213093"/>
            <a:ext cx="8456266" cy="1339661"/>
          </a:xfrm>
          <a:solidFill>
            <a:srgbClr val="7030A0"/>
          </a:solidFill>
          <a:ln w="57150">
            <a:solidFill>
              <a:srgbClr val="92D050"/>
            </a:solidFill>
          </a:ln>
        </p:spPr>
        <p:txBody>
          <a:bodyPr/>
          <a:lstStyle/>
          <a:p>
            <a:br>
              <a:rPr lang="he-IL" sz="2400" dirty="0"/>
            </a:br>
            <a:br>
              <a:rPr lang="he-IL" sz="2400" dirty="0"/>
            </a:br>
            <a:r>
              <a:rPr lang="he-IL" sz="2400" dirty="0">
                <a:solidFill>
                  <a:schemeClr val="bg1"/>
                </a:solidFill>
              </a:rPr>
              <a:t>בנו סדר יום בשיתוף הילדים להגברת תחושת המסוגלות  - </a:t>
            </a:r>
            <a:br>
              <a:rPr lang="he-IL" sz="2400" dirty="0">
                <a:solidFill>
                  <a:schemeClr val="bg1"/>
                </a:solidFill>
              </a:rPr>
            </a:br>
            <a:r>
              <a:rPr lang="he-IL" sz="2400" dirty="0">
                <a:solidFill>
                  <a:schemeClr val="bg1"/>
                </a:solidFill>
              </a:rPr>
              <a:t>אל תחייבו את הילדים לכל פעילות</a:t>
            </a:r>
            <a:br>
              <a:rPr lang="he-IL" dirty="0"/>
            </a:b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819128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EACDD0AB-2E92-4AAB-B82D-9F127F6502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206" y="933094"/>
            <a:ext cx="9762761" cy="5157904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E52E9A8B-0387-4035-8429-0BFFDAF9B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05" y="120770"/>
            <a:ext cx="9936599" cy="966158"/>
          </a:xfrm>
          <a:solidFill>
            <a:srgbClr val="0070C0"/>
          </a:solidFill>
          <a:ln w="57150">
            <a:solidFill>
              <a:schemeClr val="accent3"/>
            </a:solidFill>
          </a:ln>
        </p:spPr>
        <p:txBody>
          <a:bodyPr/>
          <a:lstStyle/>
          <a:p>
            <a:r>
              <a:rPr lang="he-IL" sz="2400" dirty="0">
                <a:solidFill>
                  <a:schemeClr val="bg1"/>
                </a:solidFill>
              </a:rPr>
              <a:t>המנעו מהצפה - במידה וילדיכם מעוניינים להתחיל את היום מעט מאוחר יותר, </a:t>
            </a:r>
            <a:br>
              <a:rPr lang="he-IL" sz="2400" dirty="0">
                <a:solidFill>
                  <a:schemeClr val="bg1"/>
                </a:solidFill>
              </a:rPr>
            </a:br>
            <a:r>
              <a:rPr lang="he-IL" sz="2400" dirty="0">
                <a:solidFill>
                  <a:schemeClr val="bg1"/>
                </a:solidFill>
              </a:rPr>
              <a:t>ואם הדבר אינו פוגע ברצף הלמידה, אפשרו זאת במידה המתאימה</a:t>
            </a:r>
          </a:p>
        </p:txBody>
      </p:sp>
    </p:spTree>
    <p:extLst>
      <p:ext uri="{BB962C8B-B14F-4D97-AF65-F5344CB8AC3E}">
        <p14:creationId xmlns:p14="http://schemas.microsoft.com/office/powerpoint/2010/main" val="33432503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FCE2FE0F-57D9-4700-85A0-914AB05771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1090" y="1535502"/>
            <a:ext cx="9077368" cy="4399729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C6D34C5D-5BFA-49C5-A193-B2FDD6718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090" y="213094"/>
            <a:ext cx="9077368" cy="1322408"/>
          </a:xfrm>
          <a:solidFill>
            <a:srgbClr val="FFC000"/>
          </a:solidFill>
          <a:ln w="76200">
            <a:solidFill>
              <a:srgbClr val="0070C0"/>
            </a:solidFill>
          </a:ln>
        </p:spPr>
        <p:txBody>
          <a:bodyPr/>
          <a:lstStyle/>
          <a:p>
            <a:br>
              <a:rPr lang="he-IL" dirty="0"/>
            </a:br>
            <a:br>
              <a:rPr lang="he-IL" dirty="0"/>
            </a:br>
            <a:r>
              <a:rPr lang="he-IL" sz="2800" dirty="0">
                <a:solidFill>
                  <a:schemeClr val="bg1"/>
                </a:solidFill>
              </a:rPr>
              <a:t>התפעלו מהיכולת של ילדכם ומהידע שהם מגלים </a:t>
            </a:r>
            <a:br>
              <a:rPr lang="he-IL" sz="2800" dirty="0">
                <a:solidFill>
                  <a:schemeClr val="bg1"/>
                </a:solidFill>
              </a:rPr>
            </a:br>
            <a:r>
              <a:rPr lang="he-IL" sz="2800" dirty="0">
                <a:solidFill>
                  <a:schemeClr val="bg1"/>
                </a:solidFill>
              </a:rPr>
              <a:t>וחזקו אותם על כך.</a:t>
            </a:r>
            <a:br>
              <a:rPr lang="he-IL" sz="2800" dirty="0">
                <a:solidFill>
                  <a:schemeClr val="bg1"/>
                </a:solidFill>
              </a:rPr>
            </a:br>
            <a:br>
              <a:rPr lang="he-IL" sz="2800" dirty="0">
                <a:solidFill>
                  <a:schemeClr val="bg1"/>
                </a:solidFill>
              </a:rPr>
            </a:br>
            <a:br>
              <a:rPr lang="he-IL" dirty="0"/>
            </a:br>
            <a:endParaRPr lang="he-IL" sz="2400" dirty="0">
              <a:solidFill>
                <a:schemeClr val="bg1"/>
              </a:solidFill>
            </a:endParaRPr>
          </a:p>
        </p:txBody>
      </p:sp>
      <p:sp>
        <p:nvSpPr>
          <p:cNvPr id="5" name="בועת מחשבה: ענן 4">
            <a:extLst>
              <a:ext uri="{FF2B5EF4-FFF2-40B4-BE49-F238E27FC236}">
                <a16:creationId xmlns:a16="http://schemas.microsoft.com/office/drawing/2014/main" id="{D2708968-CDAE-4BB4-A327-E1CA600F8A67}"/>
              </a:ext>
            </a:extLst>
          </p:cNvPr>
          <p:cNvSpPr/>
          <p:nvPr/>
        </p:nvSpPr>
        <p:spPr>
          <a:xfrm>
            <a:off x="569344" y="1253397"/>
            <a:ext cx="3053750" cy="1604513"/>
          </a:xfrm>
          <a:prstGeom prst="cloudCallout">
            <a:avLst>
              <a:gd name="adj1" fmla="val 40947"/>
              <a:gd name="adj2" fmla="val 69692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b="1" dirty="0">
              <a:solidFill>
                <a:srgbClr val="0070C0"/>
              </a:solidFill>
              <a:cs typeface="Varela Round" panose="00000500000000000000" pitchFamily="2" charset="-79"/>
            </a:endParaRPr>
          </a:p>
          <a:p>
            <a:pPr algn="ctr"/>
            <a:r>
              <a:rPr lang="he-IL" b="1" dirty="0">
                <a:solidFill>
                  <a:srgbClr val="0070C0"/>
                </a:solidFill>
                <a:cs typeface="Varela Round" panose="00000500000000000000" pitchFamily="2" charset="-79"/>
              </a:rPr>
              <a:t>אני גאה בך!!</a:t>
            </a:r>
          </a:p>
          <a:p>
            <a:pPr algn="ctr"/>
            <a:endParaRPr lang="he-IL" b="1" dirty="0">
              <a:solidFill>
                <a:srgbClr val="0070C0"/>
              </a:solidFill>
              <a:cs typeface="Varela Round" panose="00000500000000000000" pitchFamily="2" charset="-79"/>
            </a:endParaRPr>
          </a:p>
          <a:p>
            <a:pPr algn="ctr"/>
            <a:r>
              <a:rPr lang="he-IL" b="1" dirty="0">
                <a:solidFill>
                  <a:srgbClr val="0070C0"/>
                </a:solidFill>
                <a:cs typeface="Varela Round" panose="00000500000000000000" pitchFamily="2" charset="-79"/>
              </a:rPr>
              <a:t>כיף לי ללמוד ממך!</a:t>
            </a:r>
          </a:p>
          <a:p>
            <a:pPr algn="ctr"/>
            <a:r>
              <a:rPr lang="he-IL" b="1" dirty="0">
                <a:solidFill>
                  <a:srgbClr val="0070C0"/>
                </a:solidFill>
                <a:cs typeface="Varela Round" panose="00000500000000000000" pitchFamily="2" charset="-79"/>
              </a:rPr>
              <a:t>אתה ילד חכם</a:t>
            </a:r>
          </a:p>
          <a:p>
            <a:pPr algn="ctr"/>
            <a:endParaRPr lang="he-IL" dirty="0"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768213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תוכן 3"/>
          <p:cNvSpPr>
            <a:spLocks noGrp="1"/>
          </p:cNvSpPr>
          <p:nvPr>
            <p:ph sz="quarter" idx="4"/>
          </p:nvPr>
        </p:nvSpPr>
        <p:spPr>
          <a:xfrm>
            <a:off x="153574" y="207330"/>
            <a:ext cx="8048730" cy="482584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e-IL" sz="4000" b="1" dirty="0"/>
          </a:p>
        </p:txBody>
      </p:sp>
      <p:pic>
        <p:nvPicPr>
          <p:cNvPr id="7170" name="Picture 2" descr="Ympyrä, Sormi, Touch, Kysymysmerkk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74" y="207330"/>
            <a:ext cx="8817899" cy="584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45E8B715-AB74-4C0E-8C35-401D23DBAB88}"/>
              </a:ext>
            </a:extLst>
          </p:cNvPr>
          <p:cNvSpPr txBox="1"/>
          <p:nvPr/>
        </p:nvSpPr>
        <p:spPr>
          <a:xfrm rot="1205949">
            <a:off x="4986068" y="1483743"/>
            <a:ext cx="3390181" cy="37856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dirty="0">
                <a:solidFill>
                  <a:srgbClr val="FF0000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הילד שלי לא רוצה ללמוד בזום..</a:t>
            </a:r>
          </a:p>
          <a:p>
            <a:r>
              <a:rPr lang="he-IL" sz="4000" dirty="0">
                <a:solidFill>
                  <a:srgbClr val="FF0000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מה יהיה עם הפערים?</a:t>
            </a:r>
          </a:p>
        </p:txBody>
      </p:sp>
    </p:spTree>
    <p:extLst>
      <p:ext uri="{BB962C8B-B14F-4D97-AF65-F5344CB8AC3E}">
        <p14:creationId xmlns:p14="http://schemas.microsoft.com/office/powerpoint/2010/main" val="12018594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114969CA-3963-4ED1-A909-9C45EBD4D6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955" y="198408"/>
            <a:ext cx="8593637" cy="5934973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E38582E4-A5C2-403A-97B7-AB4CDCBBE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955" y="198409"/>
            <a:ext cx="8593637" cy="1017916"/>
          </a:xfrm>
          <a:solidFill>
            <a:srgbClr val="0070C0"/>
          </a:solidFill>
          <a:ln w="76200">
            <a:solidFill>
              <a:srgbClr val="FFFF00"/>
            </a:solidFill>
          </a:ln>
        </p:spPr>
        <p:txBody>
          <a:bodyPr/>
          <a:lstStyle/>
          <a:p>
            <a:r>
              <a:rPr lang="he-IL" sz="2800" dirty="0">
                <a:solidFill>
                  <a:schemeClr val="bg1"/>
                </a:solidFill>
              </a:rPr>
              <a:t>הימנעו ממריבות ומתחים הקשורים ללמידה – </a:t>
            </a:r>
            <a:br>
              <a:rPr lang="he-IL" sz="2800" dirty="0">
                <a:solidFill>
                  <a:schemeClr val="bg1"/>
                </a:solidFill>
              </a:rPr>
            </a:br>
            <a:r>
              <a:rPr lang="he-IL" sz="2800" dirty="0">
                <a:solidFill>
                  <a:schemeClr val="bg1"/>
                </a:solidFill>
              </a:rPr>
              <a:t>חשוב לא ליצור מאבקים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2D0CE627-5A3F-4DA1-9FD4-5D9328362865}"/>
              </a:ext>
            </a:extLst>
          </p:cNvPr>
          <p:cNvSpPr txBox="1"/>
          <p:nvPr/>
        </p:nvSpPr>
        <p:spPr>
          <a:xfrm>
            <a:off x="3322553" y="2501107"/>
            <a:ext cx="3112655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solidFill>
                  <a:srgbClr val="0070C0"/>
                </a:solidFill>
                <a:cs typeface="Varela Round" panose="00000500000000000000" pitchFamily="2" charset="-79"/>
              </a:rPr>
              <a:t>ולזכור..</a:t>
            </a:r>
          </a:p>
          <a:p>
            <a:pPr algn="ctr"/>
            <a:r>
              <a:rPr lang="he-IL" sz="2400" b="1" dirty="0">
                <a:solidFill>
                  <a:srgbClr val="0070C0"/>
                </a:solidFill>
                <a:cs typeface="Varela Round" panose="00000500000000000000" pitchFamily="2" charset="-79"/>
              </a:rPr>
              <a:t>שהתגובות של ילדכם הן תגובות נורמליות למצב לא נורמאלי </a:t>
            </a:r>
          </a:p>
        </p:txBody>
      </p:sp>
    </p:spTree>
    <p:extLst>
      <p:ext uri="{BB962C8B-B14F-4D97-AF65-F5344CB8AC3E}">
        <p14:creationId xmlns:p14="http://schemas.microsoft.com/office/powerpoint/2010/main" val="42793507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8B62EF25-2E2E-44EA-9AD8-EE1BDA1B64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190" y="1449239"/>
            <a:ext cx="8805190" cy="4735902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2476786C-3090-46B9-921A-615F93992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190" y="213093"/>
            <a:ext cx="8781689" cy="1175759"/>
          </a:xfrm>
          <a:solidFill>
            <a:schemeClr val="bg2">
              <a:lumMod val="50000"/>
            </a:schemeClr>
          </a:solidFill>
          <a:ln w="76200">
            <a:solidFill>
              <a:srgbClr val="FFFF00"/>
            </a:solidFill>
          </a:ln>
        </p:spPr>
        <p:txBody>
          <a:bodyPr/>
          <a:lstStyle/>
          <a:p>
            <a:r>
              <a:rPr lang="he-IL" sz="4000" dirty="0">
                <a:solidFill>
                  <a:schemeClr val="bg1"/>
                </a:solidFill>
              </a:rPr>
              <a:t>המנעו מתגובות שליליות המפחיתות מוטיבציה </a:t>
            </a:r>
          </a:p>
        </p:txBody>
      </p:sp>
      <p:sp>
        <p:nvSpPr>
          <p:cNvPr id="5" name="בועת מחשבה: ענן 4">
            <a:extLst>
              <a:ext uri="{FF2B5EF4-FFF2-40B4-BE49-F238E27FC236}">
                <a16:creationId xmlns:a16="http://schemas.microsoft.com/office/drawing/2014/main" id="{25075BD4-0C90-4356-8C3B-47F569870FD6}"/>
              </a:ext>
            </a:extLst>
          </p:cNvPr>
          <p:cNvSpPr/>
          <p:nvPr/>
        </p:nvSpPr>
        <p:spPr>
          <a:xfrm>
            <a:off x="6234198" y="877738"/>
            <a:ext cx="3372928" cy="1639019"/>
          </a:xfrm>
          <a:prstGeom prst="cloudCallout">
            <a:avLst>
              <a:gd name="adj1" fmla="val 55893"/>
              <a:gd name="adj2" fmla="val 93553"/>
            </a:avLst>
          </a:prstGeom>
          <a:solidFill>
            <a:schemeClr val="bg2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>
                <a:cs typeface="Varela Round" panose="00000500000000000000" pitchFamily="2" charset="-79"/>
              </a:rPr>
              <a:t>זה לא נכון!</a:t>
            </a:r>
          </a:p>
        </p:txBody>
      </p:sp>
      <p:sp>
        <p:nvSpPr>
          <p:cNvPr id="6" name="בועת מחשבה: ענן 5">
            <a:extLst>
              <a:ext uri="{FF2B5EF4-FFF2-40B4-BE49-F238E27FC236}">
                <a16:creationId xmlns:a16="http://schemas.microsoft.com/office/drawing/2014/main" id="{774C2EDC-3055-41C7-876E-FFE2302C9CA5}"/>
              </a:ext>
            </a:extLst>
          </p:cNvPr>
          <p:cNvSpPr/>
          <p:nvPr/>
        </p:nvSpPr>
        <p:spPr>
          <a:xfrm>
            <a:off x="6556075" y="2234241"/>
            <a:ext cx="2265872" cy="1194759"/>
          </a:xfrm>
          <a:prstGeom prst="cloudCallout">
            <a:avLst>
              <a:gd name="adj1" fmla="val 55893"/>
              <a:gd name="adj2" fmla="val 93553"/>
            </a:avLst>
          </a:prstGeom>
          <a:solidFill>
            <a:schemeClr val="bg2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>
                <a:cs typeface="Varela Round" panose="00000500000000000000" pitchFamily="2" charset="-79"/>
              </a:rPr>
              <a:t>טעית שוב..</a:t>
            </a:r>
          </a:p>
        </p:txBody>
      </p:sp>
    </p:spTree>
    <p:extLst>
      <p:ext uri="{BB962C8B-B14F-4D97-AF65-F5344CB8AC3E}">
        <p14:creationId xmlns:p14="http://schemas.microsoft.com/office/powerpoint/2010/main" val="39892428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9A6705C3-0C8E-4F47-B22B-ACE840BAF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52" y="982243"/>
            <a:ext cx="8695426" cy="4893514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B95D3D8E-74E5-4BFC-AAFA-F46C4BF6E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52" y="213093"/>
            <a:ext cx="8695426" cy="1037737"/>
          </a:xfrm>
          <a:solidFill>
            <a:srgbClr val="00B050"/>
          </a:solidFill>
          <a:ln w="57150">
            <a:solidFill>
              <a:srgbClr val="FFFF00"/>
            </a:solidFill>
          </a:ln>
        </p:spPr>
        <p:txBody>
          <a:bodyPr/>
          <a:lstStyle/>
          <a:p>
            <a:br>
              <a:rPr lang="he-IL" sz="2400" dirty="0"/>
            </a:br>
            <a:r>
              <a:rPr lang="he-IL" sz="2400" dirty="0"/>
              <a:t>עוררו את המודעות לשמירה על פרטיות ולסביבת למידה מגוונת – </a:t>
            </a:r>
            <a:br>
              <a:rPr lang="he-IL" sz="2400" dirty="0"/>
            </a:br>
            <a:r>
              <a:rPr lang="he-IL" sz="2400" dirty="0"/>
              <a:t>בעת צילום עצמי, שימו לב למרחב המצולם של הילד/ה.</a:t>
            </a:r>
            <a:br>
              <a:rPr lang="he-IL" sz="2400" dirty="0"/>
            </a:br>
            <a:endParaRPr lang="he-IL" sz="2400" dirty="0"/>
          </a:p>
        </p:txBody>
      </p:sp>
    </p:spTree>
    <p:extLst>
      <p:ext uri="{BB962C8B-B14F-4D97-AF65-F5344CB8AC3E}">
        <p14:creationId xmlns:p14="http://schemas.microsoft.com/office/powerpoint/2010/main" val="23247846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Avain, Tag, Turvallisuus, Otsikk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45" y="240145"/>
            <a:ext cx="8691419" cy="581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657A2FF1-4A47-4371-B45B-1F82045F33B7}"/>
              </a:ext>
            </a:extLst>
          </p:cNvPr>
          <p:cNvSpPr/>
          <p:nvPr/>
        </p:nvSpPr>
        <p:spPr>
          <a:xfrm>
            <a:off x="3367177" y="3743713"/>
            <a:ext cx="52764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4000" dirty="0">
                <a:solidFill>
                  <a:srgbClr val="FF0000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מהו המפתח הנכון לזמן מסכים בעת למידה מרחוק?</a:t>
            </a:r>
          </a:p>
        </p:txBody>
      </p:sp>
    </p:spTree>
    <p:extLst>
      <p:ext uri="{BB962C8B-B14F-4D97-AF65-F5344CB8AC3E}">
        <p14:creationId xmlns:p14="http://schemas.microsoft.com/office/powerpoint/2010/main" val="8271821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תוכן 3"/>
          <p:cNvSpPr>
            <a:spLocks noGrp="1"/>
          </p:cNvSpPr>
          <p:nvPr>
            <p:ph sz="quarter" idx="4"/>
          </p:nvPr>
        </p:nvSpPr>
        <p:spPr>
          <a:xfrm>
            <a:off x="363557" y="241540"/>
            <a:ext cx="9099619" cy="1112807"/>
          </a:xfrm>
          <a:solidFill>
            <a:srgbClr val="00B050"/>
          </a:solidFill>
          <a:ln w="57150">
            <a:solidFill>
              <a:srgbClr val="0070C0"/>
            </a:solidFill>
          </a:ln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he-IL" b="1" dirty="0"/>
              <a:t>במידת הצורך, אפשרו לילדיכם במהלך היום מעט יותר שעות מסך מהרגיל </a:t>
            </a:r>
          </a:p>
          <a:p>
            <a:pPr marL="0" indent="0" algn="ctr">
              <a:buNone/>
            </a:pPr>
            <a:r>
              <a:rPr lang="he-IL" b="1" dirty="0"/>
              <a:t>ונסו לסייע להם לשמור על איזון עם פעילויות אחרות. </a:t>
            </a:r>
          </a:p>
          <a:p>
            <a:pPr marL="0" indent="0" algn="ctr">
              <a:buNone/>
            </a:pPr>
            <a:r>
              <a:rPr lang="he-IL" b="1" dirty="0"/>
              <a:t>הקפידו על תכנים תואמי גיל</a:t>
            </a:r>
            <a:r>
              <a:rPr lang="he-IL" sz="1800" b="1" dirty="0"/>
              <a:t>.</a:t>
            </a:r>
          </a:p>
          <a:p>
            <a:pPr marL="0" indent="0">
              <a:buNone/>
            </a:pPr>
            <a:endParaRPr lang="he-IL" sz="1800" b="1" dirty="0"/>
          </a:p>
          <a:p>
            <a:pPr marL="0" indent="0">
              <a:buNone/>
            </a:pPr>
            <a:endParaRPr lang="he-IL" sz="1800" b="1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6DEC7EB8-219A-4AC9-9966-574906E6B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099" y="1440456"/>
            <a:ext cx="5250610" cy="471492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2B914B95-8E01-4B4C-B314-7E27E2E83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58" y="1440456"/>
            <a:ext cx="5329876" cy="4714920"/>
          </a:xfrm>
          <a:prstGeom prst="rect">
            <a:avLst/>
          </a:prstGeom>
        </p:spPr>
      </p:pic>
      <p:sp>
        <p:nvSpPr>
          <p:cNvPr id="7" name="בועת מחשבה: ענן 6">
            <a:extLst>
              <a:ext uri="{FF2B5EF4-FFF2-40B4-BE49-F238E27FC236}">
                <a16:creationId xmlns:a16="http://schemas.microsoft.com/office/drawing/2014/main" id="{D38F32EF-C07B-48B3-8C1B-952D71D8DDC1}"/>
              </a:ext>
            </a:extLst>
          </p:cNvPr>
          <p:cNvSpPr/>
          <p:nvPr/>
        </p:nvSpPr>
        <p:spPr>
          <a:xfrm>
            <a:off x="5170099" y="1061050"/>
            <a:ext cx="2993366" cy="1997004"/>
          </a:xfrm>
          <a:prstGeom prst="cloudCallout">
            <a:avLst>
              <a:gd name="adj1" fmla="val 15190"/>
              <a:gd name="adj2" fmla="val 9360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Varela Round" panose="00000500000000000000" pitchFamily="2" charset="-79"/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886037AC-85FE-4929-9014-1EA010248811}"/>
              </a:ext>
            </a:extLst>
          </p:cNvPr>
          <p:cNvSpPr txBox="1"/>
          <p:nvPr/>
        </p:nvSpPr>
        <p:spPr>
          <a:xfrm>
            <a:off x="5532407" y="1440456"/>
            <a:ext cx="2262997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solidFill>
                  <a:schemeClr val="bg1"/>
                </a:solidFill>
                <a:cs typeface="Varela Round" panose="00000500000000000000" pitchFamily="2" charset="-79"/>
              </a:rPr>
              <a:t>אל תרגישו רגשות אשם עקב זמן מסך מורחב, </a:t>
            </a:r>
            <a:br>
              <a:rPr lang="he-IL" dirty="0">
                <a:solidFill>
                  <a:schemeClr val="bg1"/>
                </a:solidFill>
                <a:cs typeface="Varela Round" panose="00000500000000000000" pitchFamily="2" charset="-79"/>
              </a:rPr>
            </a:br>
            <a:r>
              <a:rPr lang="he-IL" dirty="0">
                <a:solidFill>
                  <a:schemeClr val="bg1"/>
                </a:solidFill>
                <a:cs typeface="Varela Round" panose="00000500000000000000" pitchFamily="2" charset="-79"/>
              </a:rPr>
              <a:t>חלקו מוקדש לזמן "למידה פעילה"</a:t>
            </a:r>
            <a:br>
              <a:rPr lang="he-IL" dirty="0">
                <a:solidFill>
                  <a:schemeClr val="bg1"/>
                </a:solidFill>
                <a:cs typeface="Varela Round" panose="00000500000000000000" pitchFamily="2" charset="-79"/>
              </a:rPr>
            </a:br>
            <a:endParaRPr lang="he-IL" dirty="0">
              <a:solidFill>
                <a:schemeClr val="bg1"/>
              </a:solidFill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08584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725"/>
            <a:ext cx="9905999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כותרת 6"/>
          <p:cNvSpPr>
            <a:spLocks noGrp="1"/>
          </p:cNvSpPr>
          <p:nvPr>
            <p:ph type="title"/>
          </p:nvPr>
        </p:nvSpPr>
        <p:spPr>
          <a:xfrm>
            <a:off x="515938" y="212725"/>
            <a:ext cx="11158537" cy="720725"/>
          </a:xfrm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he-IL" altLang="he-IL" dirty="0">
                <a:solidFill>
                  <a:srgbClr val="192A72"/>
                </a:solidFill>
                <a:ea typeface="Varela Round"/>
              </a:rPr>
              <a:t>                  </a:t>
            </a:r>
            <a:r>
              <a:rPr altLang="he-IL" dirty="0">
                <a:solidFill>
                  <a:srgbClr val="192A72"/>
                </a:solidFill>
                <a:ea typeface="Varela Round"/>
              </a:rPr>
              <a:t>רגע לפני שאנחנו מתחילים...</a:t>
            </a:r>
          </a:p>
        </p:txBody>
      </p:sp>
      <p:sp>
        <p:nvSpPr>
          <p:cNvPr id="2" name="הסבר חץ למעלה 1"/>
          <p:cNvSpPr/>
          <p:nvPr/>
        </p:nvSpPr>
        <p:spPr>
          <a:xfrm>
            <a:off x="7538720" y="4490719"/>
            <a:ext cx="1249680" cy="1565023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chemeClr val="tx1"/>
                </a:solidFill>
                <a:cs typeface="Varela Round" panose="00000500000000000000" pitchFamily="2" charset="-79"/>
              </a:rPr>
              <a:t>מה שאנחנו יודעים ומרגישים</a:t>
            </a:r>
          </a:p>
        </p:txBody>
      </p:sp>
      <p:sp>
        <p:nvSpPr>
          <p:cNvPr id="6" name="הסבר חץ למעלה 5"/>
          <p:cNvSpPr/>
          <p:nvPr/>
        </p:nvSpPr>
        <p:spPr>
          <a:xfrm>
            <a:off x="1097280" y="4490720"/>
            <a:ext cx="1249680" cy="1565022"/>
          </a:xfrm>
          <a:prstGeom prst="upArrowCallou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chemeClr val="tx1"/>
                </a:solidFill>
                <a:cs typeface="Varela Round" panose="00000500000000000000" pitchFamily="2" charset="-79"/>
              </a:rPr>
              <a:t>השאלות שלנו</a:t>
            </a:r>
          </a:p>
        </p:txBody>
      </p:sp>
      <p:sp>
        <p:nvSpPr>
          <p:cNvPr id="7" name="הסבר חץ למעלה 6"/>
          <p:cNvSpPr/>
          <p:nvPr/>
        </p:nvSpPr>
        <p:spPr>
          <a:xfrm>
            <a:off x="3230880" y="4490720"/>
            <a:ext cx="1249680" cy="1565022"/>
          </a:xfrm>
          <a:prstGeom prst="upArrow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chemeClr val="tx1"/>
                </a:solidFill>
                <a:cs typeface="Varela Round" panose="00000500000000000000" pitchFamily="2" charset="-79"/>
              </a:rPr>
              <a:t>המחשבות שלנו</a:t>
            </a:r>
          </a:p>
        </p:txBody>
      </p:sp>
      <p:sp>
        <p:nvSpPr>
          <p:cNvPr id="8" name="הסבר חץ למעלה 7"/>
          <p:cNvSpPr/>
          <p:nvPr/>
        </p:nvSpPr>
        <p:spPr>
          <a:xfrm>
            <a:off x="5394960" y="4490720"/>
            <a:ext cx="1249680" cy="1565022"/>
          </a:xfrm>
          <a:prstGeom prst="up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chemeClr val="tx1"/>
                </a:solidFill>
                <a:cs typeface="Varela Round" panose="00000500000000000000" pitchFamily="2" charset="-79"/>
              </a:rPr>
              <a:t>רעיונות</a:t>
            </a:r>
            <a:r>
              <a:rPr lang="he-IL" dirty="0">
                <a:solidFill>
                  <a:schemeClr val="tx1"/>
                </a:solidFill>
                <a:cs typeface="Varela Round" panose="00000500000000000000" pitchFamily="2" charset="-79"/>
              </a:rPr>
              <a:t> </a:t>
            </a:r>
            <a:r>
              <a:rPr lang="he-IL" b="1" dirty="0">
                <a:solidFill>
                  <a:schemeClr val="tx1"/>
                </a:solidFill>
                <a:cs typeface="Varela Round" panose="00000500000000000000" pitchFamily="2" charset="-79"/>
              </a:rPr>
              <a:t>יצירתיים</a:t>
            </a:r>
          </a:p>
        </p:txBody>
      </p:sp>
    </p:spTree>
    <p:extLst>
      <p:ext uri="{BB962C8B-B14F-4D97-AF65-F5344CB8AC3E}">
        <p14:creationId xmlns:p14="http://schemas.microsoft.com/office/powerpoint/2010/main" val="19578812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EF146DA2-72FC-4732-85F0-608FF0115F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298" y="336430"/>
            <a:ext cx="8203722" cy="5538908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2B0A5C36-2FAB-4877-9D3A-1898BA3A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98" y="3355675"/>
            <a:ext cx="5477773" cy="2725948"/>
          </a:xfrm>
          <a:solidFill>
            <a:srgbClr val="00B050"/>
          </a:solidFill>
          <a:ln w="57150">
            <a:solidFill>
              <a:srgbClr val="0070C0"/>
            </a:solidFill>
          </a:ln>
        </p:spPr>
        <p:txBody>
          <a:bodyPr/>
          <a:lstStyle/>
          <a:p>
            <a:br>
              <a:rPr lang="he-IL" sz="2800" dirty="0"/>
            </a:br>
            <a:r>
              <a:rPr lang="he-IL" sz="2800" dirty="0">
                <a:solidFill>
                  <a:schemeClr val="bg1"/>
                </a:solidFill>
              </a:rPr>
              <a:t>חשוב שילדיכם ירגישו שניתן להם הזמן המתאים ללמידה, </a:t>
            </a:r>
            <a:br>
              <a:rPr lang="he-IL" sz="2800" dirty="0">
                <a:solidFill>
                  <a:schemeClr val="bg1"/>
                </a:solidFill>
              </a:rPr>
            </a:br>
            <a:r>
              <a:rPr lang="he-IL" sz="2800" dirty="0">
                <a:solidFill>
                  <a:schemeClr val="bg1"/>
                </a:solidFill>
              </a:rPr>
              <a:t>לכן במידה ויש מספר ילדים הזקוקים למחשב – ערכו תורנות בניהם בכדי למנוע קונפליקטים</a:t>
            </a:r>
            <a:br>
              <a:rPr lang="he-IL" sz="2800" dirty="0">
                <a:solidFill>
                  <a:schemeClr val="bg1"/>
                </a:solidFill>
              </a:rPr>
            </a:br>
            <a:endParaRPr lang="he-IL" sz="2800" dirty="0">
              <a:solidFill>
                <a:schemeClr val="bg1"/>
              </a:solidFill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89BBB7B1-DA56-4832-BC7F-623CEBEAA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708" y="3355676"/>
            <a:ext cx="2898475" cy="294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137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C09E5A36-A0A3-416B-87D4-7A8297155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84" y="286839"/>
            <a:ext cx="8707189" cy="5799091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A8FCC98B-3AEB-4F0B-93DE-2F485E6E0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9389" y="2484877"/>
            <a:ext cx="3964055" cy="1054989"/>
          </a:xfrm>
        </p:spPr>
        <p:txBody>
          <a:bodyPr/>
          <a:lstStyle/>
          <a:p>
            <a:br>
              <a:rPr lang="he-IL" sz="2800" dirty="0"/>
            </a:br>
            <a:br>
              <a:rPr lang="he-IL" sz="2800" dirty="0"/>
            </a:br>
            <a:endParaRPr lang="he-IL" dirty="0"/>
          </a:p>
        </p:txBody>
      </p:sp>
      <p:sp>
        <p:nvSpPr>
          <p:cNvPr id="7" name="מלבן: פינות מעוגלות 6">
            <a:extLst>
              <a:ext uri="{FF2B5EF4-FFF2-40B4-BE49-F238E27FC236}">
                <a16:creationId xmlns:a16="http://schemas.microsoft.com/office/drawing/2014/main" id="{727B2615-39BF-4B3C-9CA7-2DD4EBCF9215}"/>
              </a:ext>
            </a:extLst>
          </p:cNvPr>
          <p:cNvSpPr/>
          <p:nvPr/>
        </p:nvSpPr>
        <p:spPr>
          <a:xfrm>
            <a:off x="1069675" y="830357"/>
            <a:ext cx="4123427" cy="22342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Varela Round" panose="00000500000000000000" pitchFamily="2" charset="-79"/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ED9FDAF5-9624-4BD4-B452-F18FAC0F93EB}"/>
              </a:ext>
            </a:extLst>
          </p:cNvPr>
          <p:cNvSpPr txBox="1"/>
          <p:nvPr/>
        </p:nvSpPr>
        <p:spPr>
          <a:xfrm>
            <a:off x="1220637" y="917956"/>
            <a:ext cx="3821502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solidFill>
                  <a:schemeClr val="bg1"/>
                </a:solidFill>
                <a:cs typeface="Varela Round" panose="00000500000000000000" pitchFamily="2" charset="-79"/>
              </a:rPr>
              <a:t>דברו עם הילדים בדרך מותאמת לגילם ויכולתם וענו על שאלותיהם - </a:t>
            </a:r>
            <a:br>
              <a:rPr lang="he-IL" sz="2400" b="1" dirty="0">
                <a:solidFill>
                  <a:schemeClr val="bg1"/>
                </a:solidFill>
                <a:cs typeface="Varela Round" panose="00000500000000000000" pitchFamily="2" charset="-79"/>
              </a:rPr>
            </a:br>
            <a:r>
              <a:rPr lang="he-IL" sz="2400" b="1" dirty="0">
                <a:solidFill>
                  <a:schemeClr val="bg1"/>
                </a:solidFill>
                <a:cs typeface="Varela Round" panose="00000500000000000000" pitchFamily="2" charset="-79"/>
              </a:rPr>
              <a:t>אל תחשפו את הילדים לחדשות בצורה בלתי מוגבלת</a:t>
            </a:r>
            <a:br>
              <a:rPr lang="he-IL" sz="2400" b="1" dirty="0">
                <a:solidFill>
                  <a:schemeClr val="bg1"/>
                </a:solidFill>
                <a:cs typeface="Varela Round" panose="00000500000000000000" pitchFamily="2" charset="-79"/>
              </a:rPr>
            </a:br>
            <a:endParaRPr lang="he-IL" sz="2400" b="1" dirty="0">
              <a:solidFill>
                <a:schemeClr val="bg1"/>
              </a:solidFill>
              <a:cs typeface="Varela Round" panose="00000500000000000000" pitchFamily="2" charset="-79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D87E8C60-8472-42A6-ABF2-47868E173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847" y="5046453"/>
            <a:ext cx="1691168" cy="80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977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4A952930-8AD0-42CA-9696-E4626D8F84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 rot="1075104">
            <a:off x="4835300" y="1153751"/>
            <a:ext cx="3804249" cy="4478578"/>
          </a:xfrm>
        </p:spPr>
        <p:txBody>
          <a:bodyPr/>
          <a:lstStyle/>
          <a:p>
            <a:r>
              <a:rPr lang="he-IL" sz="4400" dirty="0">
                <a:solidFill>
                  <a:srgbClr val="FF0000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מה עוד אפשר לעשות כל היום בבית שיקדם למידה בהנאה?</a:t>
            </a:r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3B38C572-E176-4DCA-975B-236E0D011D4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84890" y="402875"/>
            <a:ext cx="7077085" cy="513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282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>
            <a:extLst>
              <a:ext uri="{FF2B5EF4-FFF2-40B4-BE49-F238E27FC236}">
                <a16:creationId xmlns:a16="http://schemas.microsoft.com/office/drawing/2014/main" id="{638F77E8-C00A-431A-BB85-918B48178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952" y="3428999"/>
            <a:ext cx="4718829" cy="2411083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E6709302-3548-427E-834B-600C4299A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57" y="1181817"/>
            <a:ext cx="4701396" cy="2247183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BBB28F88-CC94-45CB-AC86-F03B1DED1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6453" y="1181818"/>
            <a:ext cx="4287328" cy="2247182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9E7B4448-A97F-4B4F-A71A-78E5FA944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57" y="213093"/>
            <a:ext cx="8988724" cy="968725"/>
          </a:xfrm>
          <a:solidFill>
            <a:srgbClr val="00B0F0"/>
          </a:solidFill>
          <a:ln w="57150">
            <a:solidFill>
              <a:srgbClr val="00B050"/>
            </a:solidFill>
          </a:ln>
        </p:spPr>
        <p:txBody>
          <a:bodyPr/>
          <a:lstStyle/>
          <a:p>
            <a:r>
              <a:rPr lang="he-IL" sz="3200" dirty="0">
                <a:solidFill>
                  <a:schemeClr val="bg1"/>
                </a:solidFill>
              </a:rPr>
              <a:t>מצאו הנאות משותפות</a:t>
            </a:r>
            <a:br>
              <a:rPr lang="he-IL" sz="3200" dirty="0">
                <a:solidFill>
                  <a:schemeClr val="bg1"/>
                </a:solidFill>
              </a:rPr>
            </a:br>
            <a:r>
              <a:rPr lang="he-IL" sz="3200" dirty="0">
                <a:solidFill>
                  <a:schemeClr val="bg1"/>
                </a:solidFill>
              </a:rPr>
              <a:t>שחקו, השתוללו, קראו, </a:t>
            </a:r>
            <a:r>
              <a:rPr lang="he-IL" sz="3200" dirty="0" err="1">
                <a:solidFill>
                  <a:schemeClr val="bg1"/>
                </a:solidFill>
              </a:rPr>
              <a:t>כיתבו</a:t>
            </a:r>
            <a:r>
              <a:rPr lang="he-IL" sz="3200" dirty="0">
                <a:solidFill>
                  <a:schemeClr val="bg1"/>
                </a:solidFill>
              </a:rPr>
              <a:t>, בשלו, אפו..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B83F6978-C2DD-4112-A966-4233E11D70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057" y="3429001"/>
            <a:ext cx="3631720" cy="2411083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6E69BBF4-6E2C-4337-818E-607640F412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6777" y="3429000"/>
            <a:ext cx="3010619" cy="241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0425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>
            <a:extLst>
              <a:ext uri="{FF2B5EF4-FFF2-40B4-BE49-F238E27FC236}">
                <a16:creationId xmlns:a16="http://schemas.microsoft.com/office/drawing/2014/main" id="{5F91394A-F298-4868-B3BB-BF5042C2C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64" y="933094"/>
            <a:ext cx="4921894" cy="5118666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EE1A25F0-F51A-4134-A533-1A92AA422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64" y="213094"/>
            <a:ext cx="8856644" cy="720000"/>
          </a:xfrm>
          <a:solidFill>
            <a:srgbClr val="7030A0"/>
          </a:solidFill>
          <a:ln w="57150">
            <a:solidFill>
              <a:srgbClr val="FFFF00"/>
            </a:solidFill>
          </a:ln>
        </p:spPr>
        <p:txBody>
          <a:bodyPr/>
          <a:lstStyle/>
          <a:p>
            <a:r>
              <a:rPr lang="he-IL" dirty="0">
                <a:solidFill>
                  <a:schemeClr val="bg1"/>
                </a:solidFill>
              </a:rPr>
              <a:t>הוסיפו צבעים ויצירה לסדר היום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CE4968E1-F673-4AA5-80DA-C3FB4CB45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796" y="4040008"/>
            <a:ext cx="3256318" cy="201175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4EB17229-4161-47E4-8A4B-93F0693F3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4257" y="2944846"/>
            <a:ext cx="3934750" cy="3106914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4E6FCB83-5302-473B-8770-26B832972D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7114" y="982524"/>
            <a:ext cx="987144" cy="1962322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A9340D5E-7FE1-4B3C-96C7-DD41678360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387109" y="2944846"/>
            <a:ext cx="987146" cy="1095162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F3FF092A-DF11-4F17-B688-DE5F5FBC25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4257" y="982524"/>
            <a:ext cx="3934751" cy="1962322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9113D52A-0897-45FE-A36D-F6DD9EDD9E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3140" y="2277374"/>
            <a:ext cx="2443049" cy="162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823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22CCBF7-D1F3-4F26-BB3B-6C0D41772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09" y="213093"/>
            <a:ext cx="10256895" cy="1011857"/>
          </a:xfrm>
          <a:solidFill>
            <a:srgbClr val="7030A0"/>
          </a:solidFill>
          <a:ln w="76200">
            <a:solidFill>
              <a:srgbClr val="00B050"/>
            </a:solidFill>
          </a:ln>
        </p:spPr>
        <p:txBody>
          <a:bodyPr/>
          <a:lstStyle/>
          <a:p>
            <a:r>
              <a:rPr lang="he-IL" dirty="0">
                <a:solidFill>
                  <a:schemeClr val="bg1"/>
                </a:solidFill>
              </a:rPr>
              <a:t>הקפידו על פעילות גופנית משחררת</a:t>
            </a:r>
          </a:p>
        </p:txBody>
      </p:sp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BCDF41A1-7080-4279-9AD0-5DCC8AD04F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4247" y="1138251"/>
            <a:ext cx="7261672" cy="508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451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B4C2303D-32EA-44AD-9900-526039C13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618" y="1195757"/>
            <a:ext cx="5344812" cy="494266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AA75A0B5-2894-4412-AFAA-A08802036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206" y="1195757"/>
            <a:ext cx="4848225" cy="4940352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D72EFE9F-46A6-4E78-A399-B5919A879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06" y="213093"/>
            <a:ext cx="8965224" cy="1106749"/>
          </a:xfrm>
          <a:solidFill>
            <a:schemeClr val="tx2">
              <a:lumMod val="60000"/>
              <a:lumOff val="40000"/>
            </a:schemeClr>
          </a:solidFill>
          <a:ln w="76200">
            <a:solidFill>
              <a:srgbClr val="00B050"/>
            </a:solidFill>
          </a:ln>
        </p:spPr>
        <p:txBody>
          <a:bodyPr/>
          <a:lstStyle/>
          <a:p>
            <a:r>
              <a:rPr lang="he-IL" sz="3200" dirty="0">
                <a:solidFill>
                  <a:schemeClr val="bg1"/>
                </a:solidFill>
              </a:rPr>
              <a:t>זכרו לנשום ביחד - תרגילי נשימה תורמים לוויסות</a:t>
            </a:r>
          </a:p>
        </p:txBody>
      </p:sp>
    </p:spTree>
    <p:extLst>
      <p:ext uri="{BB962C8B-B14F-4D97-AF65-F5344CB8AC3E}">
        <p14:creationId xmlns:p14="http://schemas.microsoft.com/office/powerpoint/2010/main" val="37482217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76F8E1AF-9D3C-47DD-B717-DEC5A9CD27F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259307" y="213094"/>
            <a:ext cx="9330479" cy="5780253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5EED7797-172E-49A2-A4A1-D2D075FD8921}"/>
              </a:ext>
            </a:extLst>
          </p:cNvPr>
          <p:cNvSpPr txBox="1"/>
          <p:nvPr/>
        </p:nvSpPr>
        <p:spPr>
          <a:xfrm rot="1064251">
            <a:off x="6093169" y="2925397"/>
            <a:ext cx="3183147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>
                <a:solidFill>
                  <a:srgbClr val="FF0000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למי אנחנו יכולים לפנות במידה ואנו רואים במצוקת ילדינו?</a:t>
            </a:r>
          </a:p>
        </p:txBody>
      </p:sp>
    </p:spTree>
    <p:extLst>
      <p:ext uri="{BB962C8B-B14F-4D97-AF65-F5344CB8AC3E}">
        <p14:creationId xmlns:p14="http://schemas.microsoft.com/office/powerpoint/2010/main" val="33611377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FEE61E3F-C32A-40BB-ADEB-098B977A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81" y="1138686"/>
            <a:ext cx="9023230" cy="4934309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31F8DE86-690D-4824-A420-444B85F1E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034" y="120770"/>
            <a:ext cx="9511124" cy="1017916"/>
          </a:xfrm>
          <a:solidFill>
            <a:schemeClr val="tx2">
              <a:lumMod val="40000"/>
              <a:lumOff val="60000"/>
            </a:schemeClr>
          </a:solidFill>
          <a:ln w="57150">
            <a:solidFill>
              <a:srgbClr val="7030A0"/>
            </a:solidFill>
          </a:ln>
        </p:spPr>
        <p:txBody>
          <a:bodyPr/>
          <a:lstStyle/>
          <a:p>
            <a:pPr marL="342900" lvl="0" indent="-342900">
              <a:spcBef>
                <a:spcPts val="0"/>
              </a:spcBef>
              <a:spcAft>
                <a:spcPts val="600"/>
              </a:spcAft>
            </a:pPr>
            <a:br>
              <a:rPr lang="he-IL" sz="1800" dirty="0">
                <a:ea typeface="+mn-ea"/>
              </a:rPr>
            </a:br>
            <a:br>
              <a:rPr lang="he-IL" sz="1800" dirty="0">
                <a:ea typeface="+mn-ea"/>
              </a:rPr>
            </a:br>
            <a:r>
              <a:rPr lang="he-IL" sz="2000" dirty="0">
                <a:solidFill>
                  <a:schemeClr val="bg1"/>
                </a:solidFill>
                <a:ea typeface="+mn-ea"/>
              </a:rPr>
              <a:t>היו קשובים לילדיכם, עודדו שיח פתוח על רגשותיהם, מחשבותיהם, </a:t>
            </a:r>
            <a:br>
              <a:rPr lang="he-IL" sz="2000" dirty="0">
                <a:solidFill>
                  <a:schemeClr val="bg1"/>
                </a:solidFill>
                <a:ea typeface="+mn-ea"/>
              </a:rPr>
            </a:br>
            <a:r>
              <a:rPr lang="he-IL" sz="2000" dirty="0">
                <a:solidFill>
                  <a:schemeClr val="bg1"/>
                </a:solidFill>
                <a:ea typeface="+mn-ea"/>
              </a:rPr>
              <a:t>קשיהם והתייחסו גם לקושי שבהעדר קשר עם חבריהם לכיתה ואנשים אהובים נוספים</a:t>
            </a:r>
            <a:br>
              <a:rPr lang="he-IL" sz="1800" dirty="0">
                <a:ea typeface="+mn-ea"/>
              </a:rPr>
            </a:b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3292049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F8580970-710A-470D-A706-73457D61D7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171" y="1509622"/>
            <a:ext cx="9431809" cy="4606505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B4DB990F-5DDA-4E5C-9CA1-B88658367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171" y="213093"/>
            <a:ext cx="9431809" cy="1417299"/>
          </a:xfrm>
          <a:solidFill>
            <a:srgbClr val="FFC000"/>
          </a:solidFill>
          <a:ln w="57150">
            <a:solidFill>
              <a:srgbClr val="92D050"/>
            </a:solidFill>
          </a:ln>
        </p:spPr>
        <p:txBody>
          <a:bodyPr/>
          <a:lstStyle/>
          <a:p>
            <a:br>
              <a:rPr lang="he-IL" sz="3200" dirty="0">
                <a:solidFill>
                  <a:schemeClr val="bg1"/>
                </a:solidFill>
              </a:rPr>
            </a:br>
            <a:r>
              <a:rPr lang="he-IL" sz="3200" dirty="0">
                <a:solidFill>
                  <a:schemeClr val="bg1"/>
                </a:solidFill>
              </a:rPr>
              <a:t>פנו לקבלת עזרה במידת הצורך – </a:t>
            </a:r>
            <a:br>
              <a:rPr lang="he-IL" sz="3200" dirty="0">
                <a:solidFill>
                  <a:schemeClr val="bg1"/>
                </a:solidFill>
              </a:rPr>
            </a:br>
            <a:r>
              <a:rPr lang="he-IL" sz="3200" dirty="0">
                <a:solidFill>
                  <a:schemeClr val="bg1"/>
                </a:solidFill>
              </a:rPr>
              <a:t>אל תתעלמו מאיתותי מצוקה שלכם או של ילדיכם</a:t>
            </a:r>
            <a:br>
              <a:rPr lang="he-IL" dirty="0"/>
            </a:b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290385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23D4E4DF-1E81-4775-87D3-2B94D7FDFA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091" y="163902"/>
            <a:ext cx="9282545" cy="5534933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507A4507-F273-47E9-8F5B-1E114F51A902}"/>
              </a:ext>
            </a:extLst>
          </p:cNvPr>
          <p:cNvSpPr txBox="1"/>
          <p:nvPr/>
        </p:nvSpPr>
        <p:spPr>
          <a:xfrm rot="628245">
            <a:off x="5753819" y="966158"/>
            <a:ext cx="2803585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rgbClr val="FF0000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מבולבלים...</a:t>
            </a:r>
          </a:p>
          <a:p>
            <a:endParaRPr lang="he-IL" sz="3200" b="1" dirty="0">
              <a:solidFill>
                <a:srgbClr val="FF0000"/>
              </a:solidFill>
              <a:latin typeface="Guttman Yad-Brush" panose="02010401010101010101" pitchFamily="2" charset="-79"/>
              <a:cs typeface="Guttman Yad-Brush" panose="02010401010101010101" pitchFamily="2" charset="-79"/>
            </a:endParaRPr>
          </a:p>
          <a:p>
            <a:r>
              <a:rPr lang="he-IL" sz="3200" b="1" dirty="0">
                <a:solidFill>
                  <a:srgbClr val="FF0000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מה עושים עם כל השאלות?</a:t>
            </a:r>
          </a:p>
          <a:p>
            <a:endParaRPr lang="he-IL" sz="3200" b="1" dirty="0">
              <a:solidFill>
                <a:srgbClr val="FF0000"/>
              </a:solidFill>
              <a:latin typeface="Guttman Yad-Brush" panose="02010401010101010101" pitchFamily="2" charset="-79"/>
              <a:cs typeface="Guttman Yad-Brush" panose="02010401010101010101" pitchFamily="2" charset="-79"/>
            </a:endParaRPr>
          </a:p>
          <a:p>
            <a:endParaRPr lang="he-IL" sz="3200" b="1" dirty="0">
              <a:solidFill>
                <a:srgbClr val="FF0000"/>
              </a:solidFill>
              <a:latin typeface="Guttman Yad-Brush" panose="02010401010101010101" pitchFamily="2" charset="-79"/>
              <a:cs typeface="Guttman Yad-Brush" panose="02010401010101010101" pitchFamily="2" charset="-79"/>
            </a:endParaRPr>
          </a:p>
          <a:p>
            <a:endParaRPr lang="he-IL" sz="3200" b="1" dirty="0">
              <a:solidFill>
                <a:srgbClr val="FF0000"/>
              </a:solidFill>
              <a:latin typeface="Guttman Yad-Brush" panose="02010401010101010101" pitchFamily="2" charset="-79"/>
              <a:cs typeface="Guttman Yad-Brush" panose="02010401010101010101" pitchFamily="2" charset="-79"/>
            </a:endParaRPr>
          </a:p>
          <a:p>
            <a:r>
              <a:rPr lang="he-IL" sz="3200" b="1" dirty="0">
                <a:solidFill>
                  <a:srgbClr val="FF0000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שואלים!</a:t>
            </a:r>
          </a:p>
        </p:txBody>
      </p:sp>
    </p:spTree>
    <p:extLst>
      <p:ext uri="{BB962C8B-B14F-4D97-AF65-F5344CB8AC3E}">
        <p14:creationId xmlns:p14="http://schemas.microsoft.com/office/powerpoint/2010/main" val="14297822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rona, Coronavirus, Kysymysmerkk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63" y="310644"/>
            <a:ext cx="9982099" cy="578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בועת מחשבה: ענן 5">
            <a:extLst>
              <a:ext uri="{FF2B5EF4-FFF2-40B4-BE49-F238E27FC236}">
                <a16:creationId xmlns:a16="http://schemas.microsoft.com/office/drawing/2014/main" id="{383F5F1F-F6AF-4C2B-B732-00EA24360357}"/>
              </a:ext>
            </a:extLst>
          </p:cNvPr>
          <p:cNvSpPr/>
          <p:nvPr/>
        </p:nvSpPr>
        <p:spPr>
          <a:xfrm>
            <a:off x="6340414" y="431320"/>
            <a:ext cx="3717985" cy="1604513"/>
          </a:xfrm>
          <a:prstGeom prst="cloudCallout">
            <a:avLst>
              <a:gd name="adj1" fmla="val -49239"/>
              <a:gd name="adj2" fmla="val 70166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cs typeface="Varela Round" panose="00000500000000000000" pitchFamily="2" charset="-79"/>
              </a:rPr>
              <a:t>ניתן לפנות למחנכת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41391DEB-0D15-49CB-A91D-347629D68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423" y="1666332"/>
            <a:ext cx="2426418" cy="1420491"/>
          </a:xfrm>
          <a:prstGeom prst="rect">
            <a:avLst/>
          </a:prstGeom>
        </p:spPr>
      </p:pic>
      <p:sp>
        <p:nvSpPr>
          <p:cNvPr id="5" name="בועת מחשבה: ענן 4">
            <a:extLst>
              <a:ext uri="{FF2B5EF4-FFF2-40B4-BE49-F238E27FC236}">
                <a16:creationId xmlns:a16="http://schemas.microsoft.com/office/drawing/2014/main" id="{3D1534DE-5BA3-40A1-9CB1-C32EE7019D3E}"/>
              </a:ext>
            </a:extLst>
          </p:cNvPr>
          <p:cNvSpPr/>
          <p:nvPr/>
        </p:nvSpPr>
        <p:spPr>
          <a:xfrm>
            <a:off x="7806905" y="2579298"/>
            <a:ext cx="2096220" cy="1086928"/>
          </a:xfrm>
          <a:prstGeom prst="cloudCallout">
            <a:avLst>
              <a:gd name="adj1" fmla="val -131048"/>
              <a:gd name="adj2" fmla="val 21891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cs typeface="Varela Round" panose="00000500000000000000" pitchFamily="2" charset="-79"/>
              </a:rPr>
              <a:t>לפסיכולוגית בית הספר</a:t>
            </a:r>
          </a:p>
        </p:txBody>
      </p:sp>
      <p:sp>
        <p:nvSpPr>
          <p:cNvPr id="7" name="לב 6">
            <a:extLst>
              <a:ext uri="{FF2B5EF4-FFF2-40B4-BE49-F238E27FC236}">
                <a16:creationId xmlns:a16="http://schemas.microsoft.com/office/drawing/2014/main" id="{8F141987-063C-4D48-8637-260D1B52DD8C}"/>
              </a:ext>
            </a:extLst>
          </p:cNvPr>
          <p:cNvSpPr/>
          <p:nvPr/>
        </p:nvSpPr>
        <p:spPr>
          <a:xfrm>
            <a:off x="4356337" y="4586617"/>
            <a:ext cx="1635349" cy="1362973"/>
          </a:xfrm>
          <a:prstGeom prst="hear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cs typeface="Varela Round" panose="00000500000000000000" pitchFamily="2" charset="-79"/>
              </a:rPr>
              <a:t>יש למי לפנות!</a:t>
            </a:r>
          </a:p>
        </p:txBody>
      </p:sp>
      <p:sp>
        <p:nvSpPr>
          <p:cNvPr id="8" name="בועת מחשבה: ענן 7">
            <a:extLst>
              <a:ext uri="{FF2B5EF4-FFF2-40B4-BE49-F238E27FC236}">
                <a16:creationId xmlns:a16="http://schemas.microsoft.com/office/drawing/2014/main" id="{2CB8D31F-02F0-46FB-B0CE-61C760833E62}"/>
              </a:ext>
            </a:extLst>
          </p:cNvPr>
          <p:cNvSpPr/>
          <p:nvPr/>
        </p:nvSpPr>
        <p:spPr>
          <a:xfrm>
            <a:off x="310551" y="2691442"/>
            <a:ext cx="3783849" cy="2087592"/>
          </a:xfrm>
          <a:prstGeom prst="cloudCallout">
            <a:avLst>
              <a:gd name="adj1" fmla="val 85129"/>
              <a:gd name="adj2" fmla="val 4324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cs typeface="Varela Round" panose="00000500000000000000" pitchFamily="2" charset="-79"/>
              </a:rPr>
              <a:t>למוקד סיוע רגשי של משרד החינוך</a:t>
            </a:r>
          </a:p>
          <a:p>
            <a:pPr algn="ctr"/>
            <a:r>
              <a:rPr lang="he-IL" sz="2400" b="1" dirty="0">
                <a:cs typeface="Varela Round" panose="00000500000000000000" pitchFamily="2" charset="-79"/>
              </a:rPr>
              <a:t>073-3931888</a:t>
            </a:r>
          </a:p>
        </p:txBody>
      </p:sp>
      <p:sp>
        <p:nvSpPr>
          <p:cNvPr id="9" name="בועת מחשבה: ענן 8">
            <a:extLst>
              <a:ext uri="{FF2B5EF4-FFF2-40B4-BE49-F238E27FC236}">
                <a16:creationId xmlns:a16="http://schemas.microsoft.com/office/drawing/2014/main" id="{F5F15521-0506-41BD-BEFB-F74D177BB8FF}"/>
              </a:ext>
            </a:extLst>
          </p:cNvPr>
          <p:cNvSpPr/>
          <p:nvPr/>
        </p:nvSpPr>
        <p:spPr>
          <a:xfrm>
            <a:off x="569343" y="1155940"/>
            <a:ext cx="1562671" cy="1268083"/>
          </a:xfrm>
          <a:prstGeom prst="cloudCallout">
            <a:avLst>
              <a:gd name="adj1" fmla="val 149336"/>
              <a:gd name="adj2" fmla="val -2865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cs typeface="Varela Round" panose="00000500000000000000" pitchFamily="2" charset="-79"/>
              </a:rPr>
              <a:t>פנייה בקהילה </a:t>
            </a:r>
          </a:p>
        </p:txBody>
      </p:sp>
      <p:sp>
        <p:nvSpPr>
          <p:cNvPr id="2" name="הסבר ענן 1"/>
          <p:cNvSpPr/>
          <p:nvPr/>
        </p:nvSpPr>
        <p:spPr>
          <a:xfrm>
            <a:off x="7268065" y="3927852"/>
            <a:ext cx="2141726" cy="1317529"/>
          </a:xfrm>
          <a:prstGeom prst="cloudCallout">
            <a:avLst>
              <a:gd name="adj1" fmla="val -121902"/>
              <a:gd name="adj2" fmla="val -59296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chemeClr val="bg1"/>
                </a:solidFill>
                <a:cs typeface="Varela Round" panose="00000500000000000000" pitchFamily="2" charset="-79"/>
              </a:rPr>
              <a:t>מוקד 105</a:t>
            </a:r>
          </a:p>
          <a:p>
            <a:pPr algn="ctr"/>
            <a:r>
              <a:rPr lang="he-IL" b="1" dirty="0">
                <a:solidFill>
                  <a:schemeClr val="bg1"/>
                </a:solidFill>
                <a:cs typeface="Varela Round" panose="00000500000000000000" pitchFamily="2" charset="-79"/>
              </a:rPr>
              <a:t>להגנה על ילדים ברשת</a:t>
            </a:r>
          </a:p>
        </p:txBody>
      </p:sp>
    </p:spTree>
    <p:extLst>
      <p:ext uri="{BB962C8B-B14F-4D97-AF65-F5344CB8AC3E}">
        <p14:creationId xmlns:p14="http://schemas.microsoft.com/office/powerpoint/2010/main" val="809061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Kysymys, Kysymysmerkki, Pyyntö, As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27" y="-83127"/>
            <a:ext cx="10561346" cy="616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666BE841-3357-41F7-A9A5-1FA9C1C775B7}"/>
              </a:ext>
            </a:extLst>
          </p:cNvPr>
          <p:cNvSpPr txBox="1"/>
          <p:nvPr/>
        </p:nvSpPr>
        <p:spPr>
          <a:xfrm>
            <a:off x="905774" y="1847656"/>
            <a:ext cx="4295953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dirty="0">
                <a:solidFill>
                  <a:srgbClr val="FF0000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קשה לנו..</a:t>
            </a:r>
          </a:p>
          <a:p>
            <a:r>
              <a:rPr lang="he-IL" sz="3600" dirty="0">
                <a:solidFill>
                  <a:srgbClr val="FF0000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מותר גם לנו לקחת פסק זמן?</a:t>
            </a:r>
          </a:p>
        </p:txBody>
      </p:sp>
    </p:spTree>
    <p:extLst>
      <p:ext uri="{BB962C8B-B14F-4D97-AF65-F5344CB8AC3E}">
        <p14:creationId xmlns:p14="http://schemas.microsoft.com/office/powerpoint/2010/main" val="25732272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AF9EDEB6-0BF4-4157-B0A6-57255FCD2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40" y="166255"/>
            <a:ext cx="8950036" cy="5966690"/>
          </a:xfrm>
          <a:prstGeom prst="rect">
            <a:avLst/>
          </a:prstGeom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1C29C2FE-9238-4DED-8CA5-D25098BBA23B}"/>
              </a:ext>
            </a:extLst>
          </p:cNvPr>
          <p:cNvSpPr txBox="1"/>
          <p:nvPr/>
        </p:nvSpPr>
        <p:spPr>
          <a:xfrm rot="1249241">
            <a:off x="3976778" y="2890982"/>
            <a:ext cx="392955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9600" b="1" dirty="0">
                <a:solidFill>
                  <a:srgbClr val="FF0000"/>
                </a:solidFill>
                <a:cs typeface="Varela Round" panose="00000500000000000000" pitchFamily="2" charset="-79"/>
              </a:rPr>
              <a:t>ברור!!</a:t>
            </a:r>
          </a:p>
        </p:txBody>
      </p:sp>
    </p:spTree>
    <p:extLst>
      <p:ext uri="{BB962C8B-B14F-4D97-AF65-F5344CB8AC3E}">
        <p14:creationId xmlns:p14="http://schemas.microsoft.com/office/powerpoint/2010/main" val="11951923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719EA1C-72A3-4043-9C74-89437D8D9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03" y="687546"/>
            <a:ext cx="9029269" cy="720000"/>
          </a:xfrm>
        </p:spPr>
        <p:txBody>
          <a:bodyPr/>
          <a:lstStyle/>
          <a:p>
            <a:r>
              <a:rPr lang="he-IL" sz="4000" dirty="0">
                <a:solidFill>
                  <a:srgbClr val="FF0000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איך מתמודדים עם סימני השאלה</a:t>
            </a:r>
            <a:br>
              <a:rPr lang="he-IL" sz="4000" dirty="0">
                <a:solidFill>
                  <a:srgbClr val="FF0000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</a:br>
            <a:r>
              <a:rPr lang="he-IL" sz="4000" dirty="0">
                <a:solidFill>
                  <a:srgbClr val="FF0000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ונותנים ביטחון לילדינו? </a:t>
            </a:r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F5500EC4-3572-42C3-A5C7-7127B41E67D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221550" y="1263477"/>
            <a:ext cx="7952632" cy="531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170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5" y="213094"/>
            <a:ext cx="8318243" cy="720000"/>
          </a:xfrm>
          <a:solidFill>
            <a:srgbClr val="FF0000"/>
          </a:solidFill>
          <a:ln w="76200">
            <a:solidFill>
              <a:srgbClr val="FFFF00"/>
            </a:solidFill>
          </a:ln>
        </p:spPr>
        <p:txBody>
          <a:bodyPr/>
          <a:lstStyle/>
          <a:p>
            <a:r>
              <a:rPr lang="he-IL" sz="2800" dirty="0">
                <a:solidFill>
                  <a:schemeClr val="bg1"/>
                </a:solidFill>
              </a:rPr>
              <a:t>שימרו על </a:t>
            </a:r>
            <a:r>
              <a:rPr lang="he-IL" sz="2800" dirty="0" err="1">
                <a:solidFill>
                  <a:schemeClr val="bg1"/>
                </a:solidFill>
              </a:rPr>
              <a:t>הביחד</a:t>
            </a:r>
            <a:r>
              <a:rPr lang="he-IL" sz="2800" dirty="0">
                <a:solidFill>
                  <a:schemeClr val="bg1"/>
                </a:solidFill>
              </a:rPr>
              <a:t> שלכם ועודדו זה את זה</a:t>
            </a:r>
          </a:p>
        </p:txBody>
      </p:sp>
      <p:pic>
        <p:nvPicPr>
          <p:cNvPr id="2050" name="Picture 2" descr="Family, Mum, Dad, Child, Children, Baby">
            <a:extLst>
              <a:ext uri="{FF2B5EF4-FFF2-40B4-BE49-F238E27FC236}">
                <a16:creationId xmlns:a16="http://schemas.microsoft.com/office/drawing/2014/main" id="{C25F7D30-A5A4-4291-BDA6-45B241E9F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96" y="1047547"/>
            <a:ext cx="8583283" cy="476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CB2139CA-BC0B-4537-9CAC-078633860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7442" y="213094"/>
            <a:ext cx="2849828" cy="1676092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F8FAADCD-CE91-4282-85B0-9512DC393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143" y="1047547"/>
            <a:ext cx="2302375" cy="155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670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F0A9E603-FD71-4B0D-9BE3-7EADEF0F406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331052" y="213094"/>
            <a:ext cx="8729821" cy="5834486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873D4726-AA65-428D-9E83-9934A6AC39B7}"/>
              </a:ext>
            </a:extLst>
          </p:cNvPr>
          <p:cNvSpPr txBox="1"/>
          <p:nvPr/>
        </p:nvSpPr>
        <p:spPr>
          <a:xfrm>
            <a:off x="1181819" y="1526875"/>
            <a:ext cx="3493698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7200" dirty="0">
                <a:solidFill>
                  <a:srgbClr val="FF0000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ומה הכי חשוב??</a:t>
            </a:r>
          </a:p>
        </p:txBody>
      </p:sp>
    </p:spTree>
    <p:extLst>
      <p:ext uri="{BB962C8B-B14F-4D97-AF65-F5344CB8AC3E}">
        <p14:creationId xmlns:p14="http://schemas.microsoft.com/office/powerpoint/2010/main" val="25547128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7" descr="Perhe, Loma, Yhdessä, Vapaa Aj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77" y="1185681"/>
            <a:ext cx="9163331" cy="498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42977" y="325337"/>
            <a:ext cx="9163331" cy="1244671"/>
          </a:xfrm>
          <a:solidFill>
            <a:srgbClr val="00B0F0"/>
          </a:solidFill>
          <a:ln w="76200">
            <a:solidFill>
              <a:srgbClr val="FFFF00"/>
            </a:solidFill>
          </a:ln>
        </p:spPr>
        <p:txBody>
          <a:bodyPr/>
          <a:lstStyle/>
          <a:p>
            <a:r>
              <a:rPr lang="he-IL" sz="3200" dirty="0">
                <a:solidFill>
                  <a:schemeClr val="bg1"/>
                </a:solidFill>
              </a:rPr>
              <a:t>החזיקו בתקווה </a:t>
            </a:r>
            <a:br>
              <a:rPr lang="he-IL" sz="3200" dirty="0">
                <a:solidFill>
                  <a:schemeClr val="bg1"/>
                </a:solidFill>
              </a:rPr>
            </a:br>
            <a:r>
              <a:rPr lang="he-IL" sz="3200" dirty="0">
                <a:solidFill>
                  <a:schemeClr val="bg1"/>
                </a:solidFill>
              </a:rPr>
              <a:t>נעבור את התקופה הזו ביחד!</a:t>
            </a:r>
          </a:p>
        </p:txBody>
      </p:sp>
    </p:spTree>
    <p:extLst>
      <p:ext uri="{BB962C8B-B14F-4D97-AF65-F5344CB8AC3E}">
        <p14:creationId xmlns:p14="http://schemas.microsoft.com/office/powerpoint/2010/main" val="15405263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1281A7DB-DA1A-43B3-A5A1-016CCFCFE75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337717" y="581651"/>
            <a:ext cx="8334943" cy="553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48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C1C5FE4E-2255-4814-BF02-7D7C8AC68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63" y="138546"/>
            <a:ext cx="9182950" cy="5653786"/>
          </a:xfrm>
          <a:prstGeom prst="rect">
            <a:avLst/>
          </a:prstGeom>
        </p:spPr>
      </p:pic>
      <p:sp>
        <p:nvSpPr>
          <p:cNvPr id="4" name="מציין מיקום תוכן 3"/>
          <p:cNvSpPr>
            <a:spLocks noGrp="1"/>
          </p:cNvSpPr>
          <p:nvPr>
            <p:ph sz="quarter" idx="4"/>
          </p:nvPr>
        </p:nvSpPr>
        <p:spPr>
          <a:xfrm>
            <a:off x="-3146254" y="1571972"/>
            <a:ext cx="11160000" cy="41525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6000" b="1" dirty="0"/>
              <a:t>  תודה שהייתם איתי</a:t>
            </a:r>
          </a:p>
        </p:txBody>
      </p:sp>
    </p:spTree>
    <p:extLst>
      <p:ext uri="{BB962C8B-B14F-4D97-AF65-F5344CB8AC3E}">
        <p14:creationId xmlns:p14="http://schemas.microsoft.com/office/powerpoint/2010/main" val="914811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28"/>
          <p:cNvPicPr preferRelativeResize="0"/>
          <p:nvPr/>
        </p:nvPicPr>
        <p:blipFill rotWithShape="1">
          <a:blip r:embed="rId3">
            <a:alphaModFix/>
          </a:blip>
          <a:srcRect l="39173" r="34232" b="66411"/>
          <a:stretch/>
        </p:blipFill>
        <p:spPr>
          <a:xfrm>
            <a:off x="4775372" y="447"/>
            <a:ext cx="3241543" cy="1838238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8"/>
          <p:cNvSpPr txBox="1"/>
          <p:nvPr/>
        </p:nvSpPr>
        <p:spPr>
          <a:xfrm>
            <a:off x="647255" y="3016166"/>
            <a:ext cx="11172945" cy="261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/>
          <a:p>
            <a:pPr marL="895260">
              <a:lnSpc>
                <a:spcPct val="150000"/>
              </a:lnSpc>
            </a:pPr>
            <a:r>
              <a:rPr lang="iw-IL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rights@education.gov.il</a:t>
            </a:r>
            <a:endParaRPr sz="2800" dirty="0">
              <a:solidFill>
                <a:srgbClr val="192A72"/>
              </a:solidFill>
              <a:latin typeface="Varela Round" panose="00000500000000000000" pitchFamily="2" charset="-79"/>
            </a:endParaRPr>
          </a:p>
        </p:txBody>
      </p:sp>
      <p:sp>
        <p:nvSpPr>
          <p:cNvPr id="241" name="Google Shape;241;p28"/>
          <p:cNvSpPr/>
          <p:nvPr/>
        </p:nvSpPr>
        <p:spPr>
          <a:xfrm>
            <a:off x="794" y="1838683"/>
            <a:ext cx="12188913" cy="763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iw-IL" sz="32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נוהל שימוש ביצירות מוגנות בזכויות יוצרים ואיתור בעלי זכויות </a:t>
            </a:r>
            <a:endParaRPr dirty="0">
              <a:latin typeface="Varela Round" panose="00000500000000000000" pitchFamily="2" charset="-79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ציין מיקום תוכן 7"/>
          <p:cNvSpPr>
            <a:spLocks noGrp="1"/>
          </p:cNvSpPr>
          <p:nvPr>
            <p:ph sz="quarter" idx="4"/>
          </p:nvPr>
        </p:nvSpPr>
        <p:spPr>
          <a:xfrm>
            <a:off x="-244449" y="1159580"/>
            <a:ext cx="7967612" cy="4662347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endParaRPr lang="he-IL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endParaRPr lang="he-IL" dirty="0">
              <a:solidFill>
                <a:schemeClr val="tx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707E883-D5F6-4053-8AC9-83E4456E3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6045" y="977785"/>
            <a:ext cx="8773063" cy="500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90F9B24F-293B-404F-BDB8-BFC33AFD4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15" y="3950898"/>
            <a:ext cx="2976113" cy="1663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4F92F6FD-3CF7-4298-8D86-5E0368F94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15" y="1144805"/>
            <a:ext cx="2976112" cy="1577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כותרת 2">
            <a:extLst>
              <a:ext uri="{FF2B5EF4-FFF2-40B4-BE49-F238E27FC236}">
                <a16:creationId xmlns:a16="http://schemas.microsoft.com/office/drawing/2014/main" id="{2C27F0FB-A68D-41EC-B751-4F77D8F7C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046" y="213093"/>
            <a:ext cx="8773062" cy="822979"/>
          </a:xfrm>
          <a:solidFill>
            <a:schemeClr val="accent3">
              <a:lumMod val="75000"/>
            </a:schemeClr>
          </a:solidFill>
          <a:ln w="57150">
            <a:solidFill>
              <a:srgbClr val="FFC000"/>
            </a:solidFill>
          </a:ln>
        </p:spPr>
        <p:txBody>
          <a:bodyPr/>
          <a:lstStyle/>
          <a:p>
            <a:r>
              <a:rPr lang="he-IL" dirty="0">
                <a:solidFill>
                  <a:schemeClr val="bg1"/>
                </a:solidFill>
              </a:rPr>
              <a:t>הימים ימי קורונה..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B3B8E2BE-D552-457A-8943-1927085E82A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323272" y="868218"/>
            <a:ext cx="9114025" cy="5218546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23273" y="213093"/>
            <a:ext cx="9114023" cy="856581"/>
          </a:xfrm>
          <a:solidFill>
            <a:schemeClr val="accent6">
              <a:lumMod val="75000"/>
            </a:schemeClr>
          </a:solidFill>
          <a:ln w="57150">
            <a:solidFill>
              <a:srgbClr val="0070C0"/>
            </a:solidFill>
          </a:ln>
        </p:spPr>
        <p:txBody>
          <a:bodyPr/>
          <a:lstStyle/>
          <a:p>
            <a:r>
              <a:rPr lang="he-IL" sz="3200" dirty="0">
                <a:solidFill>
                  <a:schemeClr val="bg1"/>
                </a:solidFill>
              </a:rPr>
              <a:t>כל המורים ההורים והילדים בעולם מתמודדים</a:t>
            </a:r>
          </a:p>
        </p:txBody>
      </p:sp>
    </p:spTree>
    <p:extLst>
      <p:ext uri="{BB962C8B-B14F-4D97-AF65-F5344CB8AC3E}">
        <p14:creationId xmlns:p14="http://schemas.microsoft.com/office/powerpoint/2010/main" val="1294412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0DA2FB9-9EF7-41DB-95F7-93DA5DE70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06" y="213093"/>
            <a:ext cx="8723685" cy="982663"/>
          </a:xfrm>
          <a:solidFill>
            <a:schemeClr val="accent1"/>
          </a:solidFill>
          <a:ln w="57150">
            <a:solidFill>
              <a:srgbClr val="00B050"/>
            </a:solidFill>
          </a:ln>
        </p:spPr>
        <p:txBody>
          <a:bodyPr/>
          <a:lstStyle/>
          <a:p>
            <a:r>
              <a:rPr lang="he-IL" dirty="0">
                <a:solidFill>
                  <a:schemeClr val="bg1"/>
                </a:solidFill>
              </a:rPr>
              <a:t>למידה מרחוק בימי קורונה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9401FC7-752F-468E-9287-8391A0DBD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206" y="1195756"/>
            <a:ext cx="8723685" cy="494625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e-IL" dirty="0"/>
              <a:t>התפשטות נגיף הקורונה שינתה את אורחות חיינו וחיי ילדינו</a:t>
            </a:r>
          </a:p>
          <a:p>
            <a:r>
              <a:rPr lang="he-IL" dirty="0"/>
              <a:t>העדר סדר יום קבוע</a:t>
            </a:r>
          </a:p>
          <a:p>
            <a:r>
              <a:rPr lang="he-IL" dirty="0"/>
              <a:t>התנהלות בחוסר וודאות</a:t>
            </a:r>
          </a:p>
          <a:p>
            <a:r>
              <a:rPr lang="he-IL" dirty="0"/>
              <a:t>יציאה משגרות בהם אנחנו וילדינו מורגלים</a:t>
            </a:r>
          </a:p>
          <a:p>
            <a:r>
              <a:rPr lang="he-IL" dirty="0"/>
              <a:t>מרחק ממסגרת בית הספר והמורה </a:t>
            </a:r>
          </a:p>
          <a:p>
            <a:r>
              <a:rPr lang="he-IL" dirty="0"/>
              <a:t>פחות שעות לימוד ביום ובשבוע</a:t>
            </a:r>
          </a:p>
          <a:p>
            <a:r>
              <a:rPr lang="he-IL" dirty="0"/>
              <a:t>מיומנויות למידה חדשות</a:t>
            </a:r>
          </a:p>
          <a:p>
            <a:r>
              <a:rPr lang="he-IL" dirty="0"/>
              <a:t>ריחוק חברתי</a:t>
            </a:r>
          </a:p>
          <a:p>
            <a:endParaRPr lang="he-IL" dirty="0"/>
          </a:p>
        </p:txBody>
      </p:sp>
      <p:pic>
        <p:nvPicPr>
          <p:cNvPr id="1028" name="Picture 4" descr="Virus, Coronavirus, Corona, Covid-19, Covid, Sars-Cov-2">
            <a:extLst>
              <a:ext uri="{FF2B5EF4-FFF2-40B4-BE49-F238E27FC236}">
                <a16:creationId xmlns:a16="http://schemas.microsoft.com/office/drawing/2014/main" id="{C49A2265-7350-4405-A36B-9B0B8C4F9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79517" y="2735665"/>
            <a:ext cx="4145242" cy="255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חץ: פניית פרסה 5">
            <a:extLst>
              <a:ext uri="{FF2B5EF4-FFF2-40B4-BE49-F238E27FC236}">
                <a16:creationId xmlns:a16="http://schemas.microsoft.com/office/drawing/2014/main" id="{D8959B3C-0A15-4375-8C58-79B5E65E0F5D}"/>
              </a:ext>
            </a:extLst>
          </p:cNvPr>
          <p:cNvSpPr/>
          <p:nvPr/>
        </p:nvSpPr>
        <p:spPr>
          <a:xfrm>
            <a:off x="1483743" y="3726611"/>
            <a:ext cx="707366" cy="586597"/>
          </a:xfrm>
          <a:prstGeom prst="utur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chemeClr val="tx1"/>
              </a:solidFill>
              <a:cs typeface="Varela Round" panose="00000500000000000000" pitchFamily="2" charset="-79"/>
            </a:endParaRPr>
          </a:p>
        </p:txBody>
      </p:sp>
      <p:sp>
        <p:nvSpPr>
          <p:cNvPr id="7" name="חץ: שמאלה 6">
            <a:extLst>
              <a:ext uri="{FF2B5EF4-FFF2-40B4-BE49-F238E27FC236}">
                <a16:creationId xmlns:a16="http://schemas.microsoft.com/office/drawing/2014/main" id="{37E464B2-74A3-4E0C-8F8E-3485C11D32DE}"/>
              </a:ext>
            </a:extLst>
          </p:cNvPr>
          <p:cNvSpPr/>
          <p:nvPr/>
        </p:nvSpPr>
        <p:spPr>
          <a:xfrm>
            <a:off x="1439421" y="2381139"/>
            <a:ext cx="707366" cy="344808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 dirty="0">
              <a:cs typeface="Varela Round" panose="00000500000000000000" pitchFamily="2" charset="-79"/>
            </a:endParaRPr>
          </a:p>
        </p:txBody>
      </p:sp>
      <p:sp>
        <p:nvSpPr>
          <p:cNvPr id="8" name="חץ: ימינה 7">
            <a:extLst>
              <a:ext uri="{FF2B5EF4-FFF2-40B4-BE49-F238E27FC236}">
                <a16:creationId xmlns:a16="http://schemas.microsoft.com/office/drawing/2014/main" id="{BC20E7AB-9374-4DA8-AEDF-0E3629D26706}"/>
              </a:ext>
            </a:extLst>
          </p:cNvPr>
          <p:cNvSpPr/>
          <p:nvPr/>
        </p:nvSpPr>
        <p:spPr>
          <a:xfrm>
            <a:off x="1505904" y="5273021"/>
            <a:ext cx="640883" cy="353683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 dirty="0"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89542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D339B718-A7FA-42B8-B0AF-A11E5CBEC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094" y="2265547"/>
            <a:ext cx="3639127" cy="3434484"/>
          </a:xfrm>
          <a:prstGeom prst="rect">
            <a:avLst/>
          </a:prstGeom>
        </p:spPr>
      </p:pic>
      <p:sp>
        <p:nvSpPr>
          <p:cNvPr id="9" name="בועת מחשבה: ענן 8">
            <a:extLst>
              <a:ext uri="{FF2B5EF4-FFF2-40B4-BE49-F238E27FC236}">
                <a16:creationId xmlns:a16="http://schemas.microsoft.com/office/drawing/2014/main" id="{46E4D551-85D8-4736-8E16-7721607B0D33}"/>
              </a:ext>
            </a:extLst>
          </p:cNvPr>
          <p:cNvSpPr/>
          <p:nvPr/>
        </p:nvSpPr>
        <p:spPr>
          <a:xfrm>
            <a:off x="4828471" y="134083"/>
            <a:ext cx="6099572" cy="2608007"/>
          </a:xfrm>
          <a:prstGeom prst="cloudCallout">
            <a:avLst>
              <a:gd name="adj1" fmla="val -54747"/>
              <a:gd name="adj2" fmla="val 5505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rgbClr val="FF0000"/>
                </a:solidFill>
                <a:cs typeface="Varela Round" panose="00000500000000000000" pitchFamily="2" charset="-79"/>
              </a:rPr>
              <a:t>ילד בגן – לשבת לצידו בפגישת זום</a:t>
            </a:r>
          </a:p>
          <a:p>
            <a:pPr algn="ctr"/>
            <a:r>
              <a:rPr lang="he-IL" b="1" dirty="0">
                <a:solidFill>
                  <a:srgbClr val="FF0000"/>
                </a:solidFill>
                <a:cs typeface="Varela Round" panose="00000500000000000000" pitchFamily="2" charset="-79"/>
              </a:rPr>
              <a:t>ילדה בכיתה ב'  - לעזור לה להתחבר בזמן</a:t>
            </a:r>
          </a:p>
          <a:p>
            <a:pPr algn="ctr"/>
            <a:r>
              <a:rPr lang="he-IL" b="1" dirty="0">
                <a:solidFill>
                  <a:srgbClr val="FF0000"/>
                </a:solidFill>
                <a:cs typeface="Varela Round" panose="00000500000000000000" pitchFamily="2" charset="-79"/>
              </a:rPr>
              <a:t>נער בחטיבה שלא רוצה לפתוח זום..</a:t>
            </a:r>
          </a:p>
          <a:p>
            <a:pPr algn="ctr"/>
            <a:r>
              <a:rPr lang="he-IL" b="1" dirty="0">
                <a:solidFill>
                  <a:srgbClr val="FF0000"/>
                </a:solidFill>
                <a:cs typeface="Varela Round" panose="00000500000000000000" pitchFamily="2" charset="-79"/>
              </a:rPr>
              <a:t>אנחנו עובדים בשעות הבוקר מהבית..</a:t>
            </a:r>
          </a:p>
          <a:p>
            <a:pPr algn="ctr"/>
            <a:endParaRPr lang="he-IL" b="1" dirty="0">
              <a:solidFill>
                <a:srgbClr val="FF0000"/>
              </a:solidFill>
              <a:cs typeface="Varela Round" panose="00000500000000000000" pitchFamily="2" charset="-79"/>
            </a:endParaRPr>
          </a:p>
          <a:p>
            <a:pPr algn="ctr"/>
            <a:r>
              <a:rPr lang="he-IL" b="1" dirty="0">
                <a:solidFill>
                  <a:srgbClr val="FF0000"/>
                </a:solidFill>
                <a:cs typeface="Varela Round" panose="00000500000000000000" pitchFamily="2" charset="-79"/>
              </a:rPr>
              <a:t>מה עושים?</a:t>
            </a:r>
          </a:p>
        </p:txBody>
      </p:sp>
      <p:sp>
        <p:nvSpPr>
          <p:cNvPr id="10" name="בועת מחשבה: ענן 9">
            <a:extLst>
              <a:ext uri="{FF2B5EF4-FFF2-40B4-BE49-F238E27FC236}">
                <a16:creationId xmlns:a16="http://schemas.microsoft.com/office/drawing/2014/main" id="{5E319A0C-AAC1-474D-8CD8-645B885C7F07}"/>
              </a:ext>
            </a:extLst>
          </p:cNvPr>
          <p:cNvSpPr/>
          <p:nvPr/>
        </p:nvSpPr>
        <p:spPr>
          <a:xfrm>
            <a:off x="2602527" y="12982"/>
            <a:ext cx="2562045" cy="1988258"/>
          </a:xfrm>
          <a:prstGeom prst="cloudCallout">
            <a:avLst>
              <a:gd name="adj1" fmla="val -8135"/>
              <a:gd name="adj2" fmla="val 8107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rgbClr val="FF0000"/>
                </a:solidFill>
                <a:cs typeface="Varela Round" panose="00000500000000000000" pitchFamily="2" charset="-79"/>
              </a:rPr>
              <a:t>איך אני יכולה להתפנות לתמיכה רגועה לכל אחד מילדיי?</a:t>
            </a:r>
          </a:p>
        </p:txBody>
      </p:sp>
      <p:sp>
        <p:nvSpPr>
          <p:cNvPr id="11" name="בועת מחשבה: ענן 10">
            <a:extLst>
              <a:ext uri="{FF2B5EF4-FFF2-40B4-BE49-F238E27FC236}">
                <a16:creationId xmlns:a16="http://schemas.microsoft.com/office/drawing/2014/main" id="{2F11156A-D338-45B7-AA3A-58A4288DF5C9}"/>
              </a:ext>
            </a:extLst>
          </p:cNvPr>
          <p:cNvSpPr/>
          <p:nvPr/>
        </p:nvSpPr>
        <p:spPr>
          <a:xfrm>
            <a:off x="269995" y="814119"/>
            <a:ext cx="2475345" cy="1988258"/>
          </a:xfrm>
          <a:prstGeom prst="cloudCallout">
            <a:avLst>
              <a:gd name="adj1" fmla="val 74655"/>
              <a:gd name="adj2" fmla="val 4991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rgbClr val="FF0000"/>
                </a:solidFill>
                <a:cs typeface="Varela Round" panose="00000500000000000000" pitchFamily="2" charset="-79"/>
              </a:rPr>
              <a:t>אנחנו  לא יודעים איך ללמד!</a:t>
            </a:r>
          </a:p>
        </p:txBody>
      </p:sp>
      <p:sp>
        <p:nvSpPr>
          <p:cNvPr id="12" name="בועת מחשבה: ענן 11">
            <a:extLst>
              <a:ext uri="{FF2B5EF4-FFF2-40B4-BE49-F238E27FC236}">
                <a16:creationId xmlns:a16="http://schemas.microsoft.com/office/drawing/2014/main" id="{D4F1F4CE-1871-4638-A98C-F577B36118C8}"/>
              </a:ext>
            </a:extLst>
          </p:cNvPr>
          <p:cNvSpPr/>
          <p:nvPr/>
        </p:nvSpPr>
        <p:spPr>
          <a:xfrm>
            <a:off x="347197" y="3129629"/>
            <a:ext cx="2398143" cy="1472415"/>
          </a:xfrm>
          <a:prstGeom prst="cloudCallout">
            <a:avLst>
              <a:gd name="adj1" fmla="val 77368"/>
              <a:gd name="adj2" fmla="val -5994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rgbClr val="FF0000"/>
                </a:solidFill>
                <a:cs typeface="Varela Round" panose="00000500000000000000" pitchFamily="2" charset="-79"/>
              </a:rPr>
              <a:t>אין רגע דל</a:t>
            </a:r>
          </a:p>
        </p:txBody>
      </p:sp>
      <p:sp>
        <p:nvSpPr>
          <p:cNvPr id="13" name="בועת מחשבה: ענן 12">
            <a:extLst>
              <a:ext uri="{FF2B5EF4-FFF2-40B4-BE49-F238E27FC236}">
                <a16:creationId xmlns:a16="http://schemas.microsoft.com/office/drawing/2014/main" id="{42D4E8C5-6EE7-49B2-AE19-BBB70796BD63}"/>
              </a:ext>
            </a:extLst>
          </p:cNvPr>
          <p:cNvSpPr/>
          <p:nvPr/>
        </p:nvSpPr>
        <p:spPr>
          <a:xfrm>
            <a:off x="5097516" y="2651444"/>
            <a:ext cx="3226279" cy="1599761"/>
          </a:xfrm>
          <a:prstGeom prst="cloudCallout">
            <a:avLst>
              <a:gd name="adj1" fmla="val -68961"/>
              <a:gd name="adj2" fmla="val -9218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rgbClr val="FF0000"/>
                </a:solidFill>
                <a:cs typeface="Varela Round" panose="00000500000000000000" pitchFamily="2" charset="-79"/>
              </a:rPr>
              <a:t>יש לנו שלושה ילדים, ושני מחשבים!!</a:t>
            </a:r>
          </a:p>
        </p:txBody>
      </p:sp>
      <p:sp>
        <p:nvSpPr>
          <p:cNvPr id="14" name="בועת מחשבה: ענן 13">
            <a:extLst>
              <a:ext uri="{FF2B5EF4-FFF2-40B4-BE49-F238E27FC236}">
                <a16:creationId xmlns:a16="http://schemas.microsoft.com/office/drawing/2014/main" id="{D7F45E08-EEA1-422D-8D76-1DFD90EC2131}"/>
              </a:ext>
            </a:extLst>
          </p:cNvPr>
          <p:cNvSpPr/>
          <p:nvPr/>
        </p:nvSpPr>
        <p:spPr>
          <a:xfrm>
            <a:off x="5307385" y="4460584"/>
            <a:ext cx="3002688" cy="1472415"/>
          </a:xfrm>
          <a:prstGeom prst="cloudCallout">
            <a:avLst>
              <a:gd name="adj1" fmla="val -75131"/>
              <a:gd name="adj2" fmla="val -9627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solidFill>
                  <a:srgbClr val="FF0000"/>
                </a:solidFill>
                <a:cs typeface="Varela Round" panose="00000500000000000000" pitchFamily="2" charset="-79"/>
              </a:rPr>
              <a:t>פשוט אין לנו </a:t>
            </a:r>
            <a:r>
              <a:rPr lang="he-IL" sz="2800" b="1" dirty="0" err="1">
                <a:solidFill>
                  <a:srgbClr val="FF0000"/>
                </a:solidFill>
                <a:cs typeface="Varela Round" panose="00000500000000000000" pitchFamily="2" charset="-79"/>
              </a:rPr>
              <a:t>כח</a:t>
            </a:r>
            <a:r>
              <a:rPr lang="he-IL" sz="2800" b="1" dirty="0">
                <a:solidFill>
                  <a:srgbClr val="FF0000"/>
                </a:solidFill>
                <a:cs typeface="Varela Round" panose="00000500000000000000" pitchFamily="2" charset="-79"/>
              </a:rPr>
              <a:t> יותר!</a:t>
            </a:r>
          </a:p>
        </p:txBody>
      </p:sp>
    </p:spTree>
    <p:extLst>
      <p:ext uri="{BB962C8B-B14F-4D97-AF65-F5344CB8AC3E}">
        <p14:creationId xmlns:p14="http://schemas.microsoft.com/office/powerpoint/2010/main" val="4090088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87A2087-30D0-4E8B-804E-62AE8E509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089" y="213094"/>
            <a:ext cx="9146417" cy="720000"/>
          </a:xfrm>
          <a:solidFill>
            <a:srgbClr val="0070C0"/>
          </a:solidFill>
        </p:spPr>
        <p:txBody>
          <a:bodyPr/>
          <a:lstStyle/>
          <a:p>
            <a:r>
              <a:rPr lang="he-IL" dirty="0">
                <a:solidFill>
                  <a:schemeClr val="bg1"/>
                </a:solidFill>
              </a:rPr>
              <a:t>מה עושים בכדי להרגיש טוב יותר?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8589788-EED5-4313-983D-5300445DA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045" y="1318306"/>
            <a:ext cx="8867955" cy="4680000"/>
          </a:xfrm>
        </p:spPr>
        <p:txBody>
          <a:bodyPr>
            <a:normAutofit fontScale="92500"/>
          </a:bodyPr>
          <a:lstStyle/>
          <a:p>
            <a:r>
              <a:rPr lang="he-IL" dirty="0"/>
              <a:t>לקבל את העובדה שלא הכול יהיה מושלם</a:t>
            </a:r>
          </a:p>
          <a:p>
            <a:r>
              <a:rPr lang="he-IL" dirty="0"/>
              <a:t>מדובר במצב זמני</a:t>
            </a:r>
          </a:p>
          <a:p>
            <a:r>
              <a:rPr lang="he-IL" dirty="0"/>
              <a:t>נושמים עמוק</a:t>
            </a:r>
          </a:p>
          <a:p>
            <a:r>
              <a:rPr lang="he-IL" dirty="0"/>
              <a:t>מכנסים את הילדים לשיח משפחתי, בו מסבירים שזו תקופה שונה, לה כולנו מסתגלים, כל אחד בדרכו ובהתאם למשימות – </a:t>
            </a:r>
            <a:r>
              <a:rPr lang="he-IL" b="1" dirty="0"/>
              <a:t>נעבור את זה בסיוע אחד לשני</a:t>
            </a:r>
            <a:r>
              <a:rPr lang="he-IL" dirty="0"/>
              <a:t>! (סיוע של האחים אחד לשני)</a:t>
            </a:r>
          </a:p>
          <a:p>
            <a:r>
              <a:rPr lang="he-IL" dirty="0"/>
              <a:t>נקפיד על סדר יום מתוכנן מראש, עד כמה שניתן על סמך הידוע לנו.</a:t>
            </a:r>
          </a:p>
          <a:p>
            <a:r>
              <a:rPr lang="he-IL" dirty="0"/>
              <a:t>הידע הנדרש בקריאה ובכתיבה יושלם ע"י אנשי החינוך בהמשך.</a:t>
            </a:r>
          </a:p>
          <a:p>
            <a:pPr marL="0" indent="0">
              <a:buNone/>
            </a:pPr>
            <a:endParaRPr lang="he-IL" dirty="0"/>
          </a:p>
          <a:p>
            <a:endParaRPr lang="he-IL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0B189DD0-7460-4099-A16B-717672AB4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90" y="1104288"/>
            <a:ext cx="3282546" cy="2129106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95CC5A8F-8CEA-4067-BCEC-5AB634656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9" y="234660"/>
            <a:ext cx="3046413" cy="268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98302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1288</TotalTime>
  <Words>1182</Words>
  <Application>Microsoft Office PowerPoint</Application>
  <PresentationFormat>Custom</PresentationFormat>
  <Paragraphs>155</Paragraphs>
  <Slides>49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UD Digi Kyokasho NK-B</vt:lpstr>
      <vt:lpstr>Arial</vt:lpstr>
      <vt:lpstr>Calibri</vt:lpstr>
      <vt:lpstr>Guttman Yad-Brush</vt:lpstr>
      <vt:lpstr>Varela Round</vt:lpstr>
      <vt:lpstr>ערכת נושא Office</vt:lpstr>
      <vt:lpstr>מערכת שידורים לאומית</vt:lpstr>
      <vt:lpstr>  למידה בימי  קורונה בכיתות היסוד  בואו נדבר על זה .. </vt:lpstr>
      <vt:lpstr>                  רגע לפני שאנחנו מתחילים...</vt:lpstr>
      <vt:lpstr>PowerPoint Presentation</vt:lpstr>
      <vt:lpstr>הימים ימי קורונה..</vt:lpstr>
      <vt:lpstr>כל המורים ההורים והילדים בעולם מתמודדים</vt:lpstr>
      <vt:lpstr>למידה מרחוק בימי קורונה</vt:lpstr>
      <vt:lpstr>PowerPoint Presentation</vt:lpstr>
      <vt:lpstr>מה עושים בכדי להרגיש טוב יותר?</vt:lpstr>
      <vt:lpstr>הרבה מאוד שאלות ומחשבות מציפות אותנו כהורים </vt:lpstr>
      <vt:lpstr>לאן פנינו? מה נכון? על מה להתעקש ועל מה לוותר?</vt:lpstr>
      <vt:lpstr>חשוב שנהיה קשובים ורגישים לצרכי הילד שלנו</vt:lpstr>
      <vt:lpstr>PowerPoint Presentation</vt:lpstr>
      <vt:lpstr>PowerPoint Presentation</vt:lpstr>
      <vt:lpstr> הפגינו חיבה ואהבה - אל תסתירו רגשות </vt:lpstr>
      <vt:lpstr>  נסו לשתף את ילדיכם גם בשינויים שאתם כבוגרים עוברים,  והראו להם את יתרונות העבודה המקוונת ואת יכולת ההתמודדות שלכם </vt:lpstr>
      <vt:lpstr>עודדו את ילדיכם לבנות שגרת למידה,  לשמור על הרגלים קבועים ככל שניתן  וסייעו להם בתיעדוף המשימות</vt:lpstr>
      <vt:lpstr>  המטלות הניתנות במסגרת השיעורים מיועדות לתלמידים, סייעו לילדיכם בהתאם לגילם ולצרכיהם, ואל תעשו במקומם. במידה ומתעורר קושי שתפו את המורה </vt:lpstr>
      <vt:lpstr>PowerPoint Presentation</vt:lpstr>
      <vt:lpstr> דאגו לשעה קבועה של השכמה והשכבה – אל תאפשרו שינה ללא גבול </vt:lpstr>
      <vt:lpstr>  בנו סדר יום בשיתוף הילדים להגברת תחושת המסוגלות  -  אל תחייבו את הילדים לכל פעילות </vt:lpstr>
      <vt:lpstr>המנעו מהצפה - במידה וילדיכם מעוניינים להתחיל את היום מעט מאוחר יותר,  ואם הדבר אינו פוגע ברצף הלמידה, אפשרו זאת במידה המתאימה</vt:lpstr>
      <vt:lpstr>  התפעלו מהיכולת של ילדכם ומהידע שהם מגלים  וחזקו אותם על כך.   </vt:lpstr>
      <vt:lpstr>PowerPoint Presentation</vt:lpstr>
      <vt:lpstr>הימנעו ממריבות ומתחים הקשורים ללמידה –  חשוב לא ליצור מאבקים</vt:lpstr>
      <vt:lpstr>המנעו מתגובות שליליות המפחיתות מוטיבציה </vt:lpstr>
      <vt:lpstr> עוררו את המודעות לשמירה על פרטיות ולסביבת למידה מגוונת –  בעת צילום עצמי, שימו לב למרחב המצולם של הילד/ה. </vt:lpstr>
      <vt:lpstr>PowerPoint Presentation</vt:lpstr>
      <vt:lpstr>PowerPoint Presentation</vt:lpstr>
      <vt:lpstr> חשוב שילדיכם ירגישו שניתן להם הזמן המתאים ללמידה,  לכן במידה ויש מספר ילדים הזקוקים למחשב – ערכו תורנות בניהם בכדי למנוע קונפליקטים </vt:lpstr>
      <vt:lpstr>  </vt:lpstr>
      <vt:lpstr>PowerPoint Presentation</vt:lpstr>
      <vt:lpstr>מצאו הנאות משותפות שחקו, השתוללו, קראו, כיתבו, בשלו, אפו..</vt:lpstr>
      <vt:lpstr>הוסיפו צבעים ויצירה לסדר היום</vt:lpstr>
      <vt:lpstr>הקפידו על פעילות גופנית משחררת</vt:lpstr>
      <vt:lpstr>זכרו לנשום ביחד - תרגילי נשימה תורמים לוויסות</vt:lpstr>
      <vt:lpstr>PowerPoint Presentation</vt:lpstr>
      <vt:lpstr>  היו קשובים לילדיכם, עודדו שיח פתוח על רגשותיהם, מחשבותיהם,  קשיהם והתייחסו גם לקושי שבהעדר קשר עם חבריהם לכיתה ואנשים אהובים נוספים </vt:lpstr>
      <vt:lpstr> פנו לקבלת עזרה במידת הצורך –  אל תתעלמו מאיתותי מצוקה שלכם או של ילדיכם </vt:lpstr>
      <vt:lpstr>PowerPoint Presentation</vt:lpstr>
      <vt:lpstr>PowerPoint Presentation</vt:lpstr>
      <vt:lpstr>PowerPoint Presentation</vt:lpstr>
      <vt:lpstr>איך מתמודדים עם סימני השאלה ונותנים ביטחון לילדינו? </vt:lpstr>
      <vt:lpstr>שימרו על הביחד שלכם ועודדו זה את זה</vt:lpstr>
      <vt:lpstr>PowerPoint Presentation</vt:lpstr>
      <vt:lpstr>החזיקו בתקווה  נעבור את התקופה הזו ביחד!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מערכת שידורים לאומית</dc:title>
  <dc:creator>נעה</dc:creator>
  <cp:lastModifiedBy>Anat Kaldaron</cp:lastModifiedBy>
  <cp:revision>76</cp:revision>
  <dcterms:created xsi:type="dcterms:W3CDTF">2020-10-11T12:48:08Z</dcterms:created>
  <dcterms:modified xsi:type="dcterms:W3CDTF">2020-10-20T15:19:54Z</dcterms:modified>
</cp:coreProperties>
</file>