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4"/>
  </p:notesMasterIdLst>
  <p:sldIdLst>
    <p:sldId id="257" r:id="rId2"/>
    <p:sldId id="262" r:id="rId3"/>
    <p:sldId id="337" r:id="rId4"/>
    <p:sldId id="263" r:id="rId5"/>
    <p:sldId id="288" r:id="rId6"/>
    <p:sldId id="301" r:id="rId7"/>
    <p:sldId id="338" r:id="rId8"/>
    <p:sldId id="339" r:id="rId9"/>
    <p:sldId id="341" r:id="rId10"/>
    <p:sldId id="342" r:id="rId11"/>
    <p:sldId id="343" r:id="rId12"/>
    <p:sldId id="309" r:id="rId13"/>
    <p:sldId id="340" r:id="rId14"/>
    <p:sldId id="310" r:id="rId15"/>
    <p:sldId id="349" r:id="rId16"/>
    <p:sldId id="303" r:id="rId17"/>
    <p:sldId id="308" r:id="rId18"/>
    <p:sldId id="316" r:id="rId19"/>
    <p:sldId id="317" r:id="rId20"/>
    <p:sldId id="376" r:id="rId21"/>
    <p:sldId id="377" r:id="rId22"/>
    <p:sldId id="370" r:id="rId23"/>
    <p:sldId id="371" r:id="rId24"/>
    <p:sldId id="372" r:id="rId25"/>
    <p:sldId id="373" r:id="rId26"/>
    <p:sldId id="375" r:id="rId27"/>
    <p:sldId id="380" r:id="rId28"/>
    <p:sldId id="374" r:id="rId29"/>
    <p:sldId id="336" r:id="rId30"/>
    <p:sldId id="378" r:id="rId31"/>
    <p:sldId id="379" r:id="rId32"/>
    <p:sldId id="291" r:id="rId3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 autoAdjust="0"/>
    <p:restoredTop sz="94737"/>
  </p:normalViewPr>
  <p:slideViewPr>
    <p:cSldViewPr snapToGrid="0" snapToObjects="1">
      <p:cViewPr varScale="1">
        <p:scale>
          <a:sx n="89" d="100"/>
          <a:sy n="89" d="100"/>
        </p:scale>
        <p:origin x="920" y="168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ד'.אלול.תש"ף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pPr/>
              <a:t>29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pPr/>
              <a:t>30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pPr/>
              <a:t>31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כתיבת תוכנית ב-</a:t>
            </a:r>
            <a:r>
              <a:rPr lang="en-US" dirty="0"/>
              <a:t>C##</a:t>
            </a:r>
            <a:r>
              <a:rPr lang="he-IL" dirty="0"/>
              <a:t> או </a:t>
            </a:r>
            <a:r>
              <a:rPr lang="en-US" dirty="0"/>
              <a:t>Java</a:t>
            </a:r>
            <a:endParaRPr lang="he-IL" dirty="0"/>
          </a:p>
          <a:p>
            <a:r>
              <a:rPr lang="he-IL" dirty="0"/>
              <a:t>הדוגמאות הן ב-</a:t>
            </a:r>
            <a:r>
              <a:rPr lang="en-US" dirty="0"/>
              <a:t>java</a:t>
            </a:r>
            <a:r>
              <a:rPr lang="he-IL" dirty="0"/>
              <a:t> אך ההבדלים הם בעיקר בפקודות הקלט והפלט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ד'.אלול.תש"ף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מערך דו מימדי מטיפוס מספרי –</a:t>
            </a:r>
            <a:r>
              <a:rPr lang="he-IL" dirty="0" err="1">
                <a:sym typeface="Varela Round"/>
              </a:rPr>
              <a:t> ער</a:t>
            </a:r>
            <a:r>
              <a:rPr lang="he-IL" dirty="0">
                <a:sym typeface="Varela Round"/>
              </a:rPr>
              <a:t>ך ברירת מחדל</a:t>
            </a:r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515277" y="1974271"/>
          <a:ext cx="5833569" cy="27556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3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7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3293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מציין מיקום תוכן 6"/>
          <p:cNvSpPr>
            <a:spLocks noGrp="1"/>
          </p:cNvSpPr>
          <p:nvPr>
            <p:ph sz="quarter" idx="4"/>
          </p:nvPr>
        </p:nvSpPr>
        <p:spPr>
          <a:xfrm>
            <a:off x="6650182" y="1974271"/>
            <a:ext cx="4727863" cy="1912981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[,]  mat = new </a:t>
            </a:r>
            <a:r>
              <a:rPr lang="en-US" dirty="0" err="1"/>
              <a:t>int</a:t>
            </a:r>
            <a:r>
              <a:rPr lang="en-US" dirty="0"/>
              <a:t>[5,6];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מערך דו מימדי מטיפוס מספרי –</a:t>
            </a:r>
            <a:r>
              <a:rPr lang="he-IL" dirty="0" err="1">
                <a:sym typeface="Varela Round"/>
              </a:rPr>
              <a:t> ער</a:t>
            </a:r>
            <a:r>
              <a:rPr lang="he-IL" dirty="0">
                <a:sym typeface="Varela Round"/>
              </a:rPr>
              <a:t>ך ברירת מחדל</a:t>
            </a:r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515277" y="1974271"/>
          <a:ext cx="5833569" cy="27556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3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7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3293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מציין מיקום תוכן 6"/>
          <p:cNvSpPr>
            <a:spLocks noGrp="1"/>
          </p:cNvSpPr>
          <p:nvPr>
            <p:ph sz="quarter" idx="4"/>
          </p:nvPr>
        </p:nvSpPr>
        <p:spPr>
          <a:xfrm>
            <a:off x="6650182" y="1974271"/>
            <a:ext cx="4727863" cy="1912981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[,]  mat = new </a:t>
            </a:r>
            <a:r>
              <a:rPr lang="en-US" dirty="0" err="1"/>
              <a:t>int</a:t>
            </a:r>
            <a:r>
              <a:rPr lang="en-US" dirty="0"/>
              <a:t>[5,6];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73" y="875448"/>
            <a:ext cx="11161453" cy="4572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מערך כפרמטר –</a:t>
            </a:r>
            <a:r>
              <a:rPr lang="he-IL" dirty="0" err="1">
                <a:sym typeface="Varela Round"/>
              </a:rPr>
              <a:t> מה</a:t>
            </a:r>
            <a:r>
              <a:rPr lang="he-IL" dirty="0">
                <a:sym typeface="Varela Round"/>
              </a:rPr>
              <a:t> הכוונה?</a:t>
            </a:r>
            <a:r>
              <a:rPr lang="he-IL" dirty="0"/>
              <a:t> 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419293"/>
            <a:ext cx="11161453" cy="35221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dirty="0"/>
              <a:t>כמו שפעולה יכולה לקבל פרמטרים מטיפוסים שונים, פרמטר יכול להיות מערך.</a:t>
            </a:r>
          </a:p>
          <a:p>
            <a:pPr>
              <a:lnSpc>
                <a:spcPct val="150000"/>
              </a:lnSpc>
            </a:pPr>
            <a:r>
              <a:rPr sz="2800" dirty="0"/>
              <a:t>כאשר מעבירים מערך כפרמטר </a:t>
            </a:r>
            <a:r>
              <a:rPr lang="he-IL" sz="2800" dirty="0"/>
              <a:t>–</a:t>
            </a:r>
            <a:r>
              <a:rPr sz="2800" dirty="0"/>
              <a:t> מעבירים את כתובת המערך</a:t>
            </a:r>
          </a:p>
          <a:p>
            <a:pPr>
              <a:lnSpc>
                <a:spcPct val="150000"/>
              </a:lnSpc>
            </a:pPr>
            <a:r>
              <a:rPr sz="2800" dirty="0"/>
              <a:t>כל שינוי שנבצע בערכי המערך יבוא לידי ביטוי גם בפעולה בה מתבצע השינוי וגם בפעולה המזמנת.</a:t>
            </a:r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זוכרים את הדוגמה מהשיעור הקודם</a:t>
            </a:r>
            <a:endParaRPr lang="he-IL" dirty="0"/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t>בסינמה סיטי 7 אולמות קולנוע </a:t>
            </a:r>
          </a:p>
          <a:p>
            <a:pPr>
              <a:buNone/>
            </a:pPr>
            <a:r>
              <a:t>במשך שבוע ימים מוקרן סרט מסויים בכל אולם ב 5 הקרנות ביום:</a:t>
            </a:r>
          </a:p>
          <a:p>
            <a:pPr>
              <a:buFontTx/>
              <a:buChar char="-"/>
            </a:pPr>
            <a:r>
              <a:t>9:30 הקרנה 1</a:t>
            </a:r>
          </a:p>
          <a:p>
            <a:pPr>
              <a:buFontTx/>
              <a:buChar char="-"/>
            </a:pPr>
            <a:r>
              <a:t>12:00 הקרנה 2</a:t>
            </a:r>
          </a:p>
          <a:p>
            <a:pPr>
              <a:buFontTx/>
              <a:buChar char="-"/>
            </a:pPr>
            <a:r>
              <a:t>15:00 הקרנה 3</a:t>
            </a:r>
          </a:p>
          <a:p>
            <a:pPr>
              <a:buFontTx/>
              <a:buChar char="-"/>
            </a:pPr>
            <a:r>
              <a:t>18:30 הקרנה 4</a:t>
            </a:r>
          </a:p>
          <a:p>
            <a:pPr>
              <a:buFontTx/>
              <a:buChar char="-"/>
            </a:pPr>
            <a:r>
              <a:t>22:00 הקרנה 5</a:t>
            </a:r>
            <a:endParaRPr lang="en-US" dirty="0"/>
          </a:p>
          <a:p>
            <a:endParaRPr lang="he-IL" dirty="0"/>
          </a:p>
        </p:txBody>
      </p:sp>
      <p:sp>
        <p:nvSpPr>
          <p:cNvPr id="5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 txBox="1">
            <a:spLocks/>
          </p:cNvSpPr>
          <p:nvPr/>
        </p:nvSpPr>
        <p:spPr>
          <a:xfrm>
            <a:off x="515273" y="2628900"/>
            <a:ext cx="7070091" cy="148695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268288" marR="0" lvl="0" indent="-268288" algn="ctr" defTabSz="91449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anose="00000500000000000000" pitchFamily="2" charset="-79"/>
              </a:rPr>
              <a:t>רוצים לבדוק איזה סרט מבוקש יותר </a:t>
            </a:r>
          </a:p>
          <a:p>
            <a:pPr marL="268288" marR="0" lvl="0" indent="-268288" algn="ctr" defTabSz="91449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anose="00000500000000000000" pitchFamily="2" charset="-79"/>
              </a:rPr>
              <a:t>ואיזה שעות ביום הביקוש גבוהה יותר </a:t>
            </a:r>
          </a:p>
          <a:p>
            <a:pPr marL="268288" marR="0" lvl="0" indent="-268288" algn="ctr" defTabSz="91449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anose="00000500000000000000" pitchFamily="2" charset="-79"/>
              </a:rPr>
              <a:t>באיזו הקרנה יש יותר צופים</a:t>
            </a:r>
          </a:p>
          <a:p>
            <a:pPr marL="268288" marR="0" lvl="0" indent="-268288" algn="r" defTabSz="91449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anose="00000500000000000000" pitchFamily="2" charset="-79"/>
            </a:endParaRPr>
          </a:p>
        </p:txBody>
      </p:sp>
      <p:sp>
        <p:nvSpPr>
          <p:cNvPr id="6" name="חץ: למטה 27">
            <a:extLst>
              <a:ext uri="{FF2B5EF4-FFF2-40B4-BE49-F238E27FC236}">
                <a16:creationId xmlns:a16="http://schemas.microsoft.com/office/drawing/2014/main" id="{CB227821-2DD5-4818-A05A-75F0F9EA8079}"/>
              </a:ext>
            </a:extLst>
          </p:cNvPr>
          <p:cNvSpPr/>
          <p:nvPr/>
        </p:nvSpPr>
        <p:spPr>
          <a:xfrm>
            <a:off x="1619819" y="4405052"/>
            <a:ext cx="3461336" cy="1370215"/>
          </a:xfrm>
          <a:prstGeom prst="downArrow">
            <a:avLst>
              <a:gd name="adj1" fmla="val 74015"/>
              <a:gd name="adj2" fmla="val 527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איך עשינו זאת?</a:t>
            </a:r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73" y="1025601"/>
            <a:ext cx="11585862" cy="431447"/>
          </a:xfrm>
        </p:spPr>
        <p:txBody>
          <a:bodyPr/>
          <a:lstStyle/>
          <a:p>
            <a:r>
              <a:rPr lang="he-IL" dirty="0"/>
              <a:t>כתבנו פעולה למניית מספר הכרטיסים שנמכרים לכל אולם לכל הקרנה:</a:t>
            </a:r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3214687" y="1607201"/>
            <a:ext cx="11448126" cy="352218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sz="2800" dirty="0"/>
              <a:t>כתבנו פעולה שלא מקבלת פרמטרים ולא מחזירה ערך.</a:t>
            </a:r>
          </a:p>
          <a:p>
            <a:pPr>
              <a:lnSpc>
                <a:spcPct val="150000"/>
              </a:lnSpc>
            </a:pPr>
            <a:r>
              <a:rPr sz="2800" dirty="0"/>
              <a:t>בפעולה הגדרנו מערך דו ממדי מתאים</a:t>
            </a:r>
          </a:p>
          <a:p>
            <a:pPr>
              <a:lnSpc>
                <a:spcPct val="150000"/>
              </a:lnSpc>
            </a:pPr>
            <a:r>
              <a:rPr sz="2800" dirty="0"/>
              <a:t>בפעולה קלטנו את פרטי מכירת הכרטיסים עד לקליטת 0 ..........</a:t>
            </a:r>
          </a:p>
          <a:p>
            <a:pPr>
              <a:lnSpc>
                <a:spcPct val="150000"/>
              </a:lnSpc>
            </a:pPr>
            <a:r>
              <a:rPr sz="2800" dirty="0"/>
              <a:t>פרטי הקליטה:</a:t>
            </a:r>
          </a:p>
          <a:p>
            <a:pPr lvl="1">
              <a:lnSpc>
                <a:spcPct val="150000"/>
              </a:lnSpc>
            </a:pPr>
            <a:r>
              <a:rPr sz="2800" dirty="0"/>
              <a:t>מספר אולם </a:t>
            </a:r>
          </a:p>
          <a:p>
            <a:pPr lvl="1">
              <a:lnSpc>
                <a:spcPct val="150000"/>
              </a:lnSpc>
            </a:pPr>
            <a:r>
              <a:rPr sz="2800" dirty="0"/>
              <a:t>מספר הקרנה</a:t>
            </a:r>
          </a:p>
          <a:p>
            <a:pPr lvl="1">
              <a:lnSpc>
                <a:spcPct val="150000"/>
              </a:lnSpc>
            </a:pPr>
            <a:r>
              <a:rPr sz="2600" dirty="0">
                <a:solidFill>
                  <a:srgbClr val="C00000"/>
                </a:solidFill>
              </a:rPr>
              <a:t>מספר הכרטיסים..... בדוגמה של צבירה</a:t>
            </a:r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73" y="1025601"/>
            <a:ext cx="11585862" cy="431447"/>
          </a:xfrm>
        </p:spPr>
        <p:txBody>
          <a:bodyPr/>
          <a:lstStyle/>
          <a:p>
            <a:r>
              <a:rPr lang="he-IL" dirty="0"/>
              <a:t>סימון אולם והקרנה בעזרת שורה ועמודה במערך דו ממדי:</a:t>
            </a:r>
          </a:p>
        </p:txBody>
      </p:sp>
      <p:sp>
        <p:nvSpPr>
          <p:cNvPr id="7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8601" y="1735282"/>
            <a:ext cx="11448126" cy="35221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sz="2800"/>
              <a:t>שורה במערך מסומן החל מ 0 ולכן......</a:t>
            </a:r>
          </a:p>
          <a:p>
            <a:pPr marL="971595" lvl="1" indent="-514350">
              <a:lnSpc>
                <a:spcPct val="150000"/>
              </a:lnSpc>
              <a:buFont typeface="+mj-cs"/>
              <a:buAutoNum type="hebrew2Minus"/>
            </a:pPr>
            <a:r>
              <a:rPr sz="2800"/>
              <a:t>הגדרנו מערך דו ממדי [ 5, 7 ] </a:t>
            </a:r>
          </a:p>
          <a:p>
            <a:pPr marL="1371685" lvl="2" indent="-514350">
              <a:lnSpc>
                <a:spcPct val="150000"/>
              </a:lnSpc>
              <a:buFont typeface="+mj-lt"/>
              <a:buAutoNum type="arabicPeriod"/>
            </a:pPr>
            <a:r>
              <a:rPr lang="he-IL" sz="2200" dirty="0"/>
              <a:t>קלטנו ערך לאולם ( 1-7) והפחתנו  1 להתאמה לשורות במערך הדו ממדי (0-6)</a:t>
            </a:r>
          </a:p>
          <a:p>
            <a:pPr marL="1371685" lvl="2" indent="-514350">
              <a:lnSpc>
                <a:spcPct val="150000"/>
              </a:lnSpc>
              <a:buFont typeface="+mj-lt"/>
              <a:buAutoNum type="arabicPeriod"/>
            </a:pPr>
            <a:r>
              <a:rPr lang="he-IL" sz="2200" dirty="0"/>
              <a:t>קלטנו ערך להקרנה (1-5) והפחתנו 1 להתאמה לעמודות במערך הדו ממדי (0-4)</a:t>
            </a:r>
            <a:endParaRPr sz="2200"/>
          </a:p>
          <a:p>
            <a:pPr>
              <a:lnSpc>
                <a:spcPct val="150000"/>
              </a:lnSpc>
              <a:buNone/>
            </a:pPr>
            <a:endParaRPr sz="280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024" y="483610"/>
            <a:ext cx="7101488" cy="541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התוכנית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63318" y="1740402"/>
            <a:ext cx="5628682" cy="18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הסבר ענן 5"/>
          <p:cNvSpPr/>
          <p:nvPr/>
        </p:nvSpPr>
        <p:spPr>
          <a:xfrm>
            <a:off x="8052124" y="483610"/>
            <a:ext cx="2774372" cy="1040538"/>
          </a:xfrm>
          <a:prstGeom prst="cloudCallout">
            <a:avLst>
              <a:gd name="adj1" fmla="val -8774"/>
              <a:gd name="adj2" fmla="val 1802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הפלט?</a:t>
            </a:r>
          </a:p>
        </p:txBody>
      </p:sp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20" name="חץ: למטה 27">
            <a:extLst>
              <a:ext uri="{FF2B5EF4-FFF2-40B4-BE49-F238E27FC236}">
                <a16:creationId xmlns:a16="http://schemas.microsoft.com/office/drawing/2014/main" id="{CB227821-2DD5-4818-A05A-75F0F9EA8079}"/>
              </a:ext>
            </a:extLst>
          </p:cNvPr>
          <p:cNvSpPr/>
          <p:nvPr/>
        </p:nvSpPr>
        <p:spPr>
          <a:xfrm>
            <a:off x="3522654" y="4932912"/>
            <a:ext cx="2785927" cy="865214"/>
          </a:xfrm>
          <a:prstGeom prst="downArrow">
            <a:avLst>
              <a:gd name="adj1" fmla="val 74015"/>
              <a:gd name="adj2" fmla="val 527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איך עושים זאת?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8764" y="1059874"/>
            <a:ext cx="11263746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מה קורה אם יש צורך בנתוני המערך בשתי פעולות שונות?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המערך מוגדר בפעולה הראשית למשל.......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נרצה לעדכן או לקרוא את נתוני המערך בפעולה אחרת שנקראת ע"י הפעולה הראשית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בפעולה המזמנת נרצה לקרא את נתוני המערך לאחר שעודכנו......</a:t>
            </a:r>
            <a:endParaRPr lang="he-IL" sz="2400" b="1" dirty="0">
              <a:solidFill>
                <a:srgbClr val="7030A0"/>
              </a:solidFill>
            </a:endParaRPr>
          </a:p>
        </p:txBody>
      </p:sp>
      <p:sp>
        <p:nvSpPr>
          <p:cNvPr id="24" name="תרשים זרימה: מסיים 23">
            <a:extLst>
              <a:ext uri="{FF2B5EF4-FFF2-40B4-BE49-F238E27FC236}">
                <a16:creationId xmlns:a16="http://schemas.microsoft.com/office/drawing/2014/main" id="{582F3B17-6891-4A2A-BE13-6C3615478511}"/>
              </a:ext>
            </a:extLst>
          </p:cNvPr>
          <p:cNvSpPr/>
          <p:nvPr/>
        </p:nvSpPr>
        <p:spPr>
          <a:xfrm>
            <a:off x="2339253" y="3245087"/>
            <a:ext cx="5465618" cy="1452890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נעביר את המערך כפרמטר</a:t>
            </a:r>
          </a:p>
          <a:p>
            <a:pPr algn="ctr"/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ו/או</a:t>
            </a:r>
          </a:p>
          <a:p>
            <a:pPr algn="ctr"/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נחזיר את המערך </a:t>
            </a:r>
          </a:p>
        </p:txBody>
      </p:sp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123" y="2098963"/>
            <a:ext cx="96488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העברת מערך כפרמטר לפעולה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24712" y="2098963"/>
            <a:ext cx="29302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sz="2000" b="1" dirty="0">
                <a:solidFill>
                  <a:srgbClr val="7030A0"/>
                </a:solidFill>
              </a:rPr>
              <a:t>....... , פרמטר , פרמטר</a:t>
            </a:r>
          </a:p>
        </p:txBody>
      </p:sp>
      <p:sp>
        <p:nvSpPr>
          <p:cNvPr id="12" name="סוגר מרובע ימני 11"/>
          <p:cNvSpPr/>
          <p:nvPr/>
        </p:nvSpPr>
        <p:spPr>
          <a:xfrm rot="5400000">
            <a:off x="8539248" y="1311336"/>
            <a:ext cx="170413" cy="2556161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7346374" y="2763981"/>
            <a:ext cx="255616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רשימת פרמטרים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9826" y="1584999"/>
            <a:ext cx="8554412" cy="1224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העברת מערך כפרמטר לפעולה</a:t>
            </a:r>
          </a:p>
        </p:txBody>
      </p:sp>
      <p:sp>
        <p:nvSpPr>
          <p:cNvPr id="12" name="סוגר מרובע ימני 11"/>
          <p:cNvSpPr/>
          <p:nvPr/>
        </p:nvSpPr>
        <p:spPr>
          <a:xfrm rot="5400000">
            <a:off x="8144391" y="773078"/>
            <a:ext cx="170415" cy="2348347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 l="4481" t="6408" b="64633"/>
          <a:stretch>
            <a:fillRect/>
          </a:stretch>
        </p:blipFill>
        <p:spPr bwMode="auto">
          <a:xfrm>
            <a:off x="1652154" y="2395554"/>
            <a:ext cx="9423797" cy="231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7055425" y="2026222"/>
            <a:ext cx="23483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המערך כפרמטר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0" y="1400768"/>
            <a:ext cx="12301538" cy="1260000"/>
          </a:xfrm>
        </p:spPr>
        <p:txBody>
          <a:bodyPr/>
          <a:lstStyle/>
          <a:p>
            <a:r>
              <a:rPr lang="he-IL" sz="5200" dirty="0"/>
              <a:t>(מערך דו ממדי –</a:t>
            </a:r>
            <a:r>
              <a:rPr lang="he-IL" sz="5200" dirty="0" err="1"/>
              <a:t> פר</a:t>
            </a:r>
            <a:r>
              <a:rPr lang="he-IL" sz="5200" dirty="0"/>
              <a:t>מטר/ערך מוחזר)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(מדעי המחשב י' –</a:t>
            </a:r>
            <a:r>
              <a:rPr lang="he-IL" dirty="0" err="1">
                <a:sym typeface="Varela Round"/>
              </a:rPr>
              <a:t> י"</a:t>
            </a:r>
            <a:r>
              <a:rPr lang="he-IL" dirty="0">
                <a:sym typeface="Varela Round"/>
              </a:rPr>
              <a:t>ב)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>
                <a:sym typeface="Varela Round"/>
              </a:rPr>
              <a:t>ויוי טרנר</a:t>
            </a:r>
          </a:p>
          <a:p>
            <a:r>
              <a:rPr sz="1600">
                <a:sym typeface="Varela Round"/>
              </a:rPr>
              <a:t>נבדק ע"י: דפנה קדרון </a:t>
            </a:r>
            <a:endParaRPr lang="he-IL" sz="1600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9826" y="1584999"/>
            <a:ext cx="8554412" cy="1224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העברת מערך כפרמטר לפעולה</a:t>
            </a:r>
          </a:p>
        </p:txBody>
      </p:sp>
      <p:sp>
        <p:nvSpPr>
          <p:cNvPr id="12" name="סוגר מרובע ימני 11"/>
          <p:cNvSpPr/>
          <p:nvPr/>
        </p:nvSpPr>
        <p:spPr>
          <a:xfrm rot="5400000">
            <a:off x="8144391" y="773078"/>
            <a:ext cx="170415" cy="2348347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 l="4481" t="11288" b="64633"/>
          <a:stretch>
            <a:fillRect/>
          </a:stretch>
        </p:blipFill>
        <p:spPr bwMode="auto">
          <a:xfrm>
            <a:off x="1652154" y="2571806"/>
            <a:ext cx="9423797" cy="1922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7055425" y="2026222"/>
            <a:ext cx="23483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המערך כפרמטר</a:t>
            </a:r>
          </a:p>
        </p:txBody>
      </p:sp>
      <p:sp>
        <p:nvSpPr>
          <p:cNvPr id="9" name="הסבר ענן 8"/>
          <p:cNvSpPr/>
          <p:nvPr/>
        </p:nvSpPr>
        <p:spPr>
          <a:xfrm>
            <a:off x="8060518" y="3195148"/>
            <a:ext cx="3387439" cy="1662546"/>
          </a:xfrm>
          <a:prstGeom prst="cloudCallout">
            <a:avLst>
              <a:gd name="adj1" fmla="val -126355"/>
              <a:gd name="adj2" fmla="val -1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האם אנחנו צריכים לאפס את איברי המערך?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9826" y="1584999"/>
            <a:ext cx="8554412" cy="1224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14301"/>
            <a:ext cx="9802368" cy="720000"/>
          </a:xfrm>
        </p:spPr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העברת מערך כפרמטר לפעולה</a:t>
            </a:r>
          </a:p>
        </p:txBody>
      </p:sp>
      <p:sp>
        <p:nvSpPr>
          <p:cNvPr id="12" name="סוגר מרובע ימני 11"/>
          <p:cNvSpPr/>
          <p:nvPr/>
        </p:nvSpPr>
        <p:spPr>
          <a:xfrm rot="5400000">
            <a:off x="8144391" y="773078"/>
            <a:ext cx="170415" cy="2348347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7055425" y="2026222"/>
            <a:ext cx="23483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המערך כפרמטר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37854" y="3224715"/>
            <a:ext cx="690995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C00000"/>
                </a:solidFill>
              </a:rPr>
              <a:t>אנחנו מקבלים את המערך כפרמטר, </a:t>
            </a:r>
          </a:p>
          <a:p>
            <a:pPr algn="ctr"/>
            <a:r>
              <a:rPr lang="he-IL" sz="2400" b="1" dirty="0">
                <a:solidFill>
                  <a:srgbClr val="C00000"/>
                </a:solidFill>
              </a:rPr>
              <a:t>מוכן לשימוש בהתאם למטרת הפעולה.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056" y="1458981"/>
            <a:ext cx="9242880" cy="46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89073" y="875448"/>
            <a:ext cx="5529930" cy="1058813"/>
          </a:xfrm>
        </p:spPr>
        <p:txBody>
          <a:bodyPr/>
          <a:lstStyle/>
          <a:p>
            <a:pPr algn="ctr"/>
            <a:r>
              <a:rPr lang="he-IL" dirty="0"/>
              <a:t>העברת מערך כפרמטר לפעולה</a:t>
            </a:r>
          </a:p>
          <a:p>
            <a:pPr algn="ctr"/>
            <a:r>
              <a:rPr lang="he-IL" dirty="0"/>
              <a:t>הפעולה השלמה</a:t>
            </a:r>
          </a:p>
        </p:txBody>
      </p:sp>
      <p:grpSp>
        <p:nvGrpSpPr>
          <p:cNvPr id="11" name="קבוצה 10"/>
          <p:cNvGrpSpPr/>
          <p:nvPr/>
        </p:nvGrpSpPr>
        <p:grpSpPr>
          <a:xfrm>
            <a:off x="3906978" y="1292726"/>
            <a:ext cx="2348347" cy="307777"/>
            <a:chOff x="3304306" y="984949"/>
            <a:chExt cx="2348347" cy="307777"/>
          </a:xfrm>
        </p:grpSpPr>
        <p:sp>
          <p:nvSpPr>
            <p:cNvPr id="12" name="סוגר מרובע ימני 11"/>
            <p:cNvSpPr/>
            <p:nvPr/>
          </p:nvSpPr>
          <p:spPr>
            <a:xfrm rot="16200000">
              <a:off x="4419249" y="335622"/>
              <a:ext cx="128852" cy="1485901"/>
            </a:xfrm>
            <a:prstGeom prst="rightBracket">
              <a:avLst>
                <a:gd name="adj" fmla="val 0"/>
              </a:avLst>
            </a:prstGeom>
            <a:ln w="38100">
              <a:solidFill>
                <a:srgbClr val="C00000">
                  <a:alpha val="9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04306" y="984949"/>
              <a:ext cx="2348347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>
                  <a:solidFill>
                    <a:schemeClr val="accent6">
                      <a:lumMod val="75000"/>
                    </a:schemeClr>
                  </a:solidFill>
                </a:rPr>
                <a:t>המערך כפרמטר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790" y="1136938"/>
            <a:ext cx="6542809" cy="3363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3385" y="875449"/>
            <a:ext cx="5818909" cy="818270"/>
          </a:xfrm>
        </p:spPr>
        <p:txBody>
          <a:bodyPr/>
          <a:lstStyle/>
          <a:p>
            <a:pPr algn="ctr"/>
            <a:r>
              <a:rPr lang="he-IL" sz="2400" dirty="0"/>
              <a:t>הכנה והעברת מערך כפרמטר </a:t>
            </a:r>
          </a:p>
          <a:p>
            <a:pPr algn="ctr"/>
            <a:r>
              <a:rPr lang="he-IL" sz="2400" dirty="0"/>
              <a:t>מהפעולה המזמנת </a:t>
            </a:r>
            <a:r>
              <a:rPr lang="he-IL" sz="2400" dirty="0" err="1"/>
              <a:t>-&gt; </a:t>
            </a:r>
            <a:r>
              <a:rPr lang="he-IL" sz="2400" dirty="0"/>
              <a:t>לפעולה המבצעת</a:t>
            </a:r>
          </a:p>
        </p:txBody>
      </p:sp>
      <p:sp>
        <p:nvSpPr>
          <p:cNvPr id="9" name="הסבר אליפטי 8"/>
          <p:cNvSpPr/>
          <p:nvPr/>
        </p:nvSpPr>
        <p:spPr>
          <a:xfrm>
            <a:off x="7504203" y="1797627"/>
            <a:ext cx="3886200" cy="600075"/>
          </a:xfrm>
          <a:prstGeom prst="wedgeEllipseCallout">
            <a:avLst>
              <a:gd name="adj1" fmla="val -126849"/>
              <a:gd name="adj2" fmla="val -61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הגדרת המערך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 t="17324" r="52257" b="64052"/>
          <a:stretch>
            <a:fillRect/>
          </a:stretch>
        </p:blipFill>
        <p:spPr bwMode="auto">
          <a:xfrm>
            <a:off x="151245" y="4981401"/>
            <a:ext cx="8985000" cy="126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הסבר אליפטי 13"/>
          <p:cNvSpPr/>
          <p:nvPr/>
        </p:nvSpPr>
        <p:spPr>
          <a:xfrm>
            <a:off x="5143499" y="2958810"/>
            <a:ext cx="3886200" cy="858289"/>
          </a:xfrm>
          <a:prstGeom prst="wedgeEllipseCallout">
            <a:avLst>
              <a:gd name="adj1" fmla="val -91555"/>
              <a:gd name="adj2" fmla="val 99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זימון הפעולה המבצעת</a:t>
            </a:r>
          </a:p>
          <a:p>
            <a:pPr algn="ctr"/>
            <a:r>
              <a:rPr lang="he-IL" dirty="0"/>
              <a:t>והעברת המערך כפרמטר</a:t>
            </a:r>
          </a:p>
        </p:txBody>
      </p:sp>
      <p:sp>
        <p:nvSpPr>
          <p:cNvPr id="15" name="הסבר אליפטי 14"/>
          <p:cNvSpPr/>
          <p:nvPr/>
        </p:nvSpPr>
        <p:spPr>
          <a:xfrm>
            <a:off x="7524985" y="2304183"/>
            <a:ext cx="3886200" cy="581890"/>
          </a:xfrm>
          <a:prstGeom prst="wedgeEllipseCallout">
            <a:avLst>
              <a:gd name="adj1" fmla="val -70966"/>
              <a:gd name="adj2" fmla="val 266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ואיפוס</a:t>
            </a:r>
          </a:p>
        </p:txBody>
      </p:sp>
      <p:sp>
        <p:nvSpPr>
          <p:cNvPr id="11" name="הסבר אליפטי 10"/>
          <p:cNvSpPr/>
          <p:nvPr/>
        </p:nvSpPr>
        <p:spPr>
          <a:xfrm>
            <a:off x="8086094" y="3734146"/>
            <a:ext cx="3886200" cy="858289"/>
          </a:xfrm>
          <a:prstGeom prst="wedgeEllipseCallout">
            <a:avLst>
              <a:gd name="adj1" fmla="val -102250"/>
              <a:gd name="adj2" fmla="val 862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לאחר ביצוע הפעולה, </a:t>
            </a:r>
          </a:p>
          <a:p>
            <a:pPr algn="ctr"/>
            <a:r>
              <a:rPr lang="he-IL" dirty="0"/>
              <a:t>מצב המערך השתנה</a:t>
            </a:r>
          </a:p>
          <a:p>
            <a:pPr algn="ctr"/>
            <a:r>
              <a:rPr lang="he-IL" dirty="0"/>
              <a:t>מדפיסים את המערך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 t="17419" r="2219"/>
          <a:stretch>
            <a:fillRect/>
          </a:stretch>
        </p:blipFill>
        <p:spPr bwMode="auto">
          <a:xfrm>
            <a:off x="233548" y="1309254"/>
            <a:ext cx="11769919" cy="359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73537" y="875448"/>
            <a:ext cx="5529930" cy="1701497"/>
          </a:xfrm>
        </p:spPr>
        <p:txBody>
          <a:bodyPr/>
          <a:lstStyle/>
          <a:p>
            <a:pPr algn="ctr"/>
            <a:r>
              <a:rPr lang="he-IL" dirty="0"/>
              <a:t>העברת מערך כפרמטר לפעולה</a:t>
            </a:r>
          </a:p>
          <a:p>
            <a:pPr algn="ctr"/>
            <a:r>
              <a:rPr lang="he-IL" dirty="0"/>
              <a:t>המערך מוכר בפעולה המזמנת</a:t>
            </a:r>
          </a:p>
          <a:p>
            <a:pPr algn="ctr"/>
            <a:endParaRPr lang="he-IL" dirty="0"/>
          </a:p>
        </p:txBody>
      </p:sp>
      <p:sp>
        <p:nvSpPr>
          <p:cNvPr id="7" name="הסבר אליפטי 6"/>
          <p:cNvSpPr/>
          <p:nvPr/>
        </p:nvSpPr>
        <p:spPr>
          <a:xfrm>
            <a:off x="644237" y="5365519"/>
            <a:ext cx="3886200" cy="858289"/>
          </a:xfrm>
          <a:prstGeom prst="wedgeEllipseCallout">
            <a:avLst>
              <a:gd name="adj1" fmla="val 65130"/>
              <a:gd name="adj2" fmla="val -125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לאחר ביצוע הפעולה, </a:t>
            </a:r>
          </a:p>
          <a:p>
            <a:pPr algn="ctr"/>
            <a:r>
              <a:rPr lang="he-IL" dirty="0"/>
              <a:t>מצב המערך השתנה</a:t>
            </a:r>
          </a:p>
          <a:p>
            <a:pPr algn="ctr"/>
            <a:r>
              <a:rPr lang="he-IL" dirty="0"/>
              <a:t>מדפיסים את המערך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819" y="1104049"/>
            <a:ext cx="9105512" cy="4548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28164" y="840388"/>
            <a:ext cx="4875303" cy="1144278"/>
          </a:xfrm>
        </p:spPr>
        <p:txBody>
          <a:bodyPr/>
          <a:lstStyle/>
          <a:p>
            <a:pPr algn="ctr"/>
            <a:r>
              <a:rPr lang="he-IL" dirty="0"/>
              <a:t>העברת מערך כפרמטר </a:t>
            </a:r>
          </a:p>
          <a:p>
            <a:pPr algn="ctr"/>
            <a:r>
              <a:rPr lang="he-IL" dirty="0"/>
              <a:t>התמונה השלמה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" y="5861125"/>
            <a:ext cx="762692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rgbClr val="C00000"/>
                </a:solidFill>
              </a:rPr>
              <a:t>כיוון שמערך הוא אובייקט, הועבר הצבעה לאובייקט/לעצם כפרמטר</a:t>
            </a:r>
          </a:p>
          <a:p>
            <a:pPr algn="ctr"/>
            <a:r>
              <a:rPr lang="he-IL" sz="2000" b="1" dirty="0">
                <a:solidFill>
                  <a:srgbClr val="C00000"/>
                </a:solidFill>
              </a:rPr>
              <a:t>כל השינויים שבוצעו לעצם בפעולה תקפים כאן בפעולה המזמנת</a:t>
            </a:r>
          </a:p>
        </p:txBody>
      </p:sp>
      <p:sp>
        <p:nvSpPr>
          <p:cNvPr id="8" name="הסבר אליפטי 7"/>
          <p:cNvSpPr/>
          <p:nvPr/>
        </p:nvSpPr>
        <p:spPr>
          <a:xfrm>
            <a:off x="4459667" y="875449"/>
            <a:ext cx="1909961" cy="602673"/>
          </a:xfrm>
          <a:prstGeom prst="wedgeEllipseCallout">
            <a:avLst>
              <a:gd name="adj1" fmla="val -142414"/>
              <a:gd name="adj2" fmla="val 52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/>
              <a:t>הגדרת המערך</a:t>
            </a:r>
          </a:p>
        </p:txBody>
      </p:sp>
      <p:sp>
        <p:nvSpPr>
          <p:cNvPr id="9" name="הסבר אליפטי 8"/>
          <p:cNvSpPr/>
          <p:nvPr/>
        </p:nvSpPr>
        <p:spPr>
          <a:xfrm>
            <a:off x="4861449" y="1478122"/>
            <a:ext cx="1508180" cy="506543"/>
          </a:xfrm>
          <a:prstGeom prst="wedgeEllipseCallout">
            <a:avLst>
              <a:gd name="adj1" fmla="val -218608"/>
              <a:gd name="adj2" fmla="val 1345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/>
              <a:t>איפוס</a:t>
            </a:r>
          </a:p>
        </p:txBody>
      </p:sp>
      <p:sp>
        <p:nvSpPr>
          <p:cNvPr id="10" name="הסבר אליפטי 9"/>
          <p:cNvSpPr/>
          <p:nvPr/>
        </p:nvSpPr>
        <p:spPr>
          <a:xfrm>
            <a:off x="4033500" y="2078185"/>
            <a:ext cx="1909961" cy="602673"/>
          </a:xfrm>
          <a:prstGeom prst="wedgeEllipseCallout">
            <a:avLst>
              <a:gd name="adj1" fmla="val -151119"/>
              <a:gd name="adj2" fmla="val 79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/>
              <a:t>זימון הפעולה עם העברת המערך כפרמטר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665" y="2535379"/>
            <a:ext cx="5133412" cy="2559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הסבר אליפטי 11"/>
          <p:cNvSpPr/>
          <p:nvPr/>
        </p:nvSpPr>
        <p:spPr>
          <a:xfrm>
            <a:off x="9653155" y="1943102"/>
            <a:ext cx="1695685" cy="592278"/>
          </a:xfrm>
          <a:prstGeom prst="wedgeEllipseCallout">
            <a:avLst>
              <a:gd name="adj1" fmla="val -84770"/>
              <a:gd name="adj2" fmla="val 506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/>
              <a:t>הפעולה עם המערך כפרמטר</a:t>
            </a:r>
          </a:p>
        </p:txBody>
      </p:sp>
      <p:sp>
        <p:nvSpPr>
          <p:cNvPr id="13" name="הסבר אליפטי 12"/>
          <p:cNvSpPr/>
          <p:nvPr/>
        </p:nvSpPr>
        <p:spPr>
          <a:xfrm>
            <a:off x="2155983" y="5188869"/>
            <a:ext cx="1909961" cy="602673"/>
          </a:xfrm>
          <a:prstGeom prst="wedgeEllipseCallout">
            <a:avLst>
              <a:gd name="adj1" fmla="val -58089"/>
              <a:gd name="adj2" fmla="val -180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/>
              <a:t>הדפסת המערך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40368" b="92209"/>
          <a:stretch>
            <a:fillRect/>
          </a:stretch>
        </p:blipFill>
        <p:spPr bwMode="auto">
          <a:xfrm>
            <a:off x="653329" y="3150572"/>
            <a:ext cx="9675235" cy="101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5473" y="1174172"/>
            <a:ext cx="11670957" cy="1153391"/>
          </a:xfrm>
        </p:spPr>
        <p:txBody>
          <a:bodyPr/>
          <a:lstStyle/>
          <a:p>
            <a:pPr algn="ctr"/>
            <a:r>
              <a:rPr lang="he-IL" sz="4000" dirty="0"/>
              <a:t>הגדרת המערך בפעולה והחזרת ערך לפעולה המזמנת</a:t>
            </a:r>
          </a:p>
        </p:txBody>
      </p:sp>
      <p:sp>
        <p:nvSpPr>
          <p:cNvPr id="12" name="סוגר מרובע ימני 11"/>
          <p:cNvSpPr/>
          <p:nvPr/>
        </p:nvSpPr>
        <p:spPr>
          <a:xfrm rot="16200000">
            <a:off x="4409845" y="2437697"/>
            <a:ext cx="128850" cy="1296897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3560854" y="2535382"/>
            <a:ext cx="179762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טיפוס הערך מוחזר</a:t>
            </a:r>
          </a:p>
        </p:txBody>
      </p:sp>
      <p:sp>
        <p:nvSpPr>
          <p:cNvPr id="9" name="הסבר אליפטי 8"/>
          <p:cNvSpPr/>
          <p:nvPr/>
        </p:nvSpPr>
        <p:spPr>
          <a:xfrm>
            <a:off x="3595255" y="4989764"/>
            <a:ext cx="3054927" cy="1018308"/>
          </a:xfrm>
          <a:prstGeom prst="wedgeEllipseCallout">
            <a:avLst>
              <a:gd name="adj1" fmla="val -9273"/>
              <a:gd name="adj2" fmla="val -1760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איך מחזירים מערך?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329" y="1303117"/>
            <a:ext cx="6568353" cy="528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9628" y="875448"/>
            <a:ext cx="5446802" cy="2480816"/>
          </a:xfrm>
        </p:spPr>
        <p:txBody>
          <a:bodyPr/>
          <a:lstStyle/>
          <a:p>
            <a:pPr algn="ctr"/>
            <a:r>
              <a:rPr lang="he-IL" sz="4000" dirty="0"/>
              <a:t>הגדרת המערך בפעולה</a:t>
            </a:r>
          </a:p>
          <a:p>
            <a:pPr algn="ctr"/>
            <a:r>
              <a:rPr lang="he-IL" sz="4000" dirty="0"/>
              <a:t>והחזרת ערך</a:t>
            </a:r>
          </a:p>
          <a:p>
            <a:pPr algn="ctr"/>
            <a:r>
              <a:rPr lang="he-IL" sz="4000" dirty="0"/>
              <a:t>לפעולה המזמנת</a:t>
            </a:r>
          </a:p>
        </p:txBody>
      </p:sp>
      <p:sp>
        <p:nvSpPr>
          <p:cNvPr id="12" name="סוגר מרובע ימני 11"/>
          <p:cNvSpPr/>
          <p:nvPr/>
        </p:nvSpPr>
        <p:spPr>
          <a:xfrm rot="16200000">
            <a:off x="2143642" y="975802"/>
            <a:ext cx="128852" cy="633847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1288473" y="875448"/>
            <a:ext cx="179762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טיפוס הערך מוחזר</a:t>
            </a:r>
          </a:p>
        </p:txBody>
      </p:sp>
      <p:sp>
        <p:nvSpPr>
          <p:cNvPr id="9" name="הסבר אליפטי 8"/>
          <p:cNvSpPr/>
          <p:nvPr/>
        </p:nvSpPr>
        <p:spPr>
          <a:xfrm>
            <a:off x="4459667" y="5970285"/>
            <a:ext cx="1909961" cy="602673"/>
          </a:xfrm>
          <a:prstGeom prst="wedgeEllipseCallout">
            <a:avLst>
              <a:gd name="adj1" fmla="val -154383"/>
              <a:gd name="adj2" fmla="val -98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/>
              <a:t>המערך מוחזר לפעולה המזמנת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85" y="910507"/>
            <a:ext cx="11993052" cy="439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70963" y="1107937"/>
            <a:ext cx="5332503" cy="1213126"/>
          </a:xfrm>
        </p:spPr>
        <p:txBody>
          <a:bodyPr/>
          <a:lstStyle/>
          <a:p>
            <a:pPr algn="ctr"/>
            <a:r>
              <a:rPr lang="he-IL" dirty="0"/>
              <a:t>זימון הפעולה המחזירה את המערך כפרמטר</a:t>
            </a:r>
          </a:p>
          <a:p>
            <a:pPr algn="ctr"/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42900" y="5507182"/>
            <a:ext cx="762692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rgbClr val="C00000"/>
                </a:solidFill>
              </a:rPr>
              <a:t>כיוון שמערך הוא אובייקט, הערך המוחזר הוא הצבעה לאובייקט/לעצם</a:t>
            </a:r>
          </a:p>
          <a:p>
            <a:pPr algn="ctr"/>
            <a:r>
              <a:rPr lang="he-IL" sz="2000" b="1" dirty="0">
                <a:solidFill>
                  <a:srgbClr val="C00000"/>
                </a:solidFill>
              </a:rPr>
              <a:t>כל השינויים שבוצעו לעצם בפעולה תקפים כאן בפעולה המזמנת</a:t>
            </a:r>
          </a:p>
        </p:txBody>
      </p:sp>
      <p:sp>
        <p:nvSpPr>
          <p:cNvPr id="8" name="הסבר אליפטי 7"/>
          <p:cNvSpPr/>
          <p:nvPr/>
        </p:nvSpPr>
        <p:spPr>
          <a:xfrm>
            <a:off x="4314194" y="823493"/>
            <a:ext cx="1909961" cy="807879"/>
          </a:xfrm>
          <a:prstGeom prst="wedgeEllipseCallout">
            <a:avLst>
              <a:gd name="adj1" fmla="val -99436"/>
              <a:gd name="adj2" fmla="val 264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/>
              <a:t>הגדרת המערך, זימון הפעולה</a:t>
            </a:r>
          </a:p>
          <a:p>
            <a:pPr algn="ctr"/>
            <a:r>
              <a:rPr lang="he-IL" sz="1200" dirty="0"/>
              <a:t>וקבלת ערך מוחזר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 t="42890"/>
          <a:stretch>
            <a:fillRect/>
          </a:stretch>
        </p:blipFill>
        <p:spPr bwMode="auto">
          <a:xfrm>
            <a:off x="207148" y="2341845"/>
            <a:ext cx="9500863" cy="3186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הסבר אליפטי 9"/>
          <p:cNvSpPr/>
          <p:nvPr/>
        </p:nvSpPr>
        <p:spPr>
          <a:xfrm>
            <a:off x="6843069" y="1870364"/>
            <a:ext cx="2446404" cy="831272"/>
          </a:xfrm>
          <a:prstGeom prst="wedgeEllipseCallout">
            <a:avLst>
              <a:gd name="adj1" fmla="val -167818"/>
              <a:gd name="adj2" fmla="val -2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/>
              <a:t>הדפסת המערך לאחר שהופעלה הפעולה והוחזר המערך כערך </a:t>
            </a:r>
          </a:p>
        </p:txBody>
      </p:sp>
      <p:sp>
        <p:nvSpPr>
          <p:cNvPr id="11" name="הסבר אליפטי 10"/>
          <p:cNvSpPr/>
          <p:nvPr/>
        </p:nvSpPr>
        <p:spPr>
          <a:xfrm>
            <a:off x="9064757" y="3467098"/>
            <a:ext cx="1909961" cy="602673"/>
          </a:xfrm>
          <a:prstGeom prst="wedgeEllipseCallout">
            <a:avLst>
              <a:gd name="adj1" fmla="val -123374"/>
              <a:gd name="adj2" fmla="val 211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/>
              <a:t>הדפסה בעזרת לולאה מקוננת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97" y="155448"/>
            <a:ext cx="6031299" cy="720000"/>
          </a:xfrm>
        </p:spPr>
        <p:txBody>
          <a:bodyPr/>
          <a:lstStyle/>
          <a:p>
            <a:r>
              <a:t>סיכום - ביניים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81" y="802711"/>
            <a:ext cx="6356239" cy="5109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65569" y="820178"/>
            <a:ext cx="6273587" cy="3128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ידע קודם נדרש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875448"/>
            <a:ext cx="11161453" cy="3522187"/>
          </a:xfrm>
        </p:spPr>
        <p:txBody>
          <a:bodyPr>
            <a:normAutofit/>
          </a:bodyPr>
          <a:lstStyle/>
          <a:p>
            <a:r>
              <a:rPr dirty="0"/>
              <a:t>הוראות קלט/פלט והשמה</a:t>
            </a:r>
          </a:p>
          <a:p>
            <a:r>
              <a:rPr lang="he-IL" dirty="0"/>
              <a:t>משתנים מטיפוסים שונים</a:t>
            </a:r>
            <a:r>
              <a:rPr dirty="0"/>
              <a:t>.</a:t>
            </a:r>
            <a:endParaRPr lang="he-IL" dirty="0"/>
          </a:p>
          <a:p>
            <a:r>
              <a:rPr lang="he-IL" dirty="0"/>
              <a:t>תנאים</a:t>
            </a:r>
            <a:r>
              <a:rPr dirty="0"/>
              <a:t> ו</a:t>
            </a:r>
            <a:r>
              <a:rPr lang="he-IL" dirty="0"/>
              <a:t>ביטויים בוליאניים</a:t>
            </a:r>
            <a:endParaRPr dirty="0"/>
          </a:p>
          <a:p>
            <a:r>
              <a:rPr dirty="0"/>
              <a:t>ביצוע חוזר </a:t>
            </a:r>
            <a:r>
              <a:rPr lang="he-IL" dirty="0"/>
              <a:t>–</a:t>
            </a:r>
            <a:r>
              <a:rPr dirty="0"/>
              <a:t> לולאת </a:t>
            </a:r>
            <a:r>
              <a:rPr lang="en-US" dirty="0"/>
              <a:t>For</a:t>
            </a:r>
            <a:r>
              <a:rPr dirty="0"/>
              <a:t> ולולאת </a:t>
            </a:r>
            <a:r>
              <a:rPr lang="en-US" dirty="0"/>
              <a:t>While</a:t>
            </a:r>
            <a:endParaRPr dirty="0"/>
          </a:p>
          <a:p>
            <a:r>
              <a:rPr dirty="0"/>
              <a:t>עבודה עם מערך חד ממדי ומערך דו ממדי</a:t>
            </a:r>
          </a:p>
          <a:p>
            <a:r>
              <a:rPr dirty="0"/>
              <a:t>עבודה עם פעולות</a:t>
            </a:r>
          </a:p>
          <a:p>
            <a:r>
              <a:rPr dirty="0"/>
              <a:t>מחלקות ועצמים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נסו בעצמכם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66069" y="1122218"/>
            <a:ext cx="8138746" cy="2626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</a:rPr>
              <a:t> </a:t>
            </a:r>
            <a:r>
              <a:rPr lang="he-IL" dirty="0">
                <a:solidFill>
                  <a:srgbClr val="C00000"/>
                </a:solidFill>
              </a:rPr>
              <a:t>בסינמה סיטי 7 אולמות קולנוע </a:t>
            </a:r>
          </a:p>
          <a:p>
            <a:pPr>
              <a:buNone/>
            </a:pPr>
            <a:r>
              <a:rPr lang="he-IL" dirty="0">
                <a:solidFill>
                  <a:srgbClr val="C00000"/>
                </a:solidFill>
              </a:rPr>
              <a:t>במשך שבוע ימים מוקרן סרט </a:t>
            </a:r>
            <a:r>
              <a:rPr lang="he-IL" dirty="0" err="1">
                <a:solidFill>
                  <a:srgbClr val="C00000"/>
                </a:solidFill>
              </a:rPr>
              <a:t>מסויים</a:t>
            </a:r>
            <a:r>
              <a:rPr lang="he-IL" dirty="0">
                <a:solidFill>
                  <a:srgbClr val="C00000"/>
                </a:solidFill>
              </a:rPr>
              <a:t> בכל אולם ב 5 הקרנות ביום:</a:t>
            </a:r>
          </a:p>
          <a:p>
            <a:pPr>
              <a:buFontTx/>
              <a:buChar char="-"/>
            </a:pPr>
            <a:r>
              <a:rPr lang="he-IL" dirty="0">
                <a:solidFill>
                  <a:srgbClr val="C00000"/>
                </a:solidFill>
              </a:rPr>
              <a:t>9:30 הקרנה 1</a:t>
            </a:r>
          </a:p>
          <a:p>
            <a:pPr>
              <a:buFontTx/>
              <a:buChar char="-"/>
            </a:pPr>
            <a:r>
              <a:rPr lang="he-IL" dirty="0">
                <a:solidFill>
                  <a:srgbClr val="C00000"/>
                </a:solidFill>
              </a:rPr>
              <a:t>12:00 הקרנה 2</a:t>
            </a:r>
          </a:p>
          <a:p>
            <a:pPr>
              <a:buFontTx/>
              <a:buChar char="-"/>
            </a:pPr>
            <a:r>
              <a:rPr lang="he-IL" dirty="0">
                <a:solidFill>
                  <a:srgbClr val="C00000"/>
                </a:solidFill>
              </a:rPr>
              <a:t>15:00 הקרנה 3</a:t>
            </a:r>
          </a:p>
          <a:p>
            <a:pPr>
              <a:buFontTx/>
              <a:buChar char="-"/>
            </a:pPr>
            <a:r>
              <a:rPr lang="he-IL" dirty="0">
                <a:solidFill>
                  <a:srgbClr val="C00000"/>
                </a:solidFill>
              </a:rPr>
              <a:t>18:30 הקרנה 4</a:t>
            </a:r>
          </a:p>
          <a:p>
            <a:pPr>
              <a:buFontTx/>
              <a:buChar char="-"/>
            </a:pPr>
            <a:r>
              <a:rPr lang="he-IL" dirty="0">
                <a:solidFill>
                  <a:srgbClr val="C00000"/>
                </a:solidFill>
              </a:rPr>
              <a:t>22:00 הקרנה 5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sz="24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291" y="2337955"/>
            <a:ext cx="878151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רצינו לבדוק איזה סרט מבוקש יותר ובאיזה שעות ביום הביקוש גבוהה יותר –</a:t>
            </a:r>
            <a:r>
              <a:rPr lang="he-IL" sz="2400" dirty="0" err="1"/>
              <a:t> בא</a:t>
            </a:r>
            <a:r>
              <a:rPr lang="he-IL" sz="2400" dirty="0"/>
              <a:t>יזו הקרנה יש יותר צופים........</a:t>
            </a:r>
          </a:p>
          <a:p>
            <a:endParaRPr lang="he-IL" sz="2400" b="1" dirty="0">
              <a:solidFill>
                <a:srgbClr val="C00000"/>
              </a:solidFill>
            </a:endParaRPr>
          </a:p>
        </p:txBody>
      </p:sp>
      <p:sp>
        <p:nvSpPr>
          <p:cNvPr id="9" name="חץ: למטה 27">
            <a:extLst>
              <a:ext uri="{FF2B5EF4-FFF2-40B4-BE49-F238E27FC236}">
                <a16:creationId xmlns:a16="http://schemas.microsoft.com/office/drawing/2014/main" id="{CB227821-2DD5-4818-A05A-75F0F9EA8079}"/>
              </a:ext>
            </a:extLst>
          </p:cNvPr>
          <p:cNvSpPr/>
          <p:nvPr/>
        </p:nvSpPr>
        <p:spPr>
          <a:xfrm>
            <a:off x="1635401" y="3749091"/>
            <a:ext cx="3461336" cy="1370215"/>
          </a:xfrm>
          <a:prstGeom prst="downArrow">
            <a:avLst>
              <a:gd name="adj1" fmla="val 74015"/>
              <a:gd name="adj2" fmla="val 527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איך עושים זאת?</a:t>
            </a:r>
          </a:p>
        </p:txBody>
      </p:sp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נסו בעצמכם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24128" y="1137626"/>
            <a:ext cx="1070840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רצינו לבדוק איזה סרט מבוקש יותר ובאיזה שעות ביום הביקוש גבוהה יותר</a:t>
            </a:r>
          </a:p>
          <a:p>
            <a:pPr>
              <a:buFont typeface="Wingdings" pitchFamily="2" charset="2"/>
              <a:buChar char="v"/>
            </a:pPr>
            <a:r>
              <a:rPr lang="he-IL" sz="2400" dirty="0"/>
              <a:t> באיזו הקרנה יש יותר צופים........</a:t>
            </a:r>
          </a:p>
          <a:p>
            <a:endParaRPr lang="he-IL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70" y="2047007"/>
            <a:ext cx="11441590" cy="39395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400" b="1" dirty="0">
                <a:solidFill>
                  <a:srgbClr val="C00000"/>
                </a:solidFill>
              </a:rPr>
              <a:t> </a:t>
            </a:r>
            <a:r>
              <a:rPr lang="he-IL" sz="2000" dirty="0"/>
              <a:t>בידינו מערך דו ממדי, הערכים שבו מציינים עבור כל אולם, בכל הקרנה, כמה כרטיסים נמכרו.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000" dirty="0"/>
              <a:t>  נחפש את הערך המקסימאלי במערך –</a:t>
            </a:r>
            <a:r>
              <a:rPr lang="he-IL" sz="2000" dirty="0" err="1"/>
              <a:t> הו</a:t>
            </a:r>
            <a:r>
              <a:rPr lang="he-IL" sz="2000" dirty="0"/>
              <a:t>א מייצג באיזה אולם ואיזו הקרנה נמכרו הכי הרבה כרטיסים.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2000" dirty="0"/>
              <a:t> ניתן לחפש את הערך המקסימאלי בכל שורה </a:t>
            </a:r>
            <a:r>
              <a:rPr lang="he-IL" sz="2000" dirty="0" err="1"/>
              <a:t>– ה</a:t>
            </a:r>
            <a:r>
              <a:rPr lang="he-IL" sz="2000" dirty="0"/>
              <a:t>אולם שבו נמכרו הכי הרבה כרטיסים בשעת הקרנה מסוימת.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2000" dirty="0"/>
              <a:t> ניתן לחפש את הערך המקסימאלי בכל עמודה </a:t>
            </a:r>
            <a:r>
              <a:rPr lang="he-IL" sz="2000" dirty="0" err="1"/>
              <a:t>– ה</a:t>
            </a:r>
            <a:r>
              <a:rPr lang="he-IL" sz="2000" dirty="0"/>
              <a:t>הקרנה שבה נמכרו הכי הרבה כרטיסים באולם מסוים.</a:t>
            </a:r>
          </a:p>
          <a:p>
            <a:pPr>
              <a:buFont typeface="Wingdings" pitchFamily="2" charset="2"/>
              <a:buChar char="Ø"/>
            </a:pPr>
            <a:endParaRPr lang="he-IL" sz="2000" dirty="0"/>
          </a:p>
          <a:p>
            <a:pPr>
              <a:buFont typeface="Wingdings" pitchFamily="2" charset="2"/>
              <a:buChar char="Ø"/>
            </a:pPr>
            <a:endParaRPr lang="he-IL" sz="2000" dirty="0"/>
          </a:p>
          <a:p>
            <a:endParaRPr lang="he-IL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204169" y="1055077"/>
            <a:ext cx="8031962" cy="4611559"/>
          </a:xfrm>
        </p:spPr>
        <p:txBody>
          <a:bodyPr>
            <a:normAutofit/>
          </a:bodyPr>
          <a:lstStyle/>
          <a:p>
            <a:r>
              <a:rPr lang="he-IL" dirty="0">
                <a:sym typeface="Varela Round"/>
              </a:rPr>
              <a:t>תזכורת על מערכים ובעיקר מערך דו ממדי</a:t>
            </a:r>
          </a:p>
          <a:p>
            <a:r>
              <a:rPr lang="he-IL" dirty="0">
                <a:sym typeface="Varela Round"/>
              </a:rPr>
              <a:t>העברת מערך דו ממדי ומערך בכלל כפרמטר</a:t>
            </a:r>
            <a:r>
              <a:rPr lang="he-IL" dirty="0"/>
              <a:t> </a:t>
            </a:r>
          </a:p>
          <a:p>
            <a:r>
              <a:rPr lang="he-IL" dirty="0"/>
              <a:t>דוגמאות לצורך בהעברת המערך כפרמטר</a:t>
            </a:r>
          </a:p>
          <a:p>
            <a:r>
              <a:rPr lang="he-IL" dirty="0"/>
              <a:t>מערך (חד ממדי/דו מימדי) כערך מוחזר</a:t>
            </a:r>
            <a:endParaRPr lang="he-IL" dirty="0">
              <a:sym typeface="Varela Round"/>
            </a:endParaRPr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(מערך דו ממדי)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e-IL" b="1" dirty="0"/>
              <a:t>(מערך כפרמטר/כערך מוחזר)</a:t>
            </a: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מערך דו מימדי - תזכורת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sz="2800"/>
              <a:t>מערך של שורות ועמודות [</a:t>
            </a:r>
            <a:r>
              <a:rPr lang="en-US" sz="2800" dirty="0" err="1"/>
              <a:t>x,y</a:t>
            </a:r>
            <a:r>
              <a:rPr sz="2800"/>
              <a:t>] </a:t>
            </a:r>
            <a:r>
              <a:rPr lang="en-US" sz="2800" dirty="0"/>
              <a:t>mat</a:t>
            </a:r>
            <a:endParaRPr sz="2800"/>
          </a:p>
          <a:p>
            <a:pPr>
              <a:lnSpc>
                <a:spcPct val="150000"/>
              </a:lnSpc>
            </a:pPr>
            <a:r>
              <a:rPr lang="en-US" sz="2800" dirty="0"/>
              <a:t>X </a:t>
            </a:r>
            <a:r>
              <a:rPr sz="2800"/>
              <a:t> מציין את השורות, </a:t>
            </a:r>
            <a:r>
              <a:rPr lang="en-US" sz="2800" dirty="0"/>
              <a:t>y </a:t>
            </a:r>
            <a:r>
              <a:rPr sz="2800"/>
              <a:t> מציין את העמודות</a:t>
            </a:r>
          </a:p>
          <a:p>
            <a:pPr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מערך דו מימדי - תזכורת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sz="2800"/>
              <a:t>הגדרת והקצאת מערך דו מימדי: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800" dirty="0"/>
              <a:t> c#          </a:t>
            </a:r>
            <a:r>
              <a:rPr lang="en-US" sz="2800" dirty="0" err="1"/>
              <a:t>int</a:t>
            </a:r>
            <a:r>
              <a:rPr lang="en-US" sz="2800" dirty="0"/>
              <a:t>[,]  mat = new </a:t>
            </a:r>
            <a:r>
              <a:rPr lang="en-US" sz="2800" dirty="0" err="1"/>
              <a:t>int</a:t>
            </a:r>
            <a:r>
              <a:rPr lang="en-US" sz="2800" dirty="0"/>
              <a:t>[</a:t>
            </a:r>
            <a:r>
              <a:rPr lang="en-US" sz="2800" dirty="0" err="1"/>
              <a:t>x,y</a:t>
            </a:r>
            <a:r>
              <a:rPr lang="en-US" sz="2800" dirty="0"/>
              <a:t>];</a:t>
            </a:r>
          </a:p>
          <a:p>
            <a:pPr algn="l">
              <a:lnSpc>
                <a:spcPct val="150000"/>
              </a:lnSpc>
              <a:buNone/>
            </a:pPr>
            <a:endParaRPr lang="en-US" sz="2800" dirty="0"/>
          </a:p>
          <a:p>
            <a:pPr algn="l">
              <a:lnSpc>
                <a:spcPct val="150000"/>
              </a:lnSpc>
              <a:buNone/>
            </a:pPr>
            <a:endParaRPr lang="en-US" sz="2800" dirty="0"/>
          </a:p>
          <a:p>
            <a:pPr algn="l">
              <a:lnSpc>
                <a:spcPct val="150000"/>
              </a:lnSpc>
              <a:buNone/>
            </a:pPr>
            <a:r>
              <a:rPr lang="en-US" sz="2800" dirty="0"/>
              <a:t>Java       </a:t>
            </a:r>
            <a:r>
              <a:rPr lang="en-US" sz="2800" dirty="0" err="1"/>
              <a:t>int</a:t>
            </a:r>
            <a:r>
              <a:rPr lang="en-US" sz="2800" dirty="0"/>
              <a:t>[][]  mat = new </a:t>
            </a:r>
            <a:r>
              <a:rPr lang="en-US" sz="2800" dirty="0" err="1"/>
              <a:t>int</a:t>
            </a:r>
            <a:r>
              <a:rPr lang="en-US" sz="2800" dirty="0"/>
              <a:t>[x][y];</a:t>
            </a:r>
          </a:p>
          <a:p>
            <a:pPr algn="l">
              <a:lnSpc>
                <a:spcPct val="150000"/>
              </a:lnSpc>
              <a:buNone/>
            </a:pPr>
            <a:endParaRPr sz="2800"/>
          </a:p>
          <a:p>
            <a:pPr>
              <a:buNone/>
            </a:pPr>
            <a:endParaRPr lang="he-IL" dirty="0"/>
          </a:p>
        </p:txBody>
      </p:sp>
      <p:sp>
        <p:nvSpPr>
          <p:cNvPr id="5" name="חץ ימינה 4"/>
          <p:cNvSpPr/>
          <p:nvPr/>
        </p:nvSpPr>
        <p:spPr>
          <a:xfrm>
            <a:off x="1288474" y="2597728"/>
            <a:ext cx="446808" cy="1766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חץ ימינה 5"/>
          <p:cNvSpPr/>
          <p:nvPr/>
        </p:nvSpPr>
        <p:spPr>
          <a:xfrm>
            <a:off x="1440874" y="4572000"/>
            <a:ext cx="446808" cy="1766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סוגר מרובע ימני 9"/>
          <p:cNvSpPr/>
          <p:nvPr/>
        </p:nvSpPr>
        <p:spPr>
          <a:xfrm rot="5400000">
            <a:off x="2746663" y="2050473"/>
            <a:ext cx="145474" cy="1863436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סוגר מרובע ימני 10"/>
          <p:cNvSpPr/>
          <p:nvPr/>
        </p:nvSpPr>
        <p:spPr>
          <a:xfrm rot="5400000">
            <a:off x="4956463" y="2050473"/>
            <a:ext cx="145474" cy="1863436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2088572" y="3315353"/>
            <a:ext cx="14547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הגדרה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97482" y="3270324"/>
            <a:ext cx="186343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הקצאת מקום בזיכרון</a:t>
            </a:r>
          </a:p>
        </p:txBody>
      </p:sp>
      <p:sp>
        <p:nvSpPr>
          <p:cNvPr id="14" name="סוגר מרובע ימני 13"/>
          <p:cNvSpPr/>
          <p:nvPr/>
        </p:nvSpPr>
        <p:spPr>
          <a:xfrm rot="16200000">
            <a:off x="2746663" y="3307774"/>
            <a:ext cx="145474" cy="1863436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סוגר מרובע ימני 14"/>
          <p:cNvSpPr/>
          <p:nvPr/>
        </p:nvSpPr>
        <p:spPr>
          <a:xfrm rot="16200000">
            <a:off x="5140035" y="3144983"/>
            <a:ext cx="145475" cy="2230582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מערך דו מימדי –</a:t>
            </a:r>
            <a:r>
              <a:rPr lang="he-IL" dirty="0" err="1">
                <a:sym typeface="Varela Round"/>
              </a:rPr>
              <a:t> גי</a:t>
            </a:r>
            <a:r>
              <a:rPr lang="he-IL" dirty="0">
                <a:sym typeface="Varela Round"/>
              </a:rPr>
              <a:t>שה לתא במערך</a:t>
            </a:r>
            <a:endParaRPr lang="he-IL" dirty="0"/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sz="2800"/>
              <a:t>תא/איבר במערך דו מימדי </a:t>
            </a:r>
            <a:r>
              <a:rPr lang="he-IL" sz="2800" dirty="0"/>
              <a:t>–</a:t>
            </a:r>
            <a:r>
              <a:rPr sz="2800"/>
              <a:t> מסומן לפי שורה ועמודה</a:t>
            </a:r>
          </a:p>
          <a:p>
            <a:pPr>
              <a:lnSpc>
                <a:spcPct val="150000"/>
              </a:lnSpc>
            </a:pPr>
            <a:r>
              <a:rPr sz="2800"/>
              <a:t>מתנהג כמו איבר במערך חד מימדי</a:t>
            </a:r>
          </a:p>
          <a:p>
            <a:pPr>
              <a:lnSpc>
                <a:spcPct val="150000"/>
              </a:lnSpc>
            </a:pPr>
            <a:r>
              <a:rPr sz="2800"/>
              <a:t>שמתנהג כמו משתנה</a:t>
            </a:r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(מערך דו ממדי – פרמטר/ערך מוחזר)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מערך דו מימדי –</a:t>
            </a:r>
            <a:r>
              <a:rPr lang="he-IL" dirty="0" err="1">
                <a:sym typeface="Varela Round"/>
              </a:rPr>
              <a:t> גי</a:t>
            </a:r>
            <a:r>
              <a:rPr lang="he-IL" dirty="0">
                <a:sym typeface="Varela Round"/>
              </a:rPr>
              <a:t>שה לתא במערך</a:t>
            </a:r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515277" y="1974271"/>
          <a:ext cx="5833569" cy="27556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3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7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3293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8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מציין מיקום תוכן 6"/>
          <p:cNvSpPr>
            <a:spLocks noGrp="1"/>
          </p:cNvSpPr>
          <p:nvPr>
            <p:ph sz="quarter" idx="4"/>
          </p:nvPr>
        </p:nvSpPr>
        <p:spPr>
          <a:xfrm>
            <a:off x="6650182" y="1974271"/>
            <a:ext cx="4727863" cy="1912981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[,]  mat = new </a:t>
            </a:r>
            <a:r>
              <a:rPr lang="en-US" dirty="0" err="1"/>
              <a:t>int</a:t>
            </a:r>
            <a:r>
              <a:rPr lang="en-US" dirty="0"/>
              <a:t>[5,6];</a:t>
            </a:r>
            <a:endParaRPr/>
          </a:p>
          <a:p>
            <a:pPr>
              <a:buNone/>
            </a:pPr>
            <a:r>
              <a:rPr lang="en-US" dirty="0"/>
              <a:t>Mat[3,2] = 8;</a:t>
            </a:r>
            <a:endParaRPr lang="he-IL" dirty="0"/>
          </a:p>
        </p:txBody>
      </p:sp>
      <p:sp>
        <p:nvSpPr>
          <p:cNvPr id="11" name="חץ ימינה 10"/>
          <p:cNvSpPr/>
          <p:nvPr/>
        </p:nvSpPr>
        <p:spPr>
          <a:xfrm rot="9990720">
            <a:off x="3513765" y="3151378"/>
            <a:ext cx="5592900" cy="237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22604</TotalTime>
  <Words>1270</Words>
  <Application>Microsoft Macintosh PowerPoint</Application>
  <PresentationFormat>Widescreen</PresentationFormat>
  <Paragraphs>257</Paragraphs>
  <Slides>32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Varela Round</vt:lpstr>
      <vt:lpstr>Wingdings</vt:lpstr>
      <vt:lpstr>ערכת נושא Office</vt:lpstr>
      <vt:lpstr>מערכת שידורים לאומית</vt:lpstr>
      <vt:lpstr>(מערך דו ממדי – פרמטר/ערך מוחזר)</vt:lpstr>
      <vt:lpstr>ידע קודם נדרש</vt:lpstr>
      <vt:lpstr>מה נלמד היום </vt:lpstr>
      <vt:lpstr>(מערך דו ממדי)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התוכנית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(מערך דו ממדי – פרמטר/ערך מוחזר)</vt:lpstr>
      <vt:lpstr>סיכום - ביניים</vt:lpstr>
      <vt:lpstr>נסו בעצמכם</vt:lpstr>
      <vt:lpstr>נסו בעצמכם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186</cp:revision>
  <dcterms:created xsi:type="dcterms:W3CDTF">2020-03-15T19:13:03Z</dcterms:created>
  <dcterms:modified xsi:type="dcterms:W3CDTF">2020-08-24T14:34:28Z</dcterms:modified>
</cp:coreProperties>
</file>