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50"/>
  </p:notesMasterIdLst>
  <p:sldIdLst>
    <p:sldId id="257" r:id="rId5"/>
    <p:sldId id="371" r:id="rId6"/>
    <p:sldId id="263" r:id="rId7"/>
    <p:sldId id="355" r:id="rId8"/>
    <p:sldId id="320" r:id="rId9"/>
    <p:sldId id="323" r:id="rId10"/>
    <p:sldId id="262" r:id="rId11"/>
    <p:sldId id="353" r:id="rId12"/>
    <p:sldId id="325" r:id="rId13"/>
    <p:sldId id="373" r:id="rId14"/>
    <p:sldId id="289" r:id="rId15"/>
    <p:sldId id="316" r:id="rId16"/>
    <p:sldId id="328" r:id="rId17"/>
    <p:sldId id="374" r:id="rId18"/>
    <p:sldId id="375" r:id="rId19"/>
    <p:sldId id="329" r:id="rId20"/>
    <p:sldId id="381" r:id="rId21"/>
    <p:sldId id="378" r:id="rId22"/>
    <p:sldId id="359" r:id="rId23"/>
    <p:sldId id="384" r:id="rId24"/>
    <p:sldId id="382" r:id="rId25"/>
    <p:sldId id="356" r:id="rId26"/>
    <p:sldId id="288" r:id="rId27"/>
    <p:sldId id="387" r:id="rId28"/>
    <p:sldId id="404" r:id="rId29"/>
    <p:sldId id="431" r:id="rId30"/>
    <p:sldId id="303" r:id="rId31"/>
    <p:sldId id="400" r:id="rId32"/>
    <p:sldId id="403" r:id="rId33"/>
    <p:sldId id="326" r:id="rId34"/>
    <p:sldId id="386" r:id="rId35"/>
    <p:sldId id="395" r:id="rId36"/>
    <p:sldId id="396" r:id="rId37"/>
    <p:sldId id="397" r:id="rId38"/>
    <p:sldId id="398" r:id="rId39"/>
    <p:sldId id="399" r:id="rId40"/>
    <p:sldId id="394" r:id="rId41"/>
    <p:sldId id="364" r:id="rId42"/>
    <p:sldId id="401" r:id="rId43"/>
    <p:sldId id="369" r:id="rId44"/>
    <p:sldId id="322" r:id="rId45"/>
    <p:sldId id="345" r:id="rId46"/>
    <p:sldId id="367" r:id="rId47"/>
    <p:sldId id="402" r:id="rId48"/>
    <p:sldId id="432"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10" initials="W" lastIdx="5" clrIdx="0">
    <p:extLst>
      <p:ext uri="{19B8F6BF-5375-455C-9EA6-DF929625EA0E}">
        <p15:presenceInfo xmlns:p15="http://schemas.microsoft.com/office/powerpoint/2012/main" userId="441c82f1974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FF5"/>
    <a:srgbClr val="C4EEF4"/>
    <a:srgbClr val="AFEBEA"/>
    <a:srgbClr val="B4E3EE"/>
    <a:srgbClr val="B4E9EA"/>
    <a:srgbClr val="192A72"/>
    <a:srgbClr val="12B4B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75735" autoAdjust="0"/>
  </p:normalViewPr>
  <p:slideViewPr>
    <p:cSldViewPr snapToGrid="0" snapToObjects="1">
      <p:cViewPr varScale="1">
        <p:scale>
          <a:sx n="39" d="100"/>
          <a:sy n="39" d="100"/>
        </p:scale>
        <p:origin x="1378" y="48"/>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2T08:30:31.753" idx="3">
    <p:pos x="5721" y="142"/>
    <p:text>תומר מציע להוסיף גם מילים מוכרות לתלמידים: שיעורי בית מועצת תלמידים</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כ"ו/ניסן/תשפ"ב</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6903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הבננה העברית – לפנינו פרסומת מהשנים הראשונות של המדינה, פרסומת זו מעודדת את האנשים לקנות תוצרת חקלאית מישראל, כפי שבימים אלו מבקשים החקלאים מאיתנו לרכוש תוצרת ישראלית.</a:t>
            </a:r>
          </a:p>
          <a:p>
            <a:pPr marL="0" lvl="0" indent="0" algn="r" rtl="0">
              <a:spcBef>
                <a:spcPts val="0"/>
              </a:spcBef>
              <a:spcAft>
                <a:spcPts val="0"/>
              </a:spcAft>
              <a:buNone/>
            </a:pPr>
            <a:r>
              <a:rPr lang="he-IL" dirty="0"/>
              <a:t>בואו נקרא אותה.</a:t>
            </a:r>
          </a:p>
          <a:p>
            <a:pPr marL="0" lvl="0" indent="0" algn="r" rtl="0">
              <a:spcBef>
                <a:spcPts val="0"/>
              </a:spcBef>
              <a:spcAft>
                <a:spcPts val="0"/>
              </a:spcAft>
              <a:buNone/>
            </a:pPr>
            <a:r>
              <a:rPr lang="he-IL" dirty="0"/>
              <a:t>היכן אנו מזהים שם עצם ושם תואר? נכון – הבננה העברית , הכוונה כאן בננה מתוצרת ישראל.</a:t>
            </a:r>
          </a:p>
          <a:p>
            <a:pPr marL="0" lvl="0" indent="0" algn="r" rtl="0">
              <a:spcBef>
                <a:spcPts val="0"/>
              </a:spcBef>
              <a:spcAft>
                <a:spcPts val="0"/>
              </a:spcAft>
              <a:buNone/>
            </a:pPr>
            <a:r>
              <a:rPr lang="he-IL" dirty="0"/>
              <a:t>הבננה היא בנקבה ולכן המילה – עברית , שמתפקדת כאן כשם תואר באה גם במין של נקבה.</a:t>
            </a:r>
          </a:p>
          <a:p>
            <a:pPr marL="0" lvl="0" indent="0" algn="r" rtl="0">
              <a:spcBef>
                <a:spcPts val="0"/>
              </a:spcBef>
              <a:spcAft>
                <a:spcPts val="0"/>
              </a:spcAft>
              <a:buNone/>
            </a:pPr>
            <a:r>
              <a:rPr lang="he-IL" dirty="0"/>
              <a:t>אנו רואים בנוסף כי שם העצם מיודע באמצעות הא הידיעה , ולכן גם שם התואר מקבל את הא הידיעה.</a:t>
            </a:r>
          </a:p>
          <a:p>
            <a:pPr marL="0" lvl="0" indent="0" algn="r" rtl="0">
              <a:spcBef>
                <a:spcPts val="0"/>
              </a:spcBef>
              <a:spcAft>
                <a:spcPts val="0"/>
              </a:spcAft>
              <a:buNone/>
            </a:pPr>
            <a:r>
              <a:rPr lang="he-IL"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סיומת חדשה צורן סופי , סיומת חדשה או צורן סופי, ומה משותף לשתי הצורה אושרה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296562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a:p>
            <a:r>
              <a:rPr lang="he-IL" dirty="0"/>
              <a:t>יש לכם חצי דקה למצוא שלושה צירופים של עם עצם ושם תואר</a:t>
            </a:r>
          </a:p>
          <a:p>
            <a:endParaRPr lang="he-IL" dirty="0"/>
          </a:p>
          <a:p>
            <a:r>
              <a:rPr lang="he-IL" dirty="0"/>
              <a:t>ואנו מתקרבים ליום העצמאות ה- 72 של מדינת ישראל ו מדברי דוד בן גוריון –ראש הממשלה הראשון של מדינת ישראל</a:t>
            </a:r>
          </a:p>
          <a:p>
            <a:r>
              <a:rPr lang="he-IL" dirty="0"/>
              <a:t>המלט התרבותי</a:t>
            </a:r>
          </a:p>
          <a:p>
            <a:r>
              <a:rPr lang="he-IL" dirty="0"/>
              <a:t>המלט החומרי</a:t>
            </a:r>
          </a:p>
          <a:p>
            <a:endParaRPr lang="he-IL" dirty="0"/>
          </a:p>
          <a:p>
            <a:r>
              <a:rPr lang="he-IL" dirty="0"/>
              <a:t>שם התואר הוא עם סיומת אי , שימו לב לדרך התצורה של </a:t>
            </a:r>
            <a:r>
              <a:rPr lang="he-IL" dirty="0" err="1"/>
              <a:t>שה"ע</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213945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אנו רואים כי יש לנו כאן שלושה צירופים של שמות עצם ותוארם-</a:t>
            </a:r>
          </a:p>
          <a:p>
            <a:r>
              <a:rPr lang="he-IL" dirty="0"/>
              <a:t>האחת – החולה המדומה – החולה בזכר ולכן המדומה בזכר</a:t>
            </a:r>
          </a:p>
          <a:p>
            <a:r>
              <a:rPr lang="he-IL" dirty="0"/>
              <a:t>החולה מיודע ולכן גם המדומה מיודע</a:t>
            </a:r>
          </a:p>
          <a:p>
            <a:endParaRPr lang="he-IL" dirty="0"/>
          </a:p>
          <a:p>
            <a:r>
              <a:rPr lang="he-IL" dirty="0"/>
              <a:t>גם הדמויות המהוללות –דמויות – נקב רבות ולכן התואר יהיה באותו המין ובריבוי –מהוללות, שם העצם הדמויות מיודע באמצעות הא הידיעה ולכן  גם התואר "מהוללות" הוא מיודע.</a:t>
            </a:r>
          </a:p>
          <a:p>
            <a:r>
              <a:rPr lang="he-IL" dirty="0"/>
              <a:t>אותה התאמה אנו פוגשים בשם העצם קומדיה  -יחידה נקבה , והתואר הוא גם ביחידה נקבה.  ושתי המילים מיודעות.</a:t>
            </a:r>
          </a:p>
          <a:p>
            <a:endParaRPr lang="he-IL" dirty="0"/>
          </a:p>
          <a:p>
            <a:r>
              <a:rPr lang="he-IL" dirty="0"/>
              <a:t>אם כך מכאן אנו גוזרים מסקנה – כי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15</a:t>
            </a:fld>
            <a:endParaRPr lang="he-IL"/>
          </a:p>
        </p:txBody>
      </p:sp>
    </p:spTree>
    <p:extLst>
      <p:ext uri="{BB962C8B-B14F-4D97-AF65-F5344CB8AC3E}">
        <p14:creationId xmlns:p14="http://schemas.microsoft.com/office/powerpoint/2010/main" val="386507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שם עצם ותוארו ברבים וברבות</a:t>
            </a:r>
          </a:p>
          <a:p>
            <a:endParaRPr lang="he-IL" dirty="0"/>
          </a:p>
          <a:p>
            <a:r>
              <a:rPr lang="he-IL" dirty="0"/>
              <a:t>התאמה במין ובמספר וביידוע</a:t>
            </a:r>
          </a:p>
          <a:p>
            <a:r>
              <a:rPr lang="he-IL" b="1" dirty="0"/>
              <a:t>להשתמש בדוגמות שהיו , ולדבר על הצורה המיודעת , למה הבחירה ביידוע </a:t>
            </a:r>
            <a:r>
              <a:rPr lang="he-IL" b="1" dirty="0" err="1"/>
              <a:t>ואחכ</a:t>
            </a:r>
            <a:r>
              <a:rPr lang="he-IL" b="1" dirty="0"/>
              <a:t> לתת תרגול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16</a:t>
            </a:fld>
            <a:endParaRPr lang="he-IL"/>
          </a:p>
        </p:txBody>
      </p:sp>
    </p:spTree>
    <p:extLst>
      <p:ext uri="{BB962C8B-B14F-4D97-AF65-F5344CB8AC3E}">
        <p14:creationId xmlns:p14="http://schemas.microsoft.com/office/powerpoint/2010/main" val="64372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הקשיבו לשירה של נעמי שמר על כל אלה, ונסו , תוך כדי האזנה, לרשום את הצירופים השמניים של שם העצם ותוארם.</a:t>
            </a:r>
          </a:p>
          <a:p>
            <a:endParaRPr lang="he-IL" dirty="0"/>
          </a:p>
          <a:p>
            <a:r>
              <a:rPr lang="he-IL" dirty="0"/>
              <a:t>האזנה לשיר מהתחלה עד סוף הפזמון הראשון ,</a:t>
            </a:r>
          </a:p>
          <a:p>
            <a:r>
              <a:rPr lang="he-IL" dirty="0"/>
              <a:t>להיות קשובה ללוח הזמנים של המשדר.</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18</a:t>
            </a:fld>
            <a:endParaRPr lang="he-IL"/>
          </a:p>
        </p:txBody>
      </p:sp>
    </p:spTree>
    <p:extLst>
      <p:ext uri="{BB962C8B-B14F-4D97-AF65-F5344CB8AC3E}">
        <p14:creationId xmlns:p14="http://schemas.microsoft.com/office/powerpoint/2010/main" val="14923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0:29-  2:24  נקשיב לשיר של נעמי שמר על הדבש ועל העוקץ , מצאו את הצירופים של שם עצם ותוארו במהלך שמיעת השיר.</a:t>
            </a:r>
          </a:p>
          <a:p>
            <a:endParaRPr lang="he-IL" dirty="0"/>
          </a:p>
          <a:p>
            <a:r>
              <a:rPr lang="he-IL" dirty="0"/>
              <a:t>אחרי שזיהינו את הצירופים השמניים</a:t>
            </a:r>
          </a:p>
          <a:p>
            <a:r>
              <a:rPr lang="he-IL" dirty="0"/>
              <a:t> אבקשה לציין את דרך היידוע של כל צירוף.</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4125018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0:29-  2:24  נקשיב לשיר של נעמי שמר על הדבש ועל העוקץ , מצאו את הצירופים של שם עצם ותוארו במהלך שמיעת השיר.</a:t>
            </a:r>
          </a:p>
          <a:p>
            <a:endParaRPr lang="he-IL" dirty="0"/>
          </a:p>
          <a:p>
            <a:r>
              <a:rPr lang="he-IL" dirty="0"/>
              <a:t>אחרי שזיהינו את הצירופים השמניים</a:t>
            </a:r>
          </a:p>
          <a:p>
            <a:r>
              <a:rPr lang="he-IL" dirty="0"/>
              <a:t> אבקשה לציין את דרך היידוע של כל צירוף.</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20</a:t>
            </a:fld>
            <a:endParaRPr lang="he-IL"/>
          </a:p>
        </p:txBody>
      </p:sp>
    </p:spTree>
    <p:extLst>
      <p:ext uri="{BB962C8B-B14F-4D97-AF65-F5344CB8AC3E}">
        <p14:creationId xmlns:p14="http://schemas.microsoft.com/office/powerpoint/2010/main" val="228915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התאמה מלאה בכל שלושת התנאים : במין –זכר או נקבה , מספר- יחיד רבים, יחידה או רבות, יידוע –באחת מדרכי היידוע (נדבר עליהן בהמשך.</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62543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1"/>
            <a:r>
              <a:rPr lang="he-IL" sz="1200" kern="1200" dirty="0">
                <a:solidFill>
                  <a:schemeClr val="tx1"/>
                </a:solidFill>
                <a:effectLst/>
                <a:latin typeface="+mn-lt"/>
                <a:ea typeface="+mn-ea"/>
                <a:cs typeface="+mn-cs"/>
              </a:rPr>
              <a:t>צירוף שמני</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שם עצם+ שם תואר</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סמיכות – מה היא סמיכות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נסמך וסומך</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השינוי המורפולוגי בנסמך</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דרכי היידוע -  סמיכות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צירוף כבול</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פירוק הסמיכות באמצעות מילת יחס</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סמיכות כפולה</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הבחנה בין סמיכות לבין ש"ע ותוארו</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שרשרת סמיכויות</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סמיכות +שם תואר</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73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הסמיכות הוא צירוף שמני שבו בד"כ שתי מילים שהן שמות עצם – אי , אשכולות, עוגה, שוקולד, בנות, אולפנה...</a:t>
            </a:r>
          </a:p>
          <a:p>
            <a:r>
              <a:rPr lang="he-IL" dirty="0"/>
              <a:t>ובחיבור שלהן זו לזו הן  יוצרות יחידה אחת של משמעות  , </a:t>
            </a:r>
          </a:p>
          <a:p>
            <a:r>
              <a:rPr lang="he-IL" dirty="0"/>
              <a:t>להציג את הדוגמאות ואחר כך לעבור אל השיום ואל ההכלה. </a:t>
            </a:r>
          </a:p>
          <a:p>
            <a:r>
              <a:rPr lang="he-IL" dirty="0"/>
              <a:t>איש אשכולות, להסביר את הביטוי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2154504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סמיכות- מהי? שני שמות עצם או יותר הקשורים בקשר זה לזה ויוצרים יחידת משמעות אחת.</a:t>
            </a:r>
          </a:p>
          <a:p>
            <a:endParaRPr lang="he-IL" dirty="0"/>
          </a:p>
          <a:p>
            <a:endParaRPr lang="he-IL" dirty="0"/>
          </a:p>
          <a:p>
            <a:pPr fontAlgn="base"/>
            <a:r>
              <a:rPr lang="he-IL" dirty="0"/>
              <a:t>חלקי הסמיכות- נסמך, סומך,  רק הסומך מקבל את הא הידיעה.</a:t>
            </a:r>
          </a:p>
          <a:p>
            <a:pPr fontAlgn="base"/>
            <a:r>
              <a:rPr lang="he-IL" sz="1200" b="0" i="0" kern="1200" dirty="0">
                <a:solidFill>
                  <a:schemeClr val="tx1"/>
                </a:solidFill>
                <a:effectLst/>
                <a:latin typeface="+mn-lt"/>
                <a:ea typeface="+mn-ea"/>
                <a:cs typeface="+mn-cs"/>
              </a:rPr>
              <a:t>בשרשרת סמיכויות ה' הידיעה תבוא לפני המילה האחרונה בשרשרת:</a:t>
            </a:r>
          </a:p>
          <a:p>
            <a:pPr fontAlgn="base"/>
            <a:r>
              <a:rPr lang="he-IL" sz="1200" b="0" i="0" kern="1200" dirty="0">
                <a:solidFill>
                  <a:schemeClr val="tx1"/>
                </a:solidFill>
                <a:effectLst/>
                <a:latin typeface="+mn-lt"/>
                <a:ea typeface="+mn-ea"/>
                <a:cs typeface="+mn-cs"/>
              </a:rPr>
              <a:t>ממלא מקום סגן </a:t>
            </a:r>
            <a:r>
              <a:rPr lang="he-IL" sz="1200" b="1" i="0" kern="1200" dirty="0">
                <a:solidFill>
                  <a:schemeClr val="tx1"/>
                </a:solidFill>
                <a:effectLst/>
                <a:latin typeface="+mn-lt"/>
                <a:ea typeface="+mn-ea"/>
                <a:cs typeface="+mn-cs"/>
              </a:rPr>
              <a:t>ה</a:t>
            </a:r>
            <a:r>
              <a:rPr lang="he-IL" sz="1200" b="0" i="0" kern="1200" dirty="0">
                <a:solidFill>
                  <a:schemeClr val="tx1"/>
                </a:solidFill>
                <a:effectLst/>
                <a:latin typeface="+mn-lt"/>
                <a:ea typeface="+mn-ea"/>
                <a:cs typeface="+mn-cs"/>
              </a:rPr>
              <a:t>נשיא</a:t>
            </a:r>
          </a:p>
          <a:p>
            <a:pPr fontAlgn="base"/>
            <a:r>
              <a:rPr lang="he-IL" sz="1200" b="0" i="0" kern="1200" dirty="0">
                <a:solidFill>
                  <a:schemeClr val="tx1"/>
                </a:solidFill>
                <a:effectLst/>
                <a:latin typeface="+mn-lt"/>
                <a:ea typeface="+mn-ea"/>
                <a:cs typeface="+mn-cs"/>
              </a:rPr>
              <a:t>קביעת שיעור דמי </a:t>
            </a:r>
            <a:r>
              <a:rPr lang="he-IL" sz="1200" b="1" i="0" kern="1200" dirty="0">
                <a:solidFill>
                  <a:schemeClr val="tx1"/>
                </a:solidFill>
                <a:effectLst/>
                <a:latin typeface="+mn-lt"/>
                <a:ea typeface="+mn-ea"/>
                <a:cs typeface="+mn-cs"/>
              </a:rPr>
              <a:t>ה</a:t>
            </a:r>
            <a:r>
              <a:rPr lang="he-IL" sz="1200" b="0" i="0" kern="1200" dirty="0">
                <a:solidFill>
                  <a:schemeClr val="tx1"/>
                </a:solidFill>
                <a:effectLst/>
                <a:latin typeface="+mn-lt"/>
                <a:ea typeface="+mn-ea"/>
                <a:cs typeface="+mn-cs"/>
              </a:rPr>
              <a:t>ביטוח. </a:t>
            </a:r>
          </a:p>
          <a:p>
            <a:pPr fontAlgn="base"/>
            <a:r>
              <a:rPr lang="he-IL" sz="1200" b="0" i="0" kern="1200" dirty="0">
                <a:solidFill>
                  <a:schemeClr val="tx1"/>
                </a:solidFill>
                <a:effectLst/>
                <a:latin typeface="+mn-lt"/>
                <a:ea typeface="+mn-ea"/>
                <a:cs typeface="+mn-cs"/>
              </a:rPr>
              <a:t>צירוף הסמיכות מעמיד בפנינו מספר אתגרים :בריבוי , ביידוע ובשינוי המורפולוגי (הניקוד והצליל) של הנסמך.</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51675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סמיכות- מהי? שני שמות עצם או יותר הקשורים בקשר זה לזה ויוצרים יחידת משמעות אחת.</a:t>
            </a:r>
          </a:p>
          <a:p>
            <a:r>
              <a:rPr lang="he-IL" dirty="0" err="1"/>
              <a:t>הוטספת</a:t>
            </a:r>
            <a:r>
              <a:rPr lang="he-IL" dirty="0"/>
              <a:t> הא הידיעה</a:t>
            </a:r>
          </a:p>
          <a:p>
            <a:endParaRPr lang="he-IL" dirty="0"/>
          </a:p>
          <a:p>
            <a:r>
              <a:rPr lang="he-IL" dirty="0"/>
              <a:t>גם יידוע הסמיכות זו צורת סמיכות</a:t>
            </a:r>
          </a:p>
          <a:p>
            <a:r>
              <a:rPr lang="he-IL" dirty="0"/>
              <a:t>אתגר היידוע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28</a:t>
            </a:fld>
            <a:endParaRPr lang="he-IL"/>
          </a:p>
        </p:txBody>
      </p:sp>
    </p:spTree>
    <p:extLst>
      <p:ext uri="{BB962C8B-B14F-4D97-AF65-F5344CB8AC3E}">
        <p14:creationId xmlns:p14="http://schemas.microsoft.com/office/powerpoint/2010/main" val="1392799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והמושגים מהעולם הבית ספרי </a:t>
            </a:r>
            <a:r>
              <a:rPr lang="he-IL" dirty="0" err="1"/>
              <a:t>הכל</a:t>
            </a:r>
            <a:r>
              <a:rPr lang="he-IL" dirty="0"/>
              <a:t> כך מוכר להו ואנו משתמשים בהם במהלך היום – יום.</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29</a:t>
            </a:fld>
            <a:endParaRPr lang="he-IL"/>
          </a:p>
        </p:txBody>
      </p:sp>
    </p:spTree>
    <p:extLst>
      <p:ext uri="{BB962C8B-B14F-4D97-AF65-F5344CB8AC3E}">
        <p14:creationId xmlns:p14="http://schemas.microsoft.com/office/powerpoint/2010/main" val="21583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אפליקציה במחשבים היא יישומון</a:t>
            </a:r>
          </a:p>
          <a:p>
            <a:r>
              <a:rPr lang="he-IL" dirty="0"/>
              <a:t>עד כמה אנו משתמשים ביום- יום שלנו בצירופי הסמיכות מבלי שנדע שאלו הם צירופי סמיכות???</a:t>
            </a:r>
          </a:p>
          <a:p>
            <a:endParaRPr lang="he-IL" dirty="0"/>
          </a:p>
          <a:p>
            <a:r>
              <a:rPr lang="he-IL" dirty="0"/>
              <a:t>במקום מילה אחת בחרו צירוף סמיכות לא מיודע, כי לא מדברים על משהו ספציפי אלא על משהו כללי</a:t>
            </a:r>
          </a:p>
          <a:p>
            <a:endParaRPr lang="he-IL" dirty="0"/>
          </a:p>
          <a:p>
            <a:r>
              <a:rPr lang="he-IL" dirty="0"/>
              <a:t>להוסיף אפליקציה -יישומון</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30</a:t>
            </a:fld>
            <a:endParaRPr lang="he-IL"/>
          </a:p>
        </p:txBody>
      </p:sp>
    </p:spTree>
    <p:extLst>
      <p:ext uri="{BB962C8B-B14F-4D97-AF65-F5344CB8AC3E}">
        <p14:creationId xmlns:p14="http://schemas.microsoft.com/office/powerpoint/2010/main" val="3686061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יום – יחידת זמן כלשהי,</a:t>
            </a:r>
          </a:p>
          <a:p>
            <a:endParaRPr lang="he-IL" dirty="0"/>
          </a:p>
          <a:p>
            <a:r>
              <a:rPr lang="he-IL" dirty="0"/>
              <a:t>עצמאות –שם עצם מופשט המציין חופש, חרות, ביחד ביצירת הצירוף שנקרא סמיכות –הוא מציין את יום חגה הלאומי של כל מדינה. יום ההולדת  של המדינה</a:t>
            </a:r>
          </a:p>
          <a:p>
            <a:endParaRPr lang="he-IL" dirty="0"/>
          </a:p>
          <a:p>
            <a:endParaRPr lang="he-IL" dirty="0"/>
          </a:p>
          <a:p>
            <a:r>
              <a:rPr lang="he-IL" dirty="0"/>
              <a:t>שכונה +פועלים = שכונת פועלים, האות ה שהיא סיומת הנקבה של המילה שכונה הופכת בסמיכות לאות ת ,</a:t>
            </a:r>
          </a:p>
          <a:p>
            <a:r>
              <a:rPr lang="he-IL" dirty="0"/>
              <a:t>כך נראה גם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32</a:t>
            </a:fld>
            <a:endParaRPr lang="he-IL"/>
          </a:p>
        </p:txBody>
      </p:sp>
    </p:spTree>
    <p:extLst>
      <p:ext uri="{BB962C8B-B14F-4D97-AF65-F5344CB8AC3E}">
        <p14:creationId xmlns:p14="http://schemas.microsoft.com/office/powerpoint/2010/main" val="1538232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עוגה ותפוחים הפכו בצירוף הסמיכות לעוגת תפוחים.</a:t>
            </a:r>
          </a:p>
          <a:p>
            <a:endParaRPr lang="he-IL" dirty="0"/>
          </a:p>
          <a:p>
            <a:r>
              <a:rPr lang="he-IL" dirty="0"/>
              <a:t>ההא של סיומת הנקבה הפכה </a:t>
            </a:r>
            <a:r>
              <a:rPr lang="he-IL" dirty="0" err="1"/>
              <a:t>לת</a:t>
            </a:r>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2398076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לדבר על רבים, בסמיכות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21760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מכאן אנו יכולים לומר כי מילה המסתיימת בריבוי זכר של ים משתנה בסמיכות –</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35</a:t>
            </a:fld>
            <a:endParaRPr lang="he-IL"/>
          </a:p>
        </p:txBody>
      </p:sp>
    </p:spTree>
    <p:extLst>
      <p:ext uri="{BB962C8B-B14F-4D97-AF65-F5344CB8AC3E}">
        <p14:creationId xmlns:p14="http://schemas.microsoft.com/office/powerpoint/2010/main" val="286391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חזרה על חלקי הדיבור</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a:t>
            </a:fld>
            <a:endParaRPr lang="he-IL"/>
          </a:p>
        </p:txBody>
      </p:sp>
    </p:spTree>
    <p:extLst>
      <p:ext uri="{BB962C8B-B14F-4D97-AF65-F5344CB8AC3E}">
        <p14:creationId xmlns:p14="http://schemas.microsoft.com/office/powerpoint/2010/main" val="3556009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השיר אנשי..  של להקת חיל הים, המדבר על אנשי הקומנדו הימי, אנשי שייטת 13 האמיצים ברוחם, בנפשם ובגופם.</a:t>
            </a:r>
          </a:p>
          <a:p>
            <a:r>
              <a:rPr lang="he-IL" dirty="0"/>
              <a:t>השמעת השיר מתחילתו ועד </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274655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נשימה ארוכה האם זה צירוף סמיכות?</a:t>
            </a:r>
          </a:p>
          <a:p>
            <a:r>
              <a:rPr lang="he-IL" b="1" dirty="0"/>
              <a:t>להדגיש את יתר צירופי הסמיכות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38</a:t>
            </a:fld>
            <a:endParaRPr lang="he-IL"/>
          </a:p>
        </p:txBody>
      </p:sp>
    </p:spTree>
    <p:extLst>
      <p:ext uri="{BB962C8B-B14F-4D97-AF65-F5344CB8AC3E}">
        <p14:creationId xmlns:p14="http://schemas.microsoft.com/office/powerpoint/2010/main" val="3327639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ההבחנה בין הסמיכות לבין שם העצם ותוארו –ההתאמה במין במספר וביידוע</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40</a:t>
            </a:fld>
            <a:endParaRPr lang="he-IL"/>
          </a:p>
        </p:txBody>
      </p:sp>
    </p:spTree>
    <p:extLst>
      <p:ext uri="{BB962C8B-B14F-4D97-AF65-F5344CB8AC3E}">
        <p14:creationId xmlns:p14="http://schemas.microsoft.com/office/powerpoint/2010/main" val="1526176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ההבחנה בין שם עצם ותוארו לבין הסמיכות –</a:t>
            </a:r>
          </a:p>
          <a:p>
            <a:endParaRPr lang="he-IL" dirty="0"/>
          </a:p>
          <a:p>
            <a:r>
              <a:rPr lang="he-IL" dirty="0"/>
              <a:t>שולחן אוכל לעומת שולחן עגול – איך מבחינים?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41</a:t>
            </a:fld>
            <a:endParaRPr lang="he-IL"/>
          </a:p>
        </p:txBody>
      </p:sp>
    </p:spTree>
    <p:extLst>
      <p:ext uri="{BB962C8B-B14F-4D97-AF65-F5344CB8AC3E}">
        <p14:creationId xmlns:p14="http://schemas.microsoft.com/office/powerpoint/2010/main" val="3160095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להסביר מדוע הוא הצירוף הנכון –עיקר מאמציהם</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42</a:t>
            </a:fld>
            <a:endParaRPr lang="he-IL"/>
          </a:p>
        </p:txBody>
      </p:sp>
    </p:spTree>
    <p:extLst>
      <p:ext uri="{BB962C8B-B14F-4D97-AF65-F5344CB8AC3E}">
        <p14:creationId xmlns:p14="http://schemas.microsoft.com/office/powerpoint/2010/main" val="2130145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96848" indent="0" fontAlgn="base">
              <a:buNone/>
            </a:pPr>
            <a:r>
              <a:rPr lang="he-IL" dirty="0"/>
              <a:t>שם התואר </a:t>
            </a:r>
            <a:r>
              <a:rPr lang="he-IL" b="1" dirty="0"/>
              <a:t>חַי</a:t>
            </a:r>
            <a:r>
              <a:rPr lang="he-IL" dirty="0"/>
              <a:t> כשהוא לעצמו עשוי גם הוא לשמש לציון יצורים חיים – בעיקר כשם לכלל בעלי החיים: 'עולם החי', 'החי והצומח'.</a:t>
            </a:r>
          </a:p>
          <a:p>
            <a:pPr marL="96848" indent="0" fontAlgn="base">
              <a:buNone/>
            </a:pPr>
            <a:r>
              <a:rPr lang="he-IL" dirty="0"/>
              <a:t>השיבוש "בעל חי" ותיק למדי בלשוננו, והוא מתועד כבר בחיבורים מימי הביניים – כנראה למן המאה השש עשרה. ייתכן שהורתו בהכלאה של המונחים הקרובים 'חי' ו'בעל חיים' – כמו שקרה בצירופים "בעל קורא" (במקום 'קורא' או 'בעל קריאה') ו"בעל המחבר" (במקום 'המחבר' או 'בעל החיבור') האופייניים לעברית האשכנזית. אפשרות אחרת היא שמדובר בגזירה לאחור מצורת הריבוי 'בעלי חיים'. על פי השערה זו 'בעלי חיים' נתפס בטעות כריבוי של "בעל חי", כמו ש'בעלי בתים' הוא ריבוי של 'בעל בית', ו'בתי מדרשות' – ריבוי של 'בית מדרש'. המילה חַיִּים משמשת כידוע הן במשמעות מופשטת הן צורת רבים של חַי, כגון 'אנשים חיים' (כנגד 'אנשים מתים').</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43</a:t>
            </a:fld>
            <a:endParaRPr lang="he-IL"/>
          </a:p>
        </p:txBody>
      </p:sp>
    </p:spTree>
    <p:extLst>
      <p:ext uri="{BB962C8B-B14F-4D97-AF65-F5344CB8AC3E}">
        <p14:creationId xmlns:p14="http://schemas.microsoft.com/office/powerpoint/2010/main" val="156169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ומן ההמצאות הישראליות להתפאר בהן,  עגבניות השרי</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156774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להסביר  שהבינוני יכול להיות בשני תפקידים – איך נדע מתי זה פועל מתי זה פועל לפי המאפיינים ומתוך ההקשר</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6</a:t>
            </a:fld>
            <a:endParaRPr lang="he-IL"/>
          </a:p>
        </p:txBody>
      </p:sp>
    </p:spTree>
    <p:extLst>
      <p:ext uri="{BB962C8B-B14F-4D97-AF65-F5344CB8AC3E}">
        <p14:creationId xmlns:p14="http://schemas.microsoft.com/office/powerpoint/2010/main" val="179321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a:t>הצירוף הוא יחידה תחבירית של מספר מילים שנושאת משמעות כלשהו, המשמעות אינה מסר שלם ולכן בסוף הצירוף אין נקודה כמו בסוף משפט חיווי.</a:t>
            </a:r>
          </a:p>
          <a:p>
            <a:pPr marL="0" lvl="0" indent="0" algn="l" rtl="0">
              <a:spcBef>
                <a:spcPts val="0"/>
              </a:spcBef>
              <a:spcAft>
                <a:spcPts val="0"/>
              </a:spcAft>
              <a:buNone/>
            </a:pPr>
            <a:r>
              <a:rPr lang="he-IL" dirty="0"/>
              <a:t>בצירוף השמני המילים שייכות לקטגוריה של שמות העצם, כפי שראינו </a:t>
            </a:r>
            <a:r>
              <a:rPr lang="he-IL"/>
              <a:t>בתחילת השיעור</a:t>
            </a:r>
            <a:r>
              <a:rPr lang="he-IL" dirty="0"/>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33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t>תיאטון </a:t>
            </a:r>
            <a:r>
              <a:rPr lang="he-IL" dirty="0"/>
              <a:t>הבימה מציג את ההצגה החולה המדומה מאת – </a:t>
            </a:r>
            <a:r>
              <a:rPr lang="he-IL" dirty="0" err="1"/>
              <a:t>מולייר</a:t>
            </a:r>
            <a:r>
              <a:rPr lang="he-IL" dirty="0"/>
              <a:t>.</a:t>
            </a:r>
          </a:p>
          <a:p>
            <a:r>
              <a:rPr lang="he-IL" dirty="0"/>
              <a:t>בואו נביט על שם ההצגה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9</a:t>
            </a:fld>
            <a:endParaRPr lang="he-IL"/>
          </a:p>
        </p:txBody>
      </p:sp>
    </p:spTree>
    <p:extLst>
      <p:ext uri="{BB962C8B-B14F-4D97-AF65-F5344CB8AC3E}">
        <p14:creationId xmlns:p14="http://schemas.microsoft.com/office/powerpoint/2010/main" val="4120828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לחפש פרסומת / סטיקר שם עצם ותוארו בזכר איש קטן</a:t>
            </a:r>
          </a:p>
          <a:p>
            <a:r>
              <a:rPr lang="he-IL" dirty="0"/>
              <a:t>שם העצם ותוארו הינו צירוף שמני של שתי מילים : הראשונה היא שם עצם והשנייה היא שם תואר שבאה לתאר את שם העצם.</a:t>
            </a:r>
          </a:p>
          <a:p>
            <a:r>
              <a:rPr lang="he-IL" dirty="0"/>
              <a:t>לדוגמה : איש קטן, רעיון מקורי, הר גבוה,  ועוד</a:t>
            </a:r>
          </a:p>
          <a:p>
            <a:r>
              <a:rPr lang="he-IL" dirty="0"/>
              <a:t>אם המילה היא בזכר הרי שהתואר יבוא גם בזכר -  יום בהיר, אם המילה בנקבה הרי שהתואר יבוא בנקבה</a:t>
            </a:r>
          </a:p>
          <a:p>
            <a:endParaRPr lang="he-IL" dirty="0"/>
          </a:p>
          <a:p>
            <a:r>
              <a:rPr lang="he-IL" dirty="0"/>
              <a:t>להוסיף הנפשה</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1172077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להצגת סרט">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כ"ו/ניסן/תשפ"ב</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5" r:id="rId6"/>
    <p:sldLayoutId id="2147483666" r:id="rId7"/>
    <p:sldLayoutId id="2147483663" r:id="rId8"/>
    <p:sldLayoutId id="2147483669" r:id="rId9"/>
    <p:sldLayoutId id="2147483671" r:id="rId10"/>
    <p:sldLayoutId id="2147483668" r:id="rId11"/>
    <p:sldLayoutId id="2147483670"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habima.co.i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www.youtube.com/embed/hBlEx2bIRNI?feature=oembed"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google.co.i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omments" Target="../comments/comment1.xml"/><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ideo" Target="https://www.youtube.com/embed/MfRkvMiCro4?feature=oembed"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2B8BB6-7B24-4AEA-8B63-937CF937F1F6}"/>
              </a:ext>
            </a:extLst>
          </p:cNvPr>
          <p:cNvSpPr>
            <a:spLocks noGrp="1"/>
          </p:cNvSpPr>
          <p:nvPr>
            <p:ph type="title"/>
          </p:nvPr>
        </p:nvSpPr>
        <p:spPr/>
        <p:txBody>
          <a:bodyPr/>
          <a:lstStyle/>
          <a:p>
            <a:r>
              <a:rPr lang="he-IL" sz="4000" dirty="0"/>
              <a:t>צירופים שמניים </a:t>
            </a:r>
          </a:p>
        </p:txBody>
      </p:sp>
      <p:sp>
        <p:nvSpPr>
          <p:cNvPr id="3" name="מציין מיקום טקסט 2">
            <a:extLst>
              <a:ext uri="{FF2B5EF4-FFF2-40B4-BE49-F238E27FC236}">
                <a16:creationId xmlns:a16="http://schemas.microsoft.com/office/drawing/2014/main" id="{1C324C25-6763-4BA9-903D-E3BD46501C5F}"/>
              </a:ext>
            </a:extLst>
          </p:cNvPr>
          <p:cNvSpPr>
            <a:spLocks noGrp="1"/>
          </p:cNvSpPr>
          <p:nvPr>
            <p:ph type="body" sz="quarter" idx="3"/>
          </p:nvPr>
        </p:nvSpPr>
        <p:spPr/>
        <p:txBody>
          <a:bodyPr/>
          <a:lstStyle/>
          <a:p>
            <a:r>
              <a:rPr lang="he-IL" dirty="0"/>
              <a:t>שם עצם +שם תואר</a:t>
            </a:r>
          </a:p>
        </p:txBody>
      </p:sp>
      <p:pic>
        <p:nvPicPr>
          <p:cNvPr id="8" name="מציין מיקום תוכן 7">
            <a:extLst>
              <a:ext uri="{FF2B5EF4-FFF2-40B4-BE49-F238E27FC236}">
                <a16:creationId xmlns:a16="http://schemas.microsoft.com/office/drawing/2014/main" id="{E4E1F0A7-2C86-4D4A-8B21-1BD22AAE82D1}"/>
              </a:ext>
            </a:extLst>
          </p:cNvPr>
          <p:cNvPicPr>
            <a:picLocks noGrp="1" noChangeAspect="1"/>
          </p:cNvPicPr>
          <p:nvPr>
            <p:ph sz="quarter" idx="4"/>
          </p:nvPr>
        </p:nvPicPr>
        <p:blipFill>
          <a:blip r:embed="rId3"/>
          <a:stretch>
            <a:fillRect/>
          </a:stretch>
        </p:blipFill>
        <p:spPr>
          <a:xfrm>
            <a:off x="2174955" y="1721180"/>
            <a:ext cx="5731641" cy="3406639"/>
          </a:xfrm>
          <a:prstGeom prst="rect">
            <a:avLst/>
          </a:prstGeom>
        </p:spPr>
      </p:pic>
      <p:sp>
        <p:nvSpPr>
          <p:cNvPr id="9" name="מלבן: פינות מעוגלות 8">
            <a:extLst>
              <a:ext uri="{FF2B5EF4-FFF2-40B4-BE49-F238E27FC236}">
                <a16:creationId xmlns:a16="http://schemas.microsoft.com/office/drawing/2014/main" id="{AD2C43EE-CFDB-48B6-8FC9-853E86DD35F9}"/>
              </a:ext>
            </a:extLst>
          </p:cNvPr>
          <p:cNvSpPr/>
          <p:nvPr/>
        </p:nvSpPr>
        <p:spPr>
          <a:xfrm>
            <a:off x="5040775" y="4268434"/>
            <a:ext cx="2462951" cy="720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FFFF00"/>
                </a:solidFill>
                <a:latin typeface="Varela Round" panose="00000500000000000000" pitchFamily="2" charset="-79"/>
                <a:cs typeface="Varela Round" panose="00000500000000000000" pitchFamily="2" charset="-79"/>
              </a:rPr>
              <a:t>איש  קטן</a:t>
            </a:r>
          </a:p>
        </p:txBody>
      </p:sp>
      <p:pic>
        <p:nvPicPr>
          <p:cNvPr id="10" name="תמונה 9">
            <a:extLst>
              <a:ext uri="{FF2B5EF4-FFF2-40B4-BE49-F238E27FC236}">
                <a16:creationId xmlns:a16="http://schemas.microsoft.com/office/drawing/2014/main" id="{3751C02E-FEA7-4523-8E06-8FF2BC21FF60}"/>
              </a:ext>
            </a:extLst>
          </p:cNvPr>
          <p:cNvPicPr>
            <a:picLocks noChangeAspect="1"/>
          </p:cNvPicPr>
          <p:nvPr/>
        </p:nvPicPr>
        <p:blipFill rotWithShape="1">
          <a:blip r:embed="rId4"/>
          <a:srcRect l="17800" t="31073" r="66600" b="43346"/>
          <a:stretch/>
        </p:blipFill>
        <p:spPr>
          <a:xfrm>
            <a:off x="8415581" y="1565329"/>
            <a:ext cx="3662824" cy="2845692"/>
          </a:xfrm>
          <a:prstGeom prst="rect">
            <a:avLst/>
          </a:prstGeom>
          <a:ln>
            <a:solidFill>
              <a:srgbClr val="00B0F0"/>
            </a:solidFill>
          </a:ln>
        </p:spPr>
      </p:pic>
      <p:sp>
        <p:nvSpPr>
          <p:cNvPr id="11" name="מלבן: פינות מעוגלות 10">
            <a:extLst>
              <a:ext uri="{FF2B5EF4-FFF2-40B4-BE49-F238E27FC236}">
                <a16:creationId xmlns:a16="http://schemas.microsoft.com/office/drawing/2014/main" id="{35955C5F-4023-4642-99A3-B8DD3610BA45}"/>
              </a:ext>
            </a:extLst>
          </p:cNvPr>
          <p:cNvSpPr/>
          <p:nvPr/>
        </p:nvSpPr>
        <p:spPr>
          <a:xfrm>
            <a:off x="2307241" y="4955317"/>
            <a:ext cx="1164980" cy="40225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1050" dirty="0">
                <a:latin typeface="Varela Round" panose="00000500000000000000" pitchFamily="2" charset="-79"/>
                <a:cs typeface="Varela Round" panose="00000500000000000000" pitchFamily="2" charset="-79"/>
              </a:rPr>
              <a:t>שבוע העברית, קניוני עופר</a:t>
            </a:r>
          </a:p>
        </p:txBody>
      </p:sp>
      <p:sp>
        <p:nvSpPr>
          <p:cNvPr id="12" name="מלבן: פינות מעוגלות 11">
            <a:extLst>
              <a:ext uri="{FF2B5EF4-FFF2-40B4-BE49-F238E27FC236}">
                <a16:creationId xmlns:a16="http://schemas.microsoft.com/office/drawing/2014/main" id="{8E9CD490-18F0-4BF8-9153-F64968791F0B}"/>
              </a:ext>
            </a:extLst>
          </p:cNvPr>
          <p:cNvSpPr/>
          <p:nvPr/>
        </p:nvSpPr>
        <p:spPr>
          <a:xfrm>
            <a:off x="8425172" y="4272507"/>
            <a:ext cx="1889760" cy="277027"/>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chemeClr val="tx2"/>
                </a:solidFill>
                <a:latin typeface="Varela Round" panose="00000500000000000000" pitchFamily="2" charset="-79"/>
                <a:cs typeface="Varela Round" panose="00000500000000000000" pitchFamily="2" charset="-79"/>
              </a:rPr>
              <a:t>מילון אבן שושן, 2003</a:t>
            </a:r>
          </a:p>
        </p:txBody>
      </p:sp>
      <p:pic>
        <p:nvPicPr>
          <p:cNvPr id="5" name="תמונה 4">
            <a:extLst>
              <a:ext uri="{FF2B5EF4-FFF2-40B4-BE49-F238E27FC236}">
                <a16:creationId xmlns:a16="http://schemas.microsoft.com/office/drawing/2014/main" id="{A0B8C8AA-7186-4A2C-825A-E51CD29211FE}"/>
              </a:ext>
            </a:extLst>
          </p:cNvPr>
          <p:cNvPicPr>
            <a:picLocks noChangeAspect="1"/>
          </p:cNvPicPr>
          <p:nvPr/>
        </p:nvPicPr>
        <p:blipFill>
          <a:blip r:embed="rId5"/>
          <a:stretch>
            <a:fillRect/>
          </a:stretch>
        </p:blipFill>
        <p:spPr>
          <a:xfrm>
            <a:off x="6993836" y="4914898"/>
            <a:ext cx="314782" cy="635969"/>
          </a:xfrm>
          <a:prstGeom prst="rect">
            <a:avLst/>
          </a:prstGeom>
        </p:spPr>
      </p:pic>
      <p:pic>
        <p:nvPicPr>
          <p:cNvPr id="6" name="תמונה 5">
            <a:extLst>
              <a:ext uri="{FF2B5EF4-FFF2-40B4-BE49-F238E27FC236}">
                <a16:creationId xmlns:a16="http://schemas.microsoft.com/office/drawing/2014/main" id="{4C7B744C-2C6B-4D13-9925-2E4BFD253E59}"/>
              </a:ext>
            </a:extLst>
          </p:cNvPr>
          <p:cNvPicPr>
            <a:picLocks noChangeAspect="1"/>
          </p:cNvPicPr>
          <p:nvPr/>
        </p:nvPicPr>
        <p:blipFill>
          <a:blip r:embed="rId6"/>
          <a:stretch>
            <a:fillRect/>
          </a:stretch>
        </p:blipFill>
        <p:spPr>
          <a:xfrm>
            <a:off x="6272250" y="5686149"/>
            <a:ext cx="1963082" cy="865707"/>
          </a:xfrm>
          <a:prstGeom prst="rect">
            <a:avLst/>
          </a:prstGeom>
        </p:spPr>
      </p:pic>
      <p:pic>
        <p:nvPicPr>
          <p:cNvPr id="7" name="תמונה 6">
            <a:extLst>
              <a:ext uri="{FF2B5EF4-FFF2-40B4-BE49-F238E27FC236}">
                <a16:creationId xmlns:a16="http://schemas.microsoft.com/office/drawing/2014/main" id="{AB2E4081-2CD8-43DC-96B9-2D745341FDAF}"/>
              </a:ext>
            </a:extLst>
          </p:cNvPr>
          <p:cNvPicPr>
            <a:picLocks noChangeAspect="1"/>
          </p:cNvPicPr>
          <p:nvPr/>
        </p:nvPicPr>
        <p:blipFill>
          <a:blip r:embed="rId7"/>
          <a:stretch>
            <a:fillRect/>
          </a:stretch>
        </p:blipFill>
        <p:spPr>
          <a:xfrm>
            <a:off x="5624248" y="4880492"/>
            <a:ext cx="310923" cy="634039"/>
          </a:xfrm>
          <a:prstGeom prst="rect">
            <a:avLst/>
          </a:prstGeom>
        </p:spPr>
      </p:pic>
      <p:pic>
        <p:nvPicPr>
          <p:cNvPr id="13" name="תמונה 12">
            <a:extLst>
              <a:ext uri="{FF2B5EF4-FFF2-40B4-BE49-F238E27FC236}">
                <a16:creationId xmlns:a16="http://schemas.microsoft.com/office/drawing/2014/main" id="{637012C9-9F87-4738-A1F2-A2D9CDE7477A}"/>
              </a:ext>
            </a:extLst>
          </p:cNvPr>
          <p:cNvPicPr>
            <a:picLocks noChangeAspect="1"/>
          </p:cNvPicPr>
          <p:nvPr/>
        </p:nvPicPr>
        <p:blipFill>
          <a:blip r:embed="rId8"/>
          <a:stretch>
            <a:fillRect/>
          </a:stretch>
        </p:blipFill>
        <p:spPr>
          <a:xfrm>
            <a:off x="3876864" y="5661589"/>
            <a:ext cx="2219136" cy="865707"/>
          </a:xfrm>
          <a:prstGeom prst="rect">
            <a:avLst/>
          </a:prstGeom>
        </p:spPr>
      </p:pic>
    </p:spTree>
    <p:extLst>
      <p:ext uri="{BB962C8B-B14F-4D97-AF65-F5344CB8AC3E}">
        <p14:creationId xmlns:p14="http://schemas.microsoft.com/office/powerpoint/2010/main" val="21548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sz="4000" dirty="0"/>
              <a:t>צירופים שמניים</a:t>
            </a:r>
          </a:p>
        </p:txBody>
      </p:sp>
      <p:sp>
        <p:nvSpPr>
          <p:cNvPr id="14" name="מציין מיקום טקסט 13"/>
          <p:cNvSpPr>
            <a:spLocks noGrp="1"/>
          </p:cNvSpPr>
          <p:nvPr>
            <p:ph type="body" sz="quarter" idx="3"/>
          </p:nvPr>
        </p:nvSpPr>
        <p:spPr>
          <a:xfrm>
            <a:off x="515273" y="1185389"/>
            <a:ext cx="8072546" cy="540070"/>
          </a:xfrm>
        </p:spPr>
        <p:txBody>
          <a:bodyPr/>
          <a:lstStyle/>
          <a:p>
            <a:r>
              <a:rPr lang="he-IL" dirty="0"/>
              <a:t> שם עצם +שם תואר</a:t>
            </a:r>
          </a:p>
        </p:txBody>
      </p:sp>
      <p:pic>
        <p:nvPicPr>
          <p:cNvPr id="2" name="מציין מיקום תוכן 1">
            <a:extLst>
              <a:ext uri="{FF2B5EF4-FFF2-40B4-BE49-F238E27FC236}">
                <a16:creationId xmlns:a16="http://schemas.microsoft.com/office/drawing/2014/main" id="{28D89108-43A3-4585-A727-687090B8A807}"/>
              </a:ext>
            </a:extLst>
          </p:cNvPr>
          <p:cNvPicPr>
            <a:picLocks noGrp="1" noChangeAspect="1"/>
          </p:cNvPicPr>
          <p:nvPr>
            <p:ph sz="quarter" idx="4"/>
          </p:nvPr>
        </p:nvPicPr>
        <p:blipFill>
          <a:blip r:embed="rId3"/>
          <a:stretch>
            <a:fillRect/>
          </a:stretch>
        </p:blipFill>
        <p:spPr>
          <a:xfrm>
            <a:off x="7300120" y="2032920"/>
            <a:ext cx="3538676" cy="2153946"/>
          </a:xfrm>
          <a:prstGeom prst="rect">
            <a:avLst/>
          </a:prstGeom>
        </p:spPr>
      </p:pic>
      <p:sp>
        <p:nvSpPr>
          <p:cNvPr id="3" name="מסגרת 2">
            <a:extLst>
              <a:ext uri="{FF2B5EF4-FFF2-40B4-BE49-F238E27FC236}">
                <a16:creationId xmlns:a16="http://schemas.microsoft.com/office/drawing/2014/main" id="{B6A4B0DF-6DD8-4F93-80B7-835F10E63656}"/>
              </a:ext>
            </a:extLst>
          </p:cNvPr>
          <p:cNvSpPr/>
          <p:nvPr/>
        </p:nvSpPr>
        <p:spPr>
          <a:xfrm>
            <a:off x="7154431" y="1863144"/>
            <a:ext cx="3068664" cy="720095"/>
          </a:xfrm>
          <a:prstGeom prst="frame">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1" anchor="ctr"/>
          <a:lstStyle/>
          <a:p>
            <a:pPr algn="ctr"/>
            <a:endParaRPr lang="he-IL">
              <a:solidFill>
                <a:schemeClr val="tx1"/>
              </a:solidFill>
            </a:endParaRPr>
          </a:p>
        </p:txBody>
      </p:sp>
      <p:pic>
        <p:nvPicPr>
          <p:cNvPr id="4" name="תמונה 3">
            <a:extLst>
              <a:ext uri="{FF2B5EF4-FFF2-40B4-BE49-F238E27FC236}">
                <a16:creationId xmlns:a16="http://schemas.microsoft.com/office/drawing/2014/main" id="{1BE1046D-E733-427E-8ECD-134B7B496236}"/>
              </a:ext>
            </a:extLst>
          </p:cNvPr>
          <p:cNvPicPr>
            <a:picLocks noChangeAspect="1"/>
          </p:cNvPicPr>
          <p:nvPr/>
        </p:nvPicPr>
        <p:blipFill>
          <a:blip r:embed="rId4"/>
          <a:stretch>
            <a:fillRect/>
          </a:stretch>
        </p:blipFill>
        <p:spPr>
          <a:xfrm>
            <a:off x="2162939" y="2802433"/>
            <a:ext cx="548688" cy="1584400"/>
          </a:xfrm>
          <a:prstGeom prst="rect">
            <a:avLst/>
          </a:prstGeom>
        </p:spPr>
      </p:pic>
      <p:pic>
        <p:nvPicPr>
          <p:cNvPr id="5" name="תמונה 4">
            <a:extLst>
              <a:ext uri="{FF2B5EF4-FFF2-40B4-BE49-F238E27FC236}">
                <a16:creationId xmlns:a16="http://schemas.microsoft.com/office/drawing/2014/main" id="{2364269B-E76A-4B97-99DE-657BEFA74D1C}"/>
              </a:ext>
            </a:extLst>
          </p:cNvPr>
          <p:cNvPicPr>
            <a:picLocks noChangeAspect="1"/>
          </p:cNvPicPr>
          <p:nvPr/>
        </p:nvPicPr>
        <p:blipFill>
          <a:blip r:embed="rId4"/>
          <a:stretch>
            <a:fillRect/>
          </a:stretch>
        </p:blipFill>
        <p:spPr>
          <a:xfrm>
            <a:off x="4316289" y="2802433"/>
            <a:ext cx="548688" cy="1584400"/>
          </a:xfrm>
          <a:prstGeom prst="rect">
            <a:avLst/>
          </a:prstGeom>
        </p:spPr>
      </p:pic>
      <p:pic>
        <p:nvPicPr>
          <p:cNvPr id="6" name="תמונה 5">
            <a:extLst>
              <a:ext uri="{FF2B5EF4-FFF2-40B4-BE49-F238E27FC236}">
                <a16:creationId xmlns:a16="http://schemas.microsoft.com/office/drawing/2014/main" id="{E87D143B-BD9F-4F25-9EF8-790D46D68946}"/>
              </a:ext>
            </a:extLst>
          </p:cNvPr>
          <p:cNvPicPr>
            <a:picLocks noChangeAspect="1"/>
          </p:cNvPicPr>
          <p:nvPr/>
        </p:nvPicPr>
        <p:blipFill>
          <a:blip r:embed="rId5"/>
          <a:stretch>
            <a:fillRect/>
          </a:stretch>
        </p:blipFill>
        <p:spPr>
          <a:xfrm>
            <a:off x="3883436" y="4523886"/>
            <a:ext cx="1963082" cy="836150"/>
          </a:xfrm>
          <a:prstGeom prst="rect">
            <a:avLst/>
          </a:prstGeom>
        </p:spPr>
      </p:pic>
      <p:sp>
        <p:nvSpPr>
          <p:cNvPr id="7" name="מלבן: פינות מעוגלות 6">
            <a:extLst>
              <a:ext uri="{FF2B5EF4-FFF2-40B4-BE49-F238E27FC236}">
                <a16:creationId xmlns:a16="http://schemas.microsoft.com/office/drawing/2014/main" id="{149BC7E3-0C7E-4971-A6DF-C1D93B73F609}"/>
              </a:ext>
            </a:extLst>
          </p:cNvPr>
          <p:cNvSpPr/>
          <p:nvPr/>
        </p:nvSpPr>
        <p:spPr>
          <a:xfrm>
            <a:off x="1723674" y="1883322"/>
            <a:ext cx="4117278" cy="81161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92A72"/>
                </a:solidFill>
                <a:latin typeface="Varela Round" panose="00000500000000000000" pitchFamily="2" charset="-79"/>
                <a:cs typeface="Varela Round" panose="00000500000000000000" pitchFamily="2" charset="-79"/>
              </a:rPr>
              <a:t>הבננה   העברית</a:t>
            </a:r>
          </a:p>
        </p:txBody>
      </p:sp>
      <p:pic>
        <p:nvPicPr>
          <p:cNvPr id="9" name="תמונה 8">
            <a:extLst>
              <a:ext uri="{FF2B5EF4-FFF2-40B4-BE49-F238E27FC236}">
                <a16:creationId xmlns:a16="http://schemas.microsoft.com/office/drawing/2014/main" id="{8AA2E540-25D4-4608-A075-FA379E633F21}"/>
              </a:ext>
            </a:extLst>
          </p:cNvPr>
          <p:cNvPicPr>
            <a:picLocks noChangeAspect="1"/>
          </p:cNvPicPr>
          <p:nvPr/>
        </p:nvPicPr>
        <p:blipFill>
          <a:blip r:embed="rId6"/>
          <a:stretch>
            <a:fillRect/>
          </a:stretch>
        </p:blipFill>
        <p:spPr>
          <a:xfrm>
            <a:off x="792753" y="4494328"/>
            <a:ext cx="2219136" cy="865707"/>
          </a:xfrm>
          <a:prstGeom prst="rect">
            <a:avLst/>
          </a:prstGeom>
        </p:spPr>
      </p:pic>
      <p:sp>
        <p:nvSpPr>
          <p:cNvPr id="11" name="תיבת טקסט 10">
            <a:extLst>
              <a:ext uri="{FF2B5EF4-FFF2-40B4-BE49-F238E27FC236}">
                <a16:creationId xmlns:a16="http://schemas.microsoft.com/office/drawing/2014/main" id="{FEFC8B20-984D-44D6-B728-C140DB32934E}"/>
              </a:ext>
            </a:extLst>
          </p:cNvPr>
          <p:cNvSpPr txBox="1"/>
          <p:nvPr/>
        </p:nvSpPr>
        <p:spPr>
          <a:xfrm>
            <a:off x="7327025" y="4154553"/>
            <a:ext cx="3305797" cy="369332"/>
          </a:xfrm>
          <a:prstGeom prst="rect">
            <a:avLst/>
          </a:prstGeom>
          <a:noFill/>
        </p:spPr>
        <p:txBody>
          <a:bodyPr wrap="square" rtlCol="1">
            <a:spAutoFit/>
          </a:bodyPr>
          <a:lstStyle/>
          <a:p>
            <a:r>
              <a:rPr lang="he-IL" dirty="0"/>
              <a:t>מתוך אתר האקדמיה ללשון עברית</a:t>
            </a:r>
          </a:p>
        </p:txBody>
      </p:sp>
    </p:spTree>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E0576-E196-4C9F-BCD6-A5D5EE3F0FFF}"/>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E5B9EED1-225A-4E86-BEE5-B3F9398CAF29}"/>
              </a:ext>
            </a:extLst>
          </p:cNvPr>
          <p:cNvSpPr>
            <a:spLocks noGrp="1"/>
          </p:cNvSpPr>
          <p:nvPr>
            <p:ph type="body" sz="quarter" idx="3"/>
          </p:nvPr>
        </p:nvSpPr>
        <p:spPr/>
        <p:txBody>
          <a:bodyPr/>
          <a:lstStyle/>
          <a:p>
            <a:endParaRPr lang="he-IL" dirty="0"/>
          </a:p>
        </p:txBody>
      </p:sp>
      <p:pic>
        <p:nvPicPr>
          <p:cNvPr id="5" name="מציין מיקום תוכן 4">
            <a:extLst>
              <a:ext uri="{FF2B5EF4-FFF2-40B4-BE49-F238E27FC236}">
                <a16:creationId xmlns:a16="http://schemas.microsoft.com/office/drawing/2014/main" id="{F7E0D8F0-A518-49B6-BFF2-C6CEB46C704F}"/>
              </a:ext>
            </a:extLst>
          </p:cNvPr>
          <p:cNvPicPr>
            <a:picLocks noGrp="1" noChangeAspect="1"/>
          </p:cNvPicPr>
          <p:nvPr>
            <p:ph sz="quarter" idx="4"/>
          </p:nvPr>
        </p:nvPicPr>
        <p:blipFill>
          <a:blip r:embed="rId3"/>
          <a:stretch>
            <a:fillRect/>
          </a:stretch>
        </p:blipFill>
        <p:spPr>
          <a:xfrm>
            <a:off x="7392158" y="1508530"/>
            <a:ext cx="4680489" cy="3471220"/>
          </a:xfrm>
          <a:prstGeom prst="rect">
            <a:avLst/>
          </a:prstGeom>
        </p:spPr>
      </p:pic>
      <p:sp>
        <p:nvSpPr>
          <p:cNvPr id="6" name="תיבת טקסט 5">
            <a:extLst>
              <a:ext uri="{FF2B5EF4-FFF2-40B4-BE49-F238E27FC236}">
                <a16:creationId xmlns:a16="http://schemas.microsoft.com/office/drawing/2014/main" id="{AAD85983-7680-4053-A477-8DCD92248B29}"/>
              </a:ext>
            </a:extLst>
          </p:cNvPr>
          <p:cNvSpPr txBox="1"/>
          <p:nvPr/>
        </p:nvSpPr>
        <p:spPr>
          <a:xfrm>
            <a:off x="515275" y="6131100"/>
            <a:ext cx="3305797" cy="369332"/>
          </a:xfrm>
          <a:prstGeom prst="rect">
            <a:avLst/>
          </a:prstGeom>
          <a:noFill/>
        </p:spPr>
        <p:txBody>
          <a:bodyPr wrap="square" rtlCol="1">
            <a:spAutoFit/>
          </a:bodyPr>
          <a:lstStyle/>
          <a:p>
            <a:r>
              <a:rPr lang="he-IL" dirty="0"/>
              <a:t>מתוך אתר האקדמיה ללשון עברית</a:t>
            </a:r>
          </a:p>
        </p:txBody>
      </p:sp>
      <p:pic>
        <p:nvPicPr>
          <p:cNvPr id="4" name="תמונה 3">
            <a:extLst>
              <a:ext uri="{FF2B5EF4-FFF2-40B4-BE49-F238E27FC236}">
                <a16:creationId xmlns:a16="http://schemas.microsoft.com/office/drawing/2014/main" id="{D7125645-AB6A-4632-8282-11D312055683}"/>
              </a:ext>
            </a:extLst>
          </p:cNvPr>
          <p:cNvPicPr>
            <a:picLocks noChangeAspect="1"/>
          </p:cNvPicPr>
          <p:nvPr/>
        </p:nvPicPr>
        <p:blipFill>
          <a:blip r:embed="rId4"/>
          <a:stretch>
            <a:fillRect/>
          </a:stretch>
        </p:blipFill>
        <p:spPr>
          <a:xfrm>
            <a:off x="2925913" y="1649720"/>
            <a:ext cx="3901778" cy="963251"/>
          </a:xfrm>
          <a:prstGeom prst="rect">
            <a:avLst/>
          </a:prstGeom>
        </p:spPr>
      </p:pic>
      <p:sp>
        <p:nvSpPr>
          <p:cNvPr id="8" name="מלבן: פינות מעוגלות 7">
            <a:extLst>
              <a:ext uri="{FF2B5EF4-FFF2-40B4-BE49-F238E27FC236}">
                <a16:creationId xmlns:a16="http://schemas.microsoft.com/office/drawing/2014/main" id="{DCF049CA-190C-4F3E-A318-2464BCB3B96B}"/>
              </a:ext>
            </a:extLst>
          </p:cNvPr>
          <p:cNvSpPr/>
          <p:nvPr/>
        </p:nvSpPr>
        <p:spPr>
          <a:xfrm>
            <a:off x="8822267" y="1649720"/>
            <a:ext cx="1974188" cy="32284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rgbClr val="FF0000"/>
                </a:solidFill>
                <a:latin typeface="Varela Round" panose="00000500000000000000" pitchFamily="2" charset="-79"/>
                <a:cs typeface="Varela Round" panose="00000500000000000000" pitchFamily="2" charset="-79"/>
              </a:rPr>
              <a:t>סיומת חדשה</a:t>
            </a:r>
          </a:p>
        </p:txBody>
      </p:sp>
      <p:pic>
        <p:nvPicPr>
          <p:cNvPr id="9" name="תמונה 8">
            <a:extLst>
              <a:ext uri="{FF2B5EF4-FFF2-40B4-BE49-F238E27FC236}">
                <a16:creationId xmlns:a16="http://schemas.microsoft.com/office/drawing/2014/main" id="{FA93D79B-1C1D-4155-9B43-D797ED5BB499}"/>
              </a:ext>
            </a:extLst>
          </p:cNvPr>
          <p:cNvPicPr>
            <a:picLocks noChangeAspect="1"/>
          </p:cNvPicPr>
          <p:nvPr/>
        </p:nvPicPr>
        <p:blipFill>
          <a:blip r:embed="rId5"/>
          <a:stretch>
            <a:fillRect/>
          </a:stretch>
        </p:blipFill>
        <p:spPr>
          <a:xfrm>
            <a:off x="5490485" y="2492658"/>
            <a:ext cx="548688" cy="957155"/>
          </a:xfrm>
          <a:prstGeom prst="rect">
            <a:avLst/>
          </a:prstGeom>
        </p:spPr>
      </p:pic>
      <p:pic>
        <p:nvPicPr>
          <p:cNvPr id="10" name="תמונה 9">
            <a:extLst>
              <a:ext uri="{FF2B5EF4-FFF2-40B4-BE49-F238E27FC236}">
                <a16:creationId xmlns:a16="http://schemas.microsoft.com/office/drawing/2014/main" id="{7A500834-A136-4BA9-8CCD-63E63017C02D}"/>
              </a:ext>
            </a:extLst>
          </p:cNvPr>
          <p:cNvPicPr>
            <a:picLocks noChangeAspect="1"/>
          </p:cNvPicPr>
          <p:nvPr/>
        </p:nvPicPr>
        <p:blipFill>
          <a:blip r:embed="rId5"/>
          <a:stretch>
            <a:fillRect/>
          </a:stretch>
        </p:blipFill>
        <p:spPr>
          <a:xfrm>
            <a:off x="3793305" y="2492658"/>
            <a:ext cx="548688" cy="957155"/>
          </a:xfrm>
          <a:prstGeom prst="rect">
            <a:avLst/>
          </a:prstGeom>
        </p:spPr>
      </p:pic>
      <p:pic>
        <p:nvPicPr>
          <p:cNvPr id="11" name="תמונה 10">
            <a:extLst>
              <a:ext uri="{FF2B5EF4-FFF2-40B4-BE49-F238E27FC236}">
                <a16:creationId xmlns:a16="http://schemas.microsoft.com/office/drawing/2014/main" id="{3061C1E0-2E0D-4AA9-8072-ED0FF36AE00A}"/>
              </a:ext>
            </a:extLst>
          </p:cNvPr>
          <p:cNvPicPr>
            <a:picLocks noChangeAspect="1"/>
          </p:cNvPicPr>
          <p:nvPr/>
        </p:nvPicPr>
        <p:blipFill>
          <a:blip r:embed="rId6"/>
          <a:stretch>
            <a:fillRect/>
          </a:stretch>
        </p:blipFill>
        <p:spPr>
          <a:xfrm>
            <a:off x="4876802" y="3698696"/>
            <a:ext cx="1963082" cy="865707"/>
          </a:xfrm>
          <a:prstGeom prst="rect">
            <a:avLst/>
          </a:prstGeom>
        </p:spPr>
      </p:pic>
      <p:pic>
        <p:nvPicPr>
          <p:cNvPr id="12" name="תמונה 11">
            <a:extLst>
              <a:ext uri="{FF2B5EF4-FFF2-40B4-BE49-F238E27FC236}">
                <a16:creationId xmlns:a16="http://schemas.microsoft.com/office/drawing/2014/main" id="{E9F199C8-9043-4CFB-BB53-80ADD25962B3}"/>
              </a:ext>
            </a:extLst>
          </p:cNvPr>
          <p:cNvPicPr>
            <a:picLocks noChangeAspect="1"/>
          </p:cNvPicPr>
          <p:nvPr/>
        </p:nvPicPr>
        <p:blipFill>
          <a:blip r:embed="rId7"/>
          <a:stretch>
            <a:fillRect/>
          </a:stretch>
        </p:blipFill>
        <p:spPr>
          <a:xfrm>
            <a:off x="2413912" y="3698695"/>
            <a:ext cx="2219136" cy="865707"/>
          </a:xfrm>
          <a:prstGeom prst="rect">
            <a:avLst/>
          </a:prstGeom>
        </p:spPr>
      </p:pic>
    </p:spTree>
    <p:extLst>
      <p:ext uri="{BB962C8B-B14F-4D97-AF65-F5344CB8AC3E}">
        <p14:creationId xmlns:p14="http://schemas.microsoft.com/office/powerpoint/2010/main" val="71909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DFF8EE2-5B82-472A-8FFA-3C405CFC48F0}"/>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E3F0C15E-B215-4068-B388-E0B67399F7D0}"/>
              </a:ext>
            </a:extLst>
          </p:cNvPr>
          <p:cNvSpPr>
            <a:spLocks noGrp="1"/>
          </p:cNvSpPr>
          <p:nvPr>
            <p:ph type="body" sz="quarter" idx="3"/>
          </p:nvPr>
        </p:nvSpPr>
        <p:spPr/>
        <p:txBody>
          <a:bodyPr/>
          <a:lstStyle/>
          <a:p>
            <a:endParaRPr lang="he-IL"/>
          </a:p>
        </p:txBody>
      </p:sp>
      <p:pic>
        <p:nvPicPr>
          <p:cNvPr id="5" name="מציין מיקום תוכן 4">
            <a:extLst>
              <a:ext uri="{FF2B5EF4-FFF2-40B4-BE49-F238E27FC236}">
                <a16:creationId xmlns:a16="http://schemas.microsoft.com/office/drawing/2014/main" id="{AC14365F-E68A-45AE-93D8-8EDFEF180274}"/>
              </a:ext>
            </a:extLst>
          </p:cNvPr>
          <p:cNvPicPr>
            <a:picLocks noGrp="1" noChangeAspect="1"/>
          </p:cNvPicPr>
          <p:nvPr>
            <p:ph sz="quarter" idx="4"/>
          </p:nvPr>
        </p:nvPicPr>
        <p:blipFill>
          <a:blip r:embed="rId3"/>
          <a:stretch>
            <a:fillRect/>
          </a:stretch>
        </p:blipFill>
        <p:spPr>
          <a:xfrm>
            <a:off x="1189494" y="596587"/>
            <a:ext cx="7953045" cy="5725171"/>
          </a:xfrm>
          <a:prstGeom prst="rect">
            <a:avLst/>
          </a:prstGeom>
        </p:spPr>
      </p:pic>
      <p:sp>
        <p:nvSpPr>
          <p:cNvPr id="4" name="סימן חיסור 3">
            <a:extLst>
              <a:ext uri="{FF2B5EF4-FFF2-40B4-BE49-F238E27FC236}">
                <a16:creationId xmlns:a16="http://schemas.microsoft.com/office/drawing/2014/main" id="{35C75E20-BBBC-45FA-8A9B-75C61B83F18D}"/>
              </a:ext>
            </a:extLst>
          </p:cNvPr>
          <p:cNvSpPr/>
          <p:nvPr/>
        </p:nvSpPr>
        <p:spPr>
          <a:xfrm>
            <a:off x="5894374" y="2099206"/>
            <a:ext cx="3248165" cy="2667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D1E5365E-3629-408B-B724-C7EABA6EDE6F}"/>
              </a:ext>
            </a:extLst>
          </p:cNvPr>
          <p:cNvPicPr>
            <a:picLocks noChangeAspect="1"/>
          </p:cNvPicPr>
          <p:nvPr/>
        </p:nvPicPr>
        <p:blipFill>
          <a:blip r:embed="rId4"/>
          <a:stretch>
            <a:fillRect/>
          </a:stretch>
        </p:blipFill>
        <p:spPr>
          <a:xfrm>
            <a:off x="6408042" y="3104559"/>
            <a:ext cx="2414225" cy="97544"/>
          </a:xfrm>
          <a:prstGeom prst="rect">
            <a:avLst/>
          </a:prstGeom>
        </p:spPr>
      </p:pic>
      <p:pic>
        <p:nvPicPr>
          <p:cNvPr id="8" name="תמונה 7">
            <a:extLst>
              <a:ext uri="{FF2B5EF4-FFF2-40B4-BE49-F238E27FC236}">
                <a16:creationId xmlns:a16="http://schemas.microsoft.com/office/drawing/2014/main" id="{12CD5F3B-E118-415C-A9E9-C1D028AAC989}"/>
              </a:ext>
            </a:extLst>
          </p:cNvPr>
          <p:cNvPicPr>
            <a:picLocks noChangeAspect="1"/>
          </p:cNvPicPr>
          <p:nvPr/>
        </p:nvPicPr>
        <p:blipFill>
          <a:blip r:embed="rId4"/>
          <a:stretch>
            <a:fillRect/>
          </a:stretch>
        </p:blipFill>
        <p:spPr>
          <a:xfrm>
            <a:off x="5894374" y="3647034"/>
            <a:ext cx="2800350" cy="113145"/>
          </a:xfrm>
          <a:prstGeom prst="rect">
            <a:avLst/>
          </a:prstGeom>
        </p:spPr>
      </p:pic>
      <p:sp>
        <p:nvSpPr>
          <p:cNvPr id="9" name="תיבת טקסט 8">
            <a:extLst>
              <a:ext uri="{FF2B5EF4-FFF2-40B4-BE49-F238E27FC236}">
                <a16:creationId xmlns:a16="http://schemas.microsoft.com/office/drawing/2014/main" id="{3E12A760-751E-41C9-8E52-BACC9EFA3282}"/>
              </a:ext>
            </a:extLst>
          </p:cNvPr>
          <p:cNvSpPr txBox="1"/>
          <p:nvPr/>
        </p:nvSpPr>
        <p:spPr>
          <a:xfrm>
            <a:off x="182765" y="6321758"/>
            <a:ext cx="3305797" cy="369332"/>
          </a:xfrm>
          <a:prstGeom prst="rect">
            <a:avLst/>
          </a:prstGeom>
          <a:noFill/>
        </p:spPr>
        <p:txBody>
          <a:bodyPr wrap="square" rtlCol="1">
            <a:spAutoFit/>
          </a:bodyPr>
          <a:lstStyle/>
          <a:p>
            <a:r>
              <a:rPr lang="he-IL" dirty="0"/>
              <a:t>מתוך אתר האקדמיה ללשון עברית</a:t>
            </a:r>
          </a:p>
        </p:txBody>
      </p:sp>
    </p:spTree>
    <p:extLst>
      <p:ext uri="{BB962C8B-B14F-4D97-AF65-F5344CB8AC3E}">
        <p14:creationId xmlns:p14="http://schemas.microsoft.com/office/powerpoint/2010/main" val="21723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2524772-93C1-4E20-BFA3-9E17D9F0BED8}"/>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D8D0C17E-5439-4B30-8B83-5B5E610D8D7B}"/>
              </a:ext>
            </a:extLst>
          </p:cNvPr>
          <p:cNvSpPr>
            <a:spLocks noGrp="1"/>
          </p:cNvSpPr>
          <p:nvPr>
            <p:ph type="body" sz="quarter" idx="3"/>
          </p:nvPr>
        </p:nvSpPr>
        <p:spPr>
          <a:xfrm>
            <a:off x="720691" y="1151217"/>
            <a:ext cx="8306992" cy="540000"/>
          </a:xfrm>
        </p:spPr>
        <p:txBody>
          <a:bodyPr/>
          <a:lstStyle/>
          <a:p>
            <a:endParaRPr lang="he-IL"/>
          </a:p>
        </p:txBody>
      </p:sp>
      <p:sp>
        <p:nvSpPr>
          <p:cNvPr id="5" name="מלבן: פינות מעוגלות 4">
            <a:extLst>
              <a:ext uri="{FF2B5EF4-FFF2-40B4-BE49-F238E27FC236}">
                <a16:creationId xmlns:a16="http://schemas.microsoft.com/office/drawing/2014/main" id="{E04D840D-E676-44CF-95FB-AB573F79D2EE}"/>
              </a:ext>
            </a:extLst>
          </p:cNvPr>
          <p:cNvSpPr/>
          <p:nvPr/>
        </p:nvSpPr>
        <p:spPr>
          <a:xfrm>
            <a:off x="2363790" y="1120220"/>
            <a:ext cx="5695329" cy="821410"/>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המלט   התרבותי</a:t>
            </a:r>
          </a:p>
        </p:txBody>
      </p:sp>
      <p:pic>
        <p:nvPicPr>
          <p:cNvPr id="6" name="מציין מיקום תוכן 5">
            <a:extLst>
              <a:ext uri="{FF2B5EF4-FFF2-40B4-BE49-F238E27FC236}">
                <a16:creationId xmlns:a16="http://schemas.microsoft.com/office/drawing/2014/main" id="{E48A4C73-B0D0-4C22-B6FB-203C38457B4D}"/>
              </a:ext>
            </a:extLst>
          </p:cNvPr>
          <p:cNvPicPr>
            <a:picLocks noGrp="1" noChangeAspect="1"/>
          </p:cNvPicPr>
          <p:nvPr>
            <p:ph sz="quarter" idx="4"/>
          </p:nvPr>
        </p:nvPicPr>
        <p:blipFill>
          <a:blip r:embed="rId2"/>
          <a:stretch>
            <a:fillRect/>
          </a:stretch>
        </p:blipFill>
        <p:spPr>
          <a:xfrm>
            <a:off x="5821656" y="2159753"/>
            <a:ext cx="548688" cy="1300244"/>
          </a:xfrm>
          <a:prstGeom prst="rect">
            <a:avLst/>
          </a:prstGeom>
        </p:spPr>
      </p:pic>
      <p:pic>
        <p:nvPicPr>
          <p:cNvPr id="7" name="תמונה 6">
            <a:extLst>
              <a:ext uri="{FF2B5EF4-FFF2-40B4-BE49-F238E27FC236}">
                <a16:creationId xmlns:a16="http://schemas.microsoft.com/office/drawing/2014/main" id="{6731456B-7933-4185-92C0-4B427BEE1FB2}"/>
              </a:ext>
            </a:extLst>
          </p:cNvPr>
          <p:cNvPicPr>
            <a:picLocks noChangeAspect="1"/>
          </p:cNvPicPr>
          <p:nvPr/>
        </p:nvPicPr>
        <p:blipFill>
          <a:blip r:embed="rId3"/>
          <a:stretch>
            <a:fillRect/>
          </a:stretch>
        </p:blipFill>
        <p:spPr>
          <a:xfrm>
            <a:off x="4085846" y="2159753"/>
            <a:ext cx="548688" cy="1269247"/>
          </a:xfrm>
          <a:prstGeom prst="rect">
            <a:avLst/>
          </a:prstGeom>
        </p:spPr>
      </p:pic>
      <p:pic>
        <p:nvPicPr>
          <p:cNvPr id="8" name="תמונה 7">
            <a:extLst>
              <a:ext uri="{FF2B5EF4-FFF2-40B4-BE49-F238E27FC236}">
                <a16:creationId xmlns:a16="http://schemas.microsoft.com/office/drawing/2014/main" id="{BC94CD23-130C-45A7-A447-32A479A22DCA}"/>
              </a:ext>
            </a:extLst>
          </p:cNvPr>
          <p:cNvPicPr>
            <a:picLocks noChangeAspect="1"/>
          </p:cNvPicPr>
          <p:nvPr/>
        </p:nvPicPr>
        <p:blipFill>
          <a:blip r:embed="rId4"/>
          <a:stretch>
            <a:fillRect/>
          </a:stretch>
        </p:blipFill>
        <p:spPr>
          <a:xfrm>
            <a:off x="5283616" y="3652024"/>
            <a:ext cx="1963082" cy="865708"/>
          </a:xfrm>
          <a:prstGeom prst="rect">
            <a:avLst/>
          </a:prstGeom>
        </p:spPr>
      </p:pic>
      <p:pic>
        <p:nvPicPr>
          <p:cNvPr id="9" name="תמונה 8">
            <a:extLst>
              <a:ext uri="{FF2B5EF4-FFF2-40B4-BE49-F238E27FC236}">
                <a16:creationId xmlns:a16="http://schemas.microsoft.com/office/drawing/2014/main" id="{80FDA51E-68E2-4869-AE50-422B1C740689}"/>
              </a:ext>
            </a:extLst>
          </p:cNvPr>
          <p:cNvPicPr>
            <a:picLocks noChangeAspect="1"/>
          </p:cNvPicPr>
          <p:nvPr/>
        </p:nvPicPr>
        <p:blipFill>
          <a:blip r:embed="rId5"/>
          <a:stretch>
            <a:fillRect/>
          </a:stretch>
        </p:blipFill>
        <p:spPr>
          <a:xfrm>
            <a:off x="2976278" y="3652024"/>
            <a:ext cx="2219136" cy="865707"/>
          </a:xfrm>
          <a:prstGeom prst="rect">
            <a:avLst/>
          </a:prstGeom>
        </p:spPr>
      </p:pic>
      <p:sp>
        <p:nvSpPr>
          <p:cNvPr id="10" name="מלבן: פינות מעוגלות 9">
            <a:extLst>
              <a:ext uri="{FF2B5EF4-FFF2-40B4-BE49-F238E27FC236}">
                <a16:creationId xmlns:a16="http://schemas.microsoft.com/office/drawing/2014/main" id="{7FFF610E-89E2-43A4-8E7F-641F4B50EFB1}"/>
              </a:ext>
            </a:extLst>
          </p:cNvPr>
          <p:cNvSpPr/>
          <p:nvPr/>
        </p:nvSpPr>
        <p:spPr>
          <a:xfrm>
            <a:off x="2655052" y="5427814"/>
            <a:ext cx="4959748" cy="821410"/>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שם עצם ותוארו</a:t>
            </a:r>
          </a:p>
        </p:txBody>
      </p:sp>
      <p:pic>
        <p:nvPicPr>
          <p:cNvPr id="11" name="תמונה 10">
            <a:extLst>
              <a:ext uri="{FF2B5EF4-FFF2-40B4-BE49-F238E27FC236}">
                <a16:creationId xmlns:a16="http://schemas.microsoft.com/office/drawing/2014/main" id="{2CA5CE7E-D7BD-45EF-8DF5-A617FDB245C2}"/>
              </a:ext>
            </a:extLst>
          </p:cNvPr>
          <p:cNvPicPr>
            <a:picLocks noChangeAspect="1"/>
          </p:cNvPicPr>
          <p:nvPr/>
        </p:nvPicPr>
        <p:blipFill>
          <a:blip r:embed="rId6"/>
          <a:stretch>
            <a:fillRect/>
          </a:stretch>
        </p:blipFill>
        <p:spPr>
          <a:xfrm>
            <a:off x="4988608" y="4445879"/>
            <a:ext cx="548688" cy="994689"/>
          </a:xfrm>
          <a:prstGeom prst="rect">
            <a:avLst/>
          </a:prstGeom>
        </p:spPr>
      </p:pic>
      <p:sp>
        <p:nvSpPr>
          <p:cNvPr id="12" name="מלבן: פינות מעוגלות 11">
            <a:extLst>
              <a:ext uri="{FF2B5EF4-FFF2-40B4-BE49-F238E27FC236}">
                <a16:creationId xmlns:a16="http://schemas.microsoft.com/office/drawing/2014/main" id="{0F6EE8D1-E36E-4943-AEAC-B3A913545B31}"/>
              </a:ext>
            </a:extLst>
          </p:cNvPr>
          <p:cNvSpPr/>
          <p:nvPr/>
        </p:nvSpPr>
        <p:spPr>
          <a:xfrm>
            <a:off x="2363790" y="1113843"/>
            <a:ext cx="5695329" cy="821410"/>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המלט החומרי </a:t>
            </a:r>
          </a:p>
        </p:txBody>
      </p:sp>
      <p:sp>
        <p:nvSpPr>
          <p:cNvPr id="13" name="מלבן: פינות מעוגלות 12">
            <a:extLst>
              <a:ext uri="{FF2B5EF4-FFF2-40B4-BE49-F238E27FC236}">
                <a16:creationId xmlns:a16="http://schemas.microsoft.com/office/drawing/2014/main" id="{505B8753-B5EB-4065-BF37-DF99ED09248D}"/>
              </a:ext>
            </a:extLst>
          </p:cNvPr>
          <p:cNvSpPr/>
          <p:nvPr/>
        </p:nvSpPr>
        <p:spPr>
          <a:xfrm>
            <a:off x="2363791" y="1109061"/>
            <a:ext cx="5695328" cy="824598"/>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האומה המתחדשת</a:t>
            </a:r>
          </a:p>
        </p:txBody>
      </p:sp>
      <p:pic>
        <p:nvPicPr>
          <p:cNvPr id="14" name="תמונה 13">
            <a:extLst>
              <a:ext uri="{FF2B5EF4-FFF2-40B4-BE49-F238E27FC236}">
                <a16:creationId xmlns:a16="http://schemas.microsoft.com/office/drawing/2014/main" id="{A99F3B5D-E0AE-46C0-805E-72692FECC83A}"/>
              </a:ext>
            </a:extLst>
          </p:cNvPr>
          <p:cNvPicPr>
            <a:picLocks noChangeAspect="1"/>
          </p:cNvPicPr>
          <p:nvPr/>
        </p:nvPicPr>
        <p:blipFill>
          <a:blip r:embed="rId7"/>
          <a:stretch>
            <a:fillRect/>
          </a:stretch>
        </p:blipFill>
        <p:spPr>
          <a:xfrm>
            <a:off x="8780131" y="213094"/>
            <a:ext cx="3411869" cy="3215906"/>
          </a:xfrm>
          <a:prstGeom prst="rect">
            <a:avLst/>
          </a:prstGeom>
        </p:spPr>
      </p:pic>
    </p:spTree>
    <p:extLst>
      <p:ext uri="{BB962C8B-B14F-4D97-AF65-F5344CB8AC3E}">
        <p14:creationId xmlns:p14="http://schemas.microsoft.com/office/powerpoint/2010/main" val="24338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50659C0B-10B2-4375-BE27-07F16B518862}"/>
              </a:ext>
            </a:extLst>
          </p:cNvPr>
          <p:cNvPicPr>
            <a:picLocks noChangeAspect="1"/>
          </p:cNvPicPr>
          <p:nvPr/>
        </p:nvPicPr>
        <p:blipFill>
          <a:blip r:embed="rId3"/>
          <a:stretch>
            <a:fillRect/>
          </a:stretch>
        </p:blipFill>
        <p:spPr>
          <a:xfrm>
            <a:off x="39094" y="1001096"/>
            <a:ext cx="2570012" cy="2710639"/>
          </a:xfrm>
          <a:prstGeom prst="rect">
            <a:avLst/>
          </a:prstGeom>
        </p:spPr>
      </p:pic>
      <p:sp>
        <p:nvSpPr>
          <p:cNvPr id="2" name="כותרת 1">
            <a:extLst>
              <a:ext uri="{FF2B5EF4-FFF2-40B4-BE49-F238E27FC236}">
                <a16:creationId xmlns:a16="http://schemas.microsoft.com/office/drawing/2014/main" id="{F61B1A69-DF2E-454F-BDCC-E6145D977594}"/>
              </a:ext>
            </a:extLst>
          </p:cNvPr>
          <p:cNvSpPr>
            <a:spLocks noGrp="1"/>
          </p:cNvSpPr>
          <p:nvPr>
            <p:ph type="title"/>
          </p:nvPr>
        </p:nvSpPr>
        <p:spPr/>
        <p:txBody>
          <a:bodyPr/>
          <a:lstStyle/>
          <a:p>
            <a:r>
              <a:rPr lang="he-IL" sz="4000" dirty="0"/>
              <a:t>שם עצם ותוארו</a:t>
            </a:r>
          </a:p>
        </p:txBody>
      </p:sp>
      <p:sp>
        <p:nvSpPr>
          <p:cNvPr id="3" name="מציין מיקום טקסט 2">
            <a:extLst>
              <a:ext uri="{FF2B5EF4-FFF2-40B4-BE49-F238E27FC236}">
                <a16:creationId xmlns:a16="http://schemas.microsoft.com/office/drawing/2014/main" id="{5B4C1124-6BE8-44E0-8A88-1DF0CF4936BC}"/>
              </a:ext>
            </a:extLst>
          </p:cNvPr>
          <p:cNvSpPr>
            <a:spLocks noGrp="1"/>
          </p:cNvSpPr>
          <p:nvPr>
            <p:ph type="body" sz="quarter" idx="3"/>
          </p:nvPr>
        </p:nvSpPr>
        <p:spPr/>
        <p:txBody>
          <a:bodyPr/>
          <a:lstStyle/>
          <a:p>
            <a:r>
              <a:rPr lang="he-IL" dirty="0"/>
              <a:t>החולה המדומה </a:t>
            </a:r>
          </a:p>
        </p:txBody>
      </p:sp>
      <p:sp>
        <p:nvSpPr>
          <p:cNvPr id="4" name="מציין מיקום תוכן 3">
            <a:extLst>
              <a:ext uri="{FF2B5EF4-FFF2-40B4-BE49-F238E27FC236}">
                <a16:creationId xmlns:a16="http://schemas.microsoft.com/office/drawing/2014/main" id="{66F5525A-F5F1-4B4A-8BA5-0FBD0712DFC1}"/>
              </a:ext>
            </a:extLst>
          </p:cNvPr>
          <p:cNvSpPr>
            <a:spLocks noGrp="1"/>
          </p:cNvSpPr>
          <p:nvPr>
            <p:ph sz="quarter" idx="4"/>
          </p:nvPr>
        </p:nvSpPr>
        <p:spPr>
          <a:xfrm>
            <a:off x="3369733" y="1655678"/>
            <a:ext cx="8306992" cy="3986395"/>
          </a:xfrm>
        </p:spPr>
        <p:txBody>
          <a:bodyPr>
            <a:normAutofit/>
          </a:bodyPr>
          <a:lstStyle/>
          <a:p>
            <a:pPr marL="96848" indent="0">
              <a:lnSpc>
                <a:spcPct val="150000"/>
              </a:lnSpc>
              <a:buNone/>
            </a:pPr>
            <a:r>
              <a:rPr lang="he-IL" sz="2800" dirty="0"/>
              <a:t>יעקב כהן  הוא  שחקן  ישראלי  והוא  משחק   בתפקיד החולה  המדומה. </a:t>
            </a:r>
          </a:p>
          <a:p>
            <a:pPr marL="96848" indent="0">
              <a:lnSpc>
                <a:spcPct val="150000"/>
              </a:lnSpc>
              <a:buNone/>
            </a:pPr>
            <a:r>
              <a:rPr lang="he-IL" sz="2800" dirty="0"/>
              <a:t>בתפקידו  זה  הוא   נכנס   לנעליה  של   אחת  </a:t>
            </a:r>
          </a:p>
          <a:p>
            <a:pPr marL="96848" indent="0">
              <a:lnSpc>
                <a:spcPct val="150000"/>
              </a:lnSpc>
              <a:buNone/>
            </a:pPr>
            <a:r>
              <a:rPr lang="he-IL" sz="2800" dirty="0"/>
              <a:t>הדמויות    המהוללות  בתולדות   הקומדיה   הכללית. </a:t>
            </a:r>
          </a:p>
          <a:p>
            <a:pPr marL="96848" indent="0">
              <a:lnSpc>
                <a:spcPct val="150000"/>
              </a:lnSpc>
              <a:buNone/>
            </a:pPr>
            <a:endParaRPr lang="he-IL" sz="2800" dirty="0"/>
          </a:p>
        </p:txBody>
      </p:sp>
      <p:sp>
        <p:nvSpPr>
          <p:cNvPr id="5" name="מלבן: פינות מעוגלות 4">
            <a:extLst>
              <a:ext uri="{FF2B5EF4-FFF2-40B4-BE49-F238E27FC236}">
                <a16:creationId xmlns:a16="http://schemas.microsoft.com/office/drawing/2014/main" id="{1670B551-27F7-42E8-95B0-88A0F070BC85}"/>
              </a:ext>
            </a:extLst>
          </p:cNvPr>
          <p:cNvSpPr/>
          <p:nvPr/>
        </p:nvSpPr>
        <p:spPr>
          <a:xfrm>
            <a:off x="-132775" y="3315920"/>
            <a:ext cx="2682544" cy="22615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hlinkClick r:id="rId4"/>
              </a:rPr>
              <a:t>https://www.habima.co.il/</a:t>
            </a:r>
            <a:endParaRPr lang="he-IL" dirty="0"/>
          </a:p>
        </p:txBody>
      </p:sp>
      <p:sp>
        <p:nvSpPr>
          <p:cNvPr id="7" name="מלבן: פינות מעוגלות 6">
            <a:extLst>
              <a:ext uri="{FF2B5EF4-FFF2-40B4-BE49-F238E27FC236}">
                <a16:creationId xmlns:a16="http://schemas.microsoft.com/office/drawing/2014/main" id="{C7B76B7B-E5B7-45AB-977D-A9ADE4DAAF51}"/>
              </a:ext>
            </a:extLst>
          </p:cNvPr>
          <p:cNvSpPr/>
          <p:nvPr/>
        </p:nvSpPr>
        <p:spPr>
          <a:xfrm>
            <a:off x="8822267" y="2448708"/>
            <a:ext cx="277419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החולה המדומה.</a:t>
            </a:r>
          </a:p>
        </p:txBody>
      </p:sp>
      <p:sp>
        <p:nvSpPr>
          <p:cNvPr id="8" name="מלבן: פינות מעוגלות 7">
            <a:extLst>
              <a:ext uri="{FF2B5EF4-FFF2-40B4-BE49-F238E27FC236}">
                <a16:creationId xmlns:a16="http://schemas.microsoft.com/office/drawing/2014/main" id="{34871E96-0C06-4112-9B49-91C36302676C}"/>
              </a:ext>
            </a:extLst>
          </p:cNvPr>
          <p:cNvSpPr/>
          <p:nvPr/>
        </p:nvSpPr>
        <p:spPr>
          <a:xfrm>
            <a:off x="8276001" y="3788935"/>
            <a:ext cx="3440623" cy="7121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הדמויות המהוללות</a:t>
            </a:r>
          </a:p>
        </p:txBody>
      </p:sp>
      <p:sp>
        <p:nvSpPr>
          <p:cNvPr id="9" name="מלבן: פינות מעוגלות 8">
            <a:extLst>
              <a:ext uri="{FF2B5EF4-FFF2-40B4-BE49-F238E27FC236}">
                <a16:creationId xmlns:a16="http://schemas.microsoft.com/office/drawing/2014/main" id="{2287B440-0DD9-437F-9201-9B2DD3A354A9}"/>
              </a:ext>
            </a:extLst>
          </p:cNvPr>
          <p:cNvSpPr/>
          <p:nvPr/>
        </p:nvSpPr>
        <p:spPr>
          <a:xfrm>
            <a:off x="3369733" y="3904151"/>
            <a:ext cx="3367340"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הקומדיה הכללית.</a:t>
            </a:r>
          </a:p>
        </p:txBody>
      </p:sp>
      <p:sp>
        <p:nvSpPr>
          <p:cNvPr id="11" name="מלבן: פינות מעוגלות 10">
            <a:extLst>
              <a:ext uri="{FF2B5EF4-FFF2-40B4-BE49-F238E27FC236}">
                <a16:creationId xmlns:a16="http://schemas.microsoft.com/office/drawing/2014/main" id="{E378DFE0-5D82-48FE-8F15-D2A92CFB9D18}"/>
              </a:ext>
            </a:extLst>
          </p:cNvPr>
          <p:cNvSpPr/>
          <p:nvPr/>
        </p:nvSpPr>
        <p:spPr>
          <a:xfrm>
            <a:off x="169047" y="5128874"/>
            <a:ext cx="8031963" cy="102639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מסקנה-  בצירוף שמני של שם העצם ותוארו </a:t>
            </a:r>
          </a:p>
          <a:p>
            <a:pPr algn="ctr"/>
            <a:r>
              <a:rPr lang="he-IL" sz="2800" dirty="0">
                <a:solidFill>
                  <a:schemeClr val="tx2"/>
                </a:solidFill>
                <a:latin typeface="Varela Round" panose="00000500000000000000" pitchFamily="2" charset="-79"/>
                <a:cs typeface="Varela Round" panose="00000500000000000000" pitchFamily="2" charset="-79"/>
              </a:rPr>
              <a:t>יש התאמה במין, במספר וביידוע .</a:t>
            </a:r>
          </a:p>
        </p:txBody>
      </p:sp>
      <p:sp>
        <p:nvSpPr>
          <p:cNvPr id="12" name="מלבן: פינות מעוגלות 11">
            <a:extLst>
              <a:ext uri="{FF2B5EF4-FFF2-40B4-BE49-F238E27FC236}">
                <a16:creationId xmlns:a16="http://schemas.microsoft.com/office/drawing/2014/main" id="{CD108513-DC8F-48AE-BA72-394F3E6D8CA5}"/>
              </a:ext>
            </a:extLst>
          </p:cNvPr>
          <p:cNvSpPr/>
          <p:nvPr/>
        </p:nvSpPr>
        <p:spPr>
          <a:xfrm>
            <a:off x="7063139" y="1817194"/>
            <a:ext cx="2275743"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שחקן ישראלי</a:t>
            </a:r>
          </a:p>
        </p:txBody>
      </p:sp>
    </p:spTree>
    <p:extLst>
      <p:ext uri="{BB962C8B-B14F-4D97-AF65-F5344CB8AC3E}">
        <p14:creationId xmlns:p14="http://schemas.microsoft.com/office/powerpoint/2010/main" val="30898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BA832D5-5019-4D1F-9C26-A9FBB987D7D1}"/>
              </a:ext>
            </a:extLst>
          </p:cNvPr>
          <p:cNvSpPr>
            <a:spLocks noGrp="1"/>
          </p:cNvSpPr>
          <p:nvPr>
            <p:ph type="title"/>
          </p:nvPr>
        </p:nvSpPr>
        <p:spPr/>
        <p:txBody>
          <a:bodyPr/>
          <a:lstStyle/>
          <a:p>
            <a:r>
              <a:rPr lang="he-IL" sz="4000" dirty="0"/>
              <a:t>ש"ע ותוארו -התאמה במין, במספר וביידוע</a:t>
            </a:r>
          </a:p>
        </p:txBody>
      </p:sp>
      <p:graphicFrame>
        <p:nvGraphicFramePr>
          <p:cNvPr id="2" name="טבלה 18">
            <a:extLst>
              <a:ext uri="{FF2B5EF4-FFF2-40B4-BE49-F238E27FC236}">
                <a16:creationId xmlns:a16="http://schemas.microsoft.com/office/drawing/2014/main" id="{76404933-E0C9-4EB6-9FB4-EF57A5FC2A59}"/>
              </a:ext>
            </a:extLst>
          </p:cNvPr>
          <p:cNvGraphicFramePr>
            <a:graphicFrameLocks noGrp="1"/>
          </p:cNvGraphicFramePr>
          <p:nvPr>
            <p:extLst>
              <p:ext uri="{D42A27DB-BD31-4B8C-83A1-F6EECF244321}">
                <p14:modId xmlns:p14="http://schemas.microsoft.com/office/powerpoint/2010/main" val="131196112"/>
              </p:ext>
            </p:extLst>
          </p:nvPr>
        </p:nvGraphicFramePr>
        <p:xfrm>
          <a:off x="1777042" y="1236128"/>
          <a:ext cx="8670758" cy="4526318"/>
        </p:xfrm>
        <a:graphic>
          <a:graphicData uri="http://schemas.openxmlformats.org/drawingml/2006/table">
            <a:tbl>
              <a:tblPr rtl="1" firstRow="1" bandRow="1">
                <a:tableStyleId>{5940675A-B579-460E-94D1-54222C63F5DA}</a:tableStyleId>
              </a:tblPr>
              <a:tblGrid>
                <a:gridCol w="4335379">
                  <a:extLst>
                    <a:ext uri="{9D8B030D-6E8A-4147-A177-3AD203B41FA5}">
                      <a16:colId xmlns:a16="http://schemas.microsoft.com/office/drawing/2014/main" val="1456415834"/>
                    </a:ext>
                  </a:extLst>
                </a:gridCol>
                <a:gridCol w="4335379">
                  <a:extLst>
                    <a:ext uri="{9D8B030D-6E8A-4147-A177-3AD203B41FA5}">
                      <a16:colId xmlns:a16="http://schemas.microsoft.com/office/drawing/2014/main" val="3266944433"/>
                    </a:ext>
                  </a:extLst>
                </a:gridCol>
              </a:tblGrid>
              <a:tr h="796786">
                <a:tc>
                  <a:txBody>
                    <a:bodyPr/>
                    <a:lstStyle/>
                    <a:p>
                      <a:pPr algn="ctr" rtl="1"/>
                      <a:r>
                        <a:rPr lang="he-IL" sz="2400" dirty="0">
                          <a:solidFill>
                            <a:schemeClr val="tx2"/>
                          </a:solidFill>
                          <a:latin typeface="Varela Round" panose="00000500000000000000" pitchFamily="2" charset="-79"/>
                          <a:cs typeface="Varela Round" panose="00000500000000000000" pitchFamily="2" charset="-79"/>
                        </a:rPr>
                        <a:t>צירוף ללא יידוע</a:t>
                      </a:r>
                    </a:p>
                  </a:txBody>
                  <a:tcPr anchor="ctr">
                    <a:solidFill>
                      <a:srgbClr val="D3EFF5"/>
                    </a:solidFill>
                  </a:tcPr>
                </a:tc>
                <a:tc>
                  <a:txBody>
                    <a:bodyPr/>
                    <a:lstStyle/>
                    <a:p>
                      <a:pPr algn="ctr" rtl="1"/>
                      <a:r>
                        <a:rPr lang="he-IL" sz="2400" dirty="0">
                          <a:solidFill>
                            <a:schemeClr val="tx2"/>
                          </a:solidFill>
                          <a:latin typeface="Varela Round" panose="00000500000000000000" pitchFamily="2" charset="-79"/>
                          <a:cs typeface="Varela Round" panose="00000500000000000000" pitchFamily="2" charset="-79"/>
                        </a:rPr>
                        <a:t>צירוף מיודע</a:t>
                      </a:r>
                    </a:p>
                  </a:txBody>
                  <a:tcPr anchor="ctr">
                    <a:solidFill>
                      <a:srgbClr val="D3EFF5"/>
                    </a:solidFill>
                  </a:tcPr>
                </a:tc>
                <a:extLst>
                  <a:ext uri="{0D108BD9-81ED-4DB2-BD59-A6C34878D82A}">
                    <a16:rowId xmlns:a16="http://schemas.microsoft.com/office/drawing/2014/main" val="1194121837"/>
                  </a:ext>
                </a:extLst>
              </a:tr>
              <a:tr h="991897">
                <a:tc>
                  <a:txBody>
                    <a:bodyPr/>
                    <a:lstStyle/>
                    <a:p>
                      <a:pPr algn="ctr" rtl="1"/>
                      <a:r>
                        <a:rPr lang="he-IL" sz="2800" dirty="0">
                          <a:latin typeface="Varela Round" panose="00000500000000000000" pitchFamily="2" charset="-79"/>
                          <a:cs typeface="Varela Round" panose="00000500000000000000" pitchFamily="2" charset="-79"/>
                        </a:rPr>
                        <a:t>איש קטן</a:t>
                      </a:r>
                    </a:p>
                  </a:txBody>
                  <a:tcPr anchor="ctr"/>
                </a:tc>
                <a:tc>
                  <a:txBody>
                    <a:bodyPr/>
                    <a:lstStyle/>
                    <a:p>
                      <a:pPr algn="ctr" rtl="1"/>
                      <a:endParaRPr lang="he-IL" sz="2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3278032429"/>
                  </a:ext>
                </a:extLst>
              </a:tr>
              <a:tr h="912545">
                <a:tc>
                  <a:txBody>
                    <a:bodyPr/>
                    <a:lstStyle/>
                    <a:p>
                      <a:pPr algn="ctr" rtl="1"/>
                      <a:r>
                        <a:rPr lang="he-IL" sz="2800" dirty="0">
                          <a:latin typeface="Varela Round" panose="00000500000000000000" pitchFamily="2" charset="-79"/>
                          <a:cs typeface="Varela Round" panose="00000500000000000000" pitchFamily="2" charset="-79"/>
                        </a:rPr>
                        <a:t>אומה מתחדשת</a:t>
                      </a:r>
                    </a:p>
                  </a:txBody>
                  <a:tcPr anchor="ctr"/>
                </a:tc>
                <a:tc>
                  <a:txBody>
                    <a:bodyPr/>
                    <a:lstStyle/>
                    <a:p>
                      <a:pPr algn="ctr" rtl="1"/>
                      <a:endParaRPr lang="he-IL" sz="2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864613043"/>
                  </a:ext>
                </a:extLst>
              </a:tr>
              <a:tr h="912545">
                <a:tc>
                  <a:txBody>
                    <a:bodyPr/>
                    <a:lstStyle/>
                    <a:p>
                      <a:pPr algn="ctr" rtl="1"/>
                      <a:r>
                        <a:rPr lang="he-IL" sz="2800" dirty="0">
                          <a:latin typeface="Varela Round" panose="00000500000000000000" pitchFamily="2" charset="-79"/>
                          <a:cs typeface="Varela Round" panose="00000500000000000000" pitchFamily="2" charset="-79"/>
                        </a:rPr>
                        <a:t>אנשים  טובים</a:t>
                      </a:r>
                    </a:p>
                  </a:txBody>
                  <a:tcPr anchor="ctr"/>
                </a:tc>
                <a:tc>
                  <a:txBody>
                    <a:bodyPr/>
                    <a:lstStyle/>
                    <a:p>
                      <a:pPr algn="ctr" rtl="1"/>
                      <a:endParaRPr lang="he-IL" sz="2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2967094457"/>
                  </a:ext>
                </a:extLst>
              </a:tr>
              <a:tr h="912545">
                <a:tc>
                  <a:txBody>
                    <a:bodyPr/>
                    <a:lstStyle/>
                    <a:p>
                      <a:pPr algn="ctr" rtl="1"/>
                      <a:r>
                        <a:rPr lang="he-IL" sz="2800" dirty="0">
                          <a:latin typeface="Varela Round" panose="00000500000000000000" pitchFamily="2" charset="-79"/>
                          <a:cs typeface="Varela Round" panose="00000500000000000000" pitchFamily="2" charset="-79"/>
                        </a:rPr>
                        <a:t>דמויות מהוללות</a:t>
                      </a:r>
                    </a:p>
                  </a:txBody>
                  <a:tcPr anchor="ctr"/>
                </a:tc>
                <a:tc>
                  <a:txBody>
                    <a:bodyPr/>
                    <a:lstStyle/>
                    <a:p>
                      <a:pPr algn="ctr" rtl="1"/>
                      <a:endParaRPr lang="he-IL" sz="2800" dirty="0">
                        <a:latin typeface="Varela Round" panose="00000500000000000000" pitchFamily="2" charset="-79"/>
                        <a:cs typeface="Varela Round" panose="00000500000000000000" pitchFamily="2" charset="-79"/>
                      </a:endParaRPr>
                    </a:p>
                  </a:txBody>
                  <a:tcPr anchor="ctr"/>
                </a:tc>
                <a:extLst>
                  <a:ext uri="{0D108BD9-81ED-4DB2-BD59-A6C34878D82A}">
                    <a16:rowId xmlns:a16="http://schemas.microsoft.com/office/drawing/2014/main" val="4127255262"/>
                  </a:ext>
                </a:extLst>
              </a:tr>
            </a:tbl>
          </a:graphicData>
        </a:graphic>
      </p:graphicFrame>
      <p:sp>
        <p:nvSpPr>
          <p:cNvPr id="3" name="מלבן: פינות מעוגלות 2">
            <a:extLst>
              <a:ext uri="{FF2B5EF4-FFF2-40B4-BE49-F238E27FC236}">
                <a16:creationId xmlns:a16="http://schemas.microsoft.com/office/drawing/2014/main" id="{21516987-59DF-45ED-81BD-0DFDBB4FDC96}"/>
              </a:ext>
            </a:extLst>
          </p:cNvPr>
          <p:cNvSpPr/>
          <p:nvPr/>
        </p:nvSpPr>
        <p:spPr>
          <a:xfrm>
            <a:off x="3099661" y="2147187"/>
            <a:ext cx="2681207" cy="72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defTabSz="914491">
              <a:defRPr/>
            </a:pPr>
            <a:r>
              <a:rPr lang="he-IL" sz="32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איש</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קטן</a:t>
            </a:r>
            <a:r>
              <a:rPr lang="he-IL" sz="2800" dirty="0">
                <a:latin typeface="Varela Round" panose="00000500000000000000" pitchFamily="2" charset="-79"/>
                <a:cs typeface="Varela Round" panose="00000500000000000000" pitchFamily="2" charset="-79"/>
              </a:rPr>
              <a:t>                </a:t>
            </a:r>
          </a:p>
        </p:txBody>
      </p:sp>
      <p:sp>
        <p:nvSpPr>
          <p:cNvPr id="5" name="מלבן: פינות מעוגלות 4">
            <a:extLst>
              <a:ext uri="{FF2B5EF4-FFF2-40B4-BE49-F238E27FC236}">
                <a16:creationId xmlns:a16="http://schemas.microsoft.com/office/drawing/2014/main" id="{DA1C4146-E190-4728-80D2-226E32C55606}"/>
              </a:ext>
            </a:extLst>
          </p:cNvPr>
          <p:cNvSpPr/>
          <p:nvPr/>
        </p:nvSpPr>
        <p:spPr>
          <a:xfrm>
            <a:off x="2262753" y="3126783"/>
            <a:ext cx="3363133" cy="6044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אומה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מתחדשת</a:t>
            </a:r>
          </a:p>
        </p:txBody>
      </p:sp>
      <p:sp>
        <p:nvSpPr>
          <p:cNvPr id="6" name="מלבן: פינות מעוגלות 5">
            <a:extLst>
              <a:ext uri="{FF2B5EF4-FFF2-40B4-BE49-F238E27FC236}">
                <a16:creationId xmlns:a16="http://schemas.microsoft.com/office/drawing/2014/main" id="{8292B45C-7C8A-42AA-9E56-8ABBB4B9F20C}"/>
              </a:ext>
            </a:extLst>
          </p:cNvPr>
          <p:cNvSpPr/>
          <p:nvPr/>
        </p:nvSpPr>
        <p:spPr>
          <a:xfrm>
            <a:off x="2588217" y="4135511"/>
            <a:ext cx="3192651" cy="509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אנשים</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טובים</a:t>
            </a:r>
          </a:p>
        </p:txBody>
      </p:sp>
      <p:sp>
        <p:nvSpPr>
          <p:cNvPr id="7" name="מלבן: פינות מעוגלות 6">
            <a:extLst>
              <a:ext uri="{FF2B5EF4-FFF2-40B4-BE49-F238E27FC236}">
                <a16:creationId xmlns:a16="http://schemas.microsoft.com/office/drawing/2014/main" id="{A0A9340A-FAF5-4C9C-B8C0-BAE840C3CBD2}"/>
              </a:ext>
            </a:extLst>
          </p:cNvPr>
          <p:cNvSpPr/>
          <p:nvPr/>
        </p:nvSpPr>
        <p:spPr>
          <a:xfrm>
            <a:off x="2340245" y="5029052"/>
            <a:ext cx="3332136" cy="509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דמויות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מהוללות</a:t>
            </a:r>
          </a:p>
        </p:txBody>
      </p:sp>
    </p:spTree>
    <p:extLst>
      <p:ext uri="{BB962C8B-B14F-4D97-AF65-F5344CB8AC3E}">
        <p14:creationId xmlns:p14="http://schemas.microsoft.com/office/powerpoint/2010/main" val="65643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F15CE3-C802-4F41-B77E-8AA83EA0B66B}"/>
              </a:ext>
            </a:extLst>
          </p:cNvPr>
          <p:cNvSpPr>
            <a:spLocks noGrp="1"/>
          </p:cNvSpPr>
          <p:nvPr>
            <p:ph type="title"/>
          </p:nvPr>
        </p:nvSpPr>
        <p:spPr/>
        <p:txBody>
          <a:bodyPr/>
          <a:lstStyle/>
          <a:p>
            <a:r>
              <a:rPr lang="he-IL" sz="4000" dirty="0"/>
              <a:t>דרכי היידוע</a:t>
            </a:r>
          </a:p>
        </p:txBody>
      </p:sp>
      <p:sp>
        <p:nvSpPr>
          <p:cNvPr id="3" name="מציין מיקום טקסט 2">
            <a:extLst>
              <a:ext uri="{FF2B5EF4-FFF2-40B4-BE49-F238E27FC236}">
                <a16:creationId xmlns:a16="http://schemas.microsoft.com/office/drawing/2014/main" id="{298D7E1A-36D7-4134-B5E5-05283A30BF37}"/>
              </a:ext>
            </a:extLst>
          </p:cNvPr>
          <p:cNvSpPr>
            <a:spLocks noGrp="1"/>
          </p:cNvSpPr>
          <p:nvPr>
            <p:ph type="body" sz="quarter" idx="3"/>
          </p:nvPr>
        </p:nvSpPr>
        <p:spPr/>
        <p:txBody>
          <a:bodyPr/>
          <a:lstStyle/>
          <a:p>
            <a:endParaRPr lang="he-IL"/>
          </a:p>
        </p:txBody>
      </p:sp>
      <p:graphicFrame>
        <p:nvGraphicFramePr>
          <p:cNvPr id="5" name="טבלה 5">
            <a:extLst>
              <a:ext uri="{FF2B5EF4-FFF2-40B4-BE49-F238E27FC236}">
                <a16:creationId xmlns:a16="http://schemas.microsoft.com/office/drawing/2014/main" id="{E4E2D040-020C-4302-B359-2CBD7B1FBB13}"/>
              </a:ext>
            </a:extLst>
          </p:cNvPr>
          <p:cNvGraphicFramePr>
            <a:graphicFrameLocks noGrp="1"/>
          </p:cNvGraphicFramePr>
          <p:nvPr>
            <p:ph sz="quarter" idx="4"/>
            <p:extLst>
              <p:ext uri="{D42A27DB-BD31-4B8C-83A1-F6EECF244321}">
                <p14:modId xmlns:p14="http://schemas.microsoft.com/office/powerpoint/2010/main" val="3120075845"/>
              </p:ext>
            </p:extLst>
          </p:nvPr>
        </p:nvGraphicFramePr>
        <p:xfrm>
          <a:off x="791105" y="1730982"/>
          <a:ext cx="8031162" cy="4142874"/>
        </p:xfrm>
        <a:graphic>
          <a:graphicData uri="http://schemas.openxmlformats.org/drawingml/2006/table">
            <a:tbl>
              <a:tblPr rtl="1" firstRow="1" bandRow="1">
                <a:tableStyleId>{5C22544A-7EE6-4342-B048-85BDC9FD1C3A}</a:tableStyleId>
              </a:tblPr>
              <a:tblGrid>
                <a:gridCol w="4015581">
                  <a:extLst>
                    <a:ext uri="{9D8B030D-6E8A-4147-A177-3AD203B41FA5}">
                      <a16:colId xmlns:a16="http://schemas.microsoft.com/office/drawing/2014/main" val="337266974"/>
                    </a:ext>
                  </a:extLst>
                </a:gridCol>
                <a:gridCol w="4015581">
                  <a:extLst>
                    <a:ext uri="{9D8B030D-6E8A-4147-A177-3AD203B41FA5}">
                      <a16:colId xmlns:a16="http://schemas.microsoft.com/office/drawing/2014/main" val="2156061774"/>
                    </a:ext>
                  </a:extLst>
                </a:gridCol>
              </a:tblGrid>
              <a:tr h="690479">
                <a:tc>
                  <a:txBody>
                    <a:bodyPr/>
                    <a:lstStyle/>
                    <a:p>
                      <a:pPr rtl="1"/>
                      <a:endParaRPr lang="he-IL" dirty="0"/>
                    </a:p>
                  </a:txBody>
                  <a:tcPr>
                    <a:noFill/>
                  </a:tcPr>
                </a:tc>
                <a:tc>
                  <a:txBody>
                    <a:bodyPr/>
                    <a:lstStyle/>
                    <a:p>
                      <a:pPr rtl="1"/>
                      <a:endParaRPr lang="he-IL" dirty="0"/>
                    </a:p>
                  </a:txBody>
                  <a:tcPr>
                    <a:noFill/>
                  </a:tcPr>
                </a:tc>
                <a:extLst>
                  <a:ext uri="{0D108BD9-81ED-4DB2-BD59-A6C34878D82A}">
                    <a16:rowId xmlns:a16="http://schemas.microsoft.com/office/drawing/2014/main" val="3928753651"/>
                  </a:ext>
                </a:extLst>
              </a:tr>
              <a:tr h="690479">
                <a:tc>
                  <a:txBody>
                    <a:bodyPr/>
                    <a:lstStyle/>
                    <a:p>
                      <a:pPr rtl="1"/>
                      <a:endParaRPr lang="he-IL" dirty="0"/>
                    </a:p>
                  </a:txBody>
                  <a:tcPr>
                    <a:noFill/>
                  </a:tcPr>
                </a:tc>
                <a:tc>
                  <a:txBody>
                    <a:bodyPr/>
                    <a:lstStyle/>
                    <a:p>
                      <a:pPr rtl="1"/>
                      <a:endParaRPr lang="he-IL" dirty="0"/>
                    </a:p>
                  </a:txBody>
                  <a:tcPr>
                    <a:noFill/>
                  </a:tcPr>
                </a:tc>
                <a:extLst>
                  <a:ext uri="{0D108BD9-81ED-4DB2-BD59-A6C34878D82A}">
                    <a16:rowId xmlns:a16="http://schemas.microsoft.com/office/drawing/2014/main" val="1303237859"/>
                  </a:ext>
                </a:extLst>
              </a:tr>
              <a:tr h="690479">
                <a:tc>
                  <a:txBody>
                    <a:bodyPr/>
                    <a:lstStyle/>
                    <a:p>
                      <a:pPr rtl="1"/>
                      <a:endParaRPr lang="he-IL" dirty="0"/>
                    </a:p>
                  </a:txBody>
                  <a:tcPr>
                    <a:noFill/>
                  </a:tcPr>
                </a:tc>
                <a:tc>
                  <a:txBody>
                    <a:bodyPr/>
                    <a:lstStyle/>
                    <a:p>
                      <a:pPr rtl="1"/>
                      <a:endParaRPr lang="he-IL" dirty="0"/>
                    </a:p>
                  </a:txBody>
                  <a:tcPr>
                    <a:noFill/>
                  </a:tcPr>
                </a:tc>
                <a:extLst>
                  <a:ext uri="{0D108BD9-81ED-4DB2-BD59-A6C34878D82A}">
                    <a16:rowId xmlns:a16="http://schemas.microsoft.com/office/drawing/2014/main" val="3459437931"/>
                  </a:ext>
                </a:extLst>
              </a:tr>
              <a:tr h="690479">
                <a:tc>
                  <a:txBody>
                    <a:bodyPr/>
                    <a:lstStyle/>
                    <a:p>
                      <a:pPr rtl="1"/>
                      <a:endParaRPr lang="he-IL" dirty="0"/>
                    </a:p>
                  </a:txBody>
                  <a:tcPr>
                    <a:noFill/>
                  </a:tcPr>
                </a:tc>
                <a:tc>
                  <a:txBody>
                    <a:bodyPr/>
                    <a:lstStyle/>
                    <a:p>
                      <a:pPr rtl="1"/>
                      <a:r>
                        <a:rPr lang="he-IL" dirty="0"/>
                        <a:t> </a:t>
                      </a:r>
                    </a:p>
                  </a:txBody>
                  <a:tcPr>
                    <a:noFill/>
                  </a:tcPr>
                </a:tc>
                <a:extLst>
                  <a:ext uri="{0D108BD9-81ED-4DB2-BD59-A6C34878D82A}">
                    <a16:rowId xmlns:a16="http://schemas.microsoft.com/office/drawing/2014/main" val="1977709949"/>
                  </a:ext>
                </a:extLst>
              </a:tr>
              <a:tr h="690479">
                <a:tc>
                  <a:txBody>
                    <a:bodyPr/>
                    <a:lstStyle/>
                    <a:p>
                      <a:pPr rtl="1"/>
                      <a:endParaRPr lang="he-IL" dirty="0"/>
                    </a:p>
                  </a:txBody>
                  <a:tcPr>
                    <a:noFill/>
                  </a:tcPr>
                </a:tc>
                <a:tc>
                  <a:txBody>
                    <a:bodyPr/>
                    <a:lstStyle/>
                    <a:p>
                      <a:pPr rtl="1"/>
                      <a:endParaRPr lang="he-IL" dirty="0"/>
                    </a:p>
                  </a:txBody>
                  <a:tcPr>
                    <a:noFill/>
                  </a:tcPr>
                </a:tc>
                <a:extLst>
                  <a:ext uri="{0D108BD9-81ED-4DB2-BD59-A6C34878D82A}">
                    <a16:rowId xmlns:a16="http://schemas.microsoft.com/office/drawing/2014/main" val="1045117303"/>
                  </a:ext>
                </a:extLst>
              </a:tr>
              <a:tr h="690479">
                <a:tc>
                  <a:txBody>
                    <a:bodyPr/>
                    <a:lstStyle/>
                    <a:p>
                      <a:pPr rtl="1"/>
                      <a:endParaRPr lang="he-IL" dirty="0"/>
                    </a:p>
                  </a:txBody>
                  <a:tcPr>
                    <a:noFill/>
                  </a:tcPr>
                </a:tc>
                <a:tc>
                  <a:txBody>
                    <a:bodyPr/>
                    <a:lstStyle/>
                    <a:p>
                      <a:pPr rtl="1"/>
                      <a:r>
                        <a:rPr lang="he-IL" dirty="0"/>
                        <a:t>   </a:t>
                      </a:r>
                    </a:p>
                  </a:txBody>
                  <a:tcPr>
                    <a:noFill/>
                  </a:tcPr>
                </a:tc>
                <a:extLst>
                  <a:ext uri="{0D108BD9-81ED-4DB2-BD59-A6C34878D82A}">
                    <a16:rowId xmlns:a16="http://schemas.microsoft.com/office/drawing/2014/main" val="144506272"/>
                  </a:ext>
                </a:extLst>
              </a:tr>
            </a:tbl>
          </a:graphicData>
        </a:graphic>
      </p:graphicFrame>
      <p:sp>
        <p:nvSpPr>
          <p:cNvPr id="7" name="מלבן: פינות מעוגלות 6">
            <a:extLst>
              <a:ext uri="{FF2B5EF4-FFF2-40B4-BE49-F238E27FC236}">
                <a16:creationId xmlns:a16="http://schemas.microsoft.com/office/drawing/2014/main" id="{55E1BCF5-AD7D-4E17-8B60-076CAD1087F9}"/>
              </a:ext>
            </a:extLst>
          </p:cNvPr>
          <p:cNvSpPr/>
          <p:nvPr/>
        </p:nvSpPr>
        <p:spPr>
          <a:xfrm>
            <a:off x="5815646" y="1791817"/>
            <a:ext cx="2753532" cy="54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 ה"א הידיעה</a:t>
            </a:r>
          </a:p>
        </p:txBody>
      </p:sp>
      <p:sp>
        <p:nvSpPr>
          <p:cNvPr id="9" name="מלבן: פינות מעוגלות 8">
            <a:extLst>
              <a:ext uri="{FF2B5EF4-FFF2-40B4-BE49-F238E27FC236}">
                <a16:creationId xmlns:a16="http://schemas.microsoft.com/office/drawing/2014/main" id="{39D7FE51-9C7D-418B-994C-D32189B9A982}"/>
              </a:ext>
            </a:extLst>
          </p:cNvPr>
          <p:cNvSpPr/>
          <p:nvPr/>
        </p:nvSpPr>
        <p:spPr>
          <a:xfrm>
            <a:off x="1837747" y="1849934"/>
            <a:ext cx="2753532"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2"/>
                </a:solidFill>
                <a:latin typeface="Varela Round" panose="00000500000000000000" pitchFamily="2" charset="-79"/>
                <a:cs typeface="Varela Round" panose="00000500000000000000" pitchFamily="2" charset="-79"/>
              </a:rPr>
              <a:t>   איש       קטן</a:t>
            </a:r>
          </a:p>
        </p:txBody>
      </p:sp>
      <p:sp>
        <p:nvSpPr>
          <p:cNvPr id="12" name="מלבן: פינות מעוגלות 11">
            <a:extLst>
              <a:ext uri="{FF2B5EF4-FFF2-40B4-BE49-F238E27FC236}">
                <a16:creationId xmlns:a16="http://schemas.microsoft.com/office/drawing/2014/main" id="{825EA1EE-A5FB-4DB5-8D2B-1E4A55518C4C}"/>
              </a:ext>
            </a:extLst>
          </p:cNvPr>
          <p:cNvSpPr/>
          <p:nvPr/>
        </p:nvSpPr>
        <p:spPr>
          <a:xfrm>
            <a:off x="2947030" y="1849210"/>
            <a:ext cx="34841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ה</a:t>
            </a:r>
          </a:p>
        </p:txBody>
      </p:sp>
      <p:sp>
        <p:nvSpPr>
          <p:cNvPr id="13" name="מלבן: פינות מעוגלות 12">
            <a:extLst>
              <a:ext uri="{FF2B5EF4-FFF2-40B4-BE49-F238E27FC236}">
                <a16:creationId xmlns:a16="http://schemas.microsoft.com/office/drawing/2014/main" id="{ED9CAA14-7574-4B74-ACA8-A2D62DF8095B}"/>
              </a:ext>
            </a:extLst>
          </p:cNvPr>
          <p:cNvSpPr/>
          <p:nvPr/>
        </p:nvSpPr>
        <p:spPr>
          <a:xfrm>
            <a:off x="4171397" y="1841978"/>
            <a:ext cx="34841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ה</a:t>
            </a:r>
          </a:p>
        </p:txBody>
      </p:sp>
      <p:sp>
        <p:nvSpPr>
          <p:cNvPr id="14" name="מלבן: פינות מעוגלות 13">
            <a:extLst>
              <a:ext uri="{FF2B5EF4-FFF2-40B4-BE49-F238E27FC236}">
                <a16:creationId xmlns:a16="http://schemas.microsoft.com/office/drawing/2014/main" id="{4BBDC886-1F3E-47B0-8D1E-8F038B62D91E}"/>
              </a:ext>
            </a:extLst>
          </p:cNvPr>
          <p:cNvSpPr/>
          <p:nvPr/>
        </p:nvSpPr>
        <p:spPr>
          <a:xfrm>
            <a:off x="976393" y="2420176"/>
            <a:ext cx="3595607"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חיילים     מצטיינים</a:t>
            </a:r>
          </a:p>
        </p:txBody>
      </p:sp>
      <p:sp>
        <p:nvSpPr>
          <p:cNvPr id="15" name="מלבן: פינות מעוגלות 14">
            <a:extLst>
              <a:ext uri="{FF2B5EF4-FFF2-40B4-BE49-F238E27FC236}">
                <a16:creationId xmlns:a16="http://schemas.microsoft.com/office/drawing/2014/main" id="{FE602BA4-D43F-4FE8-8AA9-3B4404A9E343}"/>
              </a:ext>
            </a:extLst>
          </p:cNvPr>
          <p:cNvSpPr/>
          <p:nvPr/>
        </p:nvSpPr>
        <p:spPr>
          <a:xfrm>
            <a:off x="4119209" y="2420176"/>
            <a:ext cx="34841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ה</a:t>
            </a:r>
          </a:p>
        </p:txBody>
      </p:sp>
      <p:sp>
        <p:nvSpPr>
          <p:cNvPr id="17" name="מלבן: פינות מעוגלות 16">
            <a:extLst>
              <a:ext uri="{FF2B5EF4-FFF2-40B4-BE49-F238E27FC236}">
                <a16:creationId xmlns:a16="http://schemas.microsoft.com/office/drawing/2014/main" id="{EE891AC4-D28E-4EB5-80EB-2B827E805AA8}"/>
              </a:ext>
            </a:extLst>
          </p:cNvPr>
          <p:cNvSpPr/>
          <p:nvPr/>
        </p:nvSpPr>
        <p:spPr>
          <a:xfrm>
            <a:off x="2736133" y="2414875"/>
            <a:ext cx="34841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ה</a:t>
            </a:r>
          </a:p>
        </p:txBody>
      </p:sp>
      <p:sp>
        <p:nvSpPr>
          <p:cNvPr id="18" name="מלבן: פינות מעוגלות 17">
            <a:extLst>
              <a:ext uri="{FF2B5EF4-FFF2-40B4-BE49-F238E27FC236}">
                <a16:creationId xmlns:a16="http://schemas.microsoft.com/office/drawing/2014/main" id="{70EABF67-ECF9-4692-B1A3-0AB5AFB88D67}"/>
              </a:ext>
            </a:extLst>
          </p:cNvPr>
          <p:cNvSpPr/>
          <p:nvPr/>
        </p:nvSpPr>
        <p:spPr>
          <a:xfrm>
            <a:off x="5222930" y="3214464"/>
            <a:ext cx="329080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שם עצם פרטי</a:t>
            </a:r>
          </a:p>
        </p:txBody>
      </p:sp>
      <p:sp>
        <p:nvSpPr>
          <p:cNvPr id="19" name="מלבן: פינות מעוגלות 18">
            <a:extLst>
              <a:ext uri="{FF2B5EF4-FFF2-40B4-BE49-F238E27FC236}">
                <a16:creationId xmlns:a16="http://schemas.microsoft.com/office/drawing/2014/main" id="{DE4848FA-81B4-4B63-9BF1-FAF6785FF8A2}"/>
              </a:ext>
            </a:extLst>
          </p:cNvPr>
          <p:cNvSpPr/>
          <p:nvPr/>
        </p:nvSpPr>
        <p:spPr>
          <a:xfrm>
            <a:off x="1707783" y="3156376"/>
            <a:ext cx="2753532"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2"/>
                </a:solidFill>
                <a:latin typeface="Varela Round" panose="00000500000000000000" pitchFamily="2" charset="-79"/>
                <a:cs typeface="Varela Round" panose="00000500000000000000" pitchFamily="2" charset="-79"/>
              </a:rPr>
              <a:t>ישראל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יפה</a:t>
            </a:r>
          </a:p>
        </p:txBody>
      </p:sp>
      <p:sp>
        <p:nvSpPr>
          <p:cNvPr id="20" name="מלבן: פינות מעוגלות 19">
            <a:extLst>
              <a:ext uri="{FF2B5EF4-FFF2-40B4-BE49-F238E27FC236}">
                <a16:creationId xmlns:a16="http://schemas.microsoft.com/office/drawing/2014/main" id="{ABB7E74D-E970-47DF-A227-1CACBA5114B6}"/>
              </a:ext>
            </a:extLst>
          </p:cNvPr>
          <p:cNvSpPr/>
          <p:nvPr/>
        </p:nvSpPr>
        <p:spPr>
          <a:xfrm>
            <a:off x="1714094" y="3815024"/>
            <a:ext cx="2753531"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2"/>
                </a:solidFill>
                <a:latin typeface="Varela Round" panose="00000500000000000000" pitchFamily="2" charset="-79"/>
                <a:cs typeface="Varela Round" panose="00000500000000000000" pitchFamily="2" charset="-79"/>
              </a:rPr>
              <a:t>אנגליה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קרה</a:t>
            </a:r>
          </a:p>
        </p:txBody>
      </p:sp>
      <p:sp>
        <p:nvSpPr>
          <p:cNvPr id="21" name="מלבן: פינות מעוגלות 20">
            <a:extLst>
              <a:ext uri="{FF2B5EF4-FFF2-40B4-BE49-F238E27FC236}">
                <a16:creationId xmlns:a16="http://schemas.microsoft.com/office/drawing/2014/main" id="{32BBA9B2-8B26-456E-AEE7-0CE65B6E5FD2}"/>
              </a:ext>
            </a:extLst>
          </p:cNvPr>
          <p:cNvSpPr/>
          <p:nvPr/>
        </p:nvSpPr>
        <p:spPr>
          <a:xfrm>
            <a:off x="6664270" y="4592320"/>
            <a:ext cx="1666067"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שייכות</a:t>
            </a:r>
          </a:p>
        </p:txBody>
      </p:sp>
      <p:sp>
        <p:nvSpPr>
          <p:cNvPr id="22" name="מלבן: פינות מעוגלות 21">
            <a:extLst>
              <a:ext uri="{FF2B5EF4-FFF2-40B4-BE49-F238E27FC236}">
                <a16:creationId xmlns:a16="http://schemas.microsoft.com/office/drawing/2014/main" id="{31B25923-FFCE-43B7-A33D-910FD486F600}"/>
              </a:ext>
            </a:extLst>
          </p:cNvPr>
          <p:cNvSpPr/>
          <p:nvPr/>
        </p:nvSpPr>
        <p:spPr>
          <a:xfrm>
            <a:off x="1915239" y="4592320"/>
            <a:ext cx="2552386"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2"/>
                </a:solidFill>
                <a:latin typeface="Varela Round" panose="00000500000000000000" pitchFamily="2" charset="-79"/>
                <a:cs typeface="Varela Round" panose="00000500000000000000" pitchFamily="2" charset="-79"/>
              </a:rPr>
              <a:t>אִישִׁ</a:t>
            </a:r>
            <a:r>
              <a:rPr lang="he-IL" sz="2800" dirty="0">
                <a:solidFill>
                  <a:srgbClr val="FF0000"/>
                </a:solidFill>
                <a:latin typeface="Varela Round" panose="00000500000000000000" pitchFamily="2" charset="-79"/>
                <a:cs typeface="Varela Round" panose="00000500000000000000" pitchFamily="2" charset="-79"/>
              </a:rPr>
              <a:t>י</a:t>
            </a:r>
            <a:r>
              <a:rPr lang="he-IL" sz="2800" dirty="0">
                <a:solidFill>
                  <a:schemeClr val="tx2"/>
                </a:solidFill>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יקר</a:t>
            </a:r>
          </a:p>
        </p:txBody>
      </p:sp>
      <p:sp>
        <p:nvSpPr>
          <p:cNvPr id="23" name="מלבן: פינות מעוגלות 22">
            <a:extLst>
              <a:ext uri="{FF2B5EF4-FFF2-40B4-BE49-F238E27FC236}">
                <a16:creationId xmlns:a16="http://schemas.microsoft.com/office/drawing/2014/main" id="{782FDF38-E769-4B34-A0A1-2C2170F12562}"/>
              </a:ext>
            </a:extLst>
          </p:cNvPr>
          <p:cNvSpPr/>
          <p:nvPr/>
        </p:nvSpPr>
        <p:spPr>
          <a:xfrm>
            <a:off x="1503337" y="5209872"/>
            <a:ext cx="2957978" cy="5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tx2"/>
                </a:solidFill>
                <a:latin typeface="Varela Round" panose="00000500000000000000" pitchFamily="2" charset="-79"/>
                <a:cs typeface="Varela Round" panose="00000500000000000000" pitchFamily="2" charset="-79"/>
              </a:rPr>
              <a:t>תלמידי</a:t>
            </a:r>
            <a:r>
              <a:rPr lang="he-IL" sz="2800" dirty="0">
                <a:solidFill>
                  <a:srgbClr val="FF0000"/>
                </a:solidFill>
                <a:latin typeface="Varela Round" panose="00000500000000000000" pitchFamily="2" charset="-79"/>
                <a:cs typeface="Varela Round" panose="00000500000000000000" pitchFamily="2" charset="-79"/>
              </a:rPr>
              <a:t>נו</a:t>
            </a:r>
            <a:r>
              <a:rPr lang="he-IL" sz="2800" dirty="0">
                <a:solidFill>
                  <a:schemeClr val="tx2"/>
                </a:solidFill>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יקרים</a:t>
            </a:r>
          </a:p>
        </p:txBody>
      </p:sp>
      <p:pic>
        <p:nvPicPr>
          <p:cNvPr id="4" name="תמונה 3">
            <a:extLst>
              <a:ext uri="{FF2B5EF4-FFF2-40B4-BE49-F238E27FC236}">
                <a16:creationId xmlns:a16="http://schemas.microsoft.com/office/drawing/2014/main" id="{BFE20112-E9B9-4DFB-B2C1-93C4A7316AC2}"/>
              </a:ext>
            </a:extLst>
          </p:cNvPr>
          <p:cNvPicPr>
            <a:picLocks noChangeAspect="1"/>
          </p:cNvPicPr>
          <p:nvPr/>
        </p:nvPicPr>
        <p:blipFill>
          <a:blip r:embed="rId2"/>
          <a:stretch>
            <a:fillRect/>
          </a:stretch>
        </p:blipFill>
        <p:spPr>
          <a:xfrm>
            <a:off x="8569178" y="2331817"/>
            <a:ext cx="3086374" cy="2260503"/>
          </a:xfrm>
          <a:prstGeom prst="ellipse">
            <a:avLst/>
          </a:prstGeom>
          <a:ln>
            <a:noFill/>
          </a:ln>
          <a:effectLst>
            <a:softEdge rad="112500"/>
          </a:effectLst>
        </p:spPr>
      </p:pic>
    </p:spTree>
    <p:extLst>
      <p:ext uri="{BB962C8B-B14F-4D97-AF65-F5344CB8AC3E}">
        <p14:creationId xmlns:p14="http://schemas.microsoft.com/office/powerpoint/2010/main" val="22036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9A849A-6739-47EF-A785-61D2AA4AFB83}"/>
              </a:ext>
            </a:extLst>
          </p:cNvPr>
          <p:cNvSpPr>
            <a:spLocks noGrp="1"/>
          </p:cNvSpPr>
          <p:nvPr>
            <p:ph type="title"/>
          </p:nvPr>
        </p:nvSpPr>
        <p:spPr/>
        <p:txBody>
          <a:bodyPr/>
          <a:lstStyle/>
          <a:p>
            <a:pPr algn="r"/>
            <a:r>
              <a:rPr lang="he-IL" dirty="0"/>
              <a:t>    </a:t>
            </a:r>
            <a:r>
              <a:rPr lang="he-IL" sz="4000" dirty="0"/>
              <a:t>על כל אלה</a:t>
            </a:r>
          </a:p>
        </p:txBody>
      </p:sp>
      <p:sp>
        <p:nvSpPr>
          <p:cNvPr id="3" name="מציין מיקום טקסט 2">
            <a:extLst>
              <a:ext uri="{FF2B5EF4-FFF2-40B4-BE49-F238E27FC236}">
                <a16:creationId xmlns:a16="http://schemas.microsoft.com/office/drawing/2014/main" id="{7AE5170A-49DF-4F72-A127-177CEA071EAC}"/>
              </a:ext>
            </a:extLst>
          </p:cNvPr>
          <p:cNvSpPr>
            <a:spLocks noGrp="1"/>
          </p:cNvSpPr>
          <p:nvPr>
            <p:ph type="body" sz="quarter" idx="3"/>
          </p:nvPr>
        </p:nvSpPr>
        <p:spPr>
          <a:xfrm>
            <a:off x="3456222" y="1017518"/>
            <a:ext cx="8306992" cy="540000"/>
          </a:xfrm>
        </p:spPr>
        <p:txBody>
          <a:bodyPr/>
          <a:lstStyle/>
          <a:p>
            <a:r>
              <a:rPr lang="he-IL" dirty="0"/>
              <a:t>מילים ולחן : נעמי שמר</a:t>
            </a:r>
          </a:p>
        </p:txBody>
      </p:sp>
      <p:graphicFrame>
        <p:nvGraphicFramePr>
          <p:cNvPr id="5" name="טבלה 5">
            <a:extLst>
              <a:ext uri="{FF2B5EF4-FFF2-40B4-BE49-F238E27FC236}">
                <a16:creationId xmlns:a16="http://schemas.microsoft.com/office/drawing/2014/main" id="{766F5349-03EA-4C1C-B849-86204967DAFA}"/>
              </a:ext>
            </a:extLst>
          </p:cNvPr>
          <p:cNvGraphicFramePr>
            <a:graphicFrameLocks noGrp="1"/>
          </p:cNvGraphicFramePr>
          <p:nvPr>
            <p:ph sz="quarter" idx="4"/>
            <p:extLst>
              <p:ext uri="{D42A27DB-BD31-4B8C-83A1-F6EECF244321}">
                <p14:modId xmlns:p14="http://schemas.microsoft.com/office/powerpoint/2010/main" val="3297232442"/>
              </p:ext>
            </p:extLst>
          </p:nvPr>
        </p:nvGraphicFramePr>
        <p:xfrm>
          <a:off x="1958391" y="3037668"/>
          <a:ext cx="6612172" cy="3452255"/>
        </p:xfrm>
        <a:graphic>
          <a:graphicData uri="http://schemas.openxmlformats.org/drawingml/2006/table">
            <a:tbl>
              <a:tblPr rtl="1" firstRow="1" bandRow="1">
                <a:tableStyleId>{5C22544A-7EE6-4342-B048-85BDC9FD1C3A}</a:tableStyleId>
              </a:tblPr>
              <a:tblGrid>
                <a:gridCol w="3306086">
                  <a:extLst>
                    <a:ext uri="{9D8B030D-6E8A-4147-A177-3AD203B41FA5}">
                      <a16:colId xmlns:a16="http://schemas.microsoft.com/office/drawing/2014/main" val="1049523538"/>
                    </a:ext>
                  </a:extLst>
                </a:gridCol>
                <a:gridCol w="3306086">
                  <a:extLst>
                    <a:ext uri="{9D8B030D-6E8A-4147-A177-3AD203B41FA5}">
                      <a16:colId xmlns:a16="http://schemas.microsoft.com/office/drawing/2014/main" val="63464012"/>
                    </a:ext>
                  </a:extLst>
                </a:gridCol>
              </a:tblGrid>
              <a:tr h="3452255">
                <a:tc>
                  <a:txBody>
                    <a:bodyPr/>
                    <a:lstStyle/>
                    <a:p>
                      <a:pPr rtl="1"/>
                      <a:r>
                        <a:rPr lang="he-IL" sz="2000" dirty="0">
                          <a:solidFill>
                            <a:schemeClr val="tx2"/>
                          </a:solidFill>
                          <a:latin typeface="Varela Round" panose="00000500000000000000" pitchFamily="2" charset="-79"/>
                          <a:cs typeface="Varela Round" panose="00000500000000000000" pitchFamily="2" charset="-79"/>
                        </a:rPr>
                        <a:t>על הדבש ועל העוקץ,</a:t>
                      </a:r>
                    </a:p>
                    <a:p>
                      <a:pPr rtl="1"/>
                      <a:r>
                        <a:rPr lang="he-IL" sz="2000" dirty="0">
                          <a:solidFill>
                            <a:schemeClr val="tx2"/>
                          </a:solidFill>
                          <a:latin typeface="Varela Round" panose="00000500000000000000" pitchFamily="2" charset="-79"/>
                          <a:cs typeface="Varela Round" panose="00000500000000000000" pitchFamily="2" charset="-79"/>
                        </a:rPr>
                        <a:t>על המר והמתוק,</a:t>
                      </a:r>
                    </a:p>
                    <a:p>
                      <a:pPr rtl="1"/>
                      <a:r>
                        <a:rPr lang="he-IL" sz="2000" dirty="0">
                          <a:solidFill>
                            <a:schemeClr val="tx2"/>
                          </a:solidFill>
                          <a:latin typeface="Varela Round" panose="00000500000000000000" pitchFamily="2" charset="-79"/>
                          <a:cs typeface="Varela Round" panose="00000500000000000000" pitchFamily="2" charset="-79"/>
                        </a:rPr>
                        <a:t>על בתנו התינוקת</a:t>
                      </a:r>
                    </a:p>
                    <a:p>
                      <a:pPr rtl="1"/>
                      <a:r>
                        <a:rPr lang="he-IL" sz="2000" dirty="0">
                          <a:solidFill>
                            <a:schemeClr val="tx2"/>
                          </a:solidFill>
                          <a:latin typeface="Varela Round" panose="00000500000000000000" pitchFamily="2" charset="-79"/>
                          <a:cs typeface="Varela Round" panose="00000500000000000000" pitchFamily="2" charset="-79"/>
                        </a:rPr>
                        <a:t>שמור אלי הטוב.</a:t>
                      </a:r>
                    </a:p>
                    <a:p>
                      <a:pPr rtl="1"/>
                      <a:endParaRPr lang="he-IL" sz="2000" dirty="0">
                        <a:solidFill>
                          <a:schemeClr val="tx2"/>
                        </a:solidFill>
                        <a:latin typeface="Varela Round" panose="00000500000000000000" pitchFamily="2" charset="-79"/>
                        <a:cs typeface="Varela Round" panose="00000500000000000000" pitchFamily="2" charset="-79"/>
                      </a:endParaRPr>
                    </a:p>
                    <a:p>
                      <a:pPr rtl="1"/>
                      <a:r>
                        <a:rPr lang="he-IL" sz="2000" dirty="0">
                          <a:solidFill>
                            <a:schemeClr val="tx2"/>
                          </a:solidFill>
                          <a:latin typeface="Varela Round" panose="00000500000000000000" pitchFamily="2" charset="-79"/>
                          <a:cs typeface="Varela Round" panose="00000500000000000000" pitchFamily="2" charset="-79"/>
                        </a:rPr>
                        <a:t>על האש המבוערת,</a:t>
                      </a:r>
                    </a:p>
                    <a:p>
                      <a:pPr rtl="1"/>
                      <a:r>
                        <a:rPr lang="he-IL" sz="2000" dirty="0">
                          <a:solidFill>
                            <a:schemeClr val="tx2"/>
                          </a:solidFill>
                          <a:latin typeface="Varela Round" panose="00000500000000000000" pitchFamily="2" charset="-79"/>
                          <a:cs typeface="Varela Round" panose="00000500000000000000" pitchFamily="2" charset="-79"/>
                        </a:rPr>
                        <a:t>על המים הזכים,</a:t>
                      </a:r>
                    </a:p>
                    <a:p>
                      <a:pPr rtl="1"/>
                      <a:r>
                        <a:rPr lang="he-IL" sz="2000" dirty="0">
                          <a:solidFill>
                            <a:schemeClr val="tx2"/>
                          </a:solidFill>
                          <a:latin typeface="Varela Round" panose="00000500000000000000" pitchFamily="2" charset="-79"/>
                          <a:cs typeface="Varela Round" panose="00000500000000000000" pitchFamily="2" charset="-79"/>
                        </a:rPr>
                        <a:t>על האיש </a:t>
                      </a:r>
                      <a:r>
                        <a:rPr lang="he-IL" sz="2000" b="0" dirty="0">
                          <a:solidFill>
                            <a:schemeClr val="tx2"/>
                          </a:solidFill>
                          <a:latin typeface="Varela Round" panose="00000500000000000000" pitchFamily="2" charset="-79"/>
                          <a:cs typeface="Varela Round" panose="00000500000000000000" pitchFamily="2" charset="-79"/>
                        </a:rPr>
                        <a:t>השב</a:t>
                      </a:r>
                      <a:r>
                        <a:rPr lang="he-IL" sz="2000" dirty="0">
                          <a:solidFill>
                            <a:schemeClr val="tx2"/>
                          </a:solidFill>
                          <a:latin typeface="Varela Round" panose="00000500000000000000" pitchFamily="2" charset="-79"/>
                          <a:cs typeface="Varela Round" panose="00000500000000000000" pitchFamily="2" charset="-79"/>
                        </a:rPr>
                        <a:t> הביתה </a:t>
                      </a:r>
                    </a:p>
                    <a:p>
                      <a:pPr rtl="1"/>
                      <a:r>
                        <a:rPr lang="he-IL" sz="2000" dirty="0">
                          <a:solidFill>
                            <a:schemeClr val="tx2"/>
                          </a:solidFill>
                          <a:latin typeface="Varela Round" panose="00000500000000000000" pitchFamily="2" charset="-79"/>
                          <a:cs typeface="Varela Round" panose="00000500000000000000" pitchFamily="2" charset="-79"/>
                        </a:rPr>
                        <a:t>מן המרחקים.</a:t>
                      </a:r>
                    </a:p>
                  </a:txBody>
                  <a:tcPr>
                    <a:solidFill>
                      <a:schemeClr val="bg1">
                        <a:lumMod val="95000"/>
                      </a:schemeClr>
                    </a:solidFill>
                  </a:tcPr>
                </a:tc>
                <a:tc>
                  <a:txBody>
                    <a:bodyPr/>
                    <a:lstStyle/>
                    <a:p>
                      <a:pPr rtl="1"/>
                      <a:endParaRPr lang="he-IL" sz="2000" b="1" i="0" kern="1200" dirty="0">
                        <a:solidFill>
                          <a:schemeClr val="tx2"/>
                        </a:solidFill>
                        <a:effectLst/>
                        <a:latin typeface="Varela Round" panose="00000500000000000000" pitchFamily="2" charset="-79"/>
                        <a:ea typeface="+mn-ea"/>
                        <a:cs typeface="Varela Round" panose="00000500000000000000" pitchFamily="2" charset="-79"/>
                      </a:endParaRPr>
                    </a:p>
                    <a:p>
                      <a:pPr rtl="1"/>
                      <a:endParaRPr lang="he-IL" sz="2000" b="1" i="0" kern="1200" dirty="0">
                        <a:solidFill>
                          <a:schemeClr val="tx2"/>
                        </a:solidFill>
                        <a:effectLst/>
                        <a:latin typeface="Varela Round" panose="00000500000000000000" pitchFamily="2" charset="-79"/>
                        <a:ea typeface="+mn-ea"/>
                        <a:cs typeface="Varela Round" panose="00000500000000000000" pitchFamily="2" charset="-79"/>
                      </a:endParaRPr>
                    </a:p>
                    <a:p>
                      <a:pPr rtl="1"/>
                      <a:r>
                        <a:rPr lang="he-IL" sz="2000" b="1" i="0" kern="1200" dirty="0">
                          <a:solidFill>
                            <a:schemeClr val="tx2"/>
                          </a:solidFill>
                          <a:effectLst/>
                          <a:latin typeface="Varela Round" panose="00000500000000000000" pitchFamily="2" charset="-79"/>
                          <a:ea typeface="+mn-ea"/>
                          <a:cs typeface="Varela Round" panose="00000500000000000000" pitchFamily="2" charset="-79"/>
                        </a:rPr>
                        <a:t>על כל אלה, על כל אלה,</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שמור נא לי אלי הטוב.</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על הדבש ועל העוקץ,</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על המר והמתוק.</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אל נא תעקור נטוע,</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אל תשכח את התקווה</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השיבני </a:t>
                      </a:r>
                      <a:r>
                        <a:rPr lang="he-IL" sz="2000" b="1" i="0" kern="1200" dirty="0" err="1">
                          <a:solidFill>
                            <a:schemeClr val="tx2"/>
                          </a:solidFill>
                          <a:effectLst/>
                          <a:latin typeface="Varela Round" panose="00000500000000000000" pitchFamily="2" charset="-79"/>
                          <a:ea typeface="+mn-ea"/>
                          <a:cs typeface="Varela Round" panose="00000500000000000000" pitchFamily="2" charset="-79"/>
                        </a:rPr>
                        <a:t>ואשובה</a:t>
                      </a:r>
                      <a:br>
                        <a:rPr lang="he-IL" sz="2000" b="1" dirty="0">
                          <a:solidFill>
                            <a:schemeClr val="tx2"/>
                          </a:solidFill>
                          <a:latin typeface="Varela Round" panose="00000500000000000000" pitchFamily="2" charset="-79"/>
                          <a:cs typeface="Varela Round" panose="00000500000000000000" pitchFamily="2" charset="-79"/>
                        </a:rPr>
                      </a:br>
                      <a:r>
                        <a:rPr lang="he-IL" sz="2000" b="1" i="0" kern="1200" dirty="0">
                          <a:solidFill>
                            <a:schemeClr val="tx2"/>
                          </a:solidFill>
                          <a:effectLst/>
                          <a:latin typeface="Varela Round" panose="00000500000000000000" pitchFamily="2" charset="-79"/>
                          <a:ea typeface="+mn-ea"/>
                          <a:cs typeface="Varela Round" panose="00000500000000000000" pitchFamily="2" charset="-79"/>
                        </a:rPr>
                        <a:t>אל הארץ הטובה.</a:t>
                      </a:r>
                      <a:endParaRPr lang="he-IL" sz="2000" b="1" dirty="0">
                        <a:solidFill>
                          <a:schemeClr val="tx2"/>
                        </a:solidFill>
                        <a:latin typeface="Varela Round" panose="00000500000000000000" pitchFamily="2" charset="-79"/>
                        <a:cs typeface="Varela Round" panose="00000500000000000000" pitchFamily="2" charset="-79"/>
                      </a:endParaRPr>
                    </a:p>
                  </a:txBody>
                  <a:tcPr>
                    <a:solidFill>
                      <a:schemeClr val="bg1">
                        <a:lumMod val="95000"/>
                      </a:schemeClr>
                    </a:solidFill>
                  </a:tcPr>
                </a:tc>
                <a:extLst>
                  <a:ext uri="{0D108BD9-81ED-4DB2-BD59-A6C34878D82A}">
                    <a16:rowId xmlns:a16="http://schemas.microsoft.com/office/drawing/2014/main" val="2208128429"/>
                  </a:ext>
                </a:extLst>
              </a:tr>
            </a:tbl>
          </a:graphicData>
        </a:graphic>
      </p:graphicFrame>
      <p:pic>
        <p:nvPicPr>
          <p:cNvPr id="7" name="מדיה מקוונת 6" title="ￗﾠￗﾢￗﾞￗﾙ ￗﾩￗﾞￗﾨ - ￗﾢￗﾜ ￗﾛￗﾜ ￗﾐￗﾜￗﾔ">
            <a:hlinkClick r:id="" action="ppaction://media"/>
            <a:extLst>
              <a:ext uri="{FF2B5EF4-FFF2-40B4-BE49-F238E27FC236}">
                <a16:creationId xmlns:a16="http://schemas.microsoft.com/office/drawing/2014/main" id="{F0FC9995-CA88-4F61-A0D0-30028725CF12}"/>
              </a:ext>
            </a:extLst>
          </p:cNvPr>
          <p:cNvPicPr>
            <a:picLocks noRot="1" noChangeAspect="1"/>
          </p:cNvPicPr>
          <p:nvPr>
            <a:videoFile r:link="rId1"/>
          </p:nvPr>
        </p:nvPicPr>
        <p:blipFill>
          <a:blip r:embed="rId4"/>
          <a:stretch>
            <a:fillRect/>
          </a:stretch>
        </p:blipFill>
        <p:spPr>
          <a:xfrm>
            <a:off x="4038748" y="245307"/>
            <a:ext cx="2935489" cy="2624421"/>
          </a:xfrm>
          <a:prstGeom prst="rect">
            <a:avLst/>
          </a:prstGeom>
        </p:spPr>
      </p:pic>
    </p:spTree>
    <p:extLst>
      <p:ext uri="{BB962C8B-B14F-4D97-AF65-F5344CB8AC3E}">
        <p14:creationId xmlns:p14="http://schemas.microsoft.com/office/powerpoint/2010/main" val="354050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BA4C5F-0912-4C1A-822D-92AAC55596D9}"/>
              </a:ext>
            </a:extLst>
          </p:cNvPr>
          <p:cNvSpPr>
            <a:spLocks noGrp="1"/>
          </p:cNvSpPr>
          <p:nvPr>
            <p:ph type="title"/>
          </p:nvPr>
        </p:nvSpPr>
        <p:spPr>
          <a:xfrm>
            <a:off x="1" y="213094"/>
            <a:ext cx="12191999" cy="871787"/>
          </a:xfrm>
        </p:spPr>
        <p:txBody>
          <a:bodyPr/>
          <a:lstStyle/>
          <a:p>
            <a:r>
              <a:rPr lang="he-IL" dirty="0"/>
              <a:t>   </a:t>
            </a:r>
            <a:r>
              <a:rPr lang="he-IL" sz="4000" dirty="0"/>
              <a:t>על כל אלה</a:t>
            </a:r>
            <a:br>
              <a:rPr lang="he-IL" dirty="0"/>
            </a:br>
            <a:endParaRPr lang="he-IL" sz="3600" dirty="0"/>
          </a:p>
        </p:txBody>
      </p:sp>
      <p:sp>
        <p:nvSpPr>
          <p:cNvPr id="4" name="מלבן: פינות מעוגלות 3">
            <a:extLst>
              <a:ext uri="{FF2B5EF4-FFF2-40B4-BE49-F238E27FC236}">
                <a16:creationId xmlns:a16="http://schemas.microsoft.com/office/drawing/2014/main" id="{8081A409-9877-47DF-BA36-7F48C772B6FE}"/>
              </a:ext>
            </a:extLst>
          </p:cNvPr>
          <p:cNvSpPr/>
          <p:nvPr/>
        </p:nvSpPr>
        <p:spPr>
          <a:xfrm>
            <a:off x="7222211" y="1232114"/>
            <a:ext cx="3781586"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ארץ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טובה</a:t>
            </a:r>
          </a:p>
        </p:txBody>
      </p:sp>
      <p:sp>
        <p:nvSpPr>
          <p:cNvPr id="5" name="מלבן: פינות מעוגלות 4">
            <a:extLst>
              <a:ext uri="{FF2B5EF4-FFF2-40B4-BE49-F238E27FC236}">
                <a16:creationId xmlns:a16="http://schemas.microsoft.com/office/drawing/2014/main" id="{CDCDD458-7183-4D69-ABF4-BBEDB7CEAEFB}"/>
              </a:ext>
            </a:extLst>
          </p:cNvPr>
          <p:cNvSpPr/>
          <p:nvPr/>
        </p:nvSpPr>
        <p:spPr>
          <a:xfrm>
            <a:off x="7222211" y="2530098"/>
            <a:ext cx="3781586"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מים</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זכים</a:t>
            </a:r>
          </a:p>
        </p:txBody>
      </p:sp>
      <p:sp>
        <p:nvSpPr>
          <p:cNvPr id="6" name="מלבן: פינות מעוגלות 5">
            <a:extLst>
              <a:ext uri="{FF2B5EF4-FFF2-40B4-BE49-F238E27FC236}">
                <a16:creationId xmlns:a16="http://schemas.microsoft.com/office/drawing/2014/main" id="{C88C8E37-AB2A-4845-83D5-070C1B882E93}"/>
              </a:ext>
            </a:extLst>
          </p:cNvPr>
          <p:cNvSpPr/>
          <p:nvPr/>
        </p:nvSpPr>
        <p:spPr>
          <a:xfrm>
            <a:off x="4205207" y="4046995"/>
            <a:ext cx="3781585"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אש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מבוערת</a:t>
            </a:r>
          </a:p>
        </p:txBody>
      </p:sp>
      <p:sp>
        <p:nvSpPr>
          <p:cNvPr id="7" name="מלבן: פינות מעוגלות 6">
            <a:extLst>
              <a:ext uri="{FF2B5EF4-FFF2-40B4-BE49-F238E27FC236}">
                <a16:creationId xmlns:a16="http://schemas.microsoft.com/office/drawing/2014/main" id="{4B7EA182-6A17-4DFA-A2DA-D2A38E2193F3}"/>
              </a:ext>
            </a:extLst>
          </p:cNvPr>
          <p:cNvSpPr/>
          <p:nvPr/>
        </p:nvSpPr>
        <p:spPr>
          <a:xfrm>
            <a:off x="1017722" y="2520735"/>
            <a:ext cx="4370522" cy="908265"/>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אל</a:t>
            </a:r>
            <a:r>
              <a:rPr lang="he-IL" sz="2800" dirty="0">
                <a:solidFill>
                  <a:srgbClr val="FF0000"/>
                </a:solidFill>
                <a:latin typeface="Varela Round" panose="00000500000000000000" pitchFamily="2" charset="-79"/>
                <a:cs typeface="Varela Round" panose="00000500000000000000" pitchFamily="2" charset="-79"/>
              </a:rPr>
              <a:t>י</a:t>
            </a:r>
            <a:r>
              <a:rPr lang="he-IL" sz="2800" dirty="0">
                <a:solidFill>
                  <a:schemeClr val="tx2"/>
                </a:solidFill>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טוב</a:t>
            </a:r>
          </a:p>
        </p:txBody>
      </p:sp>
      <p:sp>
        <p:nvSpPr>
          <p:cNvPr id="8" name="מלבן: פינות מעוגלות 7">
            <a:extLst>
              <a:ext uri="{FF2B5EF4-FFF2-40B4-BE49-F238E27FC236}">
                <a16:creationId xmlns:a16="http://schemas.microsoft.com/office/drawing/2014/main" id="{84296D8F-6D97-4075-B064-1681DFB0D468}"/>
              </a:ext>
            </a:extLst>
          </p:cNvPr>
          <p:cNvSpPr/>
          <p:nvPr/>
        </p:nvSpPr>
        <p:spPr>
          <a:xfrm>
            <a:off x="1017722" y="1232115"/>
            <a:ext cx="4370522" cy="908266"/>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בת</a:t>
            </a:r>
            <a:r>
              <a:rPr lang="he-IL" sz="2800" dirty="0">
                <a:solidFill>
                  <a:srgbClr val="FF0000"/>
                </a:solidFill>
                <a:latin typeface="Varela Round" panose="00000500000000000000" pitchFamily="2" charset="-79"/>
                <a:cs typeface="Varela Round" panose="00000500000000000000" pitchFamily="2" charset="-79"/>
              </a:rPr>
              <a:t>נו</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תינוקת</a:t>
            </a:r>
          </a:p>
        </p:txBody>
      </p:sp>
    </p:spTree>
    <p:extLst>
      <p:ext uri="{BB962C8B-B14F-4D97-AF65-F5344CB8AC3E}">
        <p14:creationId xmlns:p14="http://schemas.microsoft.com/office/powerpoint/2010/main" val="20653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r>
              <a:rPr lang="he-IL" dirty="0"/>
              <a:t>צירופים שמניים</a:t>
            </a:r>
            <a:endParaRPr lang="he-IL" dirty="0">
              <a:solidFill>
                <a:srgbClr val="192A72"/>
              </a:solidFill>
            </a:endParaRPr>
          </a:p>
        </p:txBody>
      </p:sp>
      <p:sp>
        <p:nvSpPr>
          <p:cNvPr id="7" name="כותרת משנה 6"/>
          <p:cNvSpPr>
            <a:spLocks noGrp="1"/>
          </p:cNvSpPr>
          <p:nvPr>
            <p:ph type="subTitle" idx="1"/>
          </p:nvPr>
        </p:nvSpPr>
        <p:spPr>
          <a:xfrm>
            <a:off x="1" y="2826050"/>
            <a:ext cx="12192001" cy="720094"/>
          </a:xfrm>
        </p:spPr>
        <p:txBody>
          <a:bodyPr/>
          <a:lstStyle/>
          <a:p>
            <a:r>
              <a:rPr lang="he-IL" dirty="0">
                <a:sym typeface="Varela Round"/>
              </a:rPr>
              <a:t>כיתות ז-ח</a:t>
            </a:r>
          </a:p>
        </p:txBody>
      </p:sp>
      <p:sp>
        <p:nvSpPr>
          <p:cNvPr id="4" name="מציין מיקום תוכן 3"/>
          <p:cNvSpPr>
            <a:spLocks noGrp="1"/>
          </p:cNvSpPr>
          <p:nvPr>
            <p:ph idx="10"/>
          </p:nvPr>
        </p:nvSpPr>
        <p:spPr>
          <a:xfrm>
            <a:off x="1" y="3655861"/>
            <a:ext cx="12192001" cy="720094"/>
          </a:xfrm>
        </p:spPr>
        <p:txBody>
          <a:bodyPr/>
          <a:lstStyle/>
          <a:p>
            <a:r>
              <a:rPr lang="he-IL" dirty="0">
                <a:sym typeface="Varela Round"/>
              </a:rPr>
              <a:t>שם המורה: רותי שלו</a:t>
            </a:r>
          </a:p>
        </p:txBody>
      </p:sp>
    </p:spTree>
    <p:extLst>
      <p:ext uri="{BB962C8B-B14F-4D97-AF65-F5344CB8AC3E}">
        <p14:creationId xmlns:p14="http://schemas.microsoft.com/office/powerpoint/2010/main" val="2270331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BA4C5F-0912-4C1A-822D-92AAC55596D9}"/>
              </a:ext>
            </a:extLst>
          </p:cNvPr>
          <p:cNvSpPr>
            <a:spLocks noGrp="1"/>
          </p:cNvSpPr>
          <p:nvPr>
            <p:ph type="title"/>
          </p:nvPr>
        </p:nvSpPr>
        <p:spPr>
          <a:xfrm>
            <a:off x="-966061" y="-222800"/>
            <a:ext cx="12191999" cy="871787"/>
          </a:xfrm>
        </p:spPr>
        <p:txBody>
          <a:bodyPr/>
          <a:lstStyle/>
          <a:p>
            <a:pPr algn="r"/>
            <a:r>
              <a:rPr lang="he-IL" dirty="0"/>
              <a:t>   </a:t>
            </a:r>
            <a:br>
              <a:rPr lang="he-IL" dirty="0"/>
            </a:br>
            <a:endParaRPr lang="he-IL" sz="3600" dirty="0"/>
          </a:p>
        </p:txBody>
      </p:sp>
      <p:sp>
        <p:nvSpPr>
          <p:cNvPr id="4" name="מלבן: פינות מעוגלות 3">
            <a:extLst>
              <a:ext uri="{FF2B5EF4-FFF2-40B4-BE49-F238E27FC236}">
                <a16:creationId xmlns:a16="http://schemas.microsoft.com/office/drawing/2014/main" id="{8081A409-9877-47DF-BA36-7F48C772B6FE}"/>
              </a:ext>
            </a:extLst>
          </p:cNvPr>
          <p:cNvSpPr/>
          <p:nvPr/>
        </p:nvSpPr>
        <p:spPr>
          <a:xfrm>
            <a:off x="6256149" y="335795"/>
            <a:ext cx="3781586"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ארץ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טובה</a:t>
            </a:r>
          </a:p>
        </p:txBody>
      </p:sp>
      <p:sp>
        <p:nvSpPr>
          <p:cNvPr id="5" name="מלבן: פינות מעוגלות 4">
            <a:extLst>
              <a:ext uri="{FF2B5EF4-FFF2-40B4-BE49-F238E27FC236}">
                <a16:creationId xmlns:a16="http://schemas.microsoft.com/office/drawing/2014/main" id="{CDCDD458-7183-4D69-ABF4-BBEDB7CEAEFB}"/>
              </a:ext>
            </a:extLst>
          </p:cNvPr>
          <p:cNvSpPr/>
          <p:nvPr/>
        </p:nvSpPr>
        <p:spPr>
          <a:xfrm>
            <a:off x="6256148" y="1571136"/>
            <a:ext cx="3781586"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מים</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זכים</a:t>
            </a:r>
          </a:p>
        </p:txBody>
      </p:sp>
      <p:sp>
        <p:nvSpPr>
          <p:cNvPr id="6" name="מלבן: פינות מעוגלות 5">
            <a:extLst>
              <a:ext uri="{FF2B5EF4-FFF2-40B4-BE49-F238E27FC236}">
                <a16:creationId xmlns:a16="http://schemas.microsoft.com/office/drawing/2014/main" id="{C88C8E37-AB2A-4845-83D5-070C1B882E93}"/>
              </a:ext>
            </a:extLst>
          </p:cNvPr>
          <p:cNvSpPr/>
          <p:nvPr/>
        </p:nvSpPr>
        <p:spPr>
          <a:xfrm>
            <a:off x="6256148" y="2761441"/>
            <a:ext cx="3781585" cy="898902"/>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אש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מבוערת</a:t>
            </a:r>
          </a:p>
        </p:txBody>
      </p:sp>
      <p:sp>
        <p:nvSpPr>
          <p:cNvPr id="7" name="מלבן: פינות מעוגלות 6">
            <a:extLst>
              <a:ext uri="{FF2B5EF4-FFF2-40B4-BE49-F238E27FC236}">
                <a16:creationId xmlns:a16="http://schemas.microsoft.com/office/drawing/2014/main" id="{4B7EA182-6A17-4DFA-A2DA-D2A38E2193F3}"/>
              </a:ext>
            </a:extLst>
          </p:cNvPr>
          <p:cNvSpPr/>
          <p:nvPr/>
        </p:nvSpPr>
        <p:spPr>
          <a:xfrm>
            <a:off x="87823" y="1561773"/>
            <a:ext cx="4370522" cy="908265"/>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אל</a:t>
            </a:r>
            <a:r>
              <a:rPr lang="he-IL" sz="2800" dirty="0">
                <a:solidFill>
                  <a:srgbClr val="FF0000"/>
                </a:solidFill>
                <a:latin typeface="Varela Round" panose="00000500000000000000" pitchFamily="2" charset="-79"/>
                <a:cs typeface="Varela Round" panose="00000500000000000000" pitchFamily="2" charset="-79"/>
              </a:rPr>
              <a:t>י</a:t>
            </a:r>
            <a:r>
              <a:rPr lang="he-IL" sz="2800" dirty="0">
                <a:solidFill>
                  <a:schemeClr val="tx2"/>
                </a:solidFill>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טוב</a:t>
            </a:r>
          </a:p>
        </p:txBody>
      </p:sp>
      <p:sp>
        <p:nvSpPr>
          <p:cNvPr id="8" name="מלבן: פינות מעוגלות 7">
            <a:extLst>
              <a:ext uri="{FF2B5EF4-FFF2-40B4-BE49-F238E27FC236}">
                <a16:creationId xmlns:a16="http://schemas.microsoft.com/office/drawing/2014/main" id="{84296D8F-6D97-4075-B064-1681DFB0D468}"/>
              </a:ext>
            </a:extLst>
          </p:cNvPr>
          <p:cNvSpPr/>
          <p:nvPr/>
        </p:nvSpPr>
        <p:spPr>
          <a:xfrm>
            <a:off x="87823" y="342815"/>
            <a:ext cx="4370522" cy="908266"/>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בת</a:t>
            </a:r>
            <a:r>
              <a:rPr lang="he-IL" sz="2800" dirty="0">
                <a:solidFill>
                  <a:srgbClr val="FF0000"/>
                </a:solidFill>
                <a:latin typeface="Varela Round" panose="00000500000000000000" pitchFamily="2" charset="-79"/>
                <a:cs typeface="Varela Round" panose="00000500000000000000" pitchFamily="2" charset="-79"/>
              </a:rPr>
              <a:t>נו</a:t>
            </a:r>
            <a:r>
              <a:rPr lang="he-IL" sz="2800" dirty="0">
                <a:latin typeface="Varela Round" panose="00000500000000000000" pitchFamily="2" charset="-79"/>
                <a:cs typeface="Varela Round" panose="00000500000000000000" pitchFamily="2" charset="-79"/>
              </a:rPr>
              <a:t>   </a:t>
            </a:r>
            <a:r>
              <a:rPr lang="he-IL" sz="2800" dirty="0">
                <a:solidFill>
                  <a:srgbClr val="FF0000"/>
                </a:solidFill>
                <a:latin typeface="Varela Round" panose="00000500000000000000" pitchFamily="2" charset="-79"/>
                <a:cs typeface="Varela Round" panose="00000500000000000000" pitchFamily="2" charset="-79"/>
              </a:rPr>
              <a:t>ה</a:t>
            </a:r>
            <a:r>
              <a:rPr lang="he-IL" sz="2800" dirty="0">
                <a:solidFill>
                  <a:schemeClr val="tx2"/>
                </a:solidFill>
                <a:latin typeface="Varela Round" panose="00000500000000000000" pitchFamily="2" charset="-79"/>
                <a:cs typeface="Varela Round" panose="00000500000000000000" pitchFamily="2" charset="-79"/>
              </a:rPr>
              <a:t>תינוקת</a:t>
            </a:r>
          </a:p>
        </p:txBody>
      </p:sp>
      <p:sp>
        <p:nvSpPr>
          <p:cNvPr id="3" name="מלבן: פינות מעוגלות 2">
            <a:extLst>
              <a:ext uri="{FF2B5EF4-FFF2-40B4-BE49-F238E27FC236}">
                <a16:creationId xmlns:a16="http://schemas.microsoft.com/office/drawing/2014/main" id="{E9C82B8A-0E76-40BA-B7D8-A3BFF0C3E25C}"/>
              </a:ext>
            </a:extLst>
          </p:cNvPr>
          <p:cNvSpPr/>
          <p:nvPr/>
        </p:nvSpPr>
        <p:spPr>
          <a:xfrm>
            <a:off x="6411131" y="4855312"/>
            <a:ext cx="3471621" cy="1239865"/>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הא הידיעה</a:t>
            </a:r>
          </a:p>
        </p:txBody>
      </p:sp>
      <p:sp>
        <p:nvSpPr>
          <p:cNvPr id="9" name="מלבן: פינות מעוגלות 8">
            <a:extLst>
              <a:ext uri="{FF2B5EF4-FFF2-40B4-BE49-F238E27FC236}">
                <a16:creationId xmlns:a16="http://schemas.microsoft.com/office/drawing/2014/main" id="{D88117C6-39CF-414A-98EC-C53ED1A9DA18}"/>
              </a:ext>
            </a:extLst>
          </p:cNvPr>
          <p:cNvSpPr/>
          <p:nvPr/>
        </p:nvSpPr>
        <p:spPr>
          <a:xfrm>
            <a:off x="382291" y="3660343"/>
            <a:ext cx="3781586" cy="1100381"/>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tx2"/>
                </a:solidFill>
                <a:latin typeface="Varela Round" panose="00000500000000000000" pitchFamily="2" charset="-79"/>
                <a:cs typeface="Varela Round" panose="00000500000000000000" pitchFamily="2" charset="-79"/>
              </a:rPr>
              <a:t>שייכות והא הידיעה</a:t>
            </a:r>
          </a:p>
        </p:txBody>
      </p:sp>
      <p:pic>
        <p:nvPicPr>
          <p:cNvPr id="10" name="תמונה 9">
            <a:extLst>
              <a:ext uri="{FF2B5EF4-FFF2-40B4-BE49-F238E27FC236}">
                <a16:creationId xmlns:a16="http://schemas.microsoft.com/office/drawing/2014/main" id="{8C8ED0B9-F06B-4B14-9AC1-FDF7CD81D4E5}"/>
              </a:ext>
            </a:extLst>
          </p:cNvPr>
          <p:cNvPicPr>
            <a:picLocks noChangeAspect="1"/>
          </p:cNvPicPr>
          <p:nvPr/>
        </p:nvPicPr>
        <p:blipFill>
          <a:blip r:embed="rId3"/>
          <a:stretch>
            <a:fillRect/>
          </a:stretch>
        </p:blipFill>
        <p:spPr>
          <a:xfrm>
            <a:off x="1995692" y="2776356"/>
            <a:ext cx="554784" cy="710006"/>
          </a:xfrm>
          <a:prstGeom prst="rect">
            <a:avLst/>
          </a:prstGeom>
        </p:spPr>
      </p:pic>
      <p:pic>
        <p:nvPicPr>
          <p:cNvPr id="11" name="תמונה 10">
            <a:extLst>
              <a:ext uri="{FF2B5EF4-FFF2-40B4-BE49-F238E27FC236}">
                <a16:creationId xmlns:a16="http://schemas.microsoft.com/office/drawing/2014/main" id="{28E5966E-208C-478D-98F0-E0B2643BFEDF}"/>
              </a:ext>
            </a:extLst>
          </p:cNvPr>
          <p:cNvPicPr>
            <a:picLocks noChangeAspect="1"/>
          </p:cNvPicPr>
          <p:nvPr/>
        </p:nvPicPr>
        <p:blipFill>
          <a:blip r:embed="rId3"/>
          <a:stretch>
            <a:fillRect/>
          </a:stretch>
        </p:blipFill>
        <p:spPr>
          <a:xfrm>
            <a:off x="7931542" y="3902824"/>
            <a:ext cx="554784" cy="710007"/>
          </a:xfrm>
          <a:prstGeom prst="rect">
            <a:avLst/>
          </a:prstGeom>
        </p:spPr>
      </p:pic>
    </p:spTree>
    <p:extLst>
      <p:ext uri="{BB962C8B-B14F-4D97-AF65-F5344CB8AC3E}">
        <p14:creationId xmlns:p14="http://schemas.microsoft.com/office/powerpoint/2010/main" val="53748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a:extLst>
              <a:ext uri="{FF2B5EF4-FFF2-40B4-BE49-F238E27FC236}">
                <a16:creationId xmlns:a16="http://schemas.microsoft.com/office/drawing/2014/main" id="{10417F83-2B6F-45ED-AFD4-9FAEFAF4117A}"/>
              </a:ext>
            </a:extLst>
          </p:cNvPr>
          <p:cNvSpPr>
            <a:spLocks noGrp="1"/>
          </p:cNvSpPr>
          <p:nvPr>
            <p:ph sz="quarter" idx="4"/>
          </p:nvPr>
        </p:nvSpPr>
        <p:spPr>
          <a:xfrm>
            <a:off x="515273" y="552450"/>
            <a:ext cx="9124027" cy="5325749"/>
          </a:xfrm>
        </p:spPr>
        <p:txBody>
          <a:bodyPr/>
          <a:lstStyle/>
          <a:p>
            <a:pPr marL="96848" indent="0">
              <a:buNone/>
            </a:pPr>
            <a:r>
              <a:rPr lang="he-IL" dirty="0"/>
              <a:t>לפניכם משפט, קראו אותו </a:t>
            </a:r>
          </a:p>
          <a:p>
            <a:pPr marL="96848" indent="0">
              <a:buNone/>
            </a:pPr>
            <a:r>
              <a:rPr lang="he-IL" dirty="0"/>
              <a:t>והקיפו במעגל  את  כל הצירופים של שם עצם ותוארו.</a:t>
            </a:r>
          </a:p>
          <a:p>
            <a:endParaRPr lang="he-IL" dirty="0"/>
          </a:p>
          <a:p>
            <a:pPr>
              <a:lnSpc>
                <a:spcPct val="200000"/>
              </a:lnSpc>
            </a:pPr>
            <a:r>
              <a:rPr lang="he-IL" sz="2800" dirty="0"/>
              <a:t>במחקר בין-לאומי  נבדק הקשר בין  צפייה  ממושכת </a:t>
            </a:r>
          </a:p>
          <a:p>
            <a:pPr>
              <a:lnSpc>
                <a:spcPct val="200000"/>
              </a:lnSpc>
            </a:pPr>
            <a:r>
              <a:rPr lang="he-IL" sz="2800" dirty="0"/>
              <a:t>של בני נוער בטלוויזיה ובין ההרגלים השונים  של התזונה  שהתפתחו אצלם.</a:t>
            </a:r>
          </a:p>
          <a:p>
            <a:endParaRPr lang="he-IL" dirty="0"/>
          </a:p>
          <a:p>
            <a:endParaRPr lang="he-IL" dirty="0"/>
          </a:p>
        </p:txBody>
      </p:sp>
      <p:sp>
        <p:nvSpPr>
          <p:cNvPr id="2" name="אליפסה 1">
            <a:extLst>
              <a:ext uri="{FF2B5EF4-FFF2-40B4-BE49-F238E27FC236}">
                <a16:creationId xmlns:a16="http://schemas.microsoft.com/office/drawing/2014/main" id="{28C0B234-92FE-44E4-92B4-D2FAB5D8887C}"/>
              </a:ext>
            </a:extLst>
          </p:cNvPr>
          <p:cNvSpPr/>
          <p:nvPr/>
        </p:nvSpPr>
        <p:spPr>
          <a:xfrm>
            <a:off x="6354305" y="2076773"/>
            <a:ext cx="2603716" cy="7749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a:extLst>
              <a:ext uri="{FF2B5EF4-FFF2-40B4-BE49-F238E27FC236}">
                <a16:creationId xmlns:a16="http://schemas.microsoft.com/office/drawing/2014/main" id="{5156770A-E03E-45DD-B1BF-5AE77400F262}"/>
              </a:ext>
            </a:extLst>
          </p:cNvPr>
          <p:cNvSpPr/>
          <p:nvPr/>
        </p:nvSpPr>
        <p:spPr>
          <a:xfrm>
            <a:off x="1250842" y="2076772"/>
            <a:ext cx="2603716" cy="7749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a:extLst>
              <a:ext uri="{FF2B5EF4-FFF2-40B4-BE49-F238E27FC236}">
                <a16:creationId xmlns:a16="http://schemas.microsoft.com/office/drawing/2014/main" id="{2FDFD3B0-CDDB-4422-8129-79E1F68E571C}"/>
              </a:ext>
            </a:extLst>
          </p:cNvPr>
          <p:cNvSpPr/>
          <p:nvPr/>
        </p:nvSpPr>
        <p:spPr>
          <a:xfrm>
            <a:off x="2652812" y="3004088"/>
            <a:ext cx="2603716" cy="7749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148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D400DF-E8CF-415C-9D30-DD37640BBC76}"/>
              </a:ext>
            </a:extLst>
          </p:cNvPr>
          <p:cNvSpPr>
            <a:spLocks noGrp="1"/>
          </p:cNvSpPr>
          <p:nvPr>
            <p:ph type="title"/>
          </p:nvPr>
        </p:nvSpPr>
        <p:spPr/>
        <p:txBody>
          <a:bodyPr/>
          <a:lstStyle/>
          <a:p>
            <a:r>
              <a:rPr lang="he-IL" sz="4000" dirty="0"/>
              <a:t>סיכום</a:t>
            </a:r>
            <a:r>
              <a:rPr lang="he-IL" dirty="0"/>
              <a:t> </a:t>
            </a:r>
          </a:p>
        </p:txBody>
      </p:sp>
      <p:sp>
        <p:nvSpPr>
          <p:cNvPr id="3" name="תיבת טקסט 2">
            <a:extLst>
              <a:ext uri="{FF2B5EF4-FFF2-40B4-BE49-F238E27FC236}">
                <a16:creationId xmlns:a16="http://schemas.microsoft.com/office/drawing/2014/main" id="{FC6D7AAF-646E-46F3-B6FB-06BB811277AF}"/>
              </a:ext>
            </a:extLst>
          </p:cNvPr>
          <p:cNvSpPr txBox="1"/>
          <p:nvPr/>
        </p:nvSpPr>
        <p:spPr>
          <a:xfrm>
            <a:off x="2114550" y="1333500"/>
            <a:ext cx="8286750" cy="707886"/>
          </a:xfrm>
          <a:prstGeom prst="rect">
            <a:avLst/>
          </a:prstGeom>
          <a:noFill/>
        </p:spPr>
        <p:txBody>
          <a:bodyPr wrap="square" rtlCol="1">
            <a:spAutoFit/>
          </a:bodyPr>
          <a:lstStyle/>
          <a:p>
            <a:pPr algn="ctr"/>
            <a:r>
              <a:rPr lang="he-IL" sz="4000" dirty="0"/>
              <a:t>שם העצם ותוארו </a:t>
            </a:r>
          </a:p>
        </p:txBody>
      </p:sp>
      <p:sp>
        <p:nvSpPr>
          <p:cNvPr id="4" name="מלבן: פינות מעוגלות 3">
            <a:extLst>
              <a:ext uri="{FF2B5EF4-FFF2-40B4-BE49-F238E27FC236}">
                <a16:creationId xmlns:a16="http://schemas.microsoft.com/office/drawing/2014/main" id="{CAB39FF1-192B-41CB-9518-9D3786BD96B8}"/>
              </a:ext>
            </a:extLst>
          </p:cNvPr>
          <p:cNvSpPr/>
          <p:nvPr/>
        </p:nvSpPr>
        <p:spPr>
          <a:xfrm>
            <a:off x="8724900" y="3638550"/>
            <a:ext cx="2286000" cy="1295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rPr>
              <a:t>מין</a:t>
            </a:r>
          </a:p>
        </p:txBody>
      </p:sp>
      <p:sp>
        <p:nvSpPr>
          <p:cNvPr id="5" name="מלבן: פינות מעוגלות 4">
            <a:extLst>
              <a:ext uri="{FF2B5EF4-FFF2-40B4-BE49-F238E27FC236}">
                <a16:creationId xmlns:a16="http://schemas.microsoft.com/office/drawing/2014/main" id="{23591891-9A5B-455B-9490-97BBE9853331}"/>
              </a:ext>
            </a:extLst>
          </p:cNvPr>
          <p:cNvSpPr/>
          <p:nvPr/>
        </p:nvSpPr>
        <p:spPr>
          <a:xfrm>
            <a:off x="5114925" y="3638550"/>
            <a:ext cx="2286000" cy="1295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rPr>
              <a:t>מספר</a:t>
            </a:r>
          </a:p>
        </p:txBody>
      </p:sp>
      <p:sp>
        <p:nvSpPr>
          <p:cNvPr id="6" name="מלבן: פינות מעוגלות 5">
            <a:extLst>
              <a:ext uri="{FF2B5EF4-FFF2-40B4-BE49-F238E27FC236}">
                <a16:creationId xmlns:a16="http://schemas.microsoft.com/office/drawing/2014/main" id="{E9D0166A-6C47-44AB-B646-708791FD1E11}"/>
              </a:ext>
            </a:extLst>
          </p:cNvPr>
          <p:cNvSpPr/>
          <p:nvPr/>
        </p:nvSpPr>
        <p:spPr>
          <a:xfrm>
            <a:off x="1352550" y="3638550"/>
            <a:ext cx="2628900" cy="1295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rPr>
              <a:t>יידוע</a:t>
            </a:r>
          </a:p>
        </p:txBody>
      </p:sp>
      <p:pic>
        <p:nvPicPr>
          <p:cNvPr id="10" name="תמונה 9">
            <a:extLst>
              <a:ext uri="{FF2B5EF4-FFF2-40B4-BE49-F238E27FC236}">
                <a16:creationId xmlns:a16="http://schemas.microsoft.com/office/drawing/2014/main" id="{0FC48551-B3F6-4DDF-B727-F9258EC8371A}"/>
              </a:ext>
            </a:extLst>
          </p:cNvPr>
          <p:cNvPicPr>
            <a:picLocks noChangeAspect="1"/>
          </p:cNvPicPr>
          <p:nvPr/>
        </p:nvPicPr>
        <p:blipFill>
          <a:blip r:embed="rId3"/>
          <a:stretch>
            <a:fillRect/>
          </a:stretch>
        </p:blipFill>
        <p:spPr>
          <a:xfrm>
            <a:off x="5985116" y="2314093"/>
            <a:ext cx="429030" cy="1172170"/>
          </a:xfrm>
          <a:prstGeom prst="rect">
            <a:avLst/>
          </a:prstGeom>
        </p:spPr>
      </p:pic>
      <p:pic>
        <p:nvPicPr>
          <p:cNvPr id="11" name="תמונה 10">
            <a:extLst>
              <a:ext uri="{FF2B5EF4-FFF2-40B4-BE49-F238E27FC236}">
                <a16:creationId xmlns:a16="http://schemas.microsoft.com/office/drawing/2014/main" id="{BBEB348D-A29D-4E99-8E54-B21A00E4DC6A}"/>
              </a:ext>
            </a:extLst>
          </p:cNvPr>
          <p:cNvPicPr>
            <a:picLocks noChangeAspect="1"/>
          </p:cNvPicPr>
          <p:nvPr/>
        </p:nvPicPr>
        <p:blipFill>
          <a:blip r:embed="rId4"/>
          <a:stretch>
            <a:fillRect/>
          </a:stretch>
        </p:blipFill>
        <p:spPr>
          <a:xfrm rot="19318499">
            <a:off x="8693856" y="2091730"/>
            <a:ext cx="407765" cy="1709657"/>
          </a:xfrm>
          <a:prstGeom prst="rect">
            <a:avLst/>
          </a:prstGeom>
        </p:spPr>
      </p:pic>
      <p:pic>
        <p:nvPicPr>
          <p:cNvPr id="12" name="תמונה 11">
            <a:extLst>
              <a:ext uri="{FF2B5EF4-FFF2-40B4-BE49-F238E27FC236}">
                <a16:creationId xmlns:a16="http://schemas.microsoft.com/office/drawing/2014/main" id="{75E37A2F-8DB5-4F11-ABC2-6A6DC7470865}"/>
              </a:ext>
            </a:extLst>
          </p:cNvPr>
          <p:cNvPicPr>
            <a:picLocks noChangeAspect="1"/>
          </p:cNvPicPr>
          <p:nvPr/>
        </p:nvPicPr>
        <p:blipFill>
          <a:blip r:embed="rId5"/>
          <a:stretch>
            <a:fillRect/>
          </a:stretch>
        </p:blipFill>
        <p:spPr>
          <a:xfrm rot="4528143">
            <a:off x="2868923" y="2043941"/>
            <a:ext cx="1114234" cy="1729234"/>
          </a:xfrm>
          <a:prstGeom prst="rect">
            <a:avLst/>
          </a:prstGeom>
        </p:spPr>
      </p:pic>
    </p:spTree>
    <p:extLst>
      <p:ext uri="{BB962C8B-B14F-4D97-AF65-F5344CB8AC3E}">
        <p14:creationId xmlns:p14="http://schemas.microsoft.com/office/powerpoint/2010/main" val="63476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יוצאים להפסקה</a:t>
            </a:r>
          </a:p>
        </p:txBody>
      </p:sp>
      <p:sp>
        <p:nvSpPr>
          <p:cNvPr id="7" name="כותרת משנה 6"/>
          <p:cNvSpPr>
            <a:spLocks noGrp="1"/>
          </p:cNvSpPr>
          <p:nvPr>
            <p:ph type="subTitle" idx="1"/>
          </p:nvPr>
        </p:nvSpPr>
        <p:spPr>
          <a:xfrm>
            <a:off x="1" y="2918426"/>
            <a:ext cx="12192001" cy="642174"/>
          </a:xfrm>
        </p:spPr>
        <p:txBody>
          <a:bodyPr/>
          <a:lstStyle/>
          <a:p>
            <a:endParaRPr lang="he-IL" dirty="0">
              <a:solidFill>
                <a:srgbClr val="192A72"/>
              </a:solidFill>
              <a:sym typeface="Varela Rou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הסמיכות</a:t>
            </a:r>
          </a:p>
        </p:txBody>
      </p:sp>
      <p:sp>
        <p:nvSpPr>
          <p:cNvPr id="7" name="כותרת משנה 6"/>
          <p:cNvSpPr>
            <a:spLocks noGrp="1"/>
          </p:cNvSpPr>
          <p:nvPr>
            <p:ph type="subTitle" idx="1"/>
          </p:nvPr>
        </p:nvSpPr>
        <p:spPr>
          <a:xfrm>
            <a:off x="1" y="2918426"/>
            <a:ext cx="12192001" cy="642174"/>
          </a:xfrm>
        </p:spPr>
        <p:txBody>
          <a:bodyPr/>
          <a:lstStyle/>
          <a:p>
            <a:endParaRPr lang="he-IL" dirty="0">
              <a:solidFill>
                <a:srgbClr val="192A72"/>
              </a:solidFill>
              <a:sym typeface="Varela Round"/>
            </a:endParaRPr>
          </a:p>
        </p:txBody>
      </p:sp>
    </p:spTree>
    <p:extLst>
      <p:ext uri="{BB962C8B-B14F-4D97-AF65-F5344CB8AC3E}">
        <p14:creationId xmlns:p14="http://schemas.microsoft.com/office/powerpoint/2010/main" val="289675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5A6808-5BDD-4E4B-8247-02BE13E08A9E}"/>
              </a:ext>
            </a:extLst>
          </p:cNvPr>
          <p:cNvSpPr>
            <a:spLocks noGrp="1"/>
          </p:cNvSpPr>
          <p:nvPr>
            <p:ph type="title"/>
          </p:nvPr>
        </p:nvSpPr>
        <p:spPr/>
        <p:txBody>
          <a:bodyPr/>
          <a:lstStyle/>
          <a:p>
            <a:r>
              <a:rPr lang="he-IL" dirty="0"/>
              <a:t>סמיכות</a:t>
            </a:r>
          </a:p>
        </p:txBody>
      </p:sp>
      <p:sp>
        <p:nvSpPr>
          <p:cNvPr id="5" name="מלבן: פינות מעוגלות 4">
            <a:extLst>
              <a:ext uri="{FF2B5EF4-FFF2-40B4-BE49-F238E27FC236}">
                <a16:creationId xmlns:a16="http://schemas.microsoft.com/office/drawing/2014/main" id="{5F04F2EB-9850-4386-8151-F3A8BE6DCF64}"/>
              </a:ext>
            </a:extLst>
          </p:cNvPr>
          <p:cNvSpPr/>
          <p:nvPr/>
        </p:nvSpPr>
        <p:spPr>
          <a:xfrm>
            <a:off x="4146377" y="1346887"/>
            <a:ext cx="2929180" cy="79592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איש    אשכולות</a:t>
            </a:r>
          </a:p>
        </p:txBody>
      </p:sp>
      <p:sp>
        <p:nvSpPr>
          <p:cNvPr id="6" name="מלבן: פינות מעוגלות 5">
            <a:extLst>
              <a:ext uri="{FF2B5EF4-FFF2-40B4-BE49-F238E27FC236}">
                <a16:creationId xmlns:a16="http://schemas.microsoft.com/office/drawing/2014/main" id="{681C6DA9-83B6-491F-B2D2-4B7B92B04D2F}"/>
              </a:ext>
            </a:extLst>
          </p:cNvPr>
          <p:cNvSpPr/>
          <p:nvPr/>
        </p:nvSpPr>
        <p:spPr>
          <a:xfrm>
            <a:off x="4146377" y="2582711"/>
            <a:ext cx="2929180" cy="7959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עוגת     שוקולד</a:t>
            </a:r>
          </a:p>
        </p:txBody>
      </p:sp>
      <p:sp>
        <p:nvSpPr>
          <p:cNvPr id="7" name="מלבן: פינות מעוגלות 6">
            <a:extLst>
              <a:ext uri="{FF2B5EF4-FFF2-40B4-BE49-F238E27FC236}">
                <a16:creationId xmlns:a16="http://schemas.microsoft.com/office/drawing/2014/main" id="{85B59908-8A46-48F5-8B9D-AAE268CB5933}"/>
              </a:ext>
            </a:extLst>
          </p:cNvPr>
          <p:cNvSpPr/>
          <p:nvPr/>
        </p:nvSpPr>
        <p:spPr>
          <a:xfrm>
            <a:off x="4146377" y="3870703"/>
            <a:ext cx="2929180" cy="7904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קציני     מודיעין</a:t>
            </a:r>
          </a:p>
        </p:txBody>
      </p:sp>
      <p:sp>
        <p:nvSpPr>
          <p:cNvPr id="8" name="מלבן: פינות מעוגלות 7">
            <a:extLst>
              <a:ext uri="{FF2B5EF4-FFF2-40B4-BE49-F238E27FC236}">
                <a16:creationId xmlns:a16="http://schemas.microsoft.com/office/drawing/2014/main" id="{7EAD146C-1C54-46BF-BD56-B75EC9FA08DB}"/>
              </a:ext>
            </a:extLst>
          </p:cNvPr>
          <p:cNvSpPr/>
          <p:nvPr/>
        </p:nvSpPr>
        <p:spPr>
          <a:xfrm>
            <a:off x="4146377" y="5153178"/>
            <a:ext cx="2929180" cy="79592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בנות    אולפנה</a:t>
            </a:r>
          </a:p>
        </p:txBody>
      </p:sp>
      <p:sp>
        <p:nvSpPr>
          <p:cNvPr id="3" name="מלבן: פינות מעוגלות 2">
            <a:extLst>
              <a:ext uri="{FF2B5EF4-FFF2-40B4-BE49-F238E27FC236}">
                <a16:creationId xmlns:a16="http://schemas.microsoft.com/office/drawing/2014/main" id="{99350E87-12D8-4752-8800-57A55993E2BC}"/>
              </a:ext>
            </a:extLst>
          </p:cNvPr>
          <p:cNvSpPr/>
          <p:nvPr/>
        </p:nvSpPr>
        <p:spPr>
          <a:xfrm>
            <a:off x="7694238" y="2590402"/>
            <a:ext cx="2696671" cy="79593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אגרת המלך</a:t>
            </a:r>
          </a:p>
        </p:txBody>
      </p:sp>
      <p:sp>
        <p:nvSpPr>
          <p:cNvPr id="4" name="מלבן: פינות מעוגלות 3">
            <a:extLst>
              <a:ext uri="{FF2B5EF4-FFF2-40B4-BE49-F238E27FC236}">
                <a16:creationId xmlns:a16="http://schemas.microsoft.com/office/drawing/2014/main" id="{A4EB86C0-6580-46ED-8553-EF176DB730F4}"/>
              </a:ext>
            </a:extLst>
          </p:cNvPr>
          <p:cNvSpPr/>
          <p:nvPr/>
        </p:nvSpPr>
        <p:spPr>
          <a:xfrm>
            <a:off x="691725" y="3870703"/>
            <a:ext cx="2929180" cy="79041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חברי הקיבוץ</a:t>
            </a:r>
          </a:p>
        </p:txBody>
      </p:sp>
      <p:pic>
        <p:nvPicPr>
          <p:cNvPr id="10" name="תמונה 9">
            <a:extLst>
              <a:ext uri="{FF2B5EF4-FFF2-40B4-BE49-F238E27FC236}">
                <a16:creationId xmlns:a16="http://schemas.microsoft.com/office/drawing/2014/main" id="{6E6C8BD8-C894-496A-B4BF-89B9EEEFFCB5}"/>
              </a:ext>
            </a:extLst>
          </p:cNvPr>
          <p:cNvPicPr>
            <a:picLocks noChangeAspect="1"/>
          </p:cNvPicPr>
          <p:nvPr/>
        </p:nvPicPr>
        <p:blipFill rotWithShape="1">
          <a:blip r:embed="rId3"/>
          <a:srcRect l="8045" t="12210" r="75975" b="67773"/>
          <a:stretch/>
        </p:blipFill>
        <p:spPr>
          <a:xfrm>
            <a:off x="64484" y="933094"/>
            <a:ext cx="3807229" cy="2325495"/>
          </a:xfrm>
          <a:prstGeom prst="rect">
            <a:avLst/>
          </a:prstGeom>
          <a:ln>
            <a:noFill/>
          </a:ln>
          <a:effectLst>
            <a:softEdge rad="112500"/>
          </a:effectLst>
        </p:spPr>
      </p:pic>
      <p:sp>
        <p:nvSpPr>
          <p:cNvPr id="11" name="תיבת טקסט 10">
            <a:extLst>
              <a:ext uri="{FF2B5EF4-FFF2-40B4-BE49-F238E27FC236}">
                <a16:creationId xmlns:a16="http://schemas.microsoft.com/office/drawing/2014/main" id="{DD703BF3-FCD8-4CA8-9F6B-80D68E089F6D}"/>
              </a:ext>
            </a:extLst>
          </p:cNvPr>
          <p:cNvSpPr txBox="1"/>
          <p:nvPr/>
        </p:nvSpPr>
        <p:spPr>
          <a:xfrm>
            <a:off x="-336962" y="3065610"/>
            <a:ext cx="2929180" cy="369332"/>
          </a:xfrm>
          <a:prstGeom prst="rect">
            <a:avLst/>
          </a:prstGeom>
          <a:noFill/>
        </p:spPr>
        <p:txBody>
          <a:bodyPr wrap="square" rtlCol="1">
            <a:spAutoFit/>
          </a:bodyPr>
          <a:lstStyle/>
          <a:p>
            <a:r>
              <a:rPr lang="en-US" dirty="0">
                <a:hlinkClick r:id="rId4"/>
              </a:rPr>
              <a:t>https://www.google.co.il/</a:t>
            </a:r>
            <a:endParaRPr lang="he-IL" dirty="0"/>
          </a:p>
        </p:txBody>
      </p:sp>
    </p:spTree>
    <p:extLst>
      <p:ext uri="{BB962C8B-B14F-4D97-AF65-F5344CB8AC3E}">
        <p14:creationId xmlns:p14="http://schemas.microsoft.com/office/powerpoint/2010/main" val="8224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D3D390-3AC7-4608-8B37-4A245A139E4B}"/>
              </a:ext>
            </a:extLst>
          </p:cNvPr>
          <p:cNvSpPr>
            <a:spLocks noGrp="1"/>
          </p:cNvSpPr>
          <p:nvPr>
            <p:ph type="title"/>
          </p:nvPr>
        </p:nvSpPr>
        <p:spPr/>
        <p:txBody>
          <a:bodyPr/>
          <a:lstStyle/>
          <a:p>
            <a:br>
              <a:rPr lang="he-IL" dirty="0"/>
            </a:br>
            <a:r>
              <a:rPr lang="he-IL" sz="3600" dirty="0"/>
              <a:t>הערך - סְמִיכוּת (סמיכות)</a:t>
            </a:r>
            <a:br>
              <a:rPr lang="he-IL" sz="3600" dirty="0"/>
            </a:br>
            <a:endParaRPr lang="he-IL" sz="3600" dirty="0"/>
          </a:p>
        </p:txBody>
      </p:sp>
      <p:sp>
        <p:nvSpPr>
          <p:cNvPr id="3" name="מציין מיקום טקסט 2">
            <a:extLst>
              <a:ext uri="{FF2B5EF4-FFF2-40B4-BE49-F238E27FC236}">
                <a16:creationId xmlns:a16="http://schemas.microsoft.com/office/drawing/2014/main" id="{180241DC-CAC9-495A-A66A-200F9B19E6AF}"/>
              </a:ext>
            </a:extLst>
          </p:cNvPr>
          <p:cNvSpPr>
            <a:spLocks noGrp="1"/>
          </p:cNvSpPr>
          <p:nvPr>
            <p:ph type="body" sz="quarter" idx="3"/>
          </p:nvPr>
        </p:nvSpPr>
        <p:spPr/>
        <p:txBody>
          <a:bodyPr/>
          <a:lstStyle/>
          <a:p>
            <a:r>
              <a:rPr lang="he-IL" dirty="0"/>
              <a:t>מן המילון – מילון ההווה</a:t>
            </a:r>
          </a:p>
          <a:p>
            <a:endParaRPr lang="he-IL" dirty="0"/>
          </a:p>
        </p:txBody>
      </p:sp>
      <p:sp>
        <p:nvSpPr>
          <p:cNvPr id="4" name="מציין מיקום תוכן 3">
            <a:extLst>
              <a:ext uri="{FF2B5EF4-FFF2-40B4-BE49-F238E27FC236}">
                <a16:creationId xmlns:a16="http://schemas.microsoft.com/office/drawing/2014/main" id="{71ED1058-5AA0-4E77-886E-F9B1BAD492FE}"/>
              </a:ext>
            </a:extLst>
          </p:cNvPr>
          <p:cNvSpPr>
            <a:spLocks noGrp="1"/>
          </p:cNvSpPr>
          <p:nvPr>
            <p:ph sz="quarter" idx="4"/>
          </p:nvPr>
        </p:nvSpPr>
        <p:spPr>
          <a:xfrm>
            <a:off x="240245" y="1725682"/>
            <a:ext cx="8306992" cy="4152517"/>
          </a:xfrm>
        </p:spPr>
        <p:txBody>
          <a:bodyPr>
            <a:normAutofit/>
          </a:bodyPr>
          <a:lstStyle/>
          <a:p>
            <a:pPr fontAlgn="base"/>
            <a:r>
              <a:rPr lang="he-IL" b="1" dirty="0"/>
              <a:t>סְמִיכוּת (סמיכות) -</a:t>
            </a:r>
          </a:p>
          <a:p>
            <a:pPr marL="96848" indent="0" fontAlgn="base">
              <a:buNone/>
            </a:pPr>
            <a:r>
              <a:rPr lang="he-IL" dirty="0"/>
              <a:t>    נקבה;  </a:t>
            </a:r>
            <a:r>
              <a:rPr lang="he-IL" b="1" dirty="0"/>
              <a:t>שורש </a:t>
            </a:r>
            <a:r>
              <a:rPr lang="he-IL" dirty="0"/>
              <a:t>סמך;  </a:t>
            </a:r>
            <a:r>
              <a:rPr lang="he-IL" b="1" dirty="0"/>
              <a:t>נטייה</a:t>
            </a:r>
            <a:r>
              <a:rPr lang="he-IL" dirty="0"/>
              <a:t> סמיכויות </a:t>
            </a:r>
          </a:p>
          <a:p>
            <a:pPr marL="96848" indent="0" fontAlgn="base">
              <a:buNone/>
            </a:pPr>
            <a:endParaRPr lang="he-IL" dirty="0"/>
          </a:p>
          <a:p>
            <a:pPr fontAlgn="base"/>
            <a:r>
              <a:rPr lang="he-IL" dirty="0"/>
              <a:t>    קִרבה</a:t>
            </a:r>
          </a:p>
          <a:p>
            <a:pPr fontAlgn="base"/>
            <a:r>
              <a:rPr lang="he-IL" dirty="0"/>
              <a:t>    סמיכה (לרַבָּנות)</a:t>
            </a:r>
          </a:p>
          <a:p>
            <a:pPr fontAlgn="base"/>
            <a:r>
              <a:rPr lang="he-IL" dirty="0"/>
              <a:t>    צפיפות, תכונתו של דבר סָמִיך</a:t>
            </a:r>
          </a:p>
          <a:p>
            <a:pPr fontAlgn="base"/>
            <a:r>
              <a:rPr lang="he-IL" dirty="0"/>
              <a:t>    </a:t>
            </a:r>
            <a:r>
              <a:rPr lang="he-IL" b="1" dirty="0"/>
              <a:t>(בדקדוק) רצף של שני שמות עצם ביחס של נסמך וסומך </a:t>
            </a:r>
            <a:r>
              <a:rPr lang="he-IL" dirty="0"/>
              <a:t>                                         </a:t>
            </a:r>
          </a:p>
          <a:p>
            <a:pPr marL="96848" indent="0">
              <a:buNone/>
            </a:pPr>
            <a:r>
              <a:rPr lang="he-IL" dirty="0"/>
              <a:t>                          </a:t>
            </a:r>
          </a:p>
          <a:p>
            <a:pPr marL="96848" indent="0">
              <a:buNone/>
            </a:pPr>
            <a:r>
              <a:rPr lang="he-IL" dirty="0"/>
              <a:t>                             </a:t>
            </a:r>
          </a:p>
        </p:txBody>
      </p:sp>
      <p:pic>
        <p:nvPicPr>
          <p:cNvPr id="5" name="תמונה 4">
            <a:extLst>
              <a:ext uri="{FF2B5EF4-FFF2-40B4-BE49-F238E27FC236}">
                <a16:creationId xmlns:a16="http://schemas.microsoft.com/office/drawing/2014/main" id="{90C2C9E6-5C8F-440B-904D-0DD4576FDFAE}"/>
              </a:ext>
            </a:extLst>
          </p:cNvPr>
          <p:cNvPicPr>
            <a:picLocks noChangeAspect="1"/>
          </p:cNvPicPr>
          <p:nvPr/>
        </p:nvPicPr>
        <p:blipFill>
          <a:blip r:embed="rId2"/>
          <a:stretch>
            <a:fillRect/>
          </a:stretch>
        </p:blipFill>
        <p:spPr>
          <a:xfrm>
            <a:off x="515275" y="1185681"/>
            <a:ext cx="2676812" cy="2787803"/>
          </a:xfrm>
          <a:prstGeom prst="rect">
            <a:avLst/>
          </a:prstGeom>
        </p:spPr>
      </p:pic>
      <p:sp>
        <p:nvSpPr>
          <p:cNvPr id="6" name="תיבת טקסט 5">
            <a:extLst>
              <a:ext uri="{FF2B5EF4-FFF2-40B4-BE49-F238E27FC236}">
                <a16:creationId xmlns:a16="http://schemas.microsoft.com/office/drawing/2014/main" id="{A3BD0BF6-E133-483D-AD7D-E42FD25DD689}"/>
              </a:ext>
            </a:extLst>
          </p:cNvPr>
          <p:cNvSpPr txBox="1"/>
          <p:nvPr/>
        </p:nvSpPr>
        <p:spPr>
          <a:xfrm>
            <a:off x="-225267" y="6050295"/>
            <a:ext cx="3749864" cy="369332"/>
          </a:xfrm>
          <a:prstGeom prst="rect">
            <a:avLst/>
          </a:prstGeom>
          <a:noFill/>
        </p:spPr>
        <p:txBody>
          <a:bodyPr wrap="square" rtlCol="1">
            <a:spAutoFit/>
          </a:bodyPr>
          <a:lstStyle/>
          <a:p>
            <a:r>
              <a:rPr lang="he-IL" dirty="0"/>
              <a:t>אתר האקדמיה ללשון עברית</a:t>
            </a:r>
          </a:p>
        </p:txBody>
      </p:sp>
    </p:spTree>
    <p:extLst>
      <p:ext uri="{BB962C8B-B14F-4D97-AF65-F5344CB8AC3E}">
        <p14:creationId xmlns:p14="http://schemas.microsoft.com/office/powerpoint/2010/main" val="1184653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CD3B99-3333-45D0-A778-2284E91C91B6}"/>
              </a:ext>
            </a:extLst>
          </p:cNvPr>
          <p:cNvSpPr>
            <a:spLocks noGrp="1"/>
          </p:cNvSpPr>
          <p:nvPr>
            <p:ph type="title"/>
          </p:nvPr>
        </p:nvSpPr>
        <p:spPr/>
        <p:txBody>
          <a:bodyPr/>
          <a:lstStyle/>
          <a:p>
            <a:r>
              <a:rPr lang="he-IL" dirty="0"/>
              <a:t>הצירוף השמני - סמיכות</a:t>
            </a:r>
          </a:p>
        </p:txBody>
      </p:sp>
      <p:sp>
        <p:nvSpPr>
          <p:cNvPr id="4" name="מציין מיקום תוכן 3">
            <a:extLst>
              <a:ext uri="{FF2B5EF4-FFF2-40B4-BE49-F238E27FC236}">
                <a16:creationId xmlns:a16="http://schemas.microsoft.com/office/drawing/2014/main" id="{2D8AD8E2-180F-434C-A0E6-7C1C9794AFA7}"/>
              </a:ext>
            </a:extLst>
          </p:cNvPr>
          <p:cNvSpPr>
            <a:spLocks noGrp="1"/>
          </p:cNvSpPr>
          <p:nvPr>
            <p:ph sz="quarter" idx="4"/>
          </p:nvPr>
        </p:nvSpPr>
        <p:spPr>
          <a:xfrm>
            <a:off x="583722" y="1104128"/>
            <a:ext cx="9809827" cy="5114138"/>
          </a:xfrm>
        </p:spPr>
        <p:txBody>
          <a:bodyPr>
            <a:normAutofit fontScale="55000" lnSpcReduction="20000"/>
          </a:bodyPr>
          <a:lstStyle/>
          <a:p>
            <a:endParaRPr lang="he-IL" dirty="0"/>
          </a:p>
          <a:p>
            <a:pPr marL="96848" indent="0">
              <a:lnSpc>
                <a:spcPct val="160000"/>
              </a:lnSpc>
              <a:buNone/>
            </a:pPr>
            <a:r>
              <a:rPr lang="he-IL" sz="4400" dirty="0"/>
              <a:t>צירוף סמיכות הוא צירוף של שתי מילים סמוכות זו לזו המהוות יחד  </a:t>
            </a:r>
          </a:p>
          <a:p>
            <a:pPr marL="96848" indent="0">
              <a:lnSpc>
                <a:spcPct val="160000"/>
              </a:lnSpc>
              <a:buNone/>
            </a:pPr>
            <a:r>
              <a:rPr lang="he-IL" sz="4400" dirty="0"/>
              <a:t>יחידה לשונית אחת .</a:t>
            </a:r>
          </a:p>
          <a:p>
            <a:pPr marL="96848" indent="0">
              <a:lnSpc>
                <a:spcPct val="160000"/>
              </a:lnSpc>
              <a:buNone/>
            </a:pPr>
            <a:r>
              <a:rPr lang="he-IL" sz="4400" dirty="0"/>
              <a:t>המילה הראשונה נקראת   נסמך   והיא משמשת גרעין של הצירוף, </a:t>
            </a:r>
          </a:p>
          <a:p>
            <a:pPr marL="96848" indent="0">
              <a:lnSpc>
                <a:spcPct val="160000"/>
              </a:lnSpc>
              <a:buNone/>
            </a:pPr>
            <a:r>
              <a:rPr lang="he-IL" sz="4400" dirty="0"/>
              <a:t>המילה השנייה היא    סומך .</a:t>
            </a:r>
          </a:p>
          <a:p>
            <a:pPr marL="96848" indent="0">
              <a:lnSpc>
                <a:spcPct val="160000"/>
              </a:lnSpc>
              <a:buNone/>
            </a:pPr>
            <a:r>
              <a:rPr lang="he-IL" sz="4400" dirty="0"/>
              <a:t>(אפשר לזכור זאת בעזרת ראשי התיבות </a:t>
            </a:r>
            <a:r>
              <a:rPr lang="he-IL" sz="4400" dirty="0" err="1"/>
              <a:t>נ"ס</a:t>
            </a:r>
            <a:r>
              <a:rPr lang="he-IL" sz="4400" dirty="0"/>
              <a:t>: נסמך סומך). </a:t>
            </a:r>
          </a:p>
          <a:p>
            <a:pPr>
              <a:lnSpc>
                <a:spcPct val="160000"/>
              </a:lnSpc>
            </a:pPr>
            <a:endParaRPr lang="he-IL" sz="4400" dirty="0"/>
          </a:p>
          <a:p>
            <a:pPr marL="96848" indent="0">
              <a:lnSpc>
                <a:spcPct val="160000"/>
              </a:lnSpc>
              <a:buNone/>
            </a:pPr>
            <a:r>
              <a:rPr lang="he-IL" sz="4400" dirty="0"/>
              <a:t>למבנה זה – הנתפס כאמור </a:t>
            </a:r>
            <a:r>
              <a:rPr lang="he-IL" sz="4400" dirty="0">
                <a:solidFill>
                  <a:schemeClr val="tx2"/>
                </a:solidFill>
              </a:rPr>
              <a:t>כיחידה אחת   </a:t>
            </a:r>
            <a:r>
              <a:rPr lang="he-IL" sz="4400" dirty="0"/>
              <a:t>מבחינות מסוימות  יש כמה כללים.</a:t>
            </a:r>
          </a:p>
          <a:p>
            <a:pPr>
              <a:lnSpc>
                <a:spcPct val="160000"/>
              </a:lnSpc>
            </a:pPr>
            <a:endParaRPr lang="he-IL" sz="4200" dirty="0"/>
          </a:p>
          <a:p>
            <a:endParaRPr lang="he-IL" dirty="0"/>
          </a:p>
          <a:p>
            <a:endParaRPr lang="he-IL" dirty="0"/>
          </a:p>
          <a:p>
            <a:endParaRPr lang="he-IL" dirty="0"/>
          </a:p>
          <a:p>
            <a:endParaRPr lang="he-IL" dirty="0"/>
          </a:p>
          <a:p>
            <a:endParaRPr lang="he-IL" dirty="0"/>
          </a:p>
          <a:p>
            <a:endParaRPr lang="he-IL" dirty="0"/>
          </a:p>
          <a:p>
            <a:endParaRPr lang="he-IL" dirty="0"/>
          </a:p>
          <a:p>
            <a:endParaRPr lang="he-IL" dirty="0"/>
          </a:p>
        </p:txBody>
      </p:sp>
      <p:sp>
        <p:nvSpPr>
          <p:cNvPr id="9" name="תיבת טקסט 8">
            <a:extLst>
              <a:ext uri="{FF2B5EF4-FFF2-40B4-BE49-F238E27FC236}">
                <a16:creationId xmlns:a16="http://schemas.microsoft.com/office/drawing/2014/main" id="{B5B395EF-0E3A-4DC8-BB80-B4B07BE13B01}"/>
              </a:ext>
            </a:extLst>
          </p:cNvPr>
          <p:cNvSpPr txBox="1"/>
          <p:nvPr/>
        </p:nvSpPr>
        <p:spPr>
          <a:xfrm>
            <a:off x="10533888" y="1133856"/>
            <a:ext cx="1450848" cy="902208"/>
          </a:xfrm>
          <a:prstGeom prst="rect">
            <a:avLst/>
          </a:prstGeom>
          <a:noFill/>
        </p:spPr>
        <p:txBody>
          <a:bodyPr wrap="square" rtlCol="1">
            <a:spAutoFit/>
          </a:bodyPr>
          <a:lstStyle/>
          <a:p>
            <a:endParaRPr lang="he-IL" dirty="0"/>
          </a:p>
        </p:txBody>
      </p:sp>
      <p:sp>
        <p:nvSpPr>
          <p:cNvPr id="15" name="תיבת טקסט 14">
            <a:extLst>
              <a:ext uri="{FF2B5EF4-FFF2-40B4-BE49-F238E27FC236}">
                <a16:creationId xmlns:a16="http://schemas.microsoft.com/office/drawing/2014/main" id="{1E734A47-E0AF-4B73-B3BE-892D7BEC3A7F}"/>
              </a:ext>
            </a:extLst>
          </p:cNvPr>
          <p:cNvSpPr txBox="1"/>
          <p:nvPr/>
        </p:nvSpPr>
        <p:spPr>
          <a:xfrm>
            <a:off x="6276814" y="1897171"/>
            <a:ext cx="3988445" cy="584775"/>
          </a:xfrm>
          <a:prstGeom prst="rect">
            <a:avLst/>
          </a:prstGeom>
          <a:solidFill>
            <a:schemeClr val="bg1"/>
          </a:solidFill>
        </p:spPr>
        <p:txBody>
          <a:bodyPr wrap="square" rtlCol="1">
            <a:spAutoFit/>
          </a:bodyPr>
          <a:lstStyle/>
          <a:p>
            <a:r>
              <a:rPr lang="he-IL" sz="2800" dirty="0">
                <a:solidFill>
                  <a:srgbClr val="FF0000"/>
                </a:solidFill>
              </a:rPr>
              <a:t>יחידה לשונית אחת</a:t>
            </a:r>
            <a:r>
              <a:rPr lang="he-IL" sz="3200" dirty="0">
                <a:solidFill>
                  <a:srgbClr val="FF0000"/>
                </a:solidFill>
              </a:rPr>
              <a:t>.</a:t>
            </a:r>
          </a:p>
        </p:txBody>
      </p:sp>
      <p:sp>
        <p:nvSpPr>
          <p:cNvPr id="17" name="תיבת טקסט 16">
            <a:extLst>
              <a:ext uri="{FF2B5EF4-FFF2-40B4-BE49-F238E27FC236}">
                <a16:creationId xmlns:a16="http://schemas.microsoft.com/office/drawing/2014/main" id="{26C5282E-B8C9-4868-8907-8E45AA56296F}"/>
              </a:ext>
            </a:extLst>
          </p:cNvPr>
          <p:cNvSpPr txBox="1"/>
          <p:nvPr/>
        </p:nvSpPr>
        <p:spPr>
          <a:xfrm>
            <a:off x="5915187" y="2474087"/>
            <a:ext cx="1113249" cy="584775"/>
          </a:xfrm>
          <a:prstGeom prst="rect">
            <a:avLst/>
          </a:prstGeom>
          <a:solidFill>
            <a:schemeClr val="bg1"/>
          </a:solidFill>
        </p:spPr>
        <p:txBody>
          <a:bodyPr wrap="square" rtlCol="1">
            <a:spAutoFit/>
          </a:bodyPr>
          <a:lstStyle/>
          <a:p>
            <a:r>
              <a:rPr lang="he-IL" sz="3200" dirty="0">
                <a:solidFill>
                  <a:srgbClr val="FF0000"/>
                </a:solidFill>
              </a:rPr>
              <a:t>נסמך</a:t>
            </a:r>
          </a:p>
        </p:txBody>
      </p:sp>
      <p:sp>
        <p:nvSpPr>
          <p:cNvPr id="18" name="תיבת טקסט 17">
            <a:extLst>
              <a:ext uri="{FF2B5EF4-FFF2-40B4-BE49-F238E27FC236}">
                <a16:creationId xmlns:a16="http://schemas.microsoft.com/office/drawing/2014/main" id="{7C915484-1B09-45C0-A38A-45ECA7F75B8F}"/>
              </a:ext>
            </a:extLst>
          </p:cNvPr>
          <p:cNvSpPr txBox="1"/>
          <p:nvPr/>
        </p:nvSpPr>
        <p:spPr>
          <a:xfrm>
            <a:off x="6471811" y="3101489"/>
            <a:ext cx="1321019" cy="584775"/>
          </a:xfrm>
          <a:prstGeom prst="rect">
            <a:avLst/>
          </a:prstGeom>
          <a:solidFill>
            <a:schemeClr val="bg1"/>
          </a:solidFill>
        </p:spPr>
        <p:txBody>
          <a:bodyPr wrap="square" rtlCol="1">
            <a:spAutoFit/>
          </a:bodyPr>
          <a:lstStyle/>
          <a:p>
            <a:r>
              <a:rPr lang="he-IL" sz="3200" dirty="0">
                <a:solidFill>
                  <a:srgbClr val="FF0000"/>
                </a:solidFill>
              </a:rPr>
              <a:t>סומך.</a:t>
            </a:r>
          </a:p>
        </p:txBody>
      </p:sp>
      <p:sp>
        <p:nvSpPr>
          <p:cNvPr id="3" name="מלבן: פינות מעוגלות 2">
            <a:extLst>
              <a:ext uri="{FF2B5EF4-FFF2-40B4-BE49-F238E27FC236}">
                <a16:creationId xmlns:a16="http://schemas.microsoft.com/office/drawing/2014/main" id="{AF9E5D63-F31D-4C08-86DE-7B1D090C6498}"/>
              </a:ext>
            </a:extLst>
          </p:cNvPr>
          <p:cNvSpPr/>
          <p:nvPr/>
        </p:nvSpPr>
        <p:spPr>
          <a:xfrm>
            <a:off x="4962144" y="4973990"/>
            <a:ext cx="1682496" cy="438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rgbClr val="FF0000"/>
                </a:solidFill>
                <a:latin typeface="Varela Round" panose="00000500000000000000" pitchFamily="2" charset="-79"/>
                <a:cs typeface="Varela Round" panose="00000500000000000000" pitchFamily="2" charset="-79"/>
              </a:rPr>
              <a:t>יחידה אחת</a:t>
            </a:r>
          </a:p>
        </p:txBody>
      </p:sp>
    </p:spTree>
    <p:extLst>
      <p:ext uri="{BB962C8B-B14F-4D97-AF65-F5344CB8AC3E}">
        <p14:creationId xmlns:p14="http://schemas.microsoft.com/office/powerpoint/2010/main" val="16804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77C5F9-466A-47A2-8FCA-701145779CCF}"/>
              </a:ext>
            </a:extLst>
          </p:cNvPr>
          <p:cNvSpPr>
            <a:spLocks noGrp="1"/>
          </p:cNvSpPr>
          <p:nvPr>
            <p:ph type="title"/>
          </p:nvPr>
        </p:nvSpPr>
        <p:spPr/>
        <p:txBody>
          <a:bodyPr/>
          <a:lstStyle/>
          <a:p>
            <a:r>
              <a:rPr lang="he-IL" dirty="0"/>
              <a:t>הסמיכות –הנסמך והסומך</a:t>
            </a:r>
          </a:p>
        </p:txBody>
      </p:sp>
      <p:sp>
        <p:nvSpPr>
          <p:cNvPr id="4" name="מציין מיקום תוכן 3">
            <a:extLst>
              <a:ext uri="{FF2B5EF4-FFF2-40B4-BE49-F238E27FC236}">
                <a16:creationId xmlns:a16="http://schemas.microsoft.com/office/drawing/2014/main" id="{930B53FE-DFAB-423F-96AD-D7C21405D0EA}"/>
              </a:ext>
            </a:extLst>
          </p:cNvPr>
          <p:cNvSpPr>
            <a:spLocks noGrp="1"/>
          </p:cNvSpPr>
          <p:nvPr>
            <p:ph sz="quarter" idx="4"/>
          </p:nvPr>
        </p:nvSpPr>
        <p:spPr/>
        <p:txBody>
          <a:bodyPr/>
          <a:lstStyle/>
          <a:p>
            <a:endParaRPr lang="he-IL" dirty="0"/>
          </a:p>
          <a:p>
            <a:endParaRPr lang="he-IL" dirty="0"/>
          </a:p>
          <a:p>
            <a:endParaRPr lang="he-IL" dirty="0"/>
          </a:p>
          <a:p>
            <a:endParaRPr lang="he-IL" dirty="0"/>
          </a:p>
        </p:txBody>
      </p:sp>
      <p:sp>
        <p:nvSpPr>
          <p:cNvPr id="8" name="מלבן: פינות מעוגלות 7">
            <a:extLst>
              <a:ext uri="{FF2B5EF4-FFF2-40B4-BE49-F238E27FC236}">
                <a16:creationId xmlns:a16="http://schemas.microsoft.com/office/drawing/2014/main" id="{751C699E-1B25-4943-86CD-0CF1E99E0250}"/>
              </a:ext>
            </a:extLst>
          </p:cNvPr>
          <p:cNvSpPr/>
          <p:nvPr/>
        </p:nvSpPr>
        <p:spPr>
          <a:xfrm>
            <a:off x="5400282" y="3154240"/>
            <a:ext cx="4838700" cy="647700"/>
          </a:xfrm>
          <a:prstGeom prst="roundRect">
            <a:avLst/>
          </a:prstGeom>
          <a:solidFill>
            <a:schemeClr val="bg1">
              <a:lumMod val="95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latin typeface="Varela Round" panose="00000500000000000000" pitchFamily="2" charset="-79"/>
                <a:cs typeface="Varela Round" panose="00000500000000000000" pitchFamily="2" charset="-79"/>
              </a:rPr>
              <a:t>בית </a:t>
            </a:r>
            <a:r>
              <a:rPr lang="he-IL" sz="3600" dirty="0"/>
              <a:t>          </a:t>
            </a:r>
            <a:r>
              <a:rPr lang="he-IL" sz="3600" dirty="0">
                <a:latin typeface="Varela Round" panose="00000500000000000000" pitchFamily="2" charset="-79"/>
                <a:cs typeface="Varela Round" panose="00000500000000000000" pitchFamily="2" charset="-79"/>
              </a:rPr>
              <a:t>ספר</a:t>
            </a:r>
          </a:p>
        </p:txBody>
      </p:sp>
      <p:sp>
        <p:nvSpPr>
          <p:cNvPr id="9" name="מלבן: פינות מעוגלות 8">
            <a:extLst>
              <a:ext uri="{FF2B5EF4-FFF2-40B4-BE49-F238E27FC236}">
                <a16:creationId xmlns:a16="http://schemas.microsoft.com/office/drawing/2014/main" id="{13515073-EAB4-4168-B9FB-72F3291347B6}"/>
              </a:ext>
            </a:extLst>
          </p:cNvPr>
          <p:cNvSpPr/>
          <p:nvPr/>
        </p:nvSpPr>
        <p:spPr>
          <a:xfrm>
            <a:off x="8382000" y="2237268"/>
            <a:ext cx="185698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5400" dirty="0">
                <a:solidFill>
                  <a:srgbClr val="FF0000"/>
                </a:solidFill>
                <a:latin typeface="Varela Round" panose="00000500000000000000" pitchFamily="2" charset="-79"/>
                <a:cs typeface="Varela Round" panose="00000500000000000000" pitchFamily="2" charset="-79"/>
              </a:rPr>
              <a:t>נ</a:t>
            </a:r>
            <a:r>
              <a:rPr lang="he-IL" sz="3600" dirty="0">
                <a:latin typeface="Varela Round" panose="00000500000000000000" pitchFamily="2" charset="-79"/>
                <a:cs typeface="Varela Round" panose="00000500000000000000" pitchFamily="2" charset="-79"/>
              </a:rPr>
              <a:t>סמך</a:t>
            </a:r>
          </a:p>
        </p:txBody>
      </p:sp>
      <p:sp>
        <p:nvSpPr>
          <p:cNvPr id="10" name="מלבן: פינות מעוגלות 9">
            <a:extLst>
              <a:ext uri="{FF2B5EF4-FFF2-40B4-BE49-F238E27FC236}">
                <a16:creationId xmlns:a16="http://schemas.microsoft.com/office/drawing/2014/main" id="{B76114C3-DF6D-4914-8E26-851482672545}"/>
              </a:ext>
            </a:extLst>
          </p:cNvPr>
          <p:cNvSpPr/>
          <p:nvPr/>
        </p:nvSpPr>
        <p:spPr>
          <a:xfrm>
            <a:off x="5400282" y="2237268"/>
            <a:ext cx="2171700" cy="66968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5400" dirty="0">
                <a:solidFill>
                  <a:srgbClr val="FF0000"/>
                </a:solidFill>
                <a:latin typeface="Varela Round" panose="00000500000000000000" pitchFamily="2" charset="-79"/>
                <a:cs typeface="Varela Round" panose="00000500000000000000" pitchFamily="2" charset="-79"/>
              </a:rPr>
              <a:t>ס</a:t>
            </a:r>
            <a:r>
              <a:rPr lang="he-IL" sz="3200" dirty="0">
                <a:latin typeface="Varela Round" panose="00000500000000000000" pitchFamily="2" charset="-79"/>
                <a:cs typeface="Varela Round" panose="00000500000000000000" pitchFamily="2" charset="-79"/>
              </a:rPr>
              <a:t>ומך</a:t>
            </a:r>
          </a:p>
        </p:txBody>
      </p:sp>
      <p:sp>
        <p:nvSpPr>
          <p:cNvPr id="5" name="מלבן: פינות מעוגלות 4">
            <a:extLst>
              <a:ext uri="{FF2B5EF4-FFF2-40B4-BE49-F238E27FC236}">
                <a16:creationId xmlns:a16="http://schemas.microsoft.com/office/drawing/2014/main" id="{C6AF0FBC-A45C-4B1F-91CB-7F71A9876556}"/>
              </a:ext>
            </a:extLst>
          </p:cNvPr>
          <p:cNvSpPr/>
          <p:nvPr/>
        </p:nvSpPr>
        <p:spPr>
          <a:xfrm>
            <a:off x="1956617" y="4718912"/>
            <a:ext cx="7174747" cy="1264081"/>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שם העצם הראשון בצירוף הסמיכות נקרא נסמך,</a:t>
            </a:r>
          </a:p>
          <a:p>
            <a:pPr algn="ctr"/>
            <a:r>
              <a:rPr lang="he-IL" sz="2400" dirty="0">
                <a:solidFill>
                  <a:schemeClr val="tx2"/>
                </a:solidFill>
                <a:latin typeface="Varela Round" panose="00000500000000000000" pitchFamily="2" charset="-79"/>
                <a:cs typeface="Varela Round" panose="00000500000000000000" pitchFamily="2" charset="-79"/>
              </a:rPr>
              <a:t>ושם העצם השני נקרא סומך.</a:t>
            </a:r>
          </a:p>
        </p:txBody>
      </p:sp>
    </p:spTree>
    <p:extLst>
      <p:ext uri="{BB962C8B-B14F-4D97-AF65-F5344CB8AC3E}">
        <p14:creationId xmlns:p14="http://schemas.microsoft.com/office/powerpoint/2010/main" val="32450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522D5-ACA3-4131-A16F-1E8234C8EE1F}"/>
              </a:ext>
            </a:extLst>
          </p:cNvPr>
          <p:cNvSpPr>
            <a:spLocks noGrp="1"/>
          </p:cNvSpPr>
          <p:nvPr>
            <p:ph type="title"/>
          </p:nvPr>
        </p:nvSpPr>
        <p:spPr/>
        <p:txBody>
          <a:bodyPr/>
          <a:lstStyle/>
          <a:p>
            <a:r>
              <a:rPr lang="he-IL" dirty="0"/>
              <a:t>הנסמך והסומך</a:t>
            </a:r>
          </a:p>
        </p:txBody>
      </p:sp>
      <p:sp>
        <p:nvSpPr>
          <p:cNvPr id="3" name="מציין מיקום טקסט 2">
            <a:extLst>
              <a:ext uri="{FF2B5EF4-FFF2-40B4-BE49-F238E27FC236}">
                <a16:creationId xmlns:a16="http://schemas.microsoft.com/office/drawing/2014/main" id="{7BF5127C-613E-4780-8562-71F0C9FE935D}"/>
              </a:ext>
            </a:extLst>
          </p:cNvPr>
          <p:cNvSpPr>
            <a:spLocks noGrp="1"/>
          </p:cNvSpPr>
          <p:nvPr>
            <p:ph type="body" sz="quarter" idx="3"/>
          </p:nvPr>
        </p:nvSpPr>
        <p:spPr/>
        <p:txBody>
          <a:bodyPr/>
          <a:lstStyle/>
          <a:p>
            <a:endParaRPr lang="he-IL"/>
          </a:p>
        </p:txBody>
      </p:sp>
      <p:graphicFrame>
        <p:nvGraphicFramePr>
          <p:cNvPr id="5" name="טבלה 5">
            <a:extLst>
              <a:ext uri="{FF2B5EF4-FFF2-40B4-BE49-F238E27FC236}">
                <a16:creationId xmlns:a16="http://schemas.microsoft.com/office/drawing/2014/main" id="{57134313-4A0F-4622-B04F-B45B82A9700C}"/>
              </a:ext>
            </a:extLst>
          </p:cNvPr>
          <p:cNvGraphicFramePr>
            <a:graphicFrameLocks noGrp="1"/>
          </p:cNvGraphicFramePr>
          <p:nvPr>
            <p:ph sz="quarter" idx="4"/>
            <p:extLst>
              <p:ext uri="{D42A27DB-BD31-4B8C-83A1-F6EECF244321}">
                <p14:modId xmlns:p14="http://schemas.microsoft.com/office/powerpoint/2010/main" val="1893705590"/>
              </p:ext>
            </p:extLst>
          </p:nvPr>
        </p:nvGraphicFramePr>
        <p:xfrm>
          <a:off x="4218841" y="1107826"/>
          <a:ext cx="5049857" cy="3946640"/>
        </p:xfrm>
        <a:graphic>
          <a:graphicData uri="http://schemas.openxmlformats.org/drawingml/2006/table">
            <a:tbl>
              <a:tblPr rtl="1" firstRow="1" bandRow="1">
                <a:tableStyleId>{5C22544A-7EE6-4342-B048-85BDC9FD1C3A}</a:tableStyleId>
              </a:tblPr>
              <a:tblGrid>
                <a:gridCol w="2506163">
                  <a:extLst>
                    <a:ext uri="{9D8B030D-6E8A-4147-A177-3AD203B41FA5}">
                      <a16:colId xmlns:a16="http://schemas.microsoft.com/office/drawing/2014/main" val="2392854618"/>
                    </a:ext>
                  </a:extLst>
                </a:gridCol>
                <a:gridCol w="2543694">
                  <a:extLst>
                    <a:ext uri="{9D8B030D-6E8A-4147-A177-3AD203B41FA5}">
                      <a16:colId xmlns:a16="http://schemas.microsoft.com/office/drawing/2014/main" val="2600315657"/>
                    </a:ext>
                  </a:extLst>
                </a:gridCol>
              </a:tblGrid>
              <a:tr h="986660">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2116333266"/>
                  </a:ext>
                </a:extLst>
              </a:tr>
              <a:tr h="986660">
                <a:tc>
                  <a:txBody>
                    <a:bodyPr/>
                    <a:lstStyle/>
                    <a:p>
                      <a:pPr rtl="1"/>
                      <a:r>
                        <a:rPr lang="he-IL" dirty="0"/>
                        <a:t>                 </a:t>
                      </a:r>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459760067"/>
                  </a:ext>
                </a:extLst>
              </a:tr>
              <a:tr h="986660">
                <a:tc>
                  <a:txBody>
                    <a:bodyPr/>
                    <a:lstStyle/>
                    <a:p>
                      <a:pPr rtl="1"/>
                      <a:endParaRPr lang="he-IL"/>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10583960"/>
                  </a:ext>
                </a:extLst>
              </a:tr>
              <a:tr h="986660">
                <a:tc>
                  <a:txBody>
                    <a:bodyPr/>
                    <a:lstStyle/>
                    <a:p>
                      <a:pPr rtl="1"/>
                      <a:endParaRPr lang="he-IL"/>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569733600"/>
                  </a:ext>
                </a:extLst>
              </a:tr>
            </a:tbl>
          </a:graphicData>
        </a:graphic>
      </p:graphicFrame>
      <p:sp>
        <p:nvSpPr>
          <p:cNvPr id="7" name="מלבן: פינות מעוגלות 6">
            <a:extLst>
              <a:ext uri="{FF2B5EF4-FFF2-40B4-BE49-F238E27FC236}">
                <a16:creationId xmlns:a16="http://schemas.microsoft.com/office/drawing/2014/main" id="{BCAA15E6-C81F-4F75-ADD2-35708600FE19}"/>
              </a:ext>
            </a:extLst>
          </p:cNvPr>
          <p:cNvSpPr/>
          <p:nvPr/>
        </p:nvSpPr>
        <p:spPr>
          <a:xfrm>
            <a:off x="7032323" y="1303660"/>
            <a:ext cx="1639727" cy="540000"/>
          </a:xfrm>
          <a:prstGeom prst="roundRect">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tx2"/>
                </a:solidFill>
                <a:latin typeface="Varela Round" panose="00000500000000000000" pitchFamily="2" charset="-79"/>
                <a:cs typeface="Varela Round" panose="00000500000000000000" pitchFamily="2" charset="-79"/>
              </a:rPr>
              <a:t>נסמך</a:t>
            </a:r>
          </a:p>
        </p:txBody>
      </p:sp>
      <p:sp>
        <p:nvSpPr>
          <p:cNvPr id="8" name="מלבן: פינות מעוגלות 7">
            <a:extLst>
              <a:ext uri="{FF2B5EF4-FFF2-40B4-BE49-F238E27FC236}">
                <a16:creationId xmlns:a16="http://schemas.microsoft.com/office/drawing/2014/main" id="{2B2317A6-FB85-4A83-B47F-B3F551DB01EC}"/>
              </a:ext>
            </a:extLst>
          </p:cNvPr>
          <p:cNvSpPr/>
          <p:nvPr/>
        </p:nvSpPr>
        <p:spPr>
          <a:xfrm>
            <a:off x="4997143" y="1303659"/>
            <a:ext cx="1639728" cy="540000"/>
          </a:xfrm>
          <a:prstGeom prst="roundRect">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tx2"/>
                </a:solidFill>
                <a:latin typeface="Varela Round" panose="00000500000000000000" pitchFamily="2" charset="-79"/>
                <a:cs typeface="Varela Round" panose="00000500000000000000" pitchFamily="2" charset="-79"/>
              </a:rPr>
              <a:t>סומך</a:t>
            </a:r>
          </a:p>
        </p:txBody>
      </p:sp>
      <p:sp>
        <p:nvSpPr>
          <p:cNvPr id="9" name="מלבן: פינות מעוגלות 8">
            <a:extLst>
              <a:ext uri="{FF2B5EF4-FFF2-40B4-BE49-F238E27FC236}">
                <a16:creationId xmlns:a16="http://schemas.microsoft.com/office/drawing/2014/main" id="{B001C153-58BC-4FDA-8037-B3093DB7E778}"/>
              </a:ext>
            </a:extLst>
          </p:cNvPr>
          <p:cNvSpPr/>
          <p:nvPr/>
        </p:nvSpPr>
        <p:spPr>
          <a:xfrm>
            <a:off x="6760710" y="2119830"/>
            <a:ext cx="2061557"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בית</a:t>
            </a:r>
          </a:p>
        </p:txBody>
      </p:sp>
      <p:sp>
        <p:nvSpPr>
          <p:cNvPr id="10" name="מלבן: פינות מעוגלות 9">
            <a:extLst>
              <a:ext uri="{FF2B5EF4-FFF2-40B4-BE49-F238E27FC236}">
                <a16:creationId xmlns:a16="http://schemas.microsoft.com/office/drawing/2014/main" id="{507FBBC2-DBA4-4B81-8E27-90E76BC0319C}"/>
              </a:ext>
            </a:extLst>
          </p:cNvPr>
          <p:cNvSpPr/>
          <p:nvPr/>
        </p:nvSpPr>
        <p:spPr>
          <a:xfrm>
            <a:off x="4865093" y="2123648"/>
            <a:ext cx="1878676"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ספר</a:t>
            </a:r>
          </a:p>
        </p:txBody>
      </p:sp>
      <p:sp>
        <p:nvSpPr>
          <p:cNvPr id="11" name="מלבן: פינות מעוגלות 10">
            <a:extLst>
              <a:ext uri="{FF2B5EF4-FFF2-40B4-BE49-F238E27FC236}">
                <a16:creationId xmlns:a16="http://schemas.microsoft.com/office/drawing/2014/main" id="{D5952387-ECF6-466B-9341-B42779078B57}"/>
              </a:ext>
            </a:extLst>
          </p:cNvPr>
          <p:cNvSpPr/>
          <p:nvPr/>
        </p:nvSpPr>
        <p:spPr>
          <a:xfrm>
            <a:off x="6743769" y="2888999"/>
            <a:ext cx="2061557"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מועצת </a:t>
            </a:r>
          </a:p>
        </p:txBody>
      </p:sp>
      <p:sp>
        <p:nvSpPr>
          <p:cNvPr id="12" name="מלבן: פינות מעוגלות 11">
            <a:extLst>
              <a:ext uri="{FF2B5EF4-FFF2-40B4-BE49-F238E27FC236}">
                <a16:creationId xmlns:a16="http://schemas.microsoft.com/office/drawing/2014/main" id="{EAA3CDCB-2C38-4C7B-9548-C74169764EC2}"/>
              </a:ext>
            </a:extLst>
          </p:cNvPr>
          <p:cNvSpPr/>
          <p:nvPr/>
        </p:nvSpPr>
        <p:spPr>
          <a:xfrm>
            <a:off x="4842926" y="2888999"/>
            <a:ext cx="1878676"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תלמידים</a:t>
            </a:r>
          </a:p>
        </p:txBody>
      </p:sp>
      <p:sp>
        <p:nvSpPr>
          <p:cNvPr id="13" name="מלבן: פינות מעוגלות 12">
            <a:extLst>
              <a:ext uri="{FF2B5EF4-FFF2-40B4-BE49-F238E27FC236}">
                <a16:creationId xmlns:a16="http://schemas.microsoft.com/office/drawing/2014/main" id="{F8E88D49-761B-4D6A-B06D-EC56CA865713}"/>
              </a:ext>
            </a:extLst>
          </p:cNvPr>
          <p:cNvSpPr/>
          <p:nvPr/>
        </p:nvSpPr>
        <p:spPr>
          <a:xfrm>
            <a:off x="6780851" y="3620019"/>
            <a:ext cx="2061557"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מחנכת</a:t>
            </a:r>
          </a:p>
        </p:txBody>
      </p:sp>
      <p:sp>
        <p:nvSpPr>
          <p:cNvPr id="14" name="מלבן: פינות מעוגלות 13">
            <a:extLst>
              <a:ext uri="{FF2B5EF4-FFF2-40B4-BE49-F238E27FC236}">
                <a16:creationId xmlns:a16="http://schemas.microsoft.com/office/drawing/2014/main" id="{F6B85714-99AB-4E50-A3BF-178536A398FD}"/>
              </a:ext>
            </a:extLst>
          </p:cNvPr>
          <p:cNvSpPr/>
          <p:nvPr/>
        </p:nvSpPr>
        <p:spPr>
          <a:xfrm>
            <a:off x="4882034" y="3603732"/>
            <a:ext cx="1878676" cy="53101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הכיתה</a:t>
            </a:r>
          </a:p>
        </p:txBody>
      </p:sp>
      <p:sp>
        <p:nvSpPr>
          <p:cNvPr id="15" name="מלבן: פינות מעוגלות 14">
            <a:extLst>
              <a:ext uri="{FF2B5EF4-FFF2-40B4-BE49-F238E27FC236}">
                <a16:creationId xmlns:a16="http://schemas.microsoft.com/office/drawing/2014/main" id="{5F23612B-C35F-4359-81E4-B91BFC2BE756}"/>
              </a:ext>
            </a:extLst>
          </p:cNvPr>
          <p:cNvSpPr/>
          <p:nvPr/>
        </p:nvSpPr>
        <p:spPr>
          <a:xfrm>
            <a:off x="6780851" y="4474339"/>
            <a:ext cx="2061557"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רכזת</a:t>
            </a:r>
          </a:p>
        </p:txBody>
      </p:sp>
      <p:sp>
        <p:nvSpPr>
          <p:cNvPr id="16" name="מלבן: פינות מעוגלות 15">
            <a:extLst>
              <a:ext uri="{FF2B5EF4-FFF2-40B4-BE49-F238E27FC236}">
                <a16:creationId xmlns:a16="http://schemas.microsoft.com/office/drawing/2014/main" id="{5B4E0EAD-1712-4EF8-BE84-6EFEFD130BF4}"/>
              </a:ext>
            </a:extLst>
          </p:cNvPr>
          <p:cNvSpPr/>
          <p:nvPr/>
        </p:nvSpPr>
        <p:spPr>
          <a:xfrm>
            <a:off x="4870684" y="4458500"/>
            <a:ext cx="1901376"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השכבה</a:t>
            </a:r>
          </a:p>
        </p:txBody>
      </p:sp>
      <p:pic>
        <p:nvPicPr>
          <p:cNvPr id="18" name="תמונה 17">
            <a:extLst>
              <a:ext uri="{FF2B5EF4-FFF2-40B4-BE49-F238E27FC236}">
                <a16:creationId xmlns:a16="http://schemas.microsoft.com/office/drawing/2014/main" id="{814FDF1A-5857-4C57-A438-7A21422AC5EB}"/>
              </a:ext>
            </a:extLst>
          </p:cNvPr>
          <p:cNvPicPr>
            <a:picLocks noChangeAspect="1"/>
          </p:cNvPicPr>
          <p:nvPr/>
        </p:nvPicPr>
        <p:blipFill>
          <a:blip r:embed="rId3"/>
          <a:stretch>
            <a:fillRect/>
          </a:stretch>
        </p:blipFill>
        <p:spPr>
          <a:xfrm>
            <a:off x="515274" y="3081232"/>
            <a:ext cx="3053762" cy="2930818"/>
          </a:xfrm>
          <a:prstGeom prst="rect">
            <a:avLst/>
          </a:prstGeom>
        </p:spPr>
      </p:pic>
      <p:sp>
        <p:nvSpPr>
          <p:cNvPr id="21" name="מלבן: פינות מעוגלות 20">
            <a:extLst>
              <a:ext uri="{FF2B5EF4-FFF2-40B4-BE49-F238E27FC236}">
                <a16:creationId xmlns:a16="http://schemas.microsoft.com/office/drawing/2014/main" id="{887AE4EC-3781-46DA-ADDB-EA0667D0FE87}"/>
              </a:ext>
            </a:extLst>
          </p:cNvPr>
          <p:cNvSpPr/>
          <p:nvPr/>
        </p:nvSpPr>
        <p:spPr>
          <a:xfrm>
            <a:off x="515274" y="6151418"/>
            <a:ext cx="2892943" cy="39901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dirty="0">
                <a:solidFill>
                  <a:schemeClr val="tx2"/>
                </a:solidFill>
              </a:rPr>
              <a:t>https://www.google.co.il/</a:t>
            </a:r>
            <a:endParaRPr lang="he-IL" dirty="0">
              <a:solidFill>
                <a:schemeClr val="tx2"/>
              </a:solidFill>
            </a:endParaRPr>
          </a:p>
        </p:txBody>
      </p:sp>
    </p:spTree>
    <p:extLst>
      <p:ext uri="{BB962C8B-B14F-4D97-AF65-F5344CB8AC3E}">
        <p14:creationId xmlns:p14="http://schemas.microsoft.com/office/powerpoint/2010/main" val="14852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3" name="מציין מיקום טקסט 2"/>
          <p:cNvSpPr>
            <a:spLocks noGrp="1"/>
          </p:cNvSpPr>
          <p:nvPr>
            <p:ph type="body" sz="quarter" idx="3"/>
          </p:nvPr>
        </p:nvSpPr>
        <p:spPr>
          <a:xfrm>
            <a:off x="515273" y="1185389"/>
            <a:ext cx="8537543" cy="540070"/>
          </a:xfrm>
        </p:spPr>
        <p:txBody>
          <a:bodyPr/>
          <a:lstStyle/>
          <a:p>
            <a:r>
              <a:rPr lang="he-IL" dirty="0">
                <a:sym typeface="Varela Round"/>
              </a:rPr>
              <a:t>צירופים שמניים </a:t>
            </a:r>
            <a:endParaRPr lang="he-IL" dirty="0"/>
          </a:p>
        </p:txBody>
      </p:sp>
      <p:sp>
        <p:nvSpPr>
          <p:cNvPr id="8" name="מציין מיקום תוכן 7"/>
          <p:cNvSpPr>
            <a:spLocks noGrp="1"/>
          </p:cNvSpPr>
          <p:nvPr>
            <p:ph sz="quarter" idx="4"/>
          </p:nvPr>
        </p:nvSpPr>
        <p:spPr>
          <a:xfrm>
            <a:off x="515274" y="1725460"/>
            <a:ext cx="8306994" cy="4153058"/>
          </a:xfrm>
        </p:spPr>
        <p:txBody>
          <a:bodyPr/>
          <a:lstStyle/>
          <a:p>
            <a:pPr>
              <a:lnSpc>
                <a:spcPct val="200000"/>
              </a:lnSpc>
              <a:buFont typeface="Wingdings" panose="05000000000000000000" pitchFamily="2" charset="2"/>
              <a:buChar char="ü"/>
            </a:pPr>
            <a:r>
              <a:rPr lang="he-IL" dirty="0">
                <a:solidFill>
                  <a:schemeClr val="tx1"/>
                </a:solidFill>
              </a:rPr>
              <a:t>שם עצם ותוארו</a:t>
            </a:r>
          </a:p>
          <a:p>
            <a:pPr>
              <a:lnSpc>
                <a:spcPct val="200000"/>
              </a:lnSpc>
              <a:buFont typeface="Wingdings" panose="05000000000000000000" pitchFamily="2" charset="2"/>
              <a:buChar char="ü"/>
            </a:pPr>
            <a:r>
              <a:rPr lang="he-IL" dirty="0">
                <a:solidFill>
                  <a:schemeClr val="tx1"/>
                </a:solidFill>
              </a:rPr>
              <a:t>סמיכות</a:t>
            </a:r>
          </a:p>
          <a:p>
            <a:pPr>
              <a:lnSpc>
                <a:spcPct val="200000"/>
              </a:lnSpc>
            </a:pPr>
            <a:endParaRPr lang="he-IL"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3B0D6A-E6CB-404F-8F03-DCD7DCC64D28}"/>
              </a:ext>
            </a:extLst>
          </p:cNvPr>
          <p:cNvSpPr>
            <a:spLocks noGrp="1"/>
          </p:cNvSpPr>
          <p:nvPr>
            <p:ph type="title"/>
          </p:nvPr>
        </p:nvSpPr>
        <p:spPr>
          <a:xfrm>
            <a:off x="2581261" y="414932"/>
            <a:ext cx="9642231" cy="720000"/>
          </a:xfrm>
        </p:spPr>
        <p:txBody>
          <a:bodyPr/>
          <a:lstStyle/>
          <a:p>
            <a:pPr algn="r"/>
            <a:r>
              <a:rPr lang="he-IL" dirty="0"/>
              <a:t>                 </a:t>
            </a:r>
            <a:r>
              <a:rPr lang="he-IL" dirty="0" err="1"/>
              <a:t>חלופון</a:t>
            </a:r>
            <a:r>
              <a:rPr lang="he-IL" dirty="0"/>
              <a:t> </a:t>
            </a:r>
          </a:p>
        </p:txBody>
      </p:sp>
      <p:sp>
        <p:nvSpPr>
          <p:cNvPr id="6" name="מלבן 5">
            <a:extLst>
              <a:ext uri="{FF2B5EF4-FFF2-40B4-BE49-F238E27FC236}">
                <a16:creationId xmlns:a16="http://schemas.microsoft.com/office/drawing/2014/main" id="{E09DE70E-C859-44DF-88B3-EF44C774C048}"/>
              </a:ext>
            </a:extLst>
          </p:cNvPr>
          <p:cNvSpPr/>
          <p:nvPr/>
        </p:nvSpPr>
        <p:spPr>
          <a:xfrm>
            <a:off x="1790700" y="4325035"/>
            <a:ext cx="6096000" cy="646331"/>
          </a:xfrm>
          <a:prstGeom prst="rect">
            <a:avLst/>
          </a:prstGeom>
        </p:spPr>
        <p:txBody>
          <a:bodyPr>
            <a:spAutoFit/>
          </a:bodyPr>
          <a:lstStyle/>
          <a:p>
            <a:br>
              <a:rPr lang="he-IL" dirty="0"/>
            </a:br>
            <a:endParaRPr lang="he-IL" dirty="0"/>
          </a:p>
        </p:txBody>
      </p:sp>
      <p:sp>
        <p:nvSpPr>
          <p:cNvPr id="7" name="מלבן 6">
            <a:extLst>
              <a:ext uri="{FF2B5EF4-FFF2-40B4-BE49-F238E27FC236}">
                <a16:creationId xmlns:a16="http://schemas.microsoft.com/office/drawing/2014/main" id="{A6FA20C8-26C8-4596-99A6-9A5D1AA365AD}"/>
              </a:ext>
            </a:extLst>
          </p:cNvPr>
          <p:cNvSpPr/>
          <p:nvPr/>
        </p:nvSpPr>
        <p:spPr>
          <a:xfrm>
            <a:off x="3048000" y="3105835"/>
            <a:ext cx="6096000" cy="646331"/>
          </a:xfrm>
          <a:prstGeom prst="rect">
            <a:avLst/>
          </a:prstGeom>
        </p:spPr>
        <p:txBody>
          <a:bodyPr>
            <a:spAutoFit/>
          </a:bodyPr>
          <a:lstStyle/>
          <a:p>
            <a:br>
              <a:rPr lang="he-IL" dirty="0"/>
            </a:br>
            <a:endParaRPr lang="he-IL" dirty="0"/>
          </a:p>
        </p:txBody>
      </p:sp>
      <p:pic>
        <p:nvPicPr>
          <p:cNvPr id="8" name="תמונה 7">
            <a:extLst>
              <a:ext uri="{FF2B5EF4-FFF2-40B4-BE49-F238E27FC236}">
                <a16:creationId xmlns:a16="http://schemas.microsoft.com/office/drawing/2014/main" id="{0F6A927E-EAD3-4C14-BA70-D9C4574B9B62}"/>
              </a:ext>
            </a:extLst>
          </p:cNvPr>
          <p:cNvPicPr>
            <a:picLocks noChangeAspect="1"/>
          </p:cNvPicPr>
          <p:nvPr/>
        </p:nvPicPr>
        <p:blipFill rotWithShape="1">
          <a:blip r:embed="rId3"/>
          <a:srcRect l="69687" t="33325" r="11250" b="54714"/>
          <a:stretch/>
        </p:blipFill>
        <p:spPr>
          <a:xfrm>
            <a:off x="6235916" y="1862820"/>
            <a:ext cx="4953860" cy="3313614"/>
          </a:xfrm>
          <a:prstGeom prst="rect">
            <a:avLst/>
          </a:prstGeom>
        </p:spPr>
      </p:pic>
      <p:pic>
        <p:nvPicPr>
          <p:cNvPr id="10" name="תמונה 9">
            <a:extLst>
              <a:ext uri="{FF2B5EF4-FFF2-40B4-BE49-F238E27FC236}">
                <a16:creationId xmlns:a16="http://schemas.microsoft.com/office/drawing/2014/main" id="{370D3919-4588-43B1-913E-BB7790AB849F}"/>
              </a:ext>
            </a:extLst>
          </p:cNvPr>
          <p:cNvPicPr>
            <a:picLocks noChangeAspect="1"/>
          </p:cNvPicPr>
          <p:nvPr/>
        </p:nvPicPr>
        <p:blipFill rotWithShape="1">
          <a:blip r:embed="rId4"/>
          <a:srcRect l="48750" t="51945" r="30469" b="27500"/>
          <a:stretch/>
        </p:blipFill>
        <p:spPr>
          <a:xfrm>
            <a:off x="511444" y="1514697"/>
            <a:ext cx="5406237" cy="4963595"/>
          </a:xfrm>
          <a:prstGeom prst="rect">
            <a:avLst/>
          </a:prstGeom>
        </p:spPr>
      </p:pic>
      <p:pic>
        <p:nvPicPr>
          <p:cNvPr id="19" name="תמונה 18">
            <a:extLst>
              <a:ext uri="{FF2B5EF4-FFF2-40B4-BE49-F238E27FC236}">
                <a16:creationId xmlns:a16="http://schemas.microsoft.com/office/drawing/2014/main" id="{0E48B6EE-72E0-4ED4-958A-40D8420EA788}"/>
              </a:ext>
            </a:extLst>
          </p:cNvPr>
          <p:cNvPicPr>
            <a:picLocks noChangeAspect="1"/>
          </p:cNvPicPr>
          <p:nvPr/>
        </p:nvPicPr>
        <p:blipFill>
          <a:blip r:embed="rId5"/>
          <a:stretch>
            <a:fillRect/>
          </a:stretch>
        </p:blipFill>
        <p:spPr>
          <a:xfrm>
            <a:off x="3734972" y="-328823"/>
            <a:ext cx="4238488" cy="2056434"/>
          </a:xfrm>
          <a:prstGeom prst="rect">
            <a:avLst/>
          </a:prstGeom>
        </p:spPr>
      </p:pic>
      <p:sp>
        <p:nvSpPr>
          <p:cNvPr id="20" name="מלבן: פינות מעוגלות 19">
            <a:extLst>
              <a:ext uri="{FF2B5EF4-FFF2-40B4-BE49-F238E27FC236}">
                <a16:creationId xmlns:a16="http://schemas.microsoft.com/office/drawing/2014/main" id="{745A2609-C6E5-4C44-9A80-5888BD131ECD}"/>
              </a:ext>
            </a:extLst>
          </p:cNvPr>
          <p:cNvSpPr/>
          <p:nvPr/>
        </p:nvSpPr>
        <p:spPr>
          <a:xfrm>
            <a:off x="10279341" y="3501604"/>
            <a:ext cx="592200" cy="589011"/>
          </a:xfrm>
          <a:prstGeom prst="round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latin typeface="Guttman Yad-Brush" panose="02010401010101010101" pitchFamily="2" charset="-79"/>
                <a:cs typeface="Guttman Yad-Brush" panose="02010401010101010101" pitchFamily="2" charset="-79"/>
              </a:rPr>
              <a:t>נ</a:t>
            </a:r>
          </a:p>
        </p:txBody>
      </p:sp>
      <p:sp>
        <p:nvSpPr>
          <p:cNvPr id="21" name="תיבת טקסט 20">
            <a:extLst>
              <a:ext uri="{FF2B5EF4-FFF2-40B4-BE49-F238E27FC236}">
                <a16:creationId xmlns:a16="http://schemas.microsoft.com/office/drawing/2014/main" id="{86E67794-4550-4946-BB10-98870FF72AAF}"/>
              </a:ext>
            </a:extLst>
          </p:cNvPr>
          <p:cNvSpPr txBox="1"/>
          <p:nvPr/>
        </p:nvSpPr>
        <p:spPr>
          <a:xfrm>
            <a:off x="9080903" y="3646383"/>
            <a:ext cx="630767" cy="584775"/>
          </a:xfrm>
          <a:prstGeom prst="rect">
            <a:avLst/>
          </a:prstGeom>
          <a:noFill/>
        </p:spPr>
        <p:txBody>
          <a:bodyPr wrap="square" rtlCol="1">
            <a:spAutoFit/>
          </a:bodyPr>
          <a:lstStyle/>
          <a:p>
            <a:r>
              <a:rPr lang="he-IL" sz="3200" dirty="0">
                <a:latin typeface="Guttman Yad-Brush" panose="02010401010101010101" pitchFamily="2" charset="-79"/>
                <a:cs typeface="Guttman Yad-Brush" panose="02010401010101010101" pitchFamily="2" charset="-79"/>
              </a:rPr>
              <a:t>ס</a:t>
            </a:r>
          </a:p>
        </p:txBody>
      </p:sp>
      <p:pic>
        <p:nvPicPr>
          <p:cNvPr id="24" name="תמונה 23">
            <a:extLst>
              <a:ext uri="{FF2B5EF4-FFF2-40B4-BE49-F238E27FC236}">
                <a16:creationId xmlns:a16="http://schemas.microsoft.com/office/drawing/2014/main" id="{61A086E9-8839-4145-8897-A17D895D04CC}"/>
              </a:ext>
            </a:extLst>
          </p:cNvPr>
          <p:cNvPicPr>
            <a:picLocks noChangeAspect="1"/>
          </p:cNvPicPr>
          <p:nvPr/>
        </p:nvPicPr>
        <p:blipFill>
          <a:blip r:embed="rId6"/>
          <a:stretch>
            <a:fillRect/>
          </a:stretch>
        </p:blipFill>
        <p:spPr>
          <a:xfrm>
            <a:off x="4680967" y="2911925"/>
            <a:ext cx="1024217" cy="1286367"/>
          </a:xfrm>
          <a:prstGeom prst="rect">
            <a:avLst/>
          </a:prstGeom>
        </p:spPr>
      </p:pic>
      <p:pic>
        <p:nvPicPr>
          <p:cNvPr id="25" name="תמונה 24">
            <a:extLst>
              <a:ext uri="{FF2B5EF4-FFF2-40B4-BE49-F238E27FC236}">
                <a16:creationId xmlns:a16="http://schemas.microsoft.com/office/drawing/2014/main" id="{16A2056E-0DB9-410F-8C51-C5E6CAAA9D9D}"/>
              </a:ext>
            </a:extLst>
          </p:cNvPr>
          <p:cNvPicPr>
            <a:picLocks noChangeAspect="1"/>
          </p:cNvPicPr>
          <p:nvPr/>
        </p:nvPicPr>
        <p:blipFill>
          <a:blip r:embed="rId7"/>
          <a:stretch>
            <a:fillRect/>
          </a:stretch>
        </p:blipFill>
        <p:spPr>
          <a:xfrm>
            <a:off x="3344794" y="3330215"/>
            <a:ext cx="780356" cy="859611"/>
          </a:xfrm>
          <a:prstGeom prst="rect">
            <a:avLst/>
          </a:prstGeom>
        </p:spPr>
      </p:pic>
      <p:pic>
        <p:nvPicPr>
          <p:cNvPr id="26" name="תמונה 25">
            <a:extLst>
              <a:ext uri="{FF2B5EF4-FFF2-40B4-BE49-F238E27FC236}">
                <a16:creationId xmlns:a16="http://schemas.microsoft.com/office/drawing/2014/main" id="{2F9BCA50-660A-4568-88D1-E828AC81423E}"/>
              </a:ext>
            </a:extLst>
          </p:cNvPr>
          <p:cNvPicPr>
            <a:picLocks noChangeAspect="1"/>
          </p:cNvPicPr>
          <p:nvPr/>
        </p:nvPicPr>
        <p:blipFill>
          <a:blip r:embed="rId6"/>
          <a:stretch>
            <a:fillRect/>
          </a:stretch>
        </p:blipFill>
        <p:spPr>
          <a:xfrm>
            <a:off x="4406342" y="4198292"/>
            <a:ext cx="1024217" cy="1002363"/>
          </a:xfrm>
          <a:prstGeom prst="rect">
            <a:avLst/>
          </a:prstGeom>
        </p:spPr>
      </p:pic>
      <p:pic>
        <p:nvPicPr>
          <p:cNvPr id="27" name="תמונה 26">
            <a:extLst>
              <a:ext uri="{FF2B5EF4-FFF2-40B4-BE49-F238E27FC236}">
                <a16:creationId xmlns:a16="http://schemas.microsoft.com/office/drawing/2014/main" id="{17E1E122-18EF-490E-B961-4B71CC062ED0}"/>
              </a:ext>
            </a:extLst>
          </p:cNvPr>
          <p:cNvPicPr>
            <a:picLocks noChangeAspect="1"/>
          </p:cNvPicPr>
          <p:nvPr/>
        </p:nvPicPr>
        <p:blipFill>
          <a:blip r:embed="rId7"/>
          <a:stretch>
            <a:fillRect/>
          </a:stretch>
        </p:blipFill>
        <p:spPr>
          <a:xfrm>
            <a:off x="3246451" y="4314705"/>
            <a:ext cx="780356" cy="859611"/>
          </a:xfrm>
          <a:prstGeom prst="rect">
            <a:avLst/>
          </a:prstGeom>
        </p:spPr>
      </p:pic>
      <p:sp>
        <p:nvSpPr>
          <p:cNvPr id="4" name="מלבן: פינות מעוגלות 3">
            <a:extLst>
              <a:ext uri="{FF2B5EF4-FFF2-40B4-BE49-F238E27FC236}">
                <a16:creationId xmlns:a16="http://schemas.microsoft.com/office/drawing/2014/main" id="{2D7C5691-3179-4CBC-B4F4-76DA44E92497}"/>
              </a:ext>
            </a:extLst>
          </p:cNvPr>
          <p:cNvSpPr/>
          <p:nvPr/>
        </p:nvSpPr>
        <p:spPr>
          <a:xfrm>
            <a:off x="2549770" y="4865343"/>
            <a:ext cx="2995822" cy="959054"/>
          </a:xfrm>
          <a:prstGeom prst="roundRect">
            <a:avLst/>
          </a:prstGeom>
          <a:solidFill>
            <a:srgbClr val="D3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a:solidFill>
                  <a:schemeClr val="tx2"/>
                </a:solidFill>
                <a:latin typeface="Varela Round" panose="00000500000000000000" pitchFamily="2" charset="-79"/>
                <a:cs typeface="Varela Round" panose="00000500000000000000" pitchFamily="2" charset="-79"/>
              </a:rPr>
              <a:t>גִּנּוּנֵי  טֶקֶס</a:t>
            </a:r>
          </a:p>
        </p:txBody>
      </p:sp>
      <p:sp>
        <p:nvSpPr>
          <p:cNvPr id="5" name="מלבן 4">
            <a:extLst>
              <a:ext uri="{FF2B5EF4-FFF2-40B4-BE49-F238E27FC236}">
                <a16:creationId xmlns:a16="http://schemas.microsoft.com/office/drawing/2014/main" id="{FC63E6CE-9F6D-47E0-ADA9-54BE0CDC7775}"/>
              </a:ext>
            </a:extLst>
          </p:cNvPr>
          <p:cNvSpPr/>
          <p:nvPr/>
        </p:nvSpPr>
        <p:spPr>
          <a:xfrm>
            <a:off x="883403" y="3796109"/>
            <a:ext cx="1996722" cy="658144"/>
          </a:xfrm>
          <a:prstGeom prst="rect">
            <a:avLst/>
          </a:prstGeom>
          <a:solidFill>
            <a:srgbClr val="D3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תיבת טקסט 15">
            <a:extLst>
              <a:ext uri="{FF2B5EF4-FFF2-40B4-BE49-F238E27FC236}">
                <a16:creationId xmlns:a16="http://schemas.microsoft.com/office/drawing/2014/main" id="{5CCD64DF-8D11-45C4-9647-B23D69A478BC}"/>
              </a:ext>
            </a:extLst>
          </p:cNvPr>
          <p:cNvSpPr txBox="1"/>
          <p:nvPr/>
        </p:nvSpPr>
        <p:spPr>
          <a:xfrm>
            <a:off x="-1218277" y="6377838"/>
            <a:ext cx="4266277" cy="369332"/>
          </a:xfrm>
          <a:prstGeom prst="rect">
            <a:avLst/>
          </a:prstGeom>
          <a:noFill/>
        </p:spPr>
        <p:txBody>
          <a:bodyPr wrap="square" rtlCol="1">
            <a:spAutoFit/>
          </a:bodyPr>
          <a:lstStyle/>
          <a:p>
            <a:r>
              <a:rPr lang="he-IL" dirty="0"/>
              <a:t>אתר האקדמיה ללשון עברית</a:t>
            </a:r>
          </a:p>
        </p:txBody>
      </p:sp>
    </p:spTree>
    <p:extLst>
      <p:ext uri="{BB962C8B-B14F-4D97-AF65-F5344CB8AC3E}">
        <p14:creationId xmlns:p14="http://schemas.microsoft.com/office/powerpoint/2010/main" val="26252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76C1B6-C380-48B8-8D11-5E09D864D0AE}"/>
              </a:ext>
            </a:extLst>
          </p:cNvPr>
          <p:cNvSpPr>
            <a:spLocks noGrp="1"/>
          </p:cNvSpPr>
          <p:nvPr>
            <p:ph type="title"/>
          </p:nvPr>
        </p:nvSpPr>
        <p:spPr/>
        <p:txBody>
          <a:bodyPr/>
          <a:lstStyle/>
          <a:p>
            <a:r>
              <a:rPr lang="he-IL" dirty="0"/>
              <a:t>הנסמך והסומך</a:t>
            </a:r>
          </a:p>
        </p:txBody>
      </p:sp>
      <p:sp>
        <p:nvSpPr>
          <p:cNvPr id="3" name="מציין מיקום טקסט 2">
            <a:extLst>
              <a:ext uri="{FF2B5EF4-FFF2-40B4-BE49-F238E27FC236}">
                <a16:creationId xmlns:a16="http://schemas.microsoft.com/office/drawing/2014/main" id="{C02AD959-0106-4440-A4C0-9C5194BBF18C}"/>
              </a:ext>
            </a:extLst>
          </p:cNvPr>
          <p:cNvSpPr>
            <a:spLocks noGrp="1"/>
          </p:cNvSpPr>
          <p:nvPr>
            <p:ph type="body" sz="quarter" idx="3"/>
          </p:nvPr>
        </p:nvSpPr>
        <p:spPr/>
        <p:txBody>
          <a:bodyPr/>
          <a:lstStyle/>
          <a:p>
            <a:endParaRPr lang="he-IL"/>
          </a:p>
        </p:txBody>
      </p:sp>
      <p:pic>
        <p:nvPicPr>
          <p:cNvPr id="5" name="מציין מיקום תוכן 4">
            <a:extLst>
              <a:ext uri="{FF2B5EF4-FFF2-40B4-BE49-F238E27FC236}">
                <a16:creationId xmlns:a16="http://schemas.microsoft.com/office/drawing/2014/main" id="{7116B55B-F7CF-4697-8C02-71157F2D5FC8}"/>
              </a:ext>
            </a:extLst>
          </p:cNvPr>
          <p:cNvPicPr>
            <a:picLocks noGrp="1" noChangeAspect="1"/>
          </p:cNvPicPr>
          <p:nvPr>
            <p:ph sz="quarter" idx="4"/>
          </p:nvPr>
        </p:nvPicPr>
        <p:blipFill>
          <a:blip r:embed="rId2"/>
          <a:stretch>
            <a:fillRect/>
          </a:stretch>
        </p:blipFill>
        <p:spPr>
          <a:xfrm>
            <a:off x="5455403" y="1938398"/>
            <a:ext cx="5222929" cy="4260923"/>
          </a:xfrm>
          <a:prstGeom prst="rect">
            <a:avLst/>
          </a:prstGeom>
        </p:spPr>
      </p:pic>
      <p:pic>
        <p:nvPicPr>
          <p:cNvPr id="6" name="תמונה 5">
            <a:extLst>
              <a:ext uri="{FF2B5EF4-FFF2-40B4-BE49-F238E27FC236}">
                <a16:creationId xmlns:a16="http://schemas.microsoft.com/office/drawing/2014/main" id="{ACD4EAC8-1E8F-4463-8A78-B01DC53C2FEC}"/>
              </a:ext>
            </a:extLst>
          </p:cNvPr>
          <p:cNvPicPr>
            <a:picLocks noChangeAspect="1"/>
          </p:cNvPicPr>
          <p:nvPr/>
        </p:nvPicPr>
        <p:blipFill>
          <a:blip r:embed="rId3"/>
          <a:stretch>
            <a:fillRect/>
          </a:stretch>
        </p:blipFill>
        <p:spPr>
          <a:xfrm>
            <a:off x="1038385" y="933095"/>
            <a:ext cx="4417017" cy="2679208"/>
          </a:xfrm>
          <a:prstGeom prst="rect">
            <a:avLst/>
          </a:prstGeom>
        </p:spPr>
      </p:pic>
      <p:pic>
        <p:nvPicPr>
          <p:cNvPr id="7" name="תמונה 6">
            <a:extLst>
              <a:ext uri="{FF2B5EF4-FFF2-40B4-BE49-F238E27FC236}">
                <a16:creationId xmlns:a16="http://schemas.microsoft.com/office/drawing/2014/main" id="{EAE0AECD-76DD-42B5-A2F0-83FDBE1EFEAC}"/>
              </a:ext>
            </a:extLst>
          </p:cNvPr>
          <p:cNvPicPr>
            <a:picLocks noChangeAspect="1"/>
          </p:cNvPicPr>
          <p:nvPr/>
        </p:nvPicPr>
        <p:blipFill>
          <a:blip r:embed="rId4"/>
          <a:stretch>
            <a:fillRect/>
          </a:stretch>
        </p:blipFill>
        <p:spPr>
          <a:xfrm>
            <a:off x="728420" y="3612303"/>
            <a:ext cx="4572000" cy="3126895"/>
          </a:xfrm>
          <a:prstGeom prst="rect">
            <a:avLst/>
          </a:prstGeom>
        </p:spPr>
      </p:pic>
      <p:pic>
        <p:nvPicPr>
          <p:cNvPr id="9" name="תמונה 8">
            <a:extLst>
              <a:ext uri="{FF2B5EF4-FFF2-40B4-BE49-F238E27FC236}">
                <a16:creationId xmlns:a16="http://schemas.microsoft.com/office/drawing/2014/main" id="{569CED8E-FDCF-4413-A518-9DD65B6E0157}"/>
              </a:ext>
            </a:extLst>
          </p:cNvPr>
          <p:cNvPicPr>
            <a:picLocks noChangeAspect="1"/>
          </p:cNvPicPr>
          <p:nvPr/>
        </p:nvPicPr>
        <p:blipFill>
          <a:blip r:embed="rId5"/>
          <a:stretch>
            <a:fillRect/>
          </a:stretch>
        </p:blipFill>
        <p:spPr>
          <a:xfrm>
            <a:off x="9272568" y="3689793"/>
            <a:ext cx="1024217" cy="1002363"/>
          </a:xfrm>
          <a:prstGeom prst="rect">
            <a:avLst/>
          </a:prstGeom>
        </p:spPr>
      </p:pic>
      <p:pic>
        <p:nvPicPr>
          <p:cNvPr id="10" name="תמונה 9">
            <a:extLst>
              <a:ext uri="{FF2B5EF4-FFF2-40B4-BE49-F238E27FC236}">
                <a16:creationId xmlns:a16="http://schemas.microsoft.com/office/drawing/2014/main" id="{E2D16B7F-C7BB-4C3F-8D94-7012C8FFD180}"/>
              </a:ext>
            </a:extLst>
          </p:cNvPr>
          <p:cNvPicPr>
            <a:picLocks noChangeAspect="1"/>
          </p:cNvPicPr>
          <p:nvPr/>
        </p:nvPicPr>
        <p:blipFill>
          <a:blip r:embed="rId5"/>
          <a:stretch>
            <a:fillRect/>
          </a:stretch>
        </p:blipFill>
        <p:spPr>
          <a:xfrm>
            <a:off x="4276203" y="1769846"/>
            <a:ext cx="1024217" cy="1002363"/>
          </a:xfrm>
          <a:prstGeom prst="rect">
            <a:avLst/>
          </a:prstGeom>
        </p:spPr>
      </p:pic>
      <p:pic>
        <p:nvPicPr>
          <p:cNvPr id="11" name="תמונה 10">
            <a:extLst>
              <a:ext uri="{FF2B5EF4-FFF2-40B4-BE49-F238E27FC236}">
                <a16:creationId xmlns:a16="http://schemas.microsoft.com/office/drawing/2014/main" id="{AED153C8-57BC-4E29-BAF4-09896237E43D}"/>
              </a:ext>
            </a:extLst>
          </p:cNvPr>
          <p:cNvPicPr>
            <a:picLocks noChangeAspect="1"/>
          </p:cNvPicPr>
          <p:nvPr/>
        </p:nvPicPr>
        <p:blipFill>
          <a:blip r:embed="rId5"/>
          <a:stretch>
            <a:fillRect/>
          </a:stretch>
        </p:blipFill>
        <p:spPr>
          <a:xfrm>
            <a:off x="4017978" y="4702997"/>
            <a:ext cx="1024217" cy="1002363"/>
          </a:xfrm>
          <a:prstGeom prst="rect">
            <a:avLst/>
          </a:prstGeom>
        </p:spPr>
      </p:pic>
      <p:pic>
        <p:nvPicPr>
          <p:cNvPr id="12" name="תמונה 11">
            <a:extLst>
              <a:ext uri="{FF2B5EF4-FFF2-40B4-BE49-F238E27FC236}">
                <a16:creationId xmlns:a16="http://schemas.microsoft.com/office/drawing/2014/main" id="{4B78141C-7EE1-4758-8E74-A91478877EB3}"/>
              </a:ext>
            </a:extLst>
          </p:cNvPr>
          <p:cNvPicPr>
            <a:picLocks noChangeAspect="1"/>
          </p:cNvPicPr>
          <p:nvPr/>
        </p:nvPicPr>
        <p:blipFill>
          <a:blip r:embed="rId6"/>
          <a:stretch>
            <a:fillRect/>
          </a:stretch>
        </p:blipFill>
        <p:spPr>
          <a:xfrm>
            <a:off x="3237622" y="4845749"/>
            <a:ext cx="780356" cy="859611"/>
          </a:xfrm>
          <a:prstGeom prst="rect">
            <a:avLst/>
          </a:prstGeom>
        </p:spPr>
      </p:pic>
      <p:pic>
        <p:nvPicPr>
          <p:cNvPr id="13" name="תמונה 12">
            <a:extLst>
              <a:ext uri="{FF2B5EF4-FFF2-40B4-BE49-F238E27FC236}">
                <a16:creationId xmlns:a16="http://schemas.microsoft.com/office/drawing/2014/main" id="{287B04FD-6115-4E45-938B-9D989B4AAA5A}"/>
              </a:ext>
            </a:extLst>
          </p:cNvPr>
          <p:cNvPicPr>
            <a:picLocks noChangeAspect="1"/>
          </p:cNvPicPr>
          <p:nvPr/>
        </p:nvPicPr>
        <p:blipFill>
          <a:blip r:embed="rId6"/>
          <a:stretch>
            <a:fillRect/>
          </a:stretch>
        </p:blipFill>
        <p:spPr>
          <a:xfrm>
            <a:off x="3495847" y="1801946"/>
            <a:ext cx="780356" cy="859611"/>
          </a:xfrm>
          <a:prstGeom prst="rect">
            <a:avLst/>
          </a:prstGeom>
        </p:spPr>
      </p:pic>
      <p:pic>
        <p:nvPicPr>
          <p:cNvPr id="14" name="תמונה 13">
            <a:extLst>
              <a:ext uri="{FF2B5EF4-FFF2-40B4-BE49-F238E27FC236}">
                <a16:creationId xmlns:a16="http://schemas.microsoft.com/office/drawing/2014/main" id="{AEFDD413-D72D-4E07-B5DD-502BC869C058}"/>
              </a:ext>
            </a:extLst>
          </p:cNvPr>
          <p:cNvPicPr>
            <a:picLocks noChangeAspect="1"/>
          </p:cNvPicPr>
          <p:nvPr/>
        </p:nvPicPr>
        <p:blipFill>
          <a:blip r:embed="rId6"/>
          <a:stretch>
            <a:fillRect/>
          </a:stretch>
        </p:blipFill>
        <p:spPr>
          <a:xfrm>
            <a:off x="8102034" y="3832545"/>
            <a:ext cx="780356" cy="859611"/>
          </a:xfrm>
          <a:prstGeom prst="rect">
            <a:avLst/>
          </a:prstGeom>
        </p:spPr>
      </p:pic>
    </p:spTree>
    <p:extLst>
      <p:ext uri="{BB962C8B-B14F-4D97-AF65-F5344CB8AC3E}">
        <p14:creationId xmlns:p14="http://schemas.microsoft.com/office/powerpoint/2010/main" val="35384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CACF7C-E246-4E62-83A1-7FFA37782DEE}"/>
              </a:ext>
            </a:extLst>
          </p:cNvPr>
          <p:cNvSpPr>
            <a:spLocks noGrp="1"/>
          </p:cNvSpPr>
          <p:nvPr>
            <p:ph type="title"/>
          </p:nvPr>
        </p:nvSpPr>
        <p:spPr>
          <a:xfrm>
            <a:off x="1511808" y="213094"/>
            <a:ext cx="9642231" cy="720000"/>
          </a:xfrm>
        </p:spPr>
        <p:txBody>
          <a:bodyPr/>
          <a:lstStyle/>
          <a:p>
            <a:r>
              <a:rPr lang="he-IL" sz="4000" dirty="0"/>
              <a:t>הסמיכות</a:t>
            </a:r>
          </a:p>
        </p:txBody>
      </p:sp>
      <p:sp>
        <p:nvSpPr>
          <p:cNvPr id="3" name="מציין מיקום טקסט 2">
            <a:extLst>
              <a:ext uri="{FF2B5EF4-FFF2-40B4-BE49-F238E27FC236}">
                <a16:creationId xmlns:a16="http://schemas.microsoft.com/office/drawing/2014/main" id="{EF2F034C-CF6F-4A1C-AAB6-99DB629023B1}"/>
              </a:ext>
            </a:extLst>
          </p:cNvPr>
          <p:cNvSpPr>
            <a:spLocks noGrp="1"/>
          </p:cNvSpPr>
          <p:nvPr>
            <p:ph type="body" sz="quarter" idx="3"/>
          </p:nvPr>
        </p:nvSpPr>
        <p:spPr/>
        <p:txBody>
          <a:bodyPr/>
          <a:lstStyle/>
          <a:p>
            <a:endParaRPr lang="he-IL"/>
          </a:p>
        </p:txBody>
      </p:sp>
      <p:pic>
        <p:nvPicPr>
          <p:cNvPr id="9" name="מציין מיקום תוכן 8">
            <a:extLst>
              <a:ext uri="{FF2B5EF4-FFF2-40B4-BE49-F238E27FC236}">
                <a16:creationId xmlns:a16="http://schemas.microsoft.com/office/drawing/2014/main" id="{BD6DEA4C-CF73-4CAA-9C73-A42A805D4C8B}"/>
              </a:ext>
            </a:extLst>
          </p:cNvPr>
          <p:cNvPicPr>
            <a:picLocks noGrp="1" noChangeAspect="1"/>
          </p:cNvPicPr>
          <p:nvPr>
            <p:ph sz="quarter" idx="4"/>
          </p:nvPr>
        </p:nvPicPr>
        <p:blipFill>
          <a:blip r:embed="rId3"/>
          <a:stretch>
            <a:fillRect/>
          </a:stretch>
        </p:blipFill>
        <p:spPr>
          <a:xfrm>
            <a:off x="4668771" y="3568351"/>
            <a:ext cx="548688" cy="951058"/>
          </a:xfrm>
          <a:prstGeom prst="rect">
            <a:avLst/>
          </a:prstGeom>
        </p:spPr>
      </p:pic>
      <p:sp>
        <p:nvSpPr>
          <p:cNvPr id="5" name="מלבן: פינות מעוגלות 4">
            <a:extLst>
              <a:ext uri="{FF2B5EF4-FFF2-40B4-BE49-F238E27FC236}">
                <a16:creationId xmlns:a16="http://schemas.microsoft.com/office/drawing/2014/main" id="{6681AC33-D9D6-46F0-93DC-3EEABCC53FBE}"/>
              </a:ext>
            </a:extLst>
          </p:cNvPr>
          <p:cNvSpPr/>
          <p:nvPr/>
        </p:nvSpPr>
        <p:spPr>
          <a:xfrm>
            <a:off x="5766816" y="2514600"/>
            <a:ext cx="1950720" cy="9144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יום</a:t>
            </a:r>
            <a:r>
              <a:rPr lang="he-IL" sz="2400" dirty="0">
                <a:solidFill>
                  <a:schemeClr val="tx2"/>
                </a:solidFill>
                <a:latin typeface="Varela Round" panose="00000500000000000000" pitchFamily="2" charset="-79"/>
                <a:cs typeface="Varela Round" panose="00000500000000000000" pitchFamily="2" charset="-79"/>
              </a:rPr>
              <a:t> </a:t>
            </a:r>
          </a:p>
        </p:txBody>
      </p:sp>
      <p:sp>
        <p:nvSpPr>
          <p:cNvPr id="6" name="מלבן: פינות מעוגלות 5">
            <a:extLst>
              <a:ext uri="{FF2B5EF4-FFF2-40B4-BE49-F238E27FC236}">
                <a16:creationId xmlns:a16="http://schemas.microsoft.com/office/drawing/2014/main" id="{41955C52-B24E-4A46-8395-7FA3D1075B93}"/>
              </a:ext>
            </a:extLst>
          </p:cNvPr>
          <p:cNvSpPr/>
          <p:nvPr/>
        </p:nvSpPr>
        <p:spPr>
          <a:xfrm>
            <a:off x="1767840" y="2514600"/>
            <a:ext cx="2377440" cy="9144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עצמאות</a:t>
            </a:r>
          </a:p>
        </p:txBody>
      </p:sp>
      <p:sp>
        <p:nvSpPr>
          <p:cNvPr id="7" name="מלבן: פינות מעוגלות 6">
            <a:extLst>
              <a:ext uri="{FF2B5EF4-FFF2-40B4-BE49-F238E27FC236}">
                <a16:creationId xmlns:a16="http://schemas.microsoft.com/office/drawing/2014/main" id="{A8AB7A6F-EACE-48DD-8F87-3095DF906191}"/>
              </a:ext>
            </a:extLst>
          </p:cNvPr>
          <p:cNvSpPr/>
          <p:nvPr/>
        </p:nvSpPr>
        <p:spPr>
          <a:xfrm>
            <a:off x="3261360" y="4684253"/>
            <a:ext cx="3389376" cy="98806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יום העצמאות</a:t>
            </a:r>
          </a:p>
        </p:txBody>
      </p:sp>
      <p:sp>
        <p:nvSpPr>
          <p:cNvPr id="8" name="סימן חיבור 7">
            <a:extLst>
              <a:ext uri="{FF2B5EF4-FFF2-40B4-BE49-F238E27FC236}">
                <a16:creationId xmlns:a16="http://schemas.microsoft.com/office/drawing/2014/main" id="{D6701B5C-1735-4B9E-B0F7-C967024B984F}"/>
              </a:ext>
            </a:extLst>
          </p:cNvPr>
          <p:cNvSpPr/>
          <p:nvPr/>
        </p:nvSpPr>
        <p:spPr>
          <a:xfrm>
            <a:off x="4523232" y="2747771"/>
            <a:ext cx="874615" cy="448057"/>
          </a:xfrm>
          <a:prstGeom prst="mathPl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n>
                <a:solidFill>
                  <a:sysClr val="windowText" lastClr="000000"/>
                </a:solidFill>
              </a:ln>
              <a:solidFill>
                <a:sysClr val="windowText" lastClr="000000"/>
              </a:solidFill>
            </a:endParaRPr>
          </a:p>
        </p:txBody>
      </p:sp>
      <p:pic>
        <p:nvPicPr>
          <p:cNvPr id="10" name="תמונה 9">
            <a:extLst>
              <a:ext uri="{FF2B5EF4-FFF2-40B4-BE49-F238E27FC236}">
                <a16:creationId xmlns:a16="http://schemas.microsoft.com/office/drawing/2014/main" id="{D11402AD-D41F-4D46-ADB1-DA7299C7D749}"/>
              </a:ext>
            </a:extLst>
          </p:cNvPr>
          <p:cNvPicPr>
            <a:picLocks noChangeAspect="1"/>
          </p:cNvPicPr>
          <p:nvPr/>
        </p:nvPicPr>
        <p:blipFill>
          <a:blip r:embed="rId4"/>
          <a:stretch>
            <a:fillRect/>
          </a:stretch>
        </p:blipFill>
        <p:spPr>
          <a:xfrm rot="19583612">
            <a:off x="429209" y="4023824"/>
            <a:ext cx="2393172" cy="2308924"/>
          </a:xfrm>
          <a:prstGeom prst="ellipse">
            <a:avLst/>
          </a:prstGeom>
          <a:ln>
            <a:noFill/>
          </a:ln>
          <a:effectLst>
            <a:softEdge rad="112500"/>
          </a:effectLst>
        </p:spPr>
      </p:pic>
      <p:sp>
        <p:nvSpPr>
          <p:cNvPr id="11" name="מלבן: פינות מעוגלות 10">
            <a:extLst>
              <a:ext uri="{FF2B5EF4-FFF2-40B4-BE49-F238E27FC236}">
                <a16:creationId xmlns:a16="http://schemas.microsoft.com/office/drawing/2014/main" id="{606920D0-5407-4B42-BD68-3F02D7508C47}"/>
              </a:ext>
            </a:extLst>
          </p:cNvPr>
          <p:cNvSpPr/>
          <p:nvPr/>
        </p:nvSpPr>
        <p:spPr>
          <a:xfrm>
            <a:off x="5766816" y="2523478"/>
            <a:ext cx="1950720" cy="9144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שכונה</a:t>
            </a:r>
          </a:p>
        </p:txBody>
      </p:sp>
      <p:sp>
        <p:nvSpPr>
          <p:cNvPr id="12" name="מלבן: פינות מעוגלות 11">
            <a:extLst>
              <a:ext uri="{FF2B5EF4-FFF2-40B4-BE49-F238E27FC236}">
                <a16:creationId xmlns:a16="http://schemas.microsoft.com/office/drawing/2014/main" id="{D14E5AE2-1E2B-4612-9B32-9ACD7AEB705C}"/>
              </a:ext>
            </a:extLst>
          </p:cNvPr>
          <p:cNvSpPr/>
          <p:nvPr/>
        </p:nvSpPr>
        <p:spPr>
          <a:xfrm>
            <a:off x="1776823" y="2523478"/>
            <a:ext cx="2377440" cy="90526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פועלים</a:t>
            </a:r>
          </a:p>
        </p:txBody>
      </p:sp>
      <p:sp>
        <p:nvSpPr>
          <p:cNvPr id="13" name="מלבן: פינות מעוגלות 12">
            <a:extLst>
              <a:ext uri="{FF2B5EF4-FFF2-40B4-BE49-F238E27FC236}">
                <a16:creationId xmlns:a16="http://schemas.microsoft.com/office/drawing/2014/main" id="{D3250E4A-EF4D-4015-865A-957A3C4E9DBE}"/>
              </a:ext>
            </a:extLst>
          </p:cNvPr>
          <p:cNvSpPr/>
          <p:nvPr/>
        </p:nvSpPr>
        <p:spPr>
          <a:xfrm>
            <a:off x="3078480" y="4673818"/>
            <a:ext cx="3572256" cy="98806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שכונת    הפועלים</a:t>
            </a:r>
          </a:p>
        </p:txBody>
      </p:sp>
      <p:sp>
        <p:nvSpPr>
          <p:cNvPr id="15" name="אליפסה 14">
            <a:extLst>
              <a:ext uri="{FF2B5EF4-FFF2-40B4-BE49-F238E27FC236}">
                <a16:creationId xmlns:a16="http://schemas.microsoft.com/office/drawing/2014/main" id="{DC24A2CB-0E3A-4576-9E06-77EB171CEECC}"/>
              </a:ext>
            </a:extLst>
          </p:cNvPr>
          <p:cNvSpPr/>
          <p:nvPr/>
        </p:nvSpPr>
        <p:spPr>
          <a:xfrm>
            <a:off x="6027339" y="2702803"/>
            <a:ext cx="478697" cy="556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7" name="מחבר חץ ישר 16">
            <a:extLst>
              <a:ext uri="{FF2B5EF4-FFF2-40B4-BE49-F238E27FC236}">
                <a16:creationId xmlns:a16="http://schemas.microsoft.com/office/drawing/2014/main" id="{328402A5-0A9F-4D80-85EA-0E8A9559DDA1}"/>
              </a:ext>
            </a:extLst>
          </p:cNvPr>
          <p:cNvCxnSpPr/>
          <p:nvPr/>
        </p:nvCxnSpPr>
        <p:spPr>
          <a:xfrm flipH="1">
            <a:off x="5397847" y="3304031"/>
            <a:ext cx="868841" cy="157276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אליפסה 17">
            <a:extLst>
              <a:ext uri="{FF2B5EF4-FFF2-40B4-BE49-F238E27FC236}">
                <a16:creationId xmlns:a16="http://schemas.microsoft.com/office/drawing/2014/main" id="{B27EBF7C-62A6-4980-8FCD-402815F74701}"/>
              </a:ext>
            </a:extLst>
          </p:cNvPr>
          <p:cNvSpPr/>
          <p:nvPr/>
        </p:nvSpPr>
        <p:spPr>
          <a:xfrm>
            <a:off x="5149514" y="4842238"/>
            <a:ext cx="313783" cy="672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472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P spid="15"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894BC5-522F-425C-A641-A79318FBAAC1}"/>
              </a:ext>
            </a:extLst>
          </p:cNvPr>
          <p:cNvSpPr>
            <a:spLocks noGrp="1"/>
          </p:cNvSpPr>
          <p:nvPr>
            <p:ph type="title"/>
          </p:nvPr>
        </p:nvSpPr>
        <p:spPr/>
        <p:txBody>
          <a:bodyPr/>
          <a:lstStyle/>
          <a:p>
            <a:endParaRPr lang="he-IL" dirty="0"/>
          </a:p>
        </p:txBody>
      </p:sp>
      <p:sp>
        <p:nvSpPr>
          <p:cNvPr id="3" name="מציין מיקום טקסט 2">
            <a:extLst>
              <a:ext uri="{FF2B5EF4-FFF2-40B4-BE49-F238E27FC236}">
                <a16:creationId xmlns:a16="http://schemas.microsoft.com/office/drawing/2014/main" id="{566ED9EA-0DE9-4AD1-9A76-70C4F1494EDD}"/>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2AB1B61A-87E0-4FC0-B9D7-A607B5382A25}"/>
              </a:ext>
            </a:extLst>
          </p:cNvPr>
          <p:cNvSpPr>
            <a:spLocks noGrp="1"/>
          </p:cNvSpPr>
          <p:nvPr>
            <p:ph sz="quarter" idx="4"/>
          </p:nvPr>
        </p:nvSpPr>
        <p:spPr>
          <a:xfrm>
            <a:off x="515273" y="1725682"/>
            <a:ext cx="8653111" cy="4152517"/>
          </a:xfrm>
        </p:spPr>
        <p:txBody>
          <a:bodyPr/>
          <a:lstStyle/>
          <a:p>
            <a:r>
              <a:rPr lang="he-IL" sz="2800" dirty="0"/>
              <a:t>עוגה  + תפוחים  </a:t>
            </a:r>
          </a:p>
          <a:p>
            <a:endParaRPr lang="he-IL" dirty="0"/>
          </a:p>
          <a:p>
            <a:endParaRPr lang="he-IL" dirty="0"/>
          </a:p>
          <a:p>
            <a:endParaRPr lang="he-IL" dirty="0"/>
          </a:p>
          <a:p>
            <a:endParaRPr lang="he-IL" dirty="0"/>
          </a:p>
          <a:p>
            <a:r>
              <a:rPr lang="he-IL" sz="2800" dirty="0"/>
              <a:t>חלוקה  + תעודות </a:t>
            </a:r>
          </a:p>
        </p:txBody>
      </p:sp>
      <p:sp>
        <p:nvSpPr>
          <p:cNvPr id="5" name="חץ: שמאלה 4">
            <a:extLst>
              <a:ext uri="{FF2B5EF4-FFF2-40B4-BE49-F238E27FC236}">
                <a16:creationId xmlns:a16="http://schemas.microsoft.com/office/drawing/2014/main" id="{FA87E451-8F67-4EFA-9CA4-76D6E6CBD82F}"/>
              </a:ext>
            </a:extLst>
          </p:cNvPr>
          <p:cNvSpPr/>
          <p:nvPr/>
        </p:nvSpPr>
        <p:spPr>
          <a:xfrm>
            <a:off x="4279392" y="1780405"/>
            <a:ext cx="1548384" cy="395725"/>
          </a:xfrm>
          <a:prstGeom prst="leftArrow">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פינות מעוגלות 5">
            <a:extLst>
              <a:ext uri="{FF2B5EF4-FFF2-40B4-BE49-F238E27FC236}">
                <a16:creationId xmlns:a16="http://schemas.microsoft.com/office/drawing/2014/main" id="{AD67F8CF-41C7-489F-8C50-D9D3AA22CEBA}"/>
              </a:ext>
            </a:extLst>
          </p:cNvPr>
          <p:cNvSpPr/>
          <p:nvPr/>
        </p:nvSpPr>
        <p:spPr>
          <a:xfrm>
            <a:off x="853441" y="1482001"/>
            <a:ext cx="3150920" cy="890015"/>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עוג</a:t>
            </a:r>
            <a:r>
              <a:rPr lang="he-IL" sz="3600" dirty="0">
                <a:solidFill>
                  <a:srgbClr val="FF0000"/>
                </a:solidFill>
                <a:latin typeface="Varela Round" panose="00000500000000000000" pitchFamily="2" charset="-79"/>
                <a:cs typeface="Varela Round" panose="00000500000000000000" pitchFamily="2" charset="-79"/>
              </a:rPr>
              <a:t>ת</a:t>
            </a:r>
            <a:r>
              <a:rPr lang="he-IL" sz="3200" dirty="0">
                <a:solidFill>
                  <a:schemeClr val="tx2"/>
                </a:solidFill>
                <a:latin typeface="Varela Round" panose="00000500000000000000" pitchFamily="2" charset="-79"/>
                <a:cs typeface="Varela Round" panose="00000500000000000000" pitchFamily="2" charset="-79"/>
              </a:rPr>
              <a:t>  תפוחים</a:t>
            </a:r>
          </a:p>
        </p:txBody>
      </p:sp>
      <p:sp>
        <p:nvSpPr>
          <p:cNvPr id="7" name="חץ: שמאלה 6">
            <a:extLst>
              <a:ext uri="{FF2B5EF4-FFF2-40B4-BE49-F238E27FC236}">
                <a16:creationId xmlns:a16="http://schemas.microsoft.com/office/drawing/2014/main" id="{A94A17E3-C19B-445F-8AEA-36281EFB007A}"/>
              </a:ext>
            </a:extLst>
          </p:cNvPr>
          <p:cNvSpPr/>
          <p:nvPr/>
        </p:nvSpPr>
        <p:spPr>
          <a:xfrm>
            <a:off x="4342529" y="4021582"/>
            <a:ext cx="1548384" cy="395725"/>
          </a:xfrm>
          <a:prstGeom prst="leftArrow">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פינות מעוגלות 7">
            <a:extLst>
              <a:ext uri="{FF2B5EF4-FFF2-40B4-BE49-F238E27FC236}">
                <a16:creationId xmlns:a16="http://schemas.microsoft.com/office/drawing/2014/main" id="{B0E8DFC7-DD8C-4ED1-859A-F32B4F5C96B2}"/>
              </a:ext>
            </a:extLst>
          </p:cNvPr>
          <p:cNvSpPr/>
          <p:nvPr/>
        </p:nvSpPr>
        <p:spPr>
          <a:xfrm>
            <a:off x="853441" y="3774436"/>
            <a:ext cx="3150920" cy="890015"/>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חלוק</a:t>
            </a:r>
            <a:r>
              <a:rPr lang="he-IL" sz="3600" dirty="0">
                <a:solidFill>
                  <a:srgbClr val="FF0000"/>
                </a:solidFill>
                <a:latin typeface="Varela Round" panose="00000500000000000000" pitchFamily="2" charset="-79"/>
                <a:cs typeface="Varela Round" panose="00000500000000000000" pitchFamily="2" charset="-79"/>
              </a:rPr>
              <a:t>ת</a:t>
            </a:r>
            <a:r>
              <a:rPr lang="he-IL" sz="3200" dirty="0">
                <a:solidFill>
                  <a:schemeClr val="tx2"/>
                </a:solidFill>
                <a:latin typeface="Varela Round" panose="00000500000000000000" pitchFamily="2" charset="-79"/>
                <a:cs typeface="Varela Round" panose="00000500000000000000" pitchFamily="2" charset="-79"/>
              </a:rPr>
              <a:t>   תעודות</a:t>
            </a:r>
          </a:p>
        </p:txBody>
      </p:sp>
      <p:sp>
        <p:nvSpPr>
          <p:cNvPr id="9" name="אליפסה 8">
            <a:extLst>
              <a:ext uri="{FF2B5EF4-FFF2-40B4-BE49-F238E27FC236}">
                <a16:creationId xmlns:a16="http://schemas.microsoft.com/office/drawing/2014/main" id="{AB88EC1F-D3BC-4517-9149-E95888050C9B}"/>
              </a:ext>
            </a:extLst>
          </p:cNvPr>
          <p:cNvSpPr/>
          <p:nvPr/>
        </p:nvSpPr>
        <p:spPr>
          <a:xfrm>
            <a:off x="7888224" y="1756394"/>
            <a:ext cx="299417"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מעוקל למעלה 10">
            <a:extLst>
              <a:ext uri="{FF2B5EF4-FFF2-40B4-BE49-F238E27FC236}">
                <a16:creationId xmlns:a16="http://schemas.microsoft.com/office/drawing/2014/main" id="{DFA141B3-2759-4998-8793-F3BF6EC74F5C}"/>
              </a:ext>
            </a:extLst>
          </p:cNvPr>
          <p:cNvSpPr/>
          <p:nvPr/>
        </p:nvSpPr>
        <p:spPr>
          <a:xfrm>
            <a:off x="2791968" y="2289042"/>
            <a:ext cx="5535168"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2" name="אליפסה 11">
            <a:extLst>
              <a:ext uri="{FF2B5EF4-FFF2-40B4-BE49-F238E27FC236}">
                <a16:creationId xmlns:a16="http://schemas.microsoft.com/office/drawing/2014/main" id="{AF260A1C-DF70-4AF6-93A0-BCDB63EB4242}"/>
              </a:ext>
            </a:extLst>
          </p:cNvPr>
          <p:cNvSpPr/>
          <p:nvPr/>
        </p:nvSpPr>
        <p:spPr>
          <a:xfrm>
            <a:off x="7609627" y="4021582"/>
            <a:ext cx="299417"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מעוקל למעלה 12">
            <a:extLst>
              <a:ext uri="{FF2B5EF4-FFF2-40B4-BE49-F238E27FC236}">
                <a16:creationId xmlns:a16="http://schemas.microsoft.com/office/drawing/2014/main" id="{C15AF8DC-1418-4C63-8A14-6E01BBB47DC7}"/>
              </a:ext>
            </a:extLst>
          </p:cNvPr>
          <p:cNvSpPr/>
          <p:nvPr/>
        </p:nvSpPr>
        <p:spPr>
          <a:xfrm>
            <a:off x="2871572" y="4563770"/>
            <a:ext cx="5535168"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אליפסה 13">
            <a:extLst>
              <a:ext uri="{FF2B5EF4-FFF2-40B4-BE49-F238E27FC236}">
                <a16:creationId xmlns:a16="http://schemas.microsoft.com/office/drawing/2014/main" id="{FCE5296B-90FC-4054-AD4F-84E1FAE8E242}"/>
              </a:ext>
            </a:extLst>
          </p:cNvPr>
          <p:cNvSpPr/>
          <p:nvPr/>
        </p:nvSpPr>
        <p:spPr>
          <a:xfrm>
            <a:off x="2645663" y="1579910"/>
            <a:ext cx="501513" cy="72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a:extLst>
              <a:ext uri="{FF2B5EF4-FFF2-40B4-BE49-F238E27FC236}">
                <a16:creationId xmlns:a16="http://schemas.microsoft.com/office/drawing/2014/main" id="{E6915459-08AF-4024-A72D-769F5C630E88}"/>
              </a:ext>
            </a:extLst>
          </p:cNvPr>
          <p:cNvSpPr/>
          <p:nvPr/>
        </p:nvSpPr>
        <p:spPr>
          <a:xfrm>
            <a:off x="2428901" y="3859443"/>
            <a:ext cx="557232" cy="72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Tree>
    <p:extLst>
      <p:ext uri="{BB962C8B-B14F-4D97-AF65-F5344CB8AC3E}">
        <p14:creationId xmlns:p14="http://schemas.microsoft.com/office/powerpoint/2010/main" val="377731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7FC201C-6722-458E-9AE1-4D6B81AA7629}"/>
              </a:ext>
            </a:extLst>
          </p:cNvPr>
          <p:cNvSpPr>
            <a:spLocks noGrp="1"/>
          </p:cNvSpPr>
          <p:nvPr>
            <p:ph type="title"/>
          </p:nvPr>
        </p:nvSpPr>
        <p:spPr/>
        <p:txBody>
          <a:bodyPr/>
          <a:lstStyle/>
          <a:p>
            <a:r>
              <a:rPr lang="he-IL" dirty="0"/>
              <a:t>סמיכות</a:t>
            </a:r>
          </a:p>
        </p:txBody>
      </p:sp>
      <p:sp>
        <p:nvSpPr>
          <p:cNvPr id="3" name="מציין מיקום טקסט 2">
            <a:extLst>
              <a:ext uri="{FF2B5EF4-FFF2-40B4-BE49-F238E27FC236}">
                <a16:creationId xmlns:a16="http://schemas.microsoft.com/office/drawing/2014/main" id="{4D9C86C7-D06A-4309-B35B-0FB6C9497761}"/>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E07B5FF4-7D28-46DA-962E-5859962D06AC}"/>
              </a:ext>
            </a:extLst>
          </p:cNvPr>
          <p:cNvSpPr>
            <a:spLocks noGrp="1"/>
          </p:cNvSpPr>
          <p:nvPr>
            <p:ph sz="quarter" idx="4"/>
          </p:nvPr>
        </p:nvSpPr>
        <p:spPr/>
        <p:txBody>
          <a:bodyPr/>
          <a:lstStyle/>
          <a:p>
            <a:endParaRPr lang="he-IL" dirty="0"/>
          </a:p>
        </p:txBody>
      </p:sp>
      <p:sp>
        <p:nvSpPr>
          <p:cNvPr id="5" name="מלבן: פינות מעוגלות 4">
            <a:extLst>
              <a:ext uri="{FF2B5EF4-FFF2-40B4-BE49-F238E27FC236}">
                <a16:creationId xmlns:a16="http://schemas.microsoft.com/office/drawing/2014/main" id="{CFBEE672-2CDF-4DD3-AE44-FD48802CFF48}"/>
              </a:ext>
            </a:extLst>
          </p:cNvPr>
          <p:cNvSpPr/>
          <p:nvPr/>
        </p:nvSpPr>
        <p:spPr>
          <a:xfrm>
            <a:off x="6096000" y="2121408"/>
            <a:ext cx="2365248" cy="86563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דְּבָרִים</a:t>
            </a:r>
          </a:p>
        </p:txBody>
      </p:sp>
      <p:sp>
        <p:nvSpPr>
          <p:cNvPr id="6" name="מלבן: פינות מעוגלות 5">
            <a:extLst>
              <a:ext uri="{FF2B5EF4-FFF2-40B4-BE49-F238E27FC236}">
                <a16:creationId xmlns:a16="http://schemas.microsoft.com/office/drawing/2014/main" id="{1C523C32-F794-4FC3-AA8C-B430206541A0}"/>
              </a:ext>
            </a:extLst>
          </p:cNvPr>
          <p:cNvSpPr/>
          <p:nvPr/>
        </p:nvSpPr>
        <p:spPr>
          <a:xfrm>
            <a:off x="1645920" y="2097024"/>
            <a:ext cx="2048256" cy="86563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חכמים</a:t>
            </a:r>
          </a:p>
        </p:txBody>
      </p:sp>
      <p:sp>
        <p:nvSpPr>
          <p:cNvPr id="7" name="סימן חיבור 6">
            <a:extLst>
              <a:ext uri="{FF2B5EF4-FFF2-40B4-BE49-F238E27FC236}">
                <a16:creationId xmlns:a16="http://schemas.microsoft.com/office/drawing/2014/main" id="{428F88BD-205A-4004-8007-942429391719}"/>
              </a:ext>
            </a:extLst>
          </p:cNvPr>
          <p:cNvSpPr/>
          <p:nvPr/>
        </p:nvSpPr>
        <p:spPr>
          <a:xfrm>
            <a:off x="4145280" y="2337816"/>
            <a:ext cx="1548384" cy="432816"/>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טה 7">
            <a:extLst>
              <a:ext uri="{FF2B5EF4-FFF2-40B4-BE49-F238E27FC236}">
                <a16:creationId xmlns:a16="http://schemas.microsoft.com/office/drawing/2014/main" id="{7E4DB7E1-ADDD-49F2-BAA4-69E928E77EB4}"/>
              </a:ext>
            </a:extLst>
          </p:cNvPr>
          <p:cNvSpPr/>
          <p:nvPr/>
        </p:nvSpPr>
        <p:spPr>
          <a:xfrm>
            <a:off x="4565904" y="3218688"/>
            <a:ext cx="707136" cy="125577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59A63F07-F92D-4B22-B237-CFD86F47012D}"/>
              </a:ext>
            </a:extLst>
          </p:cNvPr>
          <p:cNvSpPr/>
          <p:nvPr/>
        </p:nvSpPr>
        <p:spPr>
          <a:xfrm>
            <a:off x="2616825" y="4649027"/>
            <a:ext cx="4413504" cy="10485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דִּבְרֵי    חֲכָמִים</a:t>
            </a:r>
          </a:p>
        </p:txBody>
      </p:sp>
      <p:sp>
        <p:nvSpPr>
          <p:cNvPr id="10" name="אליפסה 9">
            <a:extLst>
              <a:ext uri="{FF2B5EF4-FFF2-40B4-BE49-F238E27FC236}">
                <a16:creationId xmlns:a16="http://schemas.microsoft.com/office/drawing/2014/main" id="{1E6D63D0-EAE6-4E73-8F06-B5C57EA7E2E9}"/>
              </a:ext>
            </a:extLst>
          </p:cNvPr>
          <p:cNvSpPr/>
          <p:nvPr/>
        </p:nvSpPr>
        <p:spPr>
          <a:xfrm>
            <a:off x="6559296" y="2206929"/>
            <a:ext cx="568569" cy="72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CFC45489-C7BC-4F1A-A772-A3E66B2E902A}"/>
              </a:ext>
            </a:extLst>
          </p:cNvPr>
          <p:cNvSpPr/>
          <p:nvPr/>
        </p:nvSpPr>
        <p:spPr>
          <a:xfrm>
            <a:off x="5090160" y="4856988"/>
            <a:ext cx="182880" cy="605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פינות מעוגלות 13">
            <a:extLst>
              <a:ext uri="{FF2B5EF4-FFF2-40B4-BE49-F238E27FC236}">
                <a16:creationId xmlns:a16="http://schemas.microsoft.com/office/drawing/2014/main" id="{735016F9-D16A-43C2-8A36-543A3AEF0FBB}"/>
              </a:ext>
            </a:extLst>
          </p:cNvPr>
          <p:cNvSpPr/>
          <p:nvPr/>
        </p:nvSpPr>
        <p:spPr>
          <a:xfrm>
            <a:off x="6096000" y="2122833"/>
            <a:ext cx="2365248" cy="903057"/>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חֲלָקִים</a:t>
            </a:r>
          </a:p>
        </p:txBody>
      </p:sp>
      <p:sp>
        <p:nvSpPr>
          <p:cNvPr id="15" name="מלבן: פינות מעוגלות 14">
            <a:extLst>
              <a:ext uri="{FF2B5EF4-FFF2-40B4-BE49-F238E27FC236}">
                <a16:creationId xmlns:a16="http://schemas.microsoft.com/office/drawing/2014/main" id="{1FFA284F-B0C7-4E46-8449-A83F363A1AB4}"/>
              </a:ext>
            </a:extLst>
          </p:cNvPr>
          <p:cNvSpPr/>
          <p:nvPr/>
        </p:nvSpPr>
        <p:spPr>
          <a:xfrm>
            <a:off x="1645920" y="2097023"/>
            <a:ext cx="2048256" cy="86563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פזל</a:t>
            </a:r>
          </a:p>
        </p:txBody>
      </p:sp>
      <p:sp>
        <p:nvSpPr>
          <p:cNvPr id="16" name="מלבן: פינות מעוגלות 15">
            <a:extLst>
              <a:ext uri="{FF2B5EF4-FFF2-40B4-BE49-F238E27FC236}">
                <a16:creationId xmlns:a16="http://schemas.microsoft.com/office/drawing/2014/main" id="{FC207FDB-5291-44A9-8E71-917D884A4EBD}"/>
              </a:ext>
            </a:extLst>
          </p:cNvPr>
          <p:cNvSpPr/>
          <p:nvPr/>
        </p:nvSpPr>
        <p:spPr>
          <a:xfrm>
            <a:off x="2622210" y="4649027"/>
            <a:ext cx="4413504" cy="104851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Varela Round" panose="00000500000000000000" pitchFamily="2" charset="-79"/>
                <a:cs typeface="Varela Round" panose="00000500000000000000" pitchFamily="2" charset="-79"/>
              </a:rPr>
              <a:t>חֶלְקֵי   הַפזל</a:t>
            </a:r>
          </a:p>
        </p:txBody>
      </p:sp>
      <p:sp>
        <p:nvSpPr>
          <p:cNvPr id="19" name="אליפסה 18">
            <a:extLst>
              <a:ext uri="{FF2B5EF4-FFF2-40B4-BE49-F238E27FC236}">
                <a16:creationId xmlns:a16="http://schemas.microsoft.com/office/drawing/2014/main" id="{AAA1D448-D186-4103-B1B9-476F8CAEFD23}"/>
              </a:ext>
            </a:extLst>
          </p:cNvPr>
          <p:cNvSpPr/>
          <p:nvPr/>
        </p:nvSpPr>
        <p:spPr>
          <a:xfrm>
            <a:off x="6481689" y="2280880"/>
            <a:ext cx="646176" cy="628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אליפסה 19">
            <a:extLst>
              <a:ext uri="{FF2B5EF4-FFF2-40B4-BE49-F238E27FC236}">
                <a16:creationId xmlns:a16="http://schemas.microsoft.com/office/drawing/2014/main" id="{A5FB91F0-1BBF-40B9-85C3-F64F590CB213}"/>
              </a:ext>
            </a:extLst>
          </p:cNvPr>
          <p:cNvSpPr/>
          <p:nvPr/>
        </p:nvSpPr>
        <p:spPr>
          <a:xfrm>
            <a:off x="4828963" y="4922520"/>
            <a:ext cx="275030" cy="585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156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8E382D-57DE-47ED-B69B-B77796514ADA}"/>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AD7387DE-6AFC-44BD-A465-8C073BCA1578}"/>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63B1DDD2-1ACC-438D-A6D9-B28FAE6889CF}"/>
              </a:ext>
            </a:extLst>
          </p:cNvPr>
          <p:cNvSpPr>
            <a:spLocks noGrp="1"/>
          </p:cNvSpPr>
          <p:nvPr>
            <p:ph sz="quarter" idx="4"/>
          </p:nvPr>
        </p:nvSpPr>
        <p:spPr>
          <a:xfrm>
            <a:off x="1384566" y="1670381"/>
            <a:ext cx="8031963" cy="4152517"/>
          </a:xfrm>
        </p:spPr>
        <p:txBody>
          <a:bodyPr/>
          <a:lstStyle/>
          <a:p>
            <a:pPr marL="96848" indent="0">
              <a:buNone/>
            </a:pPr>
            <a:r>
              <a:rPr lang="he-IL" sz="2800" dirty="0"/>
              <a:t>    שברים   +  כוס</a:t>
            </a:r>
          </a:p>
          <a:p>
            <a:pPr marL="96848" indent="0">
              <a:buNone/>
            </a:pPr>
            <a:endParaRPr lang="he-IL" sz="2800" dirty="0"/>
          </a:p>
          <a:p>
            <a:pPr marL="96848" indent="0">
              <a:buNone/>
            </a:pPr>
            <a:endParaRPr lang="he-IL" sz="2800" dirty="0"/>
          </a:p>
          <a:p>
            <a:pPr marL="96848" indent="0">
              <a:buNone/>
            </a:pPr>
            <a:r>
              <a:rPr lang="he-IL" sz="2800" dirty="0"/>
              <a:t>  </a:t>
            </a:r>
          </a:p>
          <a:p>
            <a:pPr marL="96848" indent="0">
              <a:buNone/>
            </a:pPr>
            <a:r>
              <a:rPr lang="he-IL" sz="2800" dirty="0"/>
              <a:t>   ראשים  + ממשלה</a:t>
            </a:r>
            <a:r>
              <a:rPr lang="he-IL" dirty="0"/>
              <a:t>    </a:t>
            </a:r>
          </a:p>
        </p:txBody>
      </p:sp>
      <p:pic>
        <p:nvPicPr>
          <p:cNvPr id="5" name="תמונה 4">
            <a:extLst>
              <a:ext uri="{FF2B5EF4-FFF2-40B4-BE49-F238E27FC236}">
                <a16:creationId xmlns:a16="http://schemas.microsoft.com/office/drawing/2014/main" id="{6FA5502C-1818-4F9C-8B2B-5651E143BBE3}"/>
              </a:ext>
            </a:extLst>
          </p:cNvPr>
          <p:cNvPicPr>
            <a:picLocks noChangeAspect="1"/>
          </p:cNvPicPr>
          <p:nvPr/>
        </p:nvPicPr>
        <p:blipFill>
          <a:blip r:embed="rId3"/>
          <a:stretch>
            <a:fillRect/>
          </a:stretch>
        </p:blipFill>
        <p:spPr>
          <a:xfrm>
            <a:off x="4251292" y="1816363"/>
            <a:ext cx="1572904" cy="420660"/>
          </a:xfrm>
          <a:prstGeom prst="rect">
            <a:avLst/>
          </a:prstGeom>
        </p:spPr>
      </p:pic>
      <p:sp>
        <p:nvSpPr>
          <p:cNvPr id="7" name="מלבן: פינות מעוגלות 6">
            <a:extLst>
              <a:ext uri="{FF2B5EF4-FFF2-40B4-BE49-F238E27FC236}">
                <a16:creationId xmlns:a16="http://schemas.microsoft.com/office/drawing/2014/main" id="{ED27FC02-80C6-421F-A61C-E5A892914CA2}"/>
              </a:ext>
            </a:extLst>
          </p:cNvPr>
          <p:cNvSpPr/>
          <p:nvPr/>
        </p:nvSpPr>
        <p:spPr>
          <a:xfrm>
            <a:off x="489579" y="1537939"/>
            <a:ext cx="3239276" cy="103622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שִׁבְרֵי  הַכּוֹס</a:t>
            </a:r>
          </a:p>
        </p:txBody>
      </p:sp>
      <p:sp>
        <p:nvSpPr>
          <p:cNvPr id="8" name="חץ: מעוקל למעלה 7">
            <a:extLst>
              <a:ext uri="{FF2B5EF4-FFF2-40B4-BE49-F238E27FC236}">
                <a16:creationId xmlns:a16="http://schemas.microsoft.com/office/drawing/2014/main" id="{BDE722B9-B036-43BF-A328-BFCCF4296F68}"/>
              </a:ext>
            </a:extLst>
          </p:cNvPr>
          <p:cNvSpPr/>
          <p:nvPr/>
        </p:nvSpPr>
        <p:spPr>
          <a:xfrm>
            <a:off x="2334881" y="2303786"/>
            <a:ext cx="5821567"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אליפסה 9">
            <a:extLst>
              <a:ext uri="{FF2B5EF4-FFF2-40B4-BE49-F238E27FC236}">
                <a16:creationId xmlns:a16="http://schemas.microsoft.com/office/drawing/2014/main" id="{D663C9D6-936F-4A65-979E-FDEC8C07AAA5}"/>
              </a:ext>
            </a:extLst>
          </p:cNvPr>
          <p:cNvSpPr/>
          <p:nvPr/>
        </p:nvSpPr>
        <p:spPr>
          <a:xfrm>
            <a:off x="7559040" y="1695377"/>
            <a:ext cx="597408"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11" name="אליפסה 10">
            <a:extLst>
              <a:ext uri="{FF2B5EF4-FFF2-40B4-BE49-F238E27FC236}">
                <a16:creationId xmlns:a16="http://schemas.microsoft.com/office/drawing/2014/main" id="{F2AD35BC-B32F-4AE9-A32D-C27C2CA11156}"/>
              </a:ext>
            </a:extLst>
          </p:cNvPr>
          <p:cNvSpPr/>
          <p:nvPr/>
        </p:nvSpPr>
        <p:spPr>
          <a:xfrm>
            <a:off x="2092682" y="1794090"/>
            <a:ext cx="242199" cy="502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פינות מעוגלות 11">
            <a:extLst>
              <a:ext uri="{FF2B5EF4-FFF2-40B4-BE49-F238E27FC236}">
                <a16:creationId xmlns:a16="http://schemas.microsoft.com/office/drawing/2014/main" id="{730BFCFB-4E89-4DBB-A8DD-1B3C05961C4E}"/>
              </a:ext>
            </a:extLst>
          </p:cNvPr>
          <p:cNvSpPr/>
          <p:nvPr/>
        </p:nvSpPr>
        <p:spPr>
          <a:xfrm>
            <a:off x="489578" y="3454251"/>
            <a:ext cx="3239276" cy="1059001"/>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ראשי  הממשלה</a:t>
            </a:r>
          </a:p>
        </p:txBody>
      </p:sp>
      <p:pic>
        <p:nvPicPr>
          <p:cNvPr id="13" name="תמונה 12">
            <a:extLst>
              <a:ext uri="{FF2B5EF4-FFF2-40B4-BE49-F238E27FC236}">
                <a16:creationId xmlns:a16="http://schemas.microsoft.com/office/drawing/2014/main" id="{CACF01B6-3289-4CC7-ACA7-E0ADA1419EA9}"/>
              </a:ext>
            </a:extLst>
          </p:cNvPr>
          <p:cNvPicPr>
            <a:picLocks noChangeAspect="1"/>
          </p:cNvPicPr>
          <p:nvPr/>
        </p:nvPicPr>
        <p:blipFill>
          <a:blip r:embed="rId3"/>
          <a:stretch>
            <a:fillRect/>
          </a:stretch>
        </p:blipFill>
        <p:spPr>
          <a:xfrm>
            <a:off x="4251292" y="3756597"/>
            <a:ext cx="1572904" cy="420660"/>
          </a:xfrm>
          <a:prstGeom prst="rect">
            <a:avLst/>
          </a:prstGeom>
        </p:spPr>
      </p:pic>
      <p:pic>
        <p:nvPicPr>
          <p:cNvPr id="9" name="תמונה 8">
            <a:extLst>
              <a:ext uri="{FF2B5EF4-FFF2-40B4-BE49-F238E27FC236}">
                <a16:creationId xmlns:a16="http://schemas.microsoft.com/office/drawing/2014/main" id="{0263A506-0D0A-4028-914E-5D86891AC581}"/>
              </a:ext>
            </a:extLst>
          </p:cNvPr>
          <p:cNvPicPr>
            <a:picLocks noChangeAspect="1"/>
          </p:cNvPicPr>
          <p:nvPr/>
        </p:nvPicPr>
        <p:blipFill>
          <a:blip r:embed="rId4"/>
          <a:stretch>
            <a:fillRect/>
          </a:stretch>
        </p:blipFill>
        <p:spPr>
          <a:xfrm>
            <a:off x="2549769" y="4275094"/>
            <a:ext cx="5606679" cy="835224"/>
          </a:xfrm>
          <a:prstGeom prst="rect">
            <a:avLst/>
          </a:prstGeom>
        </p:spPr>
      </p:pic>
      <p:sp>
        <p:nvSpPr>
          <p:cNvPr id="14" name="אליפסה 13">
            <a:extLst>
              <a:ext uri="{FF2B5EF4-FFF2-40B4-BE49-F238E27FC236}">
                <a16:creationId xmlns:a16="http://schemas.microsoft.com/office/drawing/2014/main" id="{95F460A5-327E-49A9-B150-5C2F1947648B}"/>
              </a:ext>
            </a:extLst>
          </p:cNvPr>
          <p:cNvSpPr/>
          <p:nvPr/>
        </p:nvSpPr>
        <p:spPr>
          <a:xfrm>
            <a:off x="7754112" y="3647028"/>
            <a:ext cx="487680" cy="640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a:extLst>
              <a:ext uri="{FF2B5EF4-FFF2-40B4-BE49-F238E27FC236}">
                <a16:creationId xmlns:a16="http://schemas.microsoft.com/office/drawing/2014/main" id="{D542A990-0E72-429C-A5F0-1FA5778BD7D0}"/>
              </a:ext>
            </a:extLst>
          </p:cNvPr>
          <p:cNvSpPr/>
          <p:nvPr/>
        </p:nvSpPr>
        <p:spPr>
          <a:xfrm>
            <a:off x="2334881" y="3732661"/>
            <a:ext cx="425502" cy="530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5923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פינות מעוגלות 8">
            <a:extLst>
              <a:ext uri="{FF2B5EF4-FFF2-40B4-BE49-F238E27FC236}">
                <a16:creationId xmlns:a16="http://schemas.microsoft.com/office/drawing/2014/main" id="{58E485FA-DFD6-46CE-9336-325394DD30B8}"/>
              </a:ext>
            </a:extLst>
          </p:cNvPr>
          <p:cNvSpPr/>
          <p:nvPr/>
        </p:nvSpPr>
        <p:spPr>
          <a:xfrm>
            <a:off x="7315200" y="2645664"/>
            <a:ext cx="1232036" cy="54864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9EEB5118-6285-4111-9548-40B5CA22A67A}"/>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6492092F-CC96-44DF-8A7B-CD5E572A35E6}"/>
              </a:ext>
            </a:extLst>
          </p:cNvPr>
          <p:cNvSpPr>
            <a:spLocks noGrp="1"/>
          </p:cNvSpPr>
          <p:nvPr>
            <p:ph type="body" sz="quarter" idx="3"/>
          </p:nvPr>
        </p:nvSpPr>
        <p:spPr/>
        <p:txBody>
          <a:bodyPr/>
          <a:lstStyle/>
          <a:p>
            <a:r>
              <a:rPr lang="he-IL" dirty="0"/>
              <a:t>השינויים</a:t>
            </a:r>
          </a:p>
        </p:txBody>
      </p:sp>
      <p:sp>
        <p:nvSpPr>
          <p:cNvPr id="4" name="מציין מיקום תוכן 3">
            <a:extLst>
              <a:ext uri="{FF2B5EF4-FFF2-40B4-BE49-F238E27FC236}">
                <a16:creationId xmlns:a16="http://schemas.microsoft.com/office/drawing/2014/main" id="{D119526F-13AB-4566-A19A-623B9FE42F3B}"/>
              </a:ext>
            </a:extLst>
          </p:cNvPr>
          <p:cNvSpPr>
            <a:spLocks noGrp="1"/>
          </p:cNvSpPr>
          <p:nvPr>
            <p:ph sz="quarter" idx="4"/>
          </p:nvPr>
        </p:nvSpPr>
        <p:spPr>
          <a:xfrm>
            <a:off x="1892969" y="1725682"/>
            <a:ext cx="8031963" cy="4152517"/>
          </a:xfrm>
        </p:spPr>
        <p:txBody>
          <a:bodyPr/>
          <a:lstStyle/>
          <a:p>
            <a:pPr marL="96848" indent="0">
              <a:buNone/>
            </a:pPr>
            <a:r>
              <a:rPr lang="he-IL" dirty="0"/>
              <a:t>בנקבה יחידה סיומת</a:t>
            </a:r>
          </a:p>
          <a:p>
            <a:pPr marL="96848" indent="0">
              <a:buNone/>
            </a:pPr>
            <a:endParaRPr lang="he-IL" dirty="0"/>
          </a:p>
          <a:p>
            <a:pPr marL="96848" indent="0">
              <a:buNone/>
            </a:pPr>
            <a:r>
              <a:rPr lang="he-IL" dirty="0"/>
              <a:t>                -</a:t>
            </a:r>
            <a:r>
              <a:rPr lang="he-IL" sz="3200" dirty="0"/>
              <a:t>אָ</a:t>
            </a:r>
            <a:r>
              <a:rPr lang="en-US" sz="3200" dirty="0"/>
              <a:t> </a:t>
            </a:r>
            <a:r>
              <a:rPr lang="he-IL" sz="3200" dirty="0"/>
              <a:t>ה</a:t>
            </a:r>
            <a:r>
              <a:rPr lang="en-US" sz="3200" dirty="0"/>
              <a:t>  </a:t>
            </a:r>
          </a:p>
          <a:p>
            <a:pPr marL="96848" indent="0">
              <a:buNone/>
            </a:pPr>
            <a:endParaRPr lang="en-US" sz="3200" dirty="0"/>
          </a:p>
          <a:p>
            <a:pPr marL="96848" indent="0">
              <a:buNone/>
            </a:pPr>
            <a:endParaRPr lang="he-IL" dirty="0"/>
          </a:p>
          <a:p>
            <a:pPr marL="96848" indent="0">
              <a:buNone/>
            </a:pPr>
            <a:r>
              <a:rPr lang="he-IL" dirty="0"/>
              <a:t>ברבים</a:t>
            </a:r>
            <a:r>
              <a:rPr lang="en-US" dirty="0"/>
              <a:t> </a:t>
            </a:r>
            <a:r>
              <a:rPr lang="he-IL" dirty="0"/>
              <a:t>סיומת</a:t>
            </a:r>
            <a:r>
              <a:rPr lang="en-US" dirty="0"/>
              <a:t> </a:t>
            </a:r>
            <a:r>
              <a:rPr lang="he-IL" dirty="0"/>
              <a:t> </a:t>
            </a:r>
          </a:p>
          <a:p>
            <a:pPr marL="96848" indent="0">
              <a:buNone/>
            </a:pPr>
            <a:endParaRPr lang="he-IL" dirty="0"/>
          </a:p>
          <a:p>
            <a:pPr marL="96848" indent="0">
              <a:buNone/>
            </a:pPr>
            <a:endParaRPr lang="he-IL" dirty="0"/>
          </a:p>
          <a:p>
            <a:endParaRPr lang="he-IL" dirty="0"/>
          </a:p>
          <a:p>
            <a:endParaRPr lang="he-IL" dirty="0"/>
          </a:p>
        </p:txBody>
      </p:sp>
      <p:sp>
        <p:nvSpPr>
          <p:cNvPr id="6" name="מלבן: פינות מעוגלות 5">
            <a:extLst>
              <a:ext uri="{FF2B5EF4-FFF2-40B4-BE49-F238E27FC236}">
                <a16:creationId xmlns:a16="http://schemas.microsoft.com/office/drawing/2014/main" id="{D3BA2417-12BD-4E34-AB79-5E42BED63C85}"/>
              </a:ext>
            </a:extLst>
          </p:cNvPr>
          <p:cNvSpPr/>
          <p:nvPr/>
        </p:nvSpPr>
        <p:spPr>
          <a:xfrm>
            <a:off x="8076899" y="2694432"/>
            <a:ext cx="255710" cy="3657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a:extLst>
              <a:ext uri="{FF2B5EF4-FFF2-40B4-BE49-F238E27FC236}">
                <a16:creationId xmlns:a16="http://schemas.microsoft.com/office/drawing/2014/main" id="{4CE7BE82-ABFB-42E3-8EFD-82A957BFFDE3}"/>
              </a:ext>
            </a:extLst>
          </p:cNvPr>
          <p:cNvSpPr/>
          <p:nvPr/>
        </p:nvSpPr>
        <p:spPr>
          <a:xfrm>
            <a:off x="5705856" y="2779776"/>
            <a:ext cx="1365504" cy="280416"/>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פינות מעוגלות 7">
            <a:extLst>
              <a:ext uri="{FF2B5EF4-FFF2-40B4-BE49-F238E27FC236}">
                <a16:creationId xmlns:a16="http://schemas.microsoft.com/office/drawing/2014/main" id="{586CD33A-D955-460E-829D-E3F32334F4D2}"/>
              </a:ext>
            </a:extLst>
          </p:cNvPr>
          <p:cNvSpPr/>
          <p:nvPr/>
        </p:nvSpPr>
        <p:spPr>
          <a:xfrm>
            <a:off x="4133088" y="2645664"/>
            <a:ext cx="1297737" cy="54864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rPr>
              <a:t>-ת</a:t>
            </a:r>
          </a:p>
        </p:txBody>
      </p:sp>
      <p:sp>
        <p:nvSpPr>
          <p:cNvPr id="10" name="מלבן: פינות מעוגלות 9">
            <a:extLst>
              <a:ext uri="{FF2B5EF4-FFF2-40B4-BE49-F238E27FC236}">
                <a16:creationId xmlns:a16="http://schemas.microsoft.com/office/drawing/2014/main" id="{1324D8AD-0B0D-4C98-82CE-ED584DF361FB}"/>
              </a:ext>
            </a:extLst>
          </p:cNvPr>
          <p:cNvSpPr/>
          <p:nvPr/>
        </p:nvSpPr>
        <p:spPr>
          <a:xfrm>
            <a:off x="7077456" y="4752659"/>
            <a:ext cx="1475876"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rPr>
              <a:t>-ים</a:t>
            </a:r>
          </a:p>
        </p:txBody>
      </p:sp>
      <p:sp>
        <p:nvSpPr>
          <p:cNvPr id="12" name="חץ: שמאלה 11">
            <a:extLst>
              <a:ext uri="{FF2B5EF4-FFF2-40B4-BE49-F238E27FC236}">
                <a16:creationId xmlns:a16="http://schemas.microsoft.com/office/drawing/2014/main" id="{3093A932-C0C0-44C1-A0C9-7A6BF6DF5C51}"/>
              </a:ext>
            </a:extLst>
          </p:cNvPr>
          <p:cNvSpPr/>
          <p:nvPr/>
        </p:nvSpPr>
        <p:spPr>
          <a:xfrm>
            <a:off x="5536236" y="4925676"/>
            <a:ext cx="1365504" cy="280416"/>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פינות מעוגלות 12">
            <a:extLst>
              <a:ext uri="{FF2B5EF4-FFF2-40B4-BE49-F238E27FC236}">
                <a16:creationId xmlns:a16="http://schemas.microsoft.com/office/drawing/2014/main" id="{EA47BB0B-AD4A-4567-B39E-A9BC855AA305}"/>
              </a:ext>
            </a:extLst>
          </p:cNvPr>
          <p:cNvSpPr/>
          <p:nvPr/>
        </p:nvSpPr>
        <p:spPr>
          <a:xfrm>
            <a:off x="3851284" y="4730604"/>
            <a:ext cx="1438978"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-י</a:t>
            </a:r>
          </a:p>
        </p:txBody>
      </p:sp>
      <p:sp>
        <p:nvSpPr>
          <p:cNvPr id="5" name="מלבן: פינות מעוגלות 4">
            <a:extLst>
              <a:ext uri="{FF2B5EF4-FFF2-40B4-BE49-F238E27FC236}">
                <a16:creationId xmlns:a16="http://schemas.microsoft.com/office/drawing/2014/main" id="{07DA256E-6C64-4711-ACD0-47C3F82FD058}"/>
              </a:ext>
            </a:extLst>
          </p:cNvPr>
          <p:cNvSpPr/>
          <p:nvPr/>
        </p:nvSpPr>
        <p:spPr>
          <a:xfrm>
            <a:off x="754817" y="3438144"/>
            <a:ext cx="337827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חלת דבש</a:t>
            </a:r>
          </a:p>
        </p:txBody>
      </p:sp>
      <p:sp>
        <p:nvSpPr>
          <p:cNvPr id="14" name="מלבן: פינות מעוגלות 13">
            <a:extLst>
              <a:ext uri="{FF2B5EF4-FFF2-40B4-BE49-F238E27FC236}">
                <a16:creationId xmlns:a16="http://schemas.microsoft.com/office/drawing/2014/main" id="{91C2F32F-B857-44C0-908D-F2AB236EBC13}"/>
              </a:ext>
            </a:extLst>
          </p:cNvPr>
          <p:cNvSpPr/>
          <p:nvPr/>
        </p:nvSpPr>
        <p:spPr>
          <a:xfrm>
            <a:off x="754816" y="5728709"/>
            <a:ext cx="337827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דברי חכמים</a:t>
            </a:r>
          </a:p>
        </p:txBody>
      </p:sp>
      <p:sp>
        <p:nvSpPr>
          <p:cNvPr id="15" name="מלבן: פינות מעוגלות 14">
            <a:extLst>
              <a:ext uri="{FF2B5EF4-FFF2-40B4-BE49-F238E27FC236}">
                <a16:creationId xmlns:a16="http://schemas.microsoft.com/office/drawing/2014/main" id="{998FF088-8EBF-4389-994F-ED0FCEF6B5C4}"/>
              </a:ext>
            </a:extLst>
          </p:cNvPr>
          <p:cNvSpPr/>
          <p:nvPr/>
        </p:nvSpPr>
        <p:spPr>
          <a:xfrm>
            <a:off x="5668415" y="3438144"/>
            <a:ext cx="2870572"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ln>
                  <a:solidFill>
                    <a:sysClr val="windowText" lastClr="000000"/>
                  </a:solidFill>
                </a:ln>
                <a:solidFill>
                  <a:schemeClr val="tx2"/>
                </a:solidFill>
                <a:latin typeface="Varela Round" panose="00000500000000000000" pitchFamily="2" charset="-79"/>
                <a:cs typeface="Varela Round" panose="00000500000000000000" pitchFamily="2" charset="-79"/>
              </a:rPr>
              <a:t>חלה + דבש</a:t>
            </a:r>
          </a:p>
        </p:txBody>
      </p:sp>
      <p:sp>
        <p:nvSpPr>
          <p:cNvPr id="16" name="חץ: שמאלה 15">
            <a:extLst>
              <a:ext uri="{FF2B5EF4-FFF2-40B4-BE49-F238E27FC236}">
                <a16:creationId xmlns:a16="http://schemas.microsoft.com/office/drawing/2014/main" id="{2DE12FE9-4955-466D-BBE7-8C6F816BB278}"/>
              </a:ext>
            </a:extLst>
          </p:cNvPr>
          <p:cNvSpPr/>
          <p:nvPr/>
        </p:nvSpPr>
        <p:spPr>
          <a:xfrm>
            <a:off x="4484684" y="3684570"/>
            <a:ext cx="693878" cy="302322"/>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פינות מעוגלות 16">
            <a:extLst>
              <a:ext uri="{FF2B5EF4-FFF2-40B4-BE49-F238E27FC236}">
                <a16:creationId xmlns:a16="http://schemas.microsoft.com/office/drawing/2014/main" id="{0D4B4C14-E88E-468C-AFFD-65E5132222E5}"/>
              </a:ext>
            </a:extLst>
          </p:cNvPr>
          <p:cNvSpPr/>
          <p:nvPr/>
        </p:nvSpPr>
        <p:spPr>
          <a:xfrm>
            <a:off x="5660166" y="5758170"/>
            <a:ext cx="287882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דברים +חכמים</a:t>
            </a:r>
          </a:p>
        </p:txBody>
      </p:sp>
      <p:sp>
        <p:nvSpPr>
          <p:cNvPr id="18" name="חץ: שמאלה 17">
            <a:extLst>
              <a:ext uri="{FF2B5EF4-FFF2-40B4-BE49-F238E27FC236}">
                <a16:creationId xmlns:a16="http://schemas.microsoft.com/office/drawing/2014/main" id="{F945523F-E1F7-4D06-A419-341B4CBB9840}"/>
              </a:ext>
            </a:extLst>
          </p:cNvPr>
          <p:cNvSpPr/>
          <p:nvPr/>
        </p:nvSpPr>
        <p:spPr>
          <a:xfrm>
            <a:off x="4514631" y="5932991"/>
            <a:ext cx="693878" cy="302322"/>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2088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CD4B41-74BB-499A-8CC1-480E2CC2CCAA}"/>
              </a:ext>
            </a:extLst>
          </p:cNvPr>
          <p:cNvSpPr>
            <a:spLocks noGrp="1"/>
          </p:cNvSpPr>
          <p:nvPr>
            <p:ph type="title"/>
          </p:nvPr>
        </p:nvSpPr>
        <p:spPr/>
        <p:txBody>
          <a:bodyPr/>
          <a:lstStyle/>
          <a:p>
            <a:r>
              <a:rPr lang="he-IL" sz="4000" dirty="0"/>
              <a:t>השיר:  אנשי הדממה</a:t>
            </a:r>
          </a:p>
        </p:txBody>
      </p:sp>
      <p:sp>
        <p:nvSpPr>
          <p:cNvPr id="3" name="מציין מיקום טקסט 2">
            <a:extLst>
              <a:ext uri="{FF2B5EF4-FFF2-40B4-BE49-F238E27FC236}">
                <a16:creationId xmlns:a16="http://schemas.microsoft.com/office/drawing/2014/main" id="{E99B60BE-E5C9-4755-B1CF-CFE55F8B3CAF}"/>
              </a:ext>
            </a:extLst>
          </p:cNvPr>
          <p:cNvSpPr>
            <a:spLocks noGrp="1"/>
          </p:cNvSpPr>
          <p:nvPr>
            <p:ph type="body" sz="quarter" idx="3"/>
          </p:nvPr>
        </p:nvSpPr>
        <p:spPr/>
        <p:txBody>
          <a:bodyPr/>
          <a:lstStyle/>
          <a:p>
            <a:r>
              <a:rPr lang="he-IL" sz="2000" dirty="0"/>
              <a:t>מילים : יורם טהר לב,  לחן : יאיר רוזנבלום</a:t>
            </a:r>
          </a:p>
        </p:txBody>
      </p:sp>
      <p:pic>
        <p:nvPicPr>
          <p:cNvPr id="4" name="מדיה מקוונת 3" title="ￗﾐￗﾠￗﾩￗﾙ ￗﾔￗﾓￗﾞￗﾞￗﾔ">
            <a:hlinkClick r:id="" action="ppaction://media"/>
            <a:extLst>
              <a:ext uri="{FF2B5EF4-FFF2-40B4-BE49-F238E27FC236}">
                <a16:creationId xmlns:a16="http://schemas.microsoft.com/office/drawing/2014/main" id="{7125F5F9-E253-4511-9D7B-708AF2BD2BB6}"/>
              </a:ext>
            </a:extLst>
          </p:cNvPr>
          <p:cNvPicPr>
            <a:picLocks noRot="1" noChangeAspect="1"/>
          </p:cNvPicPr>
          <p:nvPr>
            <a:videoFile r:link="rId1"/>
          </p:nvPr>
        </p:nvPicPr>
        <p:blipFill>
          <a:blip r:embed="rId4"/>
          <a:stretch>
            <a:fillRect/>
          </a:stretch>
        </p:blipFill>
        <p:spPr>
          <a:xfrm>
            <a:off x="1512425" y="1714500"/>
            <a:ext cx="7631575" cy="4292761"/>
          </a:xfrm>
          <a:prstGeom prst="rect">
            <a:avLst/>
          </a:prstGeom>
        </p:spPr>
      </p:pic>
    </p:spTree>
    <p:extLst>
      <p:ext uri="{BB962C8B-B14F-4D97-AF65-F5344CB8AC3E}">
        <p14:creationId xmlns:p14="http://schemas.microsoft.com/office/powerpoint/2010/main" val="230600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C491C338-F7BF-4F3D-8EC7-4D90C66E5DCA}"/>
              </a:ext>
            </a:extLst>
          </p:cNvPr>
          <p:cNvPicPr>
            <a:picLocks noChangeAspect="1"/>
          </p:cNvPicPr>
          <p:nvPr/>
        </p:nvPicPr>
        <p:blipFill>
          <a:blip r:embed="rId3"/>
          <a:stretch>
            <a:fillRect/>
          </a:stretch>
        </p:blipFill>
        <p:spPr>
          <a:xfrm rot="20473128">
            <a:off x="675651" y="1541075"/>
            <a:ext cx="2696023" cy="4464135"/>
          </a:xfrm>
          <a:prstGeom prst="ellipse">
            <a:avLst/>
          </a:prstGeom>
          <a:ln>
            <a:noFill/>
          </a:ln>
          <a:effectLst>
            <a:softEdge rad="112500"/>
          </a:effectLst>
        </p:spPr>
      </p:pic>
      <p:sp>
        <p:nvSpPr>
          <p:cNvPr id="2" name="כותרת 1">
            <a:extLst>
              <a:ext uri="{FF2B5EF4-FFF2-40B4-BE49-F238E27FC236}">
                <a16:creationId xmlns:a16="http://schemas.microsoft.com/office/drawing/2014/main" id="{AADED566-D2BE-4C54-A4C6-321CF53226A0}"/>
              </a:ext>
            </a:extLst>
          </p:cNvPr>
          <p:cNvSpPr>
            <a:spLocks noGrp="1"/>
          </p:cNvSpPr>
          <p:nvPr>
            <p:ph type="title"/>
          </p:nvPr>
        </p:nvSpPr>
        <p:spPr/>
        <p:txBody>
          <a:bodyPr/>
          <a:lstStyle/>
          <a:p>
            <a:pPr algn="r"/>
            <a:r>
              <a:rPr lang="he-IL" dirty="0"/>
              <a:t>  </a:t>
            </a:r>
            <a:r>
              <a:rPr lang="he-IL" sz="4000" dirty="0"/>
              <a:t>אנשי הדממה</a:t>
            </a:r>
          </a:p>
        </p:txBody>
      </p:sp>
      <p:sp>
        <p:nvSpPr>
          <p:cNvPr id="3" name="מציין מיקום טקסט 2">
            <a:extLst>
              <a:ext uri="{FF2B5EF4-FFF2-40B4-BE49-F238E27FC236}">
                <a16:creationId xmlns:a16="http://schemas.microsoft.com/office/drawing/2014/main" id="{92F57B17-5A98-4E40-86BE-D72DACB6B9BB}"/>
              </a:ext>
            </a:extLst>
          </p:cNvPr>
          <p:cNvSpPr>
            <a:spLocks noGrp="1"/>
          </p:cNvSpPr>
          <p:nvPr>
            <p:ph type="body" sz="quarter" idx="3"/>
          </p:nvPr>
        </p:nvSpPr>
        <p:spPr>
          <a:xfrm>
            <a:off x="4748575" y="449548"/>
            <a:ext cx="4163181" cy="405119"/>
          </a:xfrm>
        </p:spPr>
        <p:txBody>
          <a:bodyPr/>
          <a:lstStyle/>
          <a:p>
            <a:r>
              <a:rPr lang="he-IL" sz="1400" b="0" dirty="0"/>
              <a:t>   מילים: יורם טהר לב   לחן : יאיר רוזנבלום</a:t>
            </a:r>
          </a:p>
        </p:txBody>
      </p:sp>
      <p:sp>
        <p:nvSpPr>
          <p:cNvPr id="4" name="מציין מיקום תוכן 3">
            <a:extLst>
              <a:ext uri="{FF2B5EF4-FFF2-40B4-BE49-F238E27FC236}">
                <a16:creationId xmlns:a16="http://schemas.microsoft.com/office/drawing/2014/main" id="{02810883-03CA-4AC5-993E-2B9E0EFC54DD}"/>
              </a:ext>
            </a:extLst>
          </p:cNvPr>
          <p:cNvSpPr>
            <a:spLocks noGrp="1"/>
          </p:cNvSpPr>
          <p:nvPr>
            <p:ph sz="quarter" idx="4"/>
          </p:nvPr>
        </p:nvSpPr>
        <p:spPr/>
        <p:txBody>
          <a:bodyPr>
            <a:normAutofit/>
          </a:bodyPr>
          <a:lstStyle/>
          <a:p>
            <a:endParaRPr lang="he-IL" dirty="0"/>
          </a:p>
          <a:p>
            <a:endParaRPr lang="he-IL" dirty="0"/>
          </a:p>
          <a:p>
            <a:endParaRPr lang="he-IL" dirty="0"/>
          </a:p>
          <a:p>
            <a:endParaRPr lang="he-IL" dirty="0"/>
          </a:p>
          <a:p>
            <a:endParaRPr lang="he-IL" dirty="0"/>
          </a:p>
        </p:txBody>
      </p:sp>
      <p:sp>
        <p:nvSpPr>
          <p:cNvPr id="6" name="תיבת טקסט 5">
            <a:extLst>
              <a:ext uri="{FF2B5EF4-FFF2-40B4-BE49-F238E27FC236}">
                <a16:creationId xmlns:a16="http://schemas.microsoft.com/office/drawing/2014/main" id="{2FEF65A6-C020-40FF-9536-ABFC14E57E04}"/>
              </a:ext>
            </a:extLst>
          </p:cNvPr>
          <p:cNvSpPr txBox="1"/>
          <p:nvPr/>
        </p:nvSpPr>
        <p:spPr>
          <a:xfrm>
            <a:off x="7866742" y="933094"/>
            <a:ext cx="3974495" cy="3662541"/>
          </a:xfrm>
          <a:prstGeom prst="rect">
            <a:avLst/>
          </a:prstGeom>
          <a:noFill/>
        </p:spPr>
        <p:txBody>
          <a:bodyPr wrap="square" rtlCol="1">
            <a:spAutoFit/>
          </a:bodyPr>
          <a:lstStyle/>
          <a:p>
            <a:r>
              <a:rPr lang="he-IL" sz="2000" b="1" dirty="0">
                <a:latin typeface="Varela Round" panose="00000500000000000000" pitchFamily="2" charset="-79"/>
                <a:cs typeface="Varela Round" panose="00000500000000000000" pitchFamily="2" charset="-79"/>
              </a:rPr>
              <a:t>אנשי הצפרדע, אנשי הדממה</a:t>
            </a:r>
          </a:p>
          <a:p>
            <a:r>
              <a:rPr lang="he-IL" sz="2000" b="1" dirty="0">
                <a:latin typeface="Varela Round" panose="00000500000000000000" pitchFamily="2" charset="-79"/>
                <a:cs typeface="Varela Round" panose="00000500000000000000" pitchFamily="2" charset="-79"/>
              </a:rPr>
              <a:t>הרעש עושה לנו חור באוזניים</a:t>
            </a:r>
          </a:p>
          <a:p>
            <a:r>
              <a:rPr lang="he-IL" sz="2000" b="1" dirty="0">
                <a:latin typeface="Varela Round" panose="00000500000000000000" pitchFamily="2" charset="-79"/>
                <a:cs typeface="Varela Round" panose="00000500000000000000" pitchFamily="2" charset="-79"/>
              </a:rPr>
              <a:t>אם אנו שומעים בסביבה מהומה</a:t>
            </a:r>
          </a:p>
          <a:p>
            <a:r>
              <a:rPr lang="he-IL" sz="2000" b="1" dirty="0">
                <a:latin typeface="Varela Round" panose="00000500000000000000" pitchFamily="2" charset="-79"/>
                <a:cs typeface="Varela Round" panose="00000500000000000000" pitchFamily="2" charset="-79"/>
              </a:rPr>
              <a:t>אנחנו יורדים אל מתחת למים</a:t>
            </a:r>
          </a:p>
          <a:p>
            <a:r>
              <a:rPr lang="he-IL" sz="2000" b="1" dirty="0">
                <a:latin typeface="Varela Round" panose="00000500000000000000" pitchFamily="2" charset="-79"/>
                <a:cs typeface="Varela Round" panose="00000500000000000000" pitchFamily="2" charset="-79"/>
              </a:rPr>
              <a:t>ותיכף קופצים לנמל הקרוב</a:t>
            </a:r>
          </a:p>
          <a:p>
            <a:r>
              <a:rPr lang="he-IL" sz="2000" b="1" dirty="0">
                <a:latin typeface="Varela Round" panose="00000500000000000000" pitchFamily="2" charset="-79"/>
                <a:cs typeface="Varela Round" panose="00000500000000000000" pitchFamily="2" charset="-79"/>
              </a:rPr>
              <a:t>אפילו אם הוא במקרה במצרים</a:t>
            </a:r>
            <a:r>
              <a:rPr lang="he-IL" sz="2400" b="1" dirty="0">
                <a:latin typeface="Varela Round" panose="00000500000000000000" pitchFamily="2" charset="-79"/>
                <a:cs typeface="Varela Round" panose="00000500000000000000" pitchFamily="2" charset="-79"/>
              </a:rPr>
              <a:t>.</a:t>
            </a:r>
          </a:p>
          <a:p>
            <a:endParaRPr lang="he-IL" sz="2400" b="1" dirty="0">
              <a:latin typeface="Varela Round" panose="00000500000000000000" pitchFamily="2" charset="-79"/>
              <a:cs typeface="Varela Round" panose="00000500000000000000" pitchFamily="2" charset="-79"/>
            </a:endParaRPr>
          </a:p>
          <a:p>
            <a:r>
              <a:rPr lang="he-IL" sz="2000" b="1" dirty="0">
                <a:latin typeface="Varela Round" panose="00000500000000000000" pitchFamily="2" charset="-79"/>
                <a:cs typeface="Varela Round" panose="00000500000000000000" pitchFamily="2" charset="-79"/>
              </a:rPr>
              <a:t>אנשי הצפרדע , אנשי הדממה</a:t>
            </a:r>
          </a:p>
          <a:p>
            <a:r>
              <a:rPr lang="he-IL" sz="2000" b="1" dirty="0">
                <a:latin typeface="Varela Round" panose="00000500000000000000" pitchFamily="2" charset="-79"/>
                <a:cs typeface="Varela Round" panose="00000500000000000000" pitchFamily="2" charset="-79"/>
              </a:rPr>
              <a:t>איש לא ראה, איש לא שמע</a:t>
            </a:r>
          </a:p>
          <a:p>
            <a:r>
              <a:rPr lang="he-IL" sz="2000" b="1" dirty="0">
                <a:latin typeface="Varela Round" panose="00000500000000000000" pitchFamily="2" charset="-79"/>
                <a:cs typeface="Varela Round" panose="00000500000000000000" pitchFamily="2" charset="-79"/>
              </a:rPr>
              <a:t>איש לא הבחין בקולות מלחמה</a:t>
            </a:r>
          </a:p>
          <a:p>
            <a:r>
              <a:rPr lang="he-IL" sz="2000" b="1" dirty="0">
                <a:latin typeface="Varela Round" panose="00000500000000000000" pitchFamily="2" charset="-79"/>
                <a:cs typeface="Varela Round" panose="00000500000000000000" pitchFamily="2" charset="-79"/>
              </a:rPr>
              <a:t>האם היו פה אנשי הדממה</a:t>
            </a:r>
            <a:r>
              <a:rPr lang="he-IL" sz="2400" b="1" dirty="0">
                <a:latin typeface="Varela Round" panose="00000500000000000000" pitchFamily="2" charset="-79"/>
                <a:cs typeface="Varela Round" panose="00000500000000000000" pitchFamily="2" charset="-79"/>
              </a:rPr>
              <a:t>?</a:t>
            </a:r>
          </a:p>
        </p:txBody>
      </p:sp>
      <p:sp>
        <p:nvSpPr>
          <p:cNvPr id="7" name="תיבת טקסט 6">
            <a:extLst>
              <a:ext uri="{FF2B5EF4-FFF2-40B4-BE49-F238E27FC236}">
                <a16:creationId xmlns:a16="http://schemas.microsoft.com/office/drawing/2014/main" id="{A5CBE864-66A1-404C-A4D5-CCCD05A3DE59}"/>
              </a:ext>
            </a:extLst>
          </p:cNvPr>
          <p:cNvSpPr txBox="1"/>
          <p:nvPr/>
        </p:nvSpPr>
        <p:spPr>
          <a:xfrm>
            <a:off x="2958118" y="1357170"/>
            <a:ext cx="4557861" cy="4524315"/>
          </a:xfrm>
          <a:prstGeom prst="rect">
            <a:avLst/>
          </a:prstGeom>
          <a:noFill/>
        </p:spPr>
        <p:txBody>
          <a:bodyPr wrap="square" rtlCol="1">
            <a:spAutoFit/>
          </a:bodyPr>
          <a:lstStyle/>
          <a:p>
            <a:br>
              <a:rPr lang="he-IL" sz="2400" dirty="0"/>
            </a:br>
            <a:r>
              <a:rPr lang="he-IL" sz="2000" b="1" dirty="0">
                <a:latin typeface="Varela Round" panose="00000500000000000000" pitchFamily="2" charset="-79"/>
                <a:cs typeface="Varela Round" panose="00000500000000000000" pitchFamily="2" charset="-79"/>
              </a:rPr>
              <a:t>אנחנו מאוד חסידי התנ"ך</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יונה הנביא הוא אצלנו קמיע</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גם הוא נעלם ליומיים שלושה</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היכן הוא היה - איש איננו יודע</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וכמו בתנ"ך אם צריך להכות</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אנחנו פותחים זאת בדם וצפרדע.</a:t>
            </a:r>
            <a:br>
              <a:rPr lang="he-IL" sz="2000" b="1" dirty="0">
                <a:latin typeface="Varela Round" panose="00000500000000000000" pitchFamily="2" charset="-79"/>
                <a:cs typeface="Varela Round" panose="00000500000000000000" pitchFamily="2" charset="-79"/>
              </a:rPr>
            </a:br>
            <a:br>
              <a:rPr lang="he-IL" sz="2000"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ויום עוד נבוא נגרד בזקן</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כמו שגירדנו את זקן המשחתת</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ומה שעדיין אסור לספר</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אולי נספר לנכדינו ברטט</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כי לנו ישנה נשימה ארוכה</a:t>
            </a:r>
            <a:br>
              <a:rPr lang="he-IL" sz="2000" b="1" dirty="0">
                <a:latin typeface="Varela Round" panose="00000500000000000000" pitchFamily="2" charset="-79"/>
                <a:cs typeface="Varela Round" panose="00000500000000000000" pitchFamily="2" charset="-79"/>
              </a:rPr>
            </a:br>
            <a:r>
              <a:rPr lang="he-IL" sz="2000" b="1" dirty="0">
                <a:latin typeface="Varela Round" panose="00000500000000000000" pitchFamily="2" charset="-79"/>
                <a:cs typeface="Varela Round" panose="00000500000000000000" pitchFamily="2" charset="-79"/>
              </a:rPr>
              <a:t>לכן גם הלכנו אל זאת השייטת</a:t>
            </a:r>
            <a:r>
              <a:rPr lang="he-IL" sz="2400" b="1" dirty="0">
                <a:latin typeface="Varela Round" panose="00000500000000000000" pitchFamily="2" charset="-79"/>
                <a:cs typeface="Varela Round" panose="00000500000000000000" pitchFamily="2" charset="-79"/>
              </a:rPr>
              <a:t>.</a:t>
            </a:r>
          </a:p>
        </p:txBody>
      </p:sp>
      <p:sp>
        <p:nvSpPr>
          <p:cNvPr id="10" name="תיבת טקסט 9">
            <a:extLst>
              <a:ext uri="{FF2B5EF4-FFF2-40B4-BE49-F238E27FC236}">
                <a16:creationId xmlns:a16="http://schemas.microsoft.com/office/drawing/2014/main" id="{30DBAA3D-36F2-43EA-8EDA-EAFC7EA75C82}"/>
              </a:ext>
            </a:extLst>
          </p:cNvPr>
          <p:cNvSpPr txBox="1"/>
          <p:nvPr/>
        </p:nvSpPr>
        <p:spPr>
          <a:xfrm>
            <a:off x="8039609" y="3107742"/>
            <a:ext cx="2046512"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אנשי הדממה</a:t>
            </a:r>
          </a:p>
        </p:txBody>
      </p:sp>
      <p:sp>
        <p:nvSpPr>
          <p:cNvPr id="11" name="תיבת טקסט 10">
            <a:extLst>
              <a:ext uri="{FF2B5EF4-FFF2-40B4-BE49-F238E27FC236}">
                <a16:creationId xmlns:a16="http://schemas.microsoft.com/office/drawing/2014/main" id="{E6AE267E-D705-4219-8381-C550EF7A8AEE}"/>
              </a:ext>
            </a:extLst>
          </p:cNvPr>
          <p:cNvSpPr txBox="1"/>
          <p:nvPr/>
        </p:nvSpPr>
        <p:spPr>
          <a:xfrm>
            <a:off x="7681132" y="3788838"/>
            <a:ext cx="2378317"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קולות מלחמה</a:t>
            </a:r>
          </a:p>
        </p:txBody>
      </p:sp>
      <p:sp>
        <p:nvSpPr>
          <p:cNvPr id="12" name="תיבת טקסט 11">
            <a:extLst>
              <a:ext uri="{FF2B5EF4-FFF2-40B4-BE49-F238E27FC236}">
                <a16:creationId xmlns:a16="http://schemas.microsoft.com/office/drawing/2014/main" id="{99B41B17-0250-4813-B71C-A226A1CE4118}"/>
              </a:ext>
            </a:extLst>
          </p:cNvPr>
          <p:cNvSpPr txBox="1"/>
          <p:nvPr/>
        </p:nvSpPr>
        <p:spPr>
          <a:xfrm>
            <a:off x="8262811" y="940024"/>
            <a:ext cx="1874559"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אנשי הדממה</a:t>
            </a:r>
          </a:p>
        </p:txBody>
      </p:sp>
      <p:sp>
        <p:nvSpPr>
          <p:cNvPr id="13" name="תיבת טקסט 12">
            <a:extLst>
              <a:ext uri="{FF2B5EF4-FFF2-40B4-BE49-F238E27FC236}">
                <a16:creationId xmlns:a16="http://schemas.microsoft.com/office/drawing/2014/main" id="{266B7CEB-4B50-4F72-B7EC-F42CF7082712}"/>
              </a:ext>
            </a:extLst>
          </p:cNvPr>
          <p:cNvSpPr txBox="1"/>
          <p:nvPr/>
        </p:nvSpPr>
        <p:spPr>
          <a:xfrm>
            <a:off x="4018525" y="1716814"/>
            <a:ext cx="2203752"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חסידי התנ"ך</a:t>
            </a:r>
          </a:p>
        </p:txBody>
      </p:sp>
      <p:sp>
        <p:nvSpPr>
          <p:cNvPr id="14" name="תיבת טקסט 13">
            <a:extLst>
              <a:ext uri="{FF2B5EF4-FFF2-40B4-BE49-F238E27FC236}">
                <a16:creationId xmlns:a16="http://schemas.microsoft.com/office/drawing/2014/main" id="{9689148E-39BB-4AD9-B7B3-168E56FFBA52}"/>
              </a:ext>
            </a:extLst>
          </p:cNvPr>
          <p:cNvSpPr txBox="1"/>
          <p:nvPr/>
        </p:nvSpPr>
        <p:spPr>
          <a:xfrm>
            <a:off x="3766428" y="4159824"/>
            <a:ext cx="1964295"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זקן המשחתת</a:t>
            </a:r>
          </a:p>
        </p:txBody>
      </p:sp>
      <p:sp>
        <p:nvSpPr>
          <p:cNvPr id="15" name="תיבת טקסט 14">
            <a:extLst>
              <a:ext uri="{FF2B5EF4-FFF2-40B4-BE49-F238E27FC236}">
                <a16:creationId xmlns:a16="http://schemas.microsoft.com/office/drawing/2014/main" id="{BD67722B-6F1F-4C0E-AA36-3A014F4CCEC3}"/>
              </a:ext>
            </a:extLst>
          </p:cNvPr>
          <p:cNvSpPr txBox="1"/>
          <p:nvPr/>
        </p:nvSpPr>
        <p:spPr>
          <a:xfrm>
            <a:off x="8570737" y="4159824"/>
            <a:ext cx="1874560" cy="400110"/>
          </a:xfrm>
          <a:prstGeom prst="rect">
            <a:avLst/>
          </a:prstGeom>
          <a:solidFill>
            <a:schemeClr val="bg1"/>
          </a:solidFill>
        </p:spPr>
        <p:txBody>
          <a:bodyPr wrap="square" rtlCol="1">
            <a:spAutoFit/>
          </a:bodyPr>
          <a:lstStyle/>
          <a:p>
            <a:r>
              <a:rPr lang="he-IL" sz="2000" dirty="0">
                <a:solidFill>
                  <a:srgbClr val="FF0000"/>
                </a:solidFill>
                <a:latin typeface="Varela Round" panose="00000500000000000000" pitchFamily="2" charset="-79"/>
                <a:cs typeface="Varela Round" panose="00000500000000000000" pitchFamily="2" charset="-79"/>
              </a:rPr>
              <a:t>אנשי הדממה</a:t>
            </a:r>
            <a:r>
              <a:rPr lang="he-IL" sz="2000" b="1" dirty="0">
                <a:solidFill>
                  <a:srgbClr val="FF0000"/>
                </a:solidFill>
                <a:latin typeface="Varela Round" panose="00000500000000000000" pitchFamily="2" charset="-79"/>
                <a:cs typeface="Varela Round" panose="00000500000000000000" pitchFamily="2" charset="-79"/>
              </a:rPr>
              <a:t>?</a:t>
            </a:r>
          </a:p>
        </p:txBody>
      </p:sp>
      <p:sp>
        <p:nvSpPr>
          <p:cNvPr id="5" name="מלבן: פינות מעוגלות 4">
            <a:extLst>
              <a:ext uri="{FF2B5EF4-FFF2-40B4-BE49-F238E27FC236}">
                <a16:creationId xmlns:a16="http://schemas.microsoft.com/office/drawing/2014/main" id="{156C6982-4DC6-4166-8659-C7EB01A14799}"/>
              </a:ext>
            </a:extLst>
          </p:cNvPr>
          <p:cNvSpPr/>
          <p:nvPr/>
        </p:nvSpPr>
        <p:spPr>
          <a:xfrm>
            <a:off x="10059449" y="3086803"/>
            <a:ext cx="1910959" cy="4419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rgbClr val="FF0000"/>
                </a:solidFill>
                <a:latin typeface="Varela Round" panose="00000500000000000000" pitchFamily="2" charset="-79"/>
                <a:cs typeface="Varela Round" panose="00000500000000000000" pitchFamily="2" charset="-79"/>
              </a:rPr>
              <a:t>אנשי הצפרדע,</a:t>
            </a:r>
          </a:p>
        </p:txBody>
      </p:sp>
      <p:pic>
        <p:nvPicPr>
          <p:cNvPr id="8" name="תמונה 7">
            <a:extLst>
              <a:ext uri="{FF2B5EF4-FFF2-40B4-BE49-F238E27FC236}">
                <a16:creationId xmlns:a16="http://schemas.microsoft.com/office/drawing/2014/main" id="{ECB21B00-1678-431C-B9B0-2B32A512157B}"/>
              </a:ext>
            </a:extLst>
          </p:cNvPr>
          <p:cNvPicPr>
            <a:picLocks noChangeAspect="1"/>
          </p:cNvPicPr>
          <p:nvPr/>
        </p:nvPicPr>
        <p:blipFill>
          <a:blip r:embed="rId4"/>
          <a:stretch>
            <a:fillRect/>
          </a:stretch>
        </p:blipFill>
        <p:spPr>
          <a:xfrm>
            <a:off x="10137370" y="907919"/>
            <a:ext cx="1755116" cy="536494"/>
          </a:xfrm>
          <a:prstGeom prst="rect">
            <a:avLst/>
          </a:prstGeom>
        </p:spPr>
      </p:pic>
    </p:spTree>
    <p:extLst>
      <p:ext uri="{BB962C8B-B14F-4D97-AF65-F5344CB8AC3E}">
        <p14:creationId xmlns:p14="http://schemas.microsoft.com/office/powerpoint/2010/main" val="7712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8C7D4E-3020-4B3E-98E2-75764258887B}"/>
              </a:ext>
            </a:extLst>
          </p:cNvPr>
          <p:cNvSpPr>
            <a:spLocks noGrp="1"/>
          </p:cNvSpPr>
          <p:nvPr>
            <p:ph type="title"/>
          </p:nvPr>
        </p:nvSpPr>
        <p:spPr>
          <a:xfrm>
            <a:off x="2549769" y="573094"/>
            <a:ext cx="9642231" cy="720000"/>
          </a:xfrm>
        </p:spPr>
        <p:txBody>
          <a:bodyPr/>
          <a:lstStyle/>
          <a:p>
            <a:r>
              <a:rPr lang="he-IL" sz="3600" dirty="0"/>
              <a:t>הבחנה בין צירוף סמיכות לבין</a:t>
            </a:r>
            <a:br>
              <a:rPr lang="he-IL" sz="3600" dirty="0"/>
            </a:br>
            <a:r>
              <a:rPr lang="he-IL" sz="3600" dirty="0"/>
              <a:t> צירוף שם עצם ותוארו</a:t>
            </a:r>
          </a:p>
        </p:txBody>
      </p:sp>
      <p:graphicFrame>
        <p:nvGraphicFramePr>
          <p:cNvPr id="9" name="טבלה 9">
            <a:extLst>
              <a:ext uri="{FF2B5EF4-FFF2-40B4-BE49-F238E27FC236}">
                <a16:creationId xmlns:a16="http://schemas.microsoft.com/office/drawing/2014/main" id="{23549267-74C9-4006-B609-2F8D6222F9B1}"/>
              </a:ext>
            </a:extLst>
          </p:cNvPr>
          <p:cNvGraphicFramePr>
            <a:graphicFrameLocks noGrp="1"/>
          </p:cNvGraphicFramePr>
          <p:nvPr>
            <p:ph sz="quarter" idx="4"/>
            <p:extLst>
              <p:ext uri="{D42A27DB-BD31-4B8C-83A1-F6EECF244321}">
                <p14:modId xmlns:p14="http://schemas.microsoft.com/office/powerpoint/2010/main" val="2780345640"/>
              </p:ext>
            </p:extLst>
          </p:nvPr>
        </p:nvGraphicFramePr>
        <p:xfrm>
          <a:off x="334074" y="1719072"/>
          <a:ext cx="9151810" cy="3115887"/>
        </p:xfrm>
        <a:graphic>
          <a:graphicData uri="http://schemas.openxmlformats.org/drawingml/2006/table">
            <a:tbl>
              <a:tblPr rtl="1" firstRow="1" bandRow="1">
                <a:tableStyleId>{5C22544A-7EE6-4342-B048-85BDC9FD1C3A}</a:tableStyleId>
              </a:tblPr>
              <a:tblGrid>
                <a:gridCol w="4575905">
                  <a:extLst>
                    <a:ext uri="{9D8B030D-6E8A-4147-A177-3AD203B41FA5}">
                      <a16:colId xmlns:a16="http://schemas.microsoft.com/office/drawing/2014/main" val="1732742367"/>
                    </a:ext>
                  </a:extLst>
                </a:gridCol>
                <a:gridCol w="4575905">
                  <a:extLst>
                    <a:ext uri="{9D8B030D-6E8A-4147-A177-3AD203B41FA5}">
                      <a16:colId xmlns:a16="http://schemas.microsoft.com/office/drawing/2014/main" val="3043352306"/>
                    </a:ext>
                  </a:extLst>
                </a:gridCol>
              </a:tblGrid>
              <a:tr h="1195647">
                <a:tc>
                  <a:txBody>
                    <a:bodyPr/>
                    <a:lstStyle/>
                    <a:p>
                      <a:pPr rtl="1"/>
                      <a:r>
                        <a:rPr lang="he-IL" sz="3600" b="0" dirty="0">
                          <a:solidFill>
                            <a:schemeClr val="tx2"/>
                          </a:solidFill>
                          <a:latin typeface="Varela Round" panose="00000500000000000000" pitchFamily="2" charset="-79"/>
                          <a:cs typeface="Varela Round" panose="00000500000000000000" pitchFamily="2" charset="-79"/>
                        </a:rPr>
                        <a:t>שם עצם ותוארו</a:t>
                      </a:r>
                    </a:p>
                  </a:txBody>
                  <a:tcPr>
                    <a:solidFill>
                      <a:schemeClr val="bg1">
                        <a:lumMod val="95000"/>
                      </a:schemeClr>
                    </a:solidFill>
                  </a:tcPr>
                </a:tc>
                <a:tc>
                  <a:txBody>
                    <a:bodyPr/>
                    <a:lstStyle/>
                    <a:p>
                      <a:pPr rtl="1"/>
                      <a:r>
                        <a:rPr lang="he-IL" dirty="0"/>
                        <a:t> </a:t>
                      </a:r>
                      <a:r>
                        <a:rPr lang="he-IL" sz="3600" b="0" dirty="0">
                          <a:solidFill>
                            <a:schemeClr val="tx2"/>
                          </a:solidFill>
                          <a:latin typeface="Varela Round" panose="00000500000000000000" pitchFamily="2" charset="-79"/>
                          <a:cs typeface="Varela Round" panose="00000500000000000000" pitchFamily="2" charset="-79"/>
                        </a:rPr>
                        <a:t>סמיכות</a:t>
                      </a:r>
                    </a:p>
                  </a:txBody>
                  <a:tcPr>
                    <a:solidFill>
                      <a:schemeClr val="bg1">
                        <a:lumMod val="95000"/>
                      </a:schemeClr>
                    </a:solidFill>
                  </a:tcPr>
                </a:tc>
                <a:extLst>
                  <a:ext uri="{0D108BD9-81ED-4DB2-BD59-A6C34878D82A}">
                    <a16:rowId xmlns:a16="http://schemas.microsoft.com/office/drawing/2014/main" val="1161020899"/>
                  </a:ext>
                </a:extLst>
              </a:tr>
              <a:tr h="1608513">
                <a:tc>
                  <a:txBody>
                    <a:bodyPr/>
                    <a:lstStyle/>
                    <a:p>
                      <a:pPr rtl="1"/>
                      <a:r>
                        <a:rPr lang="he-IL" sz="2400" dirty="0">
                          <a:latin typeface="Varela Round" panose="00000500000000000000" pitchFamily="2" charset="-79"/>
                          <a:cs typeface="Varela Round" panose="00000500000000000000" pitchFamily="2" charset="-79"/>
                        </a:rPr>
                        <a:t>התאמה מלאה בין שני שמות העצם :</a:t>
                      </a:r>
                    </a:p>
                    <a:p>
                      <a:pPr rtl="1"/>
                      <a:r>
                        <a:rPr lang="he-IL" sz="2400" dirty="0">
                          <a:latin typeface="Varela Round" panose="00000500000000000000" pitchFamily="2" charset="-79"/>
                          <a:cs typeface="Varela Round" panose="00000500000000000000" pitchFamily="2" charset="-79"/>
                        </a:rPr>
                        <a:t>במין         במספר      וביידוע</a:t>
                      </a:r>
                    </a:p>
                    <a:p>
                      <a:pPr rtl="1"/>
                      <a:endParaRPr lang="he-IL" sz="2400" dirty="0">
                        <a:latin typeface="Varela Round" panose="00000500000000000000" pitchFamily="2" charset="-79"/>
                        <a:cs typeface="Varela Round" panose="00000500000000000000" pitchFamily="2" charset="-79"/>
                      </a:endParaRPr>
                    </a:p>
                    <a:p>
                      <a:pPr rtl="1"/>
                      <a:endParaRPr lang="he-IL" sz="2400" dirty="0">
                        <a:latin typeface="Varela Round" panose="00000500000000000000" pitchFamily="2" charset="-79"/>
                        <a:cs typeface="Varela Round" panose="00000500000000000000" pitchFamily="2" charset="-79"/>
                      </a:endParaRPr>
                    </a:p>
                  </a:txBody>
                  <a:tcPr>
                    <a:solidFill>
                      <a:schemeClr val="bg1">
                        <a:lumMod val="95000"/>
                      </a:schemeClr>
                    </a:solidFill>
                  </a:tcPr>
                </a:tc>
                <a:tc>
                  <a:txBody>
                    <a:bodyPr/>
                    <a:lstStyle/>
                    <a:p>
                      <a:pPr rtl="1"/>
                      <a:r>
                        <a:rPr lang="he-IL" sz="2400" dirty="0">
                          <a:latin typeface="Varela Round" panose="00000500000000000000" pitchFamily="2" charset="-79"/>
                          <a:cs typeface="Varela Round" panose="00000500000000000000" pitchFamily="2" charset="-79"/>
                        </a:rPr>
                        <a:t>לא צריכה להיות התאמה</a:t>
                      </a:r>
                    </a:p>
                  </a:txBody>
                  <a:tcPr>
                    <a:solidFill>
                      <a:schemeClr val="bg1">
                        <a:lumMod val="95000"/>
                      </a:schemeClr>
                    </a:solidFill>
                  </a:tcPr>
                </a:tc>
                <a:extLst>
                  <a:ext uri="{0D108BD9-81ED-4DB2-BD59-A6C34878D82A}">
                    <a16:rowId xmlns:a16="http://schemas.microsoft.com/office/drawing/2014/main" val="3139140376"/>
                  </a:ext>
                </a:extLst>
              </a:tr>
            </a:tbl>
          </a:graphicData>
        </a:graphic>
      </p:graphicFrame>
      <p:sp>
        <p:nvSpPr>
          <p:cNvPr id="11" name="מלבן: פינות מעוגלות 10">
            <a:extLst>
              <a:ext uri="{FF2B5EF4-FFF2-40B4-BE49-F238E27FC236}">
                <a16:creationId xmlns:a16="http://schemas.microsoft.com/office/drawing/2014/main" id="{B5431EAB-0D30-44D4-BFB1-77A4BC13B00D}"/>
              </a:ext>
            </a:extLst>
          </p:cNvPr>
          <p:cNvSpPr/>
          <p:nvPr/>
        </p:nvSpPr>
        <p:spPr>
          <a:xfrm>
            <a:off x="5474208" y="5010912"/>
            <a:ext cx="3377184" cy="140208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tx2"/>
              </a:solidFill>
            </a:endParaRPr>
          </a:p>
          <a:p>
            <a:pPr algn="ctr"/>
            <a:r>
              <a:rPr lang="he-IL" sz="2400" dirty="0">
                <a:solidFill>
                  <a:schemeClr val="tx2"/>
                </a:solidFill>
              </a:rPr>
              <a:t>השעון העתיק</a:t>
            </a:r>
          </a:p>
          <a:p>
            <a:pPr algn="ctr"/>
            <a:endParaRPr lang="he-IL" sz="2400" dirty="0">
              <a:solidFill>
                <a:schemeClr val="tx2"/>
              </a:solidFill>
            </a:endParaRPr>
          </a:p>
          <a:p>
            <a:pPr algn="ctr"/>
            <a:r>
              <a:rPr lang="he-IL" sz="2400" dirty="0">
                <a:solidFill>
                  <a:schemeClr val="tx2"/>
                </a:solidFill>
              </a:rPr>
              <a:t>הדרכים המשובשות</a:t>
            </a:r>
          </a:p>
          <a:p>
            <a:pPr algn="ctr"/>
            <a:endParaRPr lang="he-IL" sz="2400" dirty="0">
              <a:solidFill>
                <a:schemeClr val="tx2"/>
              </a:solidFill>
            </a:endParaRPr>
          </a:p>
        </p:txBody>
      </p:sp>
      <p:sp>
        <p:nvSpPr>
          <p:cNvPr id="12" name="מלבן: פינות מעוגלות 11">
            <a:extLst>
              <a:ext uri="{FF2B5EF4-FFF2-40B4-BE49-F238E27FC236}">
                <a16:creationId xmlns:a16="http://schemas.microsoft.com/office/drawing/2014/main" id="{8D204B52-EE44-4FCE-871C-4E2195369D84}"/>
              </a:ext>
            </a:extLst>
          </p:cNvPr>
          <p:cNvSpPr/>
          <p:nvPr/>
        </p:nvSpPr>
        <p:spPr>
          <a:xfrm>
            <a:off x="788025" y="5010912"/>
            <a:ext cx="3523488" cy="140208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rPr>
              <a:t>שעון יד</a:t>
            </a:r>
          </a:p>
          <a:p>
            <a:pPr algn="ctr"/>
            <a:endParaRPr lang="he-IL" sz="2400" dirty="0">
              <a:solidFill>
                <a:schemeClr val="tx2"/>
              </a:solidFill>
            </a:endParaRPr>
          </a:p>
          <a:p>
            <a:pPr algn="ctr"/>
            <a:r>
              <a:rPr lang="he-IL" sz="2400" dirty="0">
                <a:solidFill>
                  <a:schemeClr val="tx2"/>
                </a:solidFill>
              </a:rPr>
              <a:t>דרכי המילוט</a:t>
            </a:r>
          </a:p>
        </p:txBody>
      </p:sp>
    </p:spTree>
    <p:extLst>
      <p:ext uri="{BB962C8B-B14F-4D97-AF65-F5344CB8AC3E}">
        <p14:creationId xmlns:p14="http://schemas.microsoft.com/office/powerpoint/2010/main" val="211633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758185-E4FE-4E6B-A919-4C0769042D2B}"/>
              </a:ext>
            </a:extLst>
          </p:cNvPr>
          <p:cNvSpPr>
            <a:spLocks noGrp="1"/>
          </p:cNvSpPr>
          <p:nvPr>
            <p:ph type="title"/>
          </p:nvPr>
        </p:nvSpPr>
        <p:spPr/>
        <p:txBody>
          <a:bodyPr/>
          <a:lstStyle/>
          <a:p>
            <a:r>
              <a:rPr lang="he-IL" dirty="0"/>
              <a:t>               חלקי הדיבור</a:t>
            </a:r>
          </a:p>
        </p:txBody>
      </p:sp>
      <p:pic>
        <p:nvPicPr>
          <p:cNvPr id="16" name="תמונה 15">
            <a:extLst>
              <a:ext uri="{FF2B5EF4-FFF2-40B4-BE49-F238E27FC236}">
                <a16:creationId xmlns:a16="http://schemas.microsoft.com/office/drawing/2014/main" id="{1672A16A-452E-4F1F-A555-681E3179A164}"/>
              </a:ext>
            </a:extLst>
          </p:cNvPr>
          <p:cNvPicPr>
            <a:picLocks noChangeAspect="1"/>
          </p:cNvPicPr>
          <p:nvPr/>
        </p:nvPicPr>
        <p:blipFill rotWithShape="1">
          <a:blip r:embed="rId3"/>
          <a:srcRect l="4575" t="31407" r="83997" b="30268"/>
          <a:stretch/>
        </p:blipFill>
        <p:spPr>
          <a:xfrm>
            <a:off x="9840695" y="249848"/>
            <a:ext cx="2060336" cy="2684033"/>
          </a:xfrm>
          <a:prstGeom prst="rect">
            <a:avLst/>
          </a:prstGeom>
        </p:spPr>
      </p:pic>
      <p:pic>
        <p:nvPicPr>
          <p:cNvPr id="3" name="תמונה 2">
            <a:extLst>
              <a:ext uri="{FF2B5EF4-FFF2-40B4-BE49-F238E27FC236}">
                <a16:creationId xmlns:a16="http://schemas.microsoft.com/office/drawing/2014/main" id="{5B87211E-7447-48A5-BA6D-4C7BE15A8B54}"/>
              </a:ext>
            </a:extLst>
          </p:cNvPr>
          <p:cNvPicPr>
            <a:picLocks noChangeAspect="1"/>
          </p:cNvPicPr>
          <p:nvPr/>
        </p:nvPicPr>
        <p:blipFill>
          <a:blip r:embed="rId4"/>
          <a:stretch>
            <a:fillRect/>
          </a:stretch>
        </p:blipFill>
        <p:spPr>
          <a:xfrm>
            <a:off x="290488" y="1009420"/>
            <a:ext cx="8609672" cy="4611092"/>
          </a:xfrm>
          <a:prstGeom prst="rect">
            <a:avLst/>
          </a:prstGeom>
        </p:spPr>
      </p:pic>
    </p:spTree>
    <p:extLst>
      <p:ext uri="{BB962C8B-B14F-4D97-AF65-F5344CB8AC3E}">
        <p14:creationId xmlns:p14="http://schemas.microsoft.com/office/powerpoint/2010/main" val="3663090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F2DAEE-EF72-4686-A3D6-D8E05280D407}"/>
              </a:ext>
            </a:extLst>
          </p:cNvPr>
          <p:cNvSpPr>
            <a:spLocks noGrp="1"/>
          </p:cNvSpPr>
          <p:nvPr>
            <p:ph type="title"/>
          </p:nvPr>
        </p:nvSpPr>
        <p:spPr/>
        <p:txBody>
          <a:bodyPr/>
          <a:lstStyle/>
          <a:p>
            <a:r>
              <a:rPr lang="he-IL" sz="3600" dirty="0"/>
              <a:t>תרגול -הבחנה בין סמיכות לבין שם עצם ותוארו</a:t>
            </a:r>
          </a:p>
        </p:txBody>
      </p:sp>
      <p:sp>
        <p:nvSpPr>
          <p:cNvPr id="3" name="מציין מיקום טקסט 2">
            <a:extLst>
              <a:ext uri="{FF2B5EF4-FFF2-40B4-BE49-F238E27FC236}">
                <a16:creationId xmlns:a16="http://schemas.microsoft.com/office/drawing/2014/main" id="{3D5DC4C0-294B-43B6-8E1C-58AEB93660AE}"/>
              </a:ext>
            </a:extLst>
          </p:cNvPr>
          <p:cNvSpPr>
            <a:spLocks noGrp="1"/>
          </p:cNvSpPr>
          <p:nvPr>
            <p:ph type="body" sz="quarter" idx="3"/>
          </p:nvPr>
        </p:nvSpPr>
        <p:spPr>
          <a:xfrm>
            <a:off x="1426710" y="1137570"/>
            <a:ext cx="10455749" cy="540000"/>
          </a:xfrm>
        </p:spPr>
        <p:txBody>
          <a:bodyPr/>
          <a:lstStyle/>
          <a:p>
            <a:r>
              <a:rPr lang="he-IL" sz="2400" dirty="0"/>
              <a:t>לפניכם שמות סרטים, מיינו אותם לשתי קבוצות, ותנו שם לכל קבוצה</a:t>
            </a:r>
            <a:r>
              <a:rPr lang="he-IL" dirty="0"/>
              <a:t>.</a:t>
            </a:r>
          </a:p>
        </p:txBody>
      </p:sp>
      <p:pic>
        <p:nvPicPr>
          <p:cNvPr id="15" name="תמונה 14">
            <a:extLst>
              <a:ext uri="{FF2B5EF4-FFF2-40B4-BE49-F238E27FC236}">
                <a16:creationId xmlns:a16="http://schemas.microsoft.com/office/drawing/2014/main" id="{0BD8AF9F-B2F9-4659-8631-B33B3FB4B7C7}"/>
              </a:ext>
            </a:extLst>
          </p:cNvPr>
          <p:cNvPicPr>
            <a:picLocks noChangeAspect="1"/>
          </p:cNvPicPr>
          <p:nvPr/>
        </p:nvPicPr>
        <p:blipFill>
          <a:blip r:embed="rId3"/>
          <a:stretch>
            <a:fillRect/>
          </a:stretch>
        </p:blipFill>
        <p:spPr>
          <a:xfrm>
            <a:off x="9487491" y="2071506"/>
            <a:ext cx="1171831" cy="1771650"/>
          </a:xfrm>
          <a:prstGeom prst="rect">
            <a:avLst/>
          </a:prstGeom>
        </p:spPr>
      </p:pic>
      <p:pic>
        <p:nvPicPr>
          <p:cNvPr id="16" name="תמונה 15">
            <a:extLst>
              <a:ext uri="{FF2B5EF4-FFF2-40B4-BE49-F238E27FC236}">
                <a16:creationId xmlns:a16="http://schemas.microsoft.com/office/drawing/2014/main" id="{FFDAAF36-6C02-41C0-8B37-A4F28009CBBA}"/>
              </a:ext>
            </a:extLst>
          </p:cNvPr>
          <p:cNvPicPr>
            <a:picLocks noChangeAspect="1"/>
          </p:cNvPicPr>
          <p:nvPr/>
        </p:nvPicPr>
        <p:blipFill>
          <a:blip r:embed="rId4"/>
          <a:stretch>
            <a:fillRect/>
          </a:stretch>
        </p:blipFill>
        <p:spPr>
          <a:xfrm>
            <a:off x="5649756" y="2111488"/>
            <a:ext cx="1190625" cy="1771650"/>
          </a:xfrm>
          <a:prstGeom prst="rect">
            <a:avLst/>
          </a:prstGeom>
        </p:spPr>
      </p:pic>
      <p:pic>
        <p:nvPicPr>
          <p:cNvPr id="17" name="תמונה 16">
            <a:extLst>
              <a:ext uri="{FF2B5EF4-FFF2-40B4-BE49-F238E27FC236}">
                <a16:creationId xmlns:a16="http://schemas.microsoft.com/office/drawing/2014/main" id="{FBD25171-18F4-44DA-B617-983C5D742C0B}"/>
              </a:ext>
            </a:extLst>
          </p:cNvPr>
          <p:cNvPicPr>
            <a:picLocks noChangeAspect="1"/>
          </p:cNvPicPr>
          <p:nvPr/>
        </p:nvPicPr>
        <p:blipFill>
          <a:blip r:embed="rId5"/>
          <a:stretch>
            <a:fillRect/>
          </a:stretch>
        </p:blipFill>
        <p:spPr>
          <a:xfrm>
            <a:off x="197985" y="2068378"/>
            <a:ext cx="1228725" cy="1771650"/>
          </a:xfrm>
          <a:prstGeom prst="rect">
            <a:avLst/>
          </a:prstGeom>
        </p:spPr>
      </p:pic>
      <p:pic>
        <p:nvPicPr>
          <p:cNvPr id="20" name="תמונה 19">
            <a:extLst>
              <a:ext uri="{FF2B5EF4-FFF2-40B4-BE49-F238E27FC236}">
                <a16:creationId xmlns:a16="http://schemas.microsoft.com/office/drawing/2014/main" id="{D43CB096-7CC4-4444-921E-757D6A49B769}"/>
              </a:ext>
            </a:extLst>
          </p:cNvPr>
          <p:cNvPicPr>
            <a:picLocks noChangeAspect="1"/>
          </p:cNvPicPr>
          <p:nvPr/>
        </p:nvPicPr>
        <p:blipFill>
          <a:blip r:embed="rId6"/>
          <a:stretch>
            <a:fillRect/>
          </a:stretch>
        </p:blipFill>
        <p:spPr>
          <a:xfrm>
            <a:off x="2879113" y="2111488"/>
            <a:ext cx="1228725" cy="1751659"/>
          </a:xfrm>
          <a:prstGeom prst="rect">
            <a:avLst/>
          </a:prstGeom>
        </p:spPr>
      </p:pic>
      <p:pic>
        <p:nvPicPr>
          <p:cNvPr id="21" name="תמונה 20">
            <a:extLst>
              <a:ext uri="{FF2B5EF4-FFF2-40B4-BE49-F238E27FC236}">
                <a16:creationId xmlns:a16="http://schemas.microsoft.com/office/drawing/2014/main" id="{35427D67-BEB9-49A1-835A-D910D533139C}"/>
              </a:ext>
            </a:extLst>
          </p:cNvPr>
          <p:cNvPicPr>
            <a:picLocks noChangeAspect="1"/>
          </p:cNvPicPr>
          <p:nvPr/>
        </p:nvPicPr>
        <p:blipFill>
          <a:blip r:embed="rId7"/>
          <a:stretch>
            <a:fillRect/>
          </a:stretch>
        </p:blipFill>
        <p:spPr>
          <a:xfrm>
            <a:off x="7003597" y="2111488"/>
            <a:ext cx="1228725" cy="1771650"/>
          </a:xfrm>
          <a:prstGeom prst="rect">
            <a:avLst/>
          </a:prstGeom>
        </p:spPr>
      </p:pic>
      <p:pic>
        <p:nvPicPr>
          <p:cNvPr id="22" name="תמונה 21">
            <a:extLst>
              <a:ext uri="{FF2B5EF4-FFF2-40B4-BE49-F238E27FC236}">
                <a16:creationId xmlns:a16="http://schemas.microsoft.com/office/drawing/2014/main" id="{841A1BA6-0F06-485E-9B32-1C780DF231B9}"/>
              </a:ext>
            </a:extLst>
          </p:cNvPr>
          <p:cNvPicPr>
            <a:picLocks noChangeAspect="1"/>
          </p:cNvPicPr>
          <p:nvPr/>
        </p:nvPicPr>
        <p:blipFill>
          <a:blip r:embed="rId8"/>
          <a:stretch>
            <a:fillRect/>
          </a:stretch>
        </p:blipFill>
        <p:spPr>
          <a:xfrm>
            <a:off x="4293242" y="2101492"/>
            <a:ext cx="1171110" cy="1771650"/>
          </a:xfrm>
          <a:prstGeom prst="rect">
            <a:avLst/>
          </a:prstGeom>
        </p:spPr>
      </p:pic>
      <p:pic>
        <p:nvPicPr>
          <p:cNvPr id="23" name="תמונה 22">
            <a:extLst>
              <a:ext uri="{FF2B5EF4-FFF2-40B4-BE49-F238E27FC236}">
                <a16:creationId xmlns:a16="http://schemas.microsoft.com/office/drawing/2014/main" id="{076E7195-23FE-47C5-895D-CA5D384BD16D}"/>
              </a:ext>
            </a:extLst>
          </p:cNvPr>
          <p:cNvPicPr>
            <a:picLocks noChangeAspect="1"/>
          </p:cNvPicPr>
          <p:nvPr/>
        </p:nvPicPr>
        <p:blipFill>
          <a:blip r:embed="rId9"/>
          <a:stretch>
            <a:fillRect/>
          </a:stretch>
        </p:blipFill>
        <p:spPr>
          <a:xfrm>
            <a:off x="1598413" y="2081500"/>
            <a:ext cx="1089165" cy="1751659"/>
          </a:xfrm>
          <a:prstGeom prst="rect">
            <a:avLst/>
          </a:prstGeom>
        </p:spPr>
      </p:pic>
      <p:pic>
        <p:nvPicPr>
          <p:cNvPr id="24" name="תמונה 23">
            <a:extLst>
              <a:ext uri="{FF2B5EF4-FFF2-40B4-BE49-F238E27FC236}">
                <a16:creationId xmlns:a16="http://schemas.microsoft.com/office/drawing/2014/main" id="{66EC006B-129A-44A3-8F10-0DC057D9A108}"/>
              </a:ext>
            </a:extLst>
          </p:cNvPr>
          <p:cNvPicPr>
            <a:picLocks noChangeAspect="1"/>
          </p:cNvPicPr>
          <p:nvPr/>
        </p:nvPicPr>
        <p:blipFill>
          <a:blip r:embed="rId10"/>
          <a:stretch>
            <a:fillRect/>
          </a:stretch>
        </p:blipFill>
        <p:spPr>
          <a:xfrm>
            <a:off x="8344293" y="2081499"/>
            <a:ext cx="1019175" cy="1771650"/>
          </a:xfrm>
          <a:prstGeom prst="rect">
            <a:avLst/>
          </a:prstGeom>
        </p:spPr>
      </p:pic>
      <p:sp>
        <p:nvSpPr>
          <p:cNvPr id="29" name="מלבן: פינות מעוגלות 28">
            <a:extLst>
              <a:ext uri="{FF2B5EF4-FFF2-40B4-BE49-F238E27FC236}">
                <a16:creationId xmlns:a16="http://schemas.microsoft.com/office/drawing/2014/main" id="{C025AF64-041C-4F51-A827-E539B3B4BCD4}"/>
              </a:ext>
            </a:extLst>
          </p:cNvPr>
          <p:cNvSpPr/>
          <p:nvPr/>
        </p:nvSpPr>
        <p:spPr>
          <a:xfrm>
            <a:off x="10894395" y="4218432"/>
            <a:ext cx="992805" cy="5134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2"/>
                </a:solidFill>
                <a:latin typeface="Varela Round" panose="00000500000000000000" pitchFamily="2" charset="-79"/>
                <a:cs typeface="Varela Round" panose="00000500000000000000" pitchFamily="2" charset="-79"/>
              </a:rPr>
              <a:t>סמיכות</a:t>
            </a:r>
          </a:p>
        </p:txBody>
      </p:sp>
      <p:sp>
        <p:nvSpPr>
          <p:cNvPr id="30" name="מלבן: פינות מעוגלות 29">
            <a:extLst>
              <a:ext uri="{FF2B5EF4-FFF2-40B4-BE49-F238E27FC236}">
                <a16:creationId xmlns:a16="http://schemas.microsoft.com/office/drawing/2014/main" id="{04736A2A-95A7-402D-8C69-D78B2AF7C205}"/>
              </a:ext>
            </a:extLst>
          </p:cNvPr>
          <p:cNvSpPr/>
          <p:nvPr/>
        </p:nvSpPr>
        <p:spPr>
          <a:xfrm>
            <a:off x="10894395" y="5059680"/>
            <a:ext cx="992805" cy="9510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2"/>
                </a:solidFill>
                <a:latin typeface="Varela Round" panose="00000500000000000000" pitchFamily="2" charset="-79"/>
                <a:cs typeface="Varela Round" panose="00000500000000000000" pitchFamily="2" charset="-79"/>
              </a:rPr>
              <a:t>שם עצם ותוארו</a:t>
            </a:r>
          </a:p>
        </p:txBody>
      </p:sp>
      <p:pic>
        <p:nvPicPr>
          <p:cNvPr id="32" name="תמונה 31">
            <a:extLst>
              <a:ext uri="{FF2B5EF4-FFF2-40B4-BE49-F238E27FC236}">
                <a16:creationId xmlns:a16="http://schemas.microsoft.com/office/drawing/2014/main" id="{7262D8E9-35BC-4902-BFF9-1373FBDDB660}"/>
              </a:ext>
            </a:extLst>
          </p:cNvPr>
          <p:cNvPicPr>
            <a:picLocks noChangeAspect="1"/>
          </p:cNvPicPr>
          <p:nvPr/>
        </p:nvPicPr>
        <p:blipFill>
          <a:blip r:embed="rId11"/>
          <a:stretch>
            <a:fillRect/>
          </a:stretch>
        </p:blipFill>
        <p:spPr>
          <a:xfrm>
            <a:off x="9733315" y="4045098"/>
            <a:ext cx="680182" cy="792993"/>
          </a:xfrm>
          <a:prstGeom prst="rect">
            <a:avLst/>
          </a:prstGeom>
        </p:spPr>
      </p:pic>
      <p:pic>
        <p:nvPicPr>
          <p:cNvPr id="34" name="תמונה 33">
            <a:extLst>
              <a:ext uri="{FF2B5EF4-FFF2-40B4-BE49-F238E27FC236}">
                <a16:creationId xmlns:a16="http://schemas.microsoft.com/office/drawing/2014/main" id="{8F2BEA6B-35D4-4ACA-BC8B-BD4E4BE2CCC4}"/>
              </a:ext>
            </a:extLst>
          </p:cNvPr>
          <p:cNvPicPr>
            <a:picLocks noChangeAspect="1"/>
          </p:cNvPicPr>
          <p:nvPr/>
        </p:nvPicPr>
        <p:blipFill>
          <a:blip r:embed="rId11"/>
          <a:stretch>
            <a:fillRect/>
          </a:stretch>
        </p:blipFill>
        <p:spPr>
          <a:xfrm>
            <a:off x="3084858" y="4045098"/>
            <a:ext cx="680182" cy="784919"/>
          </a:xfrm>
          <a:prstGeom prst="rect">
            <a:avLst/>
          </a:prstGeom>
        </p:spPr>
      </p:pic>
      <p:pic>
        <p:nvPicPr>
          <p:cNvPr id="35" name="תמונה 34">
            <a:extLst>
              <a:ext uri="{FF2B5EF4-FFF2-40B4-BE49-F238E27FC236}">
                <a16:creationId xmlns:a16="http://schemas.microsoft.com/office/drawing/2014/main" id="{371AABB0-375E-4E8F-83E1-657B4BB0F542}"/>
              </a:ext>
            </a:extLst>
          </p:cNvPr>
          <p:cNvPicPr>
            <a:picLocks noChangeAspect="1"/>
          </p:cNvPicPr>
          <p:nvPr/>
        </p:nvPicPr>
        <p:blipFill>
          <a:blip r:embed="rId11"/>
          <a:stretch>
            <a:fillRect/>
          </a:stretch>
        </p:blipFill>
        <p:spPr>
          <a:xfrm>
            <a:off x="5891787" y="4021840"/>
            <a:ext cx="680182" cy="816251"/>
          </a:xfrm>
          <a:prstGeom prst="rect">
            <a:avLst/>
          </a:prstGeom>
        </p:spPr>
      </p:pic>
      <p:pic>
        <p:nvPicPr>
          <p:cNvPr id="36" name="תמונה 35">
            <a:extLst>
              <a:ext uri="{FF2B5EF4-FFF2-40B4-BE49-F238E27FC236}">
                <a16:creationId xmlns:a16="http://schemas.microsoft.com/office/drawing/2014/main" id="{E30A7E38-DB0A-4076-B6B8-D1E4973AE7D4}"/>
              </a:ext>
            </a:extLst>
          </p:cNvPr>
          <p:cNvPicPr>
            <a:picLocks noChangeAspect="1"/>
          </p:cNvPicPr>
          <p:nvPr/>
        </p:nvPicPr>
        <p:blipFill>
          <a:blip r:embed="rId11"/>
          <a:stretch>
            <a:fillRect/>
          </a:stretch>
        </p:blipFill>
        <p:spPr>
          <a:xfrm>
            <a:off x="7239348" y="4039870"/>
            <a:ext cx="680182" cy="790147"/>
          </a:xfrm>
          <a:prstGeom prst="rect">
            <a:avLst/>
          </a:prstGeom>
        </p:spPr>
      </p:pic>
      <p:pic>
        <p:nvPicPr>
          <p:cNvPr id="37" name="תמונה 36">
            <a:extLst>
              <a:ext uri="{FF2B5EF4-FFF2-40B4-BE49-F238E27FC236}">
                <a16:creationId xmlns:a16="http://schemas.microsoft.com/office/drawing/2014/main" id="{9A20B13A-1871-4B82-ACF4-2A5A326112F8}"/>
              </a:ext>
            </a:extLst>
          </p:cNvPr>
          <p:cNvPicPr>
            <a:picLocks noChangeAspect="1"/>
          </p:cNvPicPr>
          <p:nvPr/>
        </p:nvPicPr>
        <p:blipFill>
          <a:blip r:embed="rId12"/>
          <a:stretch>
            <a:fillRect/>
          </a:stretch>
        </p:blipFill>
        <p:spPr>
          <a:xfrm>
            <a:off x="304800" y="4050230"/>
            <a:ext cx="682811" cy="780356"/>
          </a:xfrm>
          <a:prstGeom prst="rect">
            <a:avLst/>
          </a:prstGeom>
        </p:spPr>
      </p:pic>
      <p:pic>
        <p:nvPicPr>
          <p:cNvPr id="39" name="תמונה 38">
            <a:extLst>
              <a:ext uri="{FF2B5EF4-FFF2-40B4-BE49-F238E27FC236}">
                <a16:creationId xmlns:a16="http://schemas.microsoft.com/office/drawing/2014/main" id="{68B662ED-D943-45C4-AFA6-3940837B8A7D}"/>
              </a:ext>
            </a:extLst>
          </p:cNvPr>
          <p:cNvPicPr>
            <a:picLocks noChangeAspect="1"/>
          </p:cNvPicPr>
          <p:nvPr/>
        </p:nvPicPr>
        <p:blipFill>
          <a:blip r:embed="rId13"/>
          <a:stretch>
            <a:fillRect/>
          </a:stretch>
        </p:blipFill>
        <p:spPr>
          <a:xfrm>
            <a:off x="8446282" y="4941065"/>
            <a:ext cx="815195" cy="1071562"/>
          </a:xfrm>
          <a:prstGeom prst="rect">
            <a:avLst/>
          </a:prstGeom>
        </p:spPr>
      </p:pic>
      <p:pic>
        <p:nvPicPr>
          <p:cNvPr id="40" name="תמונה 39">
            <a:extLst>
              <a:ext uri="{FF2B5EF4-FFF2-40B4-BE49-F238E27FC236}">
                <a16:creationId xmlns:a16="http://schemas.microsoft.com/office/drawing/2014/main" id="{47068DF4-298E-4FD1-8494-1A1B38069DF0}"/>
              </a:ext>
            </a:extLst>
          </p:cNvPr>
          <p:cNvPicPr>
            <a:picLocks noChangeAspect="1"/>
          </p:cNvPicPr>
          <p:nvPr/>
        </p:nvPicPr>
        <p:blipFill>
          <a:blip r:embed="rId14"/>
          <a:stretch>
            <a:fillRect/>
          </a:stretch>
        </p:blipFill>
        <p:spPr>
          <a:xfrm>
            <a:off x="4473378" y="4926954"/>
            <a:ext cx="810838" cy="1066892"/>
          </a:xfrm>
          <a:prstGeom prst="rect">
            <a:avLst/>
          </a:prstGeom>
        </p:spPr>
      </p:pic>
      <p:pic>
        <p:nvPicPr>
          <p:cNvPr id="41" name="תמונה 40">
            <a:extLst>
              <a:ext uri="{FF2B5EF4-FFF2-40B4-BE49-F238E27FC236}">
                <a16:creationId xmlns:a16="http://schemas.microsoft.com/office/drawing/2014/main" id="{8A1EC1CF-AEDC-4387-816B-3BD93C0D7541}"/>
              </a:ext>
            </a:extLst>
          </p:cNvPr>
          <p:cNvPicPr>
            <a:picLocks noChangeAspect="1"/>
          </p:cNvPicPr>
          <p:nvPr/>
        </p:nvPicPr>
        <p:blipFill>
          <a:blip r:embed="rId15"/>
          <a:stretch>
            <a:fillRect/>
          </a:stretch>
        </p:blipFill>
        <p:spPr>
          <a:xfrm>
            <a:off x="1642563" y="4897536"/>
            <a:ext cx="810838" cy="1066892"/>
          </a:xfrm>
          <a:prstGeom prst="rect">
            <a:avLst/>
          </a:prstGeom>
        </p:spPr>
      </p:pic>
    </p:spTree>
    <p:extLst>
      <p:ext uri="{BB962C8B-B14F-4D97-AF65-F5344CB8AC3E}">
        <p14:creationId xmlns:p14="http://schemas.microsoft.com/office/powerpoint/2010/main" val="39935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BEEC121-4E88-4CCC-A3F0-79BA580EA85B}"/>
              </a:ext>
            </a:extLst>
          </p:cNvPr>
          <p:cNvSpPr>
            <a:spLocks noGrp="1"/>
          </p:cNvSpPr>
          <p:nvPr>
            <p:ph type="title"/>
          </p:nvPr>
        </p:nvSpPr>
        <p:spPr>
          <a:xfrm>
            <a:off x="2549769" y="213094"/>
            <a:ext cx="9642231" cy="373502"/>
          </a:xfrm>
        </p:spPr>
        <p:txBody>
          <a:bodyPr/>
          <a:lstStyle/>
          <a:p>
            <a:pPr algn="r"/>
            <a:r>
              <a:rPr lang="he-IL" dirty="0"/>
              <a:t>    </a:t>
            </a:r>
            <a:r>
              <a:rPr lang="he-IL" sz="2800" dirty="0">
                <a:solidFill>
                  <a:schemeClr val="tx1"/>
                </a:solidFill>
              </a:rPr>
              <a:t>לפניכם צירופים שמניים.</a:t>
            </a:r>
          </a:p>
        </p:txBody>
      </p:sp>
      <p:sp>
        <p:nvSpPr>
          <p:cNvPr id="3" name="מציין מיקום טקסט 2">
            <a:extLst>
              <a:ext uri="{FF2B5EF4-FFF2-40B4-BE49-F238E27FC236}">
                <a16:creationId xmlns:a16="http://schemas.microsoft.com/office/drawing/2014/main" id="{90F4CF5D-51EC-453B-BCFC-BBCDFA3FA2FA}"/>
              </a:ext>
            </a:extLst>
          </p:cNvPr>
          <p:cNvSpPr>
            <a:spLocks noGrp="1"/>
          </p:cNvSpPr>
          <p:nvPr>
            <p:ph type="body" sz="quarter" idx="3"/>
          </p:nvPr>
        </p:nvSpPr>
        <p:spPr>
          <a:xfrm>
            <a:off x="515274" y="868925"/>
            <a:ext cx="11302915" cy="1733487"/>
          </a:xfrm>
        </p:spPr>
        <p:txBody>
          <a:bodyPr/>
          <a:lstStyle/>
          <a:p>
            <a:r>
              <a:rPr lang="he-IL" dirty="0">
                <a:solidFill>
                  <a:schemeClr val="tx1"/>
                </a:solidFill>
              </a:rPr>
              <a:t>מיינו את הצירופים  שלפניכם לשתי קבוצות : סמיכות , שם עצם ותוארו</a:t>
            </a:r>
          </a:p>
          <a:p>
            <a:r>
              <a:rPr lang="he-IL" b="0" dirty="0">
                <a:solidFill>
                  <a:schemeClr val="tx1">
                    <a:lumMod val="75000"/>
                    <a:lumOff val="25000"/>
                  </a:schemeClr>
                </a:solidFill>
              </a:rPr>
              <a:t>שולחן עגול, שולחן אוכל, מהנדס בניין, מהנדס בכיר, שכונת פועלים, שכונה ירוקה , עיתוני ערב, עיתונים ישנים, רופאות בכירות, רופאות המחלקה </a:t>
            </a:r>
          </a:p>
          <a:p>
            <a:endParaRPr lang="he-IL" dirty="0"/>
          </a:p>
        </p:txBody>
      </p:sp>
      <p:graphicFrame>
        <p:nvGraphicFramePr>
          <p:cNvPr id="5" name="טבלה 5">
            <a:extLst>
              <a:ext uri="{FF2B5EF4-FFF2-40B4-BE49-F238E27FC236}">
                <a16:creationId xmlns:a16="http://schemas.microsoft.com/office/drawing/2014/main" id="{88677FF8-74F9-4E36-B9BA-62318389D561}"/>
              </a:ext>
            </a:extLst>
          </p:cNvPr>
          <p:cNvGraphicFramePr>
            <a:graphicFrameLocks noGrp="1"/>
          </p:cNvGraphicFramePr>
          <p:nvPr>
            <p:ph sz="quarter" idx="4"/>
            <p:extLst>
              <p:ext uri="{D42A27DB-BD31-4B8C-83A1-F6EECF244321}">
                <p14:modId xmlns:p14="http://schemas.microsoft.com/office/powerpoint/2010/main" val="2377121024"/>
              </p:ext>
            </p:extLst>
          </p:nvPr>
        </p:nvGraphicFramePr>
        <p:xfrm>
          <a:off x="1267944" y="2457464"/>
          <a:ext cx="7485936" cy="3553662"/>
        </p:xfrm>
        <a:graphic>
          <a:graphicData uri="http://schemas.openxmlformats.org/drawingml/2006/table">
            <a:tbl>
              <a:tblPr rtl="1" firstRow="1" bandRow="1">
                <a:tableStyleId>{073A0DAA-6AF3-43AB-8588-CEC1D06C72B9}</a:tableStyleId>
              </a:tblPr>
              <a:tblGrid>
                <a:gridCol w="3742968">
                  <a:extLst>
                    <a:ext uri="{9D8B030D-6E8A-4147-A177-3AD203B41FA5}">
                      <a16:colId xmlns:a16="http://schemas.microsoft.com/office/drawing/2014/main" val="2527069153"/>
                    </a:ext>
                  </a:extLst>
                </a:gridCol>
                <a:gridCol w="3742968">
                  <a:extLst>
                    <a:ext uri="{9D8B030D-6E8A-4147-A177-3AD203B41FA5}">
                      <a16:colId xmlns:a16="http://schemas.microsoft.com/office/drawing/2014/main" val="462002334"/>
                    </a:ext>
                  </a:extLst>
                </a:gridCol>
              </a:tblGrid>
              <a:tr h="592277">
                <a:tc>
                  <a:txBody>
                    <a:bodyPr/>
                    <a:lstStyle/>
                    <a:p>
                      <a:pPr algn="ctr" rtl="1"/>
                      <a:r>
                        <a:rPr lang="he-IL" dirty="0">
                          <a:latin typeface="Varela Round" panose="00000500000000000000" pitchFamily="2" charset="-79"/>
                          <a:cs typeface="Varela Round" panose="00000500000000000000" pitchFamily="2" charset="-79"/>
                        </a:rPr>
                        <a:t> </a:t>
                      </a:r>
                      <a:r>
                        <a:rPr lang="he-IL" sz="2400" dirty="0">
                          <a:solidFill>
                            <a:schemeClr val="tx2"/>
                          </a:solidFill>
                          <a:latin typeface="Varela Round" panose="00000500000000000000" pitchFamily="2" charset="-79"/>
                          <a:cs typeface="Varela Round" panose="00000500000000000000" pitchFamily="2" charset="-79"/>
                        </a:rPr>
                        <a:t>סמיכות</a:t>
                      </a:r>
                    </a:p>
                  </a:txBody>
                  <a:tcPr>
                    <a:solidFill>
                      <a:srgbClr val="D3EFF5"/>
                    </a:solidFill>
                  </a:tcPr>
                </a:tc>
                <a:tc>
                  <a:txBody>
                    <a:bodyPr/>
                    <a:lstStyle/>
                    <a:p>
                      <a:pPr rtl="1"/>
                      <a:r>
                        <a:rPr lang="he-IL" sz="2400" dirty="0">
                          <a:solidFill>
                            <a:schemeClr val="tx2"/>
                          </a:solidFill>
                          <a:latin typeface="Varela Round" panose="00000500000000000000" pitchFamily="2" charset="-79"/>
                          <a:cs typeface="Varela Round" panose="00000500000000000000" pitchFamily="2" charset="-79"/>
                        </a:rPr>
                        <a:t>שם עצם ותוארו</a:t>
                      </a:r>
                    </a:p>
                  </a:txBody>
                  <a:tcPr>
                    <a:solidFill>
                      <a:srgbClr val="D3EFF5"/>
                    </a:solidFill>
                  </a:tcPr>
                </a:tc>
                <a:extLst>
                  <a:ext uri="{0D108BD9-81ED-4DB2-BD59-A6C34878D82A}">
                    <a16:rowId xmlns:a16="http://schemas.microsoft.com/office/drawing/2014/main" val="2280495144"/>
                  </a:ext>
                </a:extLst>
              </a:tr>
              <a:tr h="592277">
                <a:tc>
                  <a:txBody>
                    <a:bodyPr/>
                    <a:lstStyle/>
                    <a:p>
                      <a:pPr rtl="1"/>
                      <a:endParaRPr lang="he-IL" dirty="0"/>
                    </a:p>
                  </a:txBody>
                  <a:tcPr>
                    <a:solidFill>
                      <a:schemeClr val="bg1">
                        <a:lumMod val="95000"/>
                      </a:schemeClr>
                    </a:solidFill>
                  </a:tcPr>
                </a:tc>
                <a:tc>
                  <a:txBody>
                    <a:bodyPr/>
                    <a:lstStyle/>
                    <a:p>
                      <a:pPr rtl="1"/>
                      <a:endParaRPr lang="he-IL"/>
                    </a:p>
                  </a:txBody>
                  <a:tcPr>
                    <a:solidFill>
                      <a:schemeClr val="bg1">
                        <a:lumMod val="95000"/>
                      </a:schemeClr>
                    </a:solidFill>
                  </a:tcPr>
                </a:tc>
                <a:extLst>
                  <a:ext uri="{0D108BD9-81ED-4DB2-BD59-A6C34878D82A}">
                    <a16:rowId xmlns:a16="http://schemas.microsoft.com/office/drawing/2014/main" val="3906014924"/>
                  </a:ext>
                </a:extLst>
              </a:tr>
              <a:tr h="592277">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1859855720"/>
                  </a:ext>
                </a:extLst>
              </a:tr>
              <a:tr h="592277">
                <a:tc>
                  <a:txBody>
                    <a:bodyPr/>
                    <a:lstStyle/>
                    <a:p>
                      <a:pPr rtl="1"/>
                      <a:endParaRPr lang="he-IL" dirty="0"/>
                    </a:p>
                  </a:txBody>
                  <a:tcPr>
                    <a:solidFill>
                      <a:schemeClr val="bg1">
                        <a:lumMod val="95000"/>
                      </a:schemeClr>
                    </a:solidFill>
                  </a:tcPr>
                </a:tc>
                <a:tc>
                  <a:txBody>
                    <a:bodyPr/>
                    <a:lstStyle/>
                    <a:p>
                      <a:pPr rtl="1"/>
                      <a:endParaRPr lang="he-IL"/>
                    </a:p>
                  </a:txBody>
                  <a:tcPr>
                    <a:solidFill>
                      <a:schemeClr val="bg1">
                        <a:lumMod val="95000"/>
                      </a:schemeClr>
                    </a:solidFill>
                  </a:tcPr>
                </a:tc>
                <a:extLst>
                  <a:ext uri="{0D108BD9-81ED-4DB2-BD59-A6C34878D82A}">
                    <a16:rowId xmlns:a16="http://schemas.microsoft.com/office/drawing/2014/main" val="2816103716"/>
                  </a:ext>
                </a:extLst>
              </a:tr>
              <a:tr h="592277">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402399229"/>
                  </a:ext>
                </a:extLst>
              </a:tr>
              <a:tr h="592277">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2034695240"/>
                  </a:ext>
                </a:extLst>
              </a:tr>
            </a:tbl>
          </a:graphicData>
        </a:graphic>
      </p:graphicFrame>
      <p:sp>
        <p:nvSpPr>
          <p:cNvPr id="4" name="מלבן: פינות מעוגלות 3">
            <a:extLst>
              <a:ext uri="{FF2B5EF4-FFF2-40B4-BE49-F238E27FC236}">
                <a16:creationId xmlns:a16="http://schemas.microsoft.com/office/drawing/2014/main" id="{3B4C900D-6C5D-4278-A1B0-EE8D2C660A37}"/>
              </a:ext>
            </a:extLst>
          </p:cNvPr>
          <p:cNvSpPr/>
          <p:nvPr/>
        </p:nvSpPr>
        <p:spPr>
          <a:xfrm>
            <a:off x="2072640" y="3145536"/>
            <a:ext cx="2938272" cy="4389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שולחן עגול</a:t>
            </a:r>
          </a:p>
        </p:txBody>
      </p:sp>
      <p:sp>
        <p:nvSpPr>
          <p:cNvPr id="6" name="מלבן: פינות מעוגלות 5">
            <a:extLst>
              <a:ext uri="{FF2B5EF4-FFF2-40B4-BE49-F238E27FC236}">
                <a16:creationId xmlns:a16="http://schemas.microsoft.com/office/drawing/2014/main" id="{15228E75-39EC-4691-9F35-7587F9F59089}"/>
              </a:ext>
            </a:extLst>
          </p:cNvPr>
          <p:cNvSpPr/>
          <p:nvPr/>
        </p:nvSpPr>
        <p:spPr>
          <a:xfrm>
            <a:off x="5608320" y="3145536"/>
            <a:ext cx="2938272" cy="4389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שולחן אוכל</a:t>
            </a:r>
          </a:p>
        </p:txBody>
      </p:sp>
      <p:sp>
        <p:nvSpPr>
          <p:cNvPr id="7" name="מלבן: פינות מעוגלות 6">
            <a:extLst>
              <a:ext uri="{FF2B5EF4-FFF2-40B4-BE49-F238E27FC236}">
                <a16:creationId xmlns:a16="http://schemas.microsoft.com/office/drawing/2014/main" id="{0EAD6481-A33D-48D9-A962-C858B03D2BEF}"/>
              </a:ext>
            </a:extLst>
          </p:cNvPr>
          <p:cNvSpPr/>
          <p:nvPr/>
        </p:nvSpPr>
        <p:spPr>
          <a:xfrm>
            <a:off x="2072640" y="3783459"/>
            <a:ext cx="2938272" cy="4389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מהנדס בכיר</a:t>
            </a:r>
          </a:p>
        </p:txBody>
      </p:sp>
      <p:pic>
        <p:nvPicPr>
          <p:cNvPr id="8" name="תמונה 7">
            <a:extLst>
              <a:ext uri="{FF2B5EF4-FFF2-40B4-BE49-F238E27FC236}">
                <a16:creationId xmlns:a16="http://schemas.microsoft.com/office/drawing/2014/main" id="{D3278F13-9B03-4599-A5F2-BFB998B9D8CB}"/>
              </a:ext>
            </a:extLst>
          </p:cNvPr>
          <p:cNvPicPr>
            <a:picLocks noChangeAspect="1"/>
          </p:cNvPicPr>
          <p:nvPr/>
        </p:nvPicPr>
        <p:blipFill>
          <a:blip r:embed="rId3"/>
          <a:stretch>
            <a:fillRect/>
          </a:stretch>
        </p:blipFill>
        <p:spPr>
          <a:xfrm>
            <a:off x="5608320" y="3711199"/>
            <a:ext cx="2962913" cy="646232"/>
          </a:xfrm>
          <a:prstGeom prst="rect">
            <a:avLst/>
          </a:prstGeom>
        </p:spPr>
      </p:pic>
      <p:sp>
        <p:nvSpPr>
          <p:cNvPr id="9" name="מלבן: פינות מעוגלות 8">
            <a:extLst>
              <a:ext uri="{FF2B5EF4-FFF2-40B4-BE49-F238E27FC236}">
                <a16:creationId xmlns:a16="http://schemas.microsoft.com/office/drawing/2014/main" id="{D0858521-F14E-48BE-B4CB-AA621A0CF5AB}"/>
              </a:ext>
            </a:extLst>
          </p:cNvPr>
          <p:cNvSpPr/>
          <p:nvPr/>
        </p:nvSpPr>
        <p:spPr>
          <a:xfrm>
            <a:off x="5608320" y="4357431"/>
            <a:ext cx="2962913"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שכונת פועלים</a:t>
            </a:r>
          </a:p>
        </p:txBody>
      </p:sp>
      <p:sp>
        <p:nvSpPr>
          <p:cNvPr id="10" name="מלבן: פינות מעוגלות 9">
            <a:extLst>
              <a:ext uri="{FF2B5EF4-FFF2-40B4-BE49-F238E27FC236}">
                <a16:creationId xmlns:a16="http://schemas.microsoft.com/office/drawing/2014/main" id="{6361C52C-44BA-40A4-855F-1B75C1561A78}"/>
              </a:ext>
            </a:extLst>
          </p:cNvPr>
          <p:cNvSpPr/>
          <p:nvPr/>
        </p:nvSpPr>
        <p:spPr>
          <a:xfrm>
            <a:off x="2072640" y="4357431"/>
            <a:ext cx="2938272"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שכונה ירוקה</a:t>
            </a:r>
          </a:p>
        </p:txBody>
      </p:sp>
      <p:sp>
        <p:nvSpPr>
          <p:cNvPr id="11" name="מלבן: פינות מעוגלות 10">
            <a:extLst>
              <a:ext uri="{FF2B5EF4-FFF2-40B4-BE49-F238E27FC236}">
                <a16:creationId xmlns:a16="http://schemas.microsoft.com/office/drawing/2014/main" id="{7C4D4E05-2717-4841-B994-75E797FF60FF}"/>
              </a:ext>
            </a:extLst>
          </p:cNvPr>
          <p:cNvSpPr/>
          <p:nvPr/>
        </p:nvSpPr>
        <p:spPr>
          <a:xfrm>
            <a:off x="5608320" y="4954839"/>
            <a:ext cx="2962913"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עיתוני ערב</a:t>
            </a:r>
          </a:p>
        </p:txBody>
      </p:sp>
      <p:sp>
        <p:nvSpPr>
          <p:cNvPr id="12" name="מלבן: פינות מעוגלות 11">
            <a:extLst>
              <a:ext uri="{FF2B5EF4-FFF2-40B4-BE49-F238E27FC236}">
                <a16:creationId xmlns:a16="http://schemas.microsoft.com/office/drawing/2014/main" id="{C45C7CCE-0F98-41CB-9047-11FEC143064F}"/>
              </a:ext>
            </a:extLst>
          </p:cNvPr>
          <p:cNvSpPr/>
          <p:nvPr/>
        </p:nvSpPr>
        <p:spPr>
          <a:xfrm>
            <a:off x="2072640" y="4954839"/>
            <a:ext cx="2938272"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עיתונים ישנים</a:t>
            </a:r>
          </a:p>
        </p:txBody>
      </p:sp>
      <p:sp>
        <p:nvSpPr>
          <p:cNvPr id="13" name="מלבן: פינות מעוגלות 12">
            <a:extLst>
              <a:ext uri="{FF2B5EF4-FFF2-40B4-BE49-F238E27FC236}">
                <a16:creationId xmlns:a16="http://schemas.microsoft.com/office/drawing/2014/main" id="{84AF7A65-0ACA-4A36-B847-58D07066D9D1}"/>
              </a:ext>
            </a:extLst>
          </p:cNvPr>
          <p:cNvSpPr/>
          <p:nvPr/>
        </p:nvSpPr>
        <p:spPr>
          <a:xfrm>
            <a:off x="5608320" y="5549717"/>
            <a:ext cx="2962913"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רופאות המחלקה</a:t>
            </a:r>
          </a:p>
        </p:txBody>
      </p:sp>
      <p:sp>
        <p:nvSpPr>
          <p:cNvPr id="14" name="מלבן: פינות מעוגלות 13">
            <a:extLst>
              <a:ext uri="{FF2B5EF4-FFF2-40B4-BE49-F238E27FC236}">
                <a16:creationId xmlns:a16="http://schemas.microsoft.com/office/drawing/2014/main" id="{5EAB3624-F49B-4A32-ABEF-ADC4D19D64B6}"/>
              </a:ext>
            </a:extLst>
          </p:cNvPr>
          <p:cNvSpPr/>
          <p:nvPr/>
        </p:nvSpPr>
        <p:spPr>
          <a:xfrm>
            <a:off x="2072640" y="5549717"/>
            <a:ext cx="2938272" cy="45840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Varela Round" panose="00000500000000000000" pitchFamily="2" charset="-79"/>
                <a:cs typeface="Varela Round" panose="00000500000000000000" pitchFamily="2" charset="-79"/>
              </a:rPr>
              <a:t>רופאות בכירות</a:t>
            </a:r>
          </a:p>
        </p:txBody>
      </p:sp>
    </p:spTree>
    <p:extLst>
      <p:ext uri="{BB962C8B-B14F-4D97-AF65-F5344CB8AC3E}">
        <p14:creationId xmlns:p14="http://schemas.microsoft.com/office/powerpoint/2010/main" val="21422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24EB3E-B12D-4725-A398-D27054317286}"/>
              </a:ext>
            </a:extLst>
          </p:cNvPr>
          <p:cNvSpPr>
            <a:spLocks noGrp="1"/>
          </p:cNvSpPr>
          <p:nvPr>
            <p:ph type="title"/>
          </p:nvPr>
        </p:nvSpPr>
        <p:spPr/>
        <p:txBody>
          <a:bodyPr/>
          <a:lstStyle/>
          <a:p>
            <a:r>
              <a:rPr lang="he-IL" sz="3600" dirty="0"/>
              <a:t>תרגול</a:t>
            </a:r>
          </a:p>
        </p:txBody>
      </p:sp>
      <p:sp>
        <p:nvSpPr>
          <p:cNvPr id="4" name="מציין מיקום תוכן 3">
            <a:extLst>
              <a:ext uri="{FF2B5EF4-FFF2-40B4-BE49-F238E27FC236}">
                <a16:creationId xmlns:a16="http://schemas.microsoft.com/office/drawing/2014/main" id="{74E21321-2967-4517-B27F-4A86A2E6F918}"/>
              </a:ext>
            </a:extLst>
          </p:cNvPr>
          <p:cNvSpPr>
            <a:spLocks noGrp="1"/>
          </p:cNvSpPr>
          <p:nvPr>
            <p:ph sz="quarter" idx="4"/>
          </p:nvPr>
        </p:nvSpPr>
        <p:spPr>
          <a:xfrm>
            <a:off x="1274884" y="1139066"/>
            <a:ext cx="9642231" cy="4579868"/>
          </a:xfrm>
        </p:spPr>
        <p:txBody>
          <a:bodyPr>
            <a:normAutofit fontScale="92500" lnSpcReduction="20000"/>
          </a:bodyPr>
          <a:lstStyle/>
          <a:p>
            <a:pPr marL="96848" indent="0">
              <a:buNone/>
            </a:pPr>
            <a:r>
              <a:rPr lang="he-IL" sz="3200" dirty="0"/>
              <a:t>לפניכם שני משפטים, ובכל אחד מהם מודגש בקו צירוף.</a:t>
            </a:r>
          </a:p>
          <a:p>
            <a:pPr marL="96848" indent="0">
              <a:buNone/>
            </a:pPr>
            <a:endParaRPr lang="he-IL" sz="3200" dirty="0"/>
          </a:p>
          <a:p>
            <a:pPr marL="96848" indent="0">
              <a:buNone/>
            </a:pPr>
            <a:r>
              <a:rPr lang="he-IL" sz="3200" dirty="0"/>
              <a:t>1) מחדשי השפה העברית השקיעו את </a:t>
            </a:r>
            <a:r>
              <a:rPr lang="he-IL" sz="3200" b="1" u="sng" dirty="0"/>
              <a:t>עיקר מאמציהם </a:t>
            </a:r>
            <a:r>
              <a:rPr lang="he-IL" sz="3200" dirty="0"/>
              <a:t>בחידוש מילים.</a:t>
            </a:r>
          </a:p>
          <a:p>
            <a:pPr marL="96848" indent="0">
              <a:buNone/>
            </a:pPr>
            <a:endParaRPr lang="he-IL" sz="3200" dirty="0"/>
          </a:p>
          <a:p>
            <a:pPr marL="96848" indent="0">
              <a:buNone/>
            </a:pPr>
            <a:r>
              <a:rPr lang="he-IL" sz="3200" dirty="0"/>
              <a:t>2) הסלנג הוא </a:t>
            </a:r>
            <a:r>
              <a:rPr lang="he-IL" sz="3200" b="1" u="sng" dirty="0"/>
              <a:t>הדרך העיקרית </a:t>
            </a:r>
            <a:r>
              <a:rPr lang="he-IL" sz="3200" dirty="0"/>
              <a:t>המאפשרת שיח בנושאי טַּבּו.</a:t>
            </a:r>
          </a:p>
          <a:p>
            <a:pPr marL="96848" indent="0">
              <a:buNone/>
            </a:pPr>
            <a:endParaRPr lang="he-IL" sz="3200" dirty="0"/>
          </a:p>
          <a:p>
            <a:pPr marL="96848" indent="0">
              <a:buNone/>
            </a:pPr>
            <a:r>
              <a:rPr lang="he-IL" sz="3200" dirty="0"/>
              <a:t> איזה מבין הצירופים המודגשים הוא צירוף סמיכות?</a:t>
            </a:r>
          </a:p>
          <a:p>
            <a:pPr marL="96848" indent="0">
              <a:buNone/>
            </a:pPr>
            <a:endParaRPr lang="he-IL" dirty="0"/>
          </a:p>
          <a:p>
            <a:endParaRPr lang="he-IL" dirty="0"/>
          </a:p>
          <a:p>
            <a:r>
              <a:rPr lang="he-IL" dirty="0"/>
              <a:t>        </a:t>
            </a:r>
          </a:p>
        </p:txBody>
      </p:sp>
      <p:sp>
        <p:nvSpPr>
          <p:cNvPr id="3" name="אליפסה 2">
            <a:extLst>
              <a:ext uri="{FF2B5EF4-FFF2-40B4-BE49-F238E27FC236}">
                <a16:creationId xmlns:a16="http://schemas.microsoft.com/office/drawing/2014/main" id="{AC34D1A4-B016-4EB3-84F0-79A11E8B2BB5}"/>
              </a:ext>
            </a:extLst>
          </p:cNvPr>
          <p:cNvSpPr/>
          <p:nvPr/>
        </p:nvSpPr>
        <p:spPr>
          <a:xfrm>
            <a:off x="1878676" y="1662545"/>
            <a:ext cx="2793077" cy="116378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6" name="מלבן: פינות מעוגלות 5">
            <a:extLst>
              <a:ext uri="{FF2B5EF4-FFF2-40B4-BE49-F238E27FC236}">
                <a16:creationId xmlns:a16="http://schemas.microsoft.com/office/drawing/2014/main" id="{32C29870-09A8-4ACD-B8FF-90AF65FFBA0C}"/>
              </a:ext>
            </a:extLst>
          </p:cNvPr>
          <p:cNvSpPr/>
          <p:nvPr/>
        </p:nvSpPr>
        <p:spPr>
          <a:xfrm>
            <a:off x="6897058" y="2643447"/>
            <a:ext cx="947651" cy="1213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800" dirty="0">
                <a:solidFill>
                  <a:srgbClr val="FF0000"/>
                </a:solidFill>
              </a:rPr>
              <a:t>x</a:t>
            </a:r>
            <a:endParaRPr lang="he-IL" sz="8800" dirty="0">
              <a:solidFill>
                <a:srgbClr val="FF0000"/>
              </a:solidFill>
            </a:endParaRPr>
          </a:p>
        </p:txBody>
      </p:sp>
    </p:spTree>
    <p:extLst>
      <p:ext uri="{BB962C8B-B14F-4D97-AF65-F5344CB8AC3E}">
        <p14:creationId xmlns:p14="http://schemas.microsoft.com/office/powerpoint/2010/main" val="20111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4FF51A-078A-4414-A287-17F7D242B96F}"/>
              </a:ext>
            </a:extLst>
          </p:cNvPr>
          <p:cNvSpPr>
            <a:spLocks noGrp="1"/>
          </p:cNvSpPr>
          <p:nvPr>
            <p:ph type="title"/>
          </p:nvPr>
        </p:nvSpPr>
        <p:spPr/>
        <p:txBody>
          <a:bodyPr/>
          <a:lstStyle/>
          <a:p>
            <a:r>
              <a:rPr lang="he-IL" sz="4000" dirty="0"/>
              <a:t>הידעת ???</a:t>
            </a:r>
          </a:p>
        </p:txBody>
      </p:sp>
      <p:sp>
        <p:nvSpPr>
          <p:cNvPr id="4" name="מציין מיקום תוכן 3">
            <a:extLst>
              <a:ext uri="{FF2B5EF4-FFF2-40B4-BE49-F238E27FC236}">
                <a16:creationId xmlns:a16="http://schemas.microsoft.com/office/drawing/2014/main" id="{FFE07BAE-EB7C-448D-BFED-5C49B0D55AD8}"/>
              </a:ext>
            </a:extLst>
          </p:cNvPr>
          <p:cNvSpPr>
            <a:spLocks noGrp="1"/>
          </p:cNvSpPr>
          <p:nvPr>
            <p:ph sz="quarter" idx="4"/>
          </p:nvPr>
        </p:nvSpPr>
        <p:spPr>
          <a:xfrm>
            <a:off x="515273" y="933094"/>
            <a:ext cx="8482423" cy="5516474"/>
          </a:xfrm>
        </p:spPr>
        <p:txBody>
          <a:bodyPr>
            <a:normAutofit/>
          </a:bodyPr>
          <a:lstStyle/>
          <a:p>
            <a:pPr marL="96848" indent="0">
              <a:buNone/>
            </a:pPr>
            <a:endParaRPr lang="he-IL" dirty="0"/>
          </a:p>
          <a:p>
            <a:pPr marL="96848" indent="0">
              <a:buNone/>
            </a:pPr>
            <a:endParaRPr lang="he-IL" dirty="0"/>
          </a:p>
          <a:p>
            <a:pPr marL="96848" indent="0">
              <a:buNone/>
            </a:pPr>
            <a:endParaRPr lang="he-IL" dirty="0"/>
          </a:p>
          <a:p>
            <a:pPr marL="96848" indent="0">
              <a:buNone/>
            </a:pPr>
            <a:endParaRPr lang="he-IL" dirty="0"/>
          </a:p>
          <a:p>
            <a:pPr marL="96848" indent="0">
              <a:buNone/>
            </a:pPr>
            <a:endParaRPr lang="he-IL" dirty="0"/>
          </a:p>
          <a:p>
            <a:pPr marL="96848" indent="0">
              <a:buNone/>
            </a:pPr>
            <a:r>
              <a:rPr lang="he-IL" dirty="0"/>
              <a:t>בעל חיים או בעל חי ?</a:t>
            </a:r>
          </a:p>
          <a:p>
            <a:pPr marL="96848" indent="0" fontAlgn="base">
              <a:buNone/>
            </a:pPr>
            <a:r>
              <a:rPr lang="he-IL" dirty="0"/>
              <a:t>יש המשתמשים בצירוף "בעל חי" לציון חיה, ואולם צירוף זה נחשב שיבוש והצירוף התקני הוא </a:t>
            </a:r>
            <a:r>
              <a:rPr lang="he-IL" b="1" dirty="0"/>
              <a:t>בעל חיים</a:t>
            </a:r>
            <a:r>
              <a:rPr lang="he-IL" dirty="0"/>
              <a:t>.</a:t>
            </a:r>
          </a:p>
          <a:p>
            <a:pPr marL="96848" indent="0" fontAlgn="base">
              <a:buNone/>
            </a:pPr>
            <a:endParaRPr lang="he-IL" dirty="0"/>
          </a:p>
          <a:p>
            <a:pPr marL="96848" indent="0" fontAlgn="base">
              <a:buNone/>
            </a:pPr>
            <a:r>
              <a:rPr lang="he-IL" dirty="0"/>
              <a:t>מבחינה מילולית </a:t>
            </a:r>
            <a:r>
              <a:rPr lang="he-IL" b="1" dirty="0"/>
              <a:t>בעל חיים</a:t>
            </a:r>
            <a:r>
              <a:rPr lang="he-IL" dirty="0"/>
              <a:t> הוא 'מי שיש לו חיים'. מקור הצירוף בספרות חז"ל, והוא מציין יצור חי שאיננו אדם, כגון בצירוף הידוע "צער בעלי חיים".</a:t>
            </a:r>
          </a:p>
          <a:p>
            <a:endParaRPr lang="he-IL" dirty="0"/>
          </a:p>
        </p:txBody>
      </p:sp>
      <p:pic>
        <p:nvPicPr>
          <p:cNvPr id="5" name="תמונה 4">
            <a:extLst>
              <a:ext uri="{FF2B5EF4-FFF2-40B4-BE49-F238E27FC236}">
                <a16:creationId xmlns:a16="http://schemas.microsoft.com/office/drawing/2014/main" id="{EF7905C5-C1C7-4733-A631-243F43311EED}"/>
              </a:ext>
            </a:extLst>
          </p:cNvPr>
          <p:cNvPicPr>
            <a:picLocks noChangeAspect="1"/>
          </p:cNvPicPr>
          <p:nvPr/>
        </p:nvPicPr>
        <p:blipFill>
          <a:blip r:embed="rId3"/>
          <a:stretch>
            <a:fillRect/>
          </a:stretch>
        </p:blipFill>
        <p:spPr>
          <a:xfrm>
            <a:off x="3243072" y="933094"/>
            <a:ext cx="4566723" cy="1992986"/>
          </a:xfrm>
          <a:prstGeom prst="rect">
            <a:avLst/>
          </a:prstGeom>
        </p:spPr>
      </p:pic>
    </p:spTree>
    <p:extLst>
      <p:ext uri="{BB962C8B-B14F-4D97-AF65-F5344CB8AC3E}">
        <p14:creationId xmlns:p14="http://schemas.microsoft.com/office/powerpoint/2010/main" val="6991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EBA2261-5990-4F07-B564-2CE1A21FCE9B}"/>
              </a:ext>
            </a:extLst>
          </p:cNvPr>
          <p:cNvSpPr>
            <a:spLocks noGrp="1"/>
          </p:cNvSpPr>
          <p:nvPr>
            <p:ph type="ctrTitle"/>
          </p:nvPr>
        </p:nvSpPr>
        <p:spPr/>
        <p:txBody>
          <a:bodyPr/>
          <a:lstStyle/>
          <a:p>
            <a:r>
              <a:rPr lang="he-IL" dirty="0"/>
              <a:t>תודה על ההקשבה</a:t>
            </a:r>
          </a:p>
        </p:txBody>
      </p:sp>
      <p:sp>
        <p:nvSpPr>
          <p:cNvPr id="3" name="כותרת משנה 2">
            <a:extLst>
              <a:ext uri="{FF2B5EF4-FFF2-40B4-BE49-F238E27FC236}">
                <a16:creationId xmlns:a16="http://schemas.microsoft.com/office/drawing/2014/main" id="{EF7ED1D1-A2BA-4343-AEBC-26E1E678E929}"/>
              </a:ext>
            </a:extLst>
          </p:cNvPr>
          <p:cNvSpPr>
            <a:spLocks noGrp="1"/>
          </p:cNvSpPr>
          <p:nvPr>
            <p:ph type="subTitle" idx="1"/>
          </p:nvPr>
        </p:nvSpPr>
        <p:spPr/>
        <p:txBody>
          <a:bodyPr/>
          <a:lstStyle/>
          <a:p>
            <a:endParaRPr lang="he-IL" dirty="0"/>
          </a:p>
        </p:txBody>
      </p:sp>
    </p:spTree>
    <p:extLst>
      <p:ext uri="{BB962C8B-B14F-4D97-AF65-F5344CB8AC3E}">
        <p14:creationId xmlns:p14="http://schemas.microsoft.com/office/powerpoint/2010/main" val="3296272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48508" y="3016112"/>
            <a:ext cx="10473243"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96798A7E-429A-4D1F-AF26-782C91F844B7}"/>
              </a:ext>
            </a:extLst>
          </p:cNvPr>
          <p:cNvSpPr>
            <a:spLocks noGrp="1"/>
          </p:cNvSpPr>
          <p:nvPr>
            <p:ph type="ctrTitle"/>
          </p:nvPr>
        </p:nvSpPr>
        <p:spPr/>
        <p:txBody>
          <a:bodyPr/>
          <a:lstStyle/>
          <a:p>
            <a:r>
              <a:rPr lang="he-IL" dirty="0"/>
              <a:t>המצאות ישראליות</a:t>
            </a:r>
          </a:p>
        </p:txBody>
      </p:sp>
      <p:sp>
        <p:nvSpPr>
          <p:cNvPr id="9" name="מציין מיקום של תמונה 8">
            <a:extLst>
              <a:ext uri="{FF2B5EF4-FFF2-40B4-BE49-F238E27FC236}">
                <a16:creationId xmlns:a16="http://schemas.microsoft.com/office/drawing/2014/main" id="{258AA279-D769-4CB6-8F32-FBEB4C544C4C}"/>
              </a:ext>
            </a:extLst>
          </p:cNvPr>
          <p:cNvSpPr>
            <a:spLocks noGrp="1"/>
          </p:cNvSpPr>
          <p:nvPr>
            <p:ph type="pic" idx="1"/>
          </p:nvPr>
        </p:nvSpPr>
        <p:spPr>
          <a:xfrm>
            <a:off x="161147" y="1136449"/>
            <a:ext cx="9821053" cy="5721551"/>
          </a:xfrm>
        </p:spPr>
      </p:sp>
      <p:sp>
        <p:nvSpPr>
          <p:cNvPr id="10" name="מלבן 9">
            <a:extLst>
              <a:ext uri="{FF2B5EF4-FFF2-40B4-BE49-F238E27FC236}">
                <a16:creationId xmlns:a16="http://schemas.microsoft.com/office/drawing/2014/main" id="{2B969D29-F42C-4BCC-9D66-44272D502C1F}"/>
              </a:ext>
            </a:extLst>
          </p:cNvPr>
          <p:cNvSpPr/>
          <p:nvPr/>
        </p:nvSpPr>
        <p:spPr>
          <a:xfrm>
            <a:off x="980902" y="1263535"/>
            <a:ext cx="9001298" cy="1077218"/>
          </a:xfrm>
          <a:prstGeom prst="rect">
            <a:avLst/>
          </a:prstGeom>
        </p:spPr>
        <p:txBody>
          <a:bodyPr wrap="square">
            <a:spAutoFit/>
          </a:bodyPr>
          <a:lstStyle/>
          <a:p>
            <a:r>
              <a:rPr lang="he-IL" sz="3200" b="1" dirty="0">
                <a:latin typeface="Varela Round" panose="00000500000000000000" pitchFamily="2" charset="-79"/>
                <a:cs typeface="Varela Round" panose="00000500000000000000" pitchFamily="2" charset="-79"/>
              </a:rPr>
              <a:t>עגבניות "שרי" הפכו עד מהרה למאכל עולמי,   שמיוצא מישראל לארצות שונות.</a:t>
            </a:r>
          </a:p>
        </p:txBody>
      </p:sp>
      <p:sp>
        <p:nvSpPr>
          <p:cNvPr id="11" name="תיבת טקסט 10">
            <a:extLst>
              <a:ext uri="{FF2B5EF4-FFF2-40B4-BE49-F238E27FC236}">
                <a16:creationId xmlns:a16="http://schemas.microsoft.com/office/drawing/2014/main" id="{E11D1F45-2626-4FDA-BF4C-345955952BD4}"/>
              </a:ext>
            </a:extLst>
          </p:cNvPr>
          <p:cNvSpPr txBox="1"/>
          <p:nvPr/>
        </p:nvSpPr>
        <p:spPr>
          <a:xfrm>
            <a:off x="1596044" y="2809463"/>
            <a:ext cx="7846893" cy="2893100"/>
          </a:xfrm>
          <a:prstGeom prst="rect">
            <a:avLst/>
          </a:prstGeom>
          <a:noFill/>
        </p:spPr>
        <p:txBody>
          <a:bodyPr wrap="square" rtlCol="1">
            <a:spAutoFit/>
          </a:bodyPr>
          <a:lstStyle/>
          <a:p>
            <a:r>
              <a:rPr lang="he-IL" sz="2400" dirty="0">
                <a:latin typeface="Varela Round" panose="00000500000000000000" pitchFamily="2" charset="-79"/>
                <a:cs typeface="Varela Round" panose="00000500000000000000" pitchFamily="2" charset="-79"/>
              </a:rPr>
              <a:t>העתיקו מהמשפט – </a:t>
            </a:r>
          </a:p>
          <a:p>
            <a:r>
              <a:rPr lang="he-IL" sz="2400" dirty="0">
                <a:latin typeface="Varela Round" panose="00000500000000000000" pitchFamily="2" charset="-79"/>
                <a:cs typeface="Varela Round" panose="00000500000000000000" pitchFamily="2" charset="-79"/>
              </a:rPr>
              <a:t>1. </a:t>
            </a:r>
            <a:r>
              <a:rPr lang="he-IL" sz="2800" dirty="0">
                <a:latin typeface="Varela Round" panose="00000500000000000000" pitchFamily="2" charset="-79"/>
                <a:cs typeface="Varela Round" panose="00000500000000000000" pitchFamily="2" charset="-79"/>
              </a:rPr>
              <a:t>שני פעלים:	_______     ________                            	                             </a:t>
            </a:r>
          </a:p>
          <a:p>
            <a:r>
              <a:rPr lang="he-IL" sz="2800" dirty="0">
                <a:latin typeface="Varela Round" panose="00000500000000000000" pitchFamily="2" charset="-79"/>
                <a:cs typeface="Varela Round" panose="00000500000000000000" pitchFamily="2" charset="-79"/>
              </a:rPr>
              <a:t>2. שני שמות תואר:________    _________</a:t>
            </a:r>
          </a:p>
          <a:p>
            <a:r>
              <a:rPr lang="he-IL" sz="2800" dirty="0">
                <a:latin typeface="Varela Round" panose="00000500000000000000" pitchFamily="2" charset="-79"/>
                <a:cs typeface="Varela Round" panose="00000500000000000000" pitchFamily="2" charset="-79"/>
              </a:rPr>
              <a:t>	                                                          </a:t>
            </a:r>
          </a:p>
          <a:p>
            <a:r>
              <a:rPr lang="he-IL" sz="2800" dirty="0">
                <a:latin typeface="Varela Round" panose="00000500000000000000" pitchFamily="2" charset="-79"/>
                <a:cs typeface="Varela Round" panose="00000500000000000000" pitchFamily="2" charset="-79"/>
              </a:rPr>
              <a:t>3. שני שמות עצם:	 ________   _________                                                       </a:t>
            </a:r>
          </a:p>
          <a:p>
            <a:endParaRPr lang="he-IL" dirty="0"/>
          </a:p>
        </p:txBody>
      </p:sp>
      <p:sp>
        <p:nvSpPr>
          <p:cNvPr id="2" name="מלבן 1">
            <a:extLst>
              <a:ext uri="{FF2B5EF4-FFF2-40B4-BE49-F238E27FC236}">
                <a16:creationId xmlns:a16="http://schemas.microsoft.com/office/drawing/2014/main" id="{97727B72-14D2-41F7-A260-5CF146913A8F}"/>
              </a:ext>
            </a:extLst>
          </p:cNvPr>
          <p:cNvSpPr/>
          <p:nvPr/>
        </p:nvSpPr>
        <p:spPr>
          <a:xfrm>
            <a:off x="5047254" y="2901258"/>
            <a:ext cx="1962066" cy="49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הפכו</a:t>
            </a:r>
          </a:p>
        </p:txBody>
      </p:sp>
      <p:sp>
        <p:nvSpPr>
          <p:cNvPr id="4" name="מלבן 3">
            <a:extLst>
              <a:ext uri="{FF2B5EF4-FFF2-40B4-BE49-F238E27FC236}">
                <a16:creationId xmlns:a16="http://schemas.microsoft.com/office/drawing/2014/main" id="{AF9331C9-5F56-423E-A2B8-5F84FCC0175E}"/>
              </a:ext>
            </a:extLst>
          </p:cNvPr>
          <p:cNvSpPr/>
          <p:nvPr/>
        </p:nvSpPr>
        <p:spPr>
          <a:xfrm>
            <a:off x="2951444" y="2855974"/>
            <a:ext cx="1624260" cy="63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מיוצא</a:t>
            </a:r>
          </a:p>
        </p:txBody>
      </p:sp>
      <p:sp>
        <p:nvSpPr>
          <p:cNvPr id="5" name="מלבן 4">
            <a:extLst>
              <a:ext uri="{FF2B5EF4-FFF2-40B4-BE49-F238E27FC236}">
                <a16:creationId xmlns:a16="http://schemas.microsoft.com/office/drawing/2014/main" id="{C76B4DF2-6C4F-4B3A-9F2D-A40FED3A2B03}"/>
              </a:ext>
            </a:extLst>
          </p:cNvPr>
          <p:cNvSpPr/>
          <p:nvPr/>
        </p:nvSpPr>
        <p:spPr>
          <a:xfrm>
            <a:off x="4716176" y="3695287"/>
            <a:ext cx="1536336" cy="680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070C0"/>
                </a:solidFill>
                <a:latin typeface="Varela Round" panose="00000500000000000000" pitchFamily="2" charset="-79"/>
                <a:cs typeface="Varela Round" panose="00000500000000000000" pitchFamily="2" charset="-79"/>
              </a:rPr>
              <a:t>עולמי</a:t>
            </a:r>
          </a:p>
        </p:txBody>
      </p:sp>
      <p:sp>
        <p:nvSpPr>
          <p:cNvPr id="7" name="מלבן: פינות מעוגלות 6">
            <a:extLst>
              <a:ext uri="{FF2B5EF4-FFF2-40B4-BE49-F238E27FC236}">
                <a16:creationId xmlns:a16="http://schemas.microsoft.com/office/drawing/2014/main" id="{874DEC8E-92A4-4116-BE17-6A0335C2F546}"/>
              </a:ext>
            </a:extLst>
          </p:cNvPr>
          <p:cNvSpPr/>
          <p:nvPr/>
        </p:nvSpPr>
        <p:spPr>
          <a:xfrm>
            <a:off x="2248753" y="3806165"/>
            <a:ext cx="2004646" cy="4108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070C0"/>
                </a:solidFill>
                <a:latin typeface="Varela Round" panose="00000500000000000000" pitchFamily="2" charset="-79"/>
                <a:cs typeface="Varela Round" panose="00000500000000000000" pitchFamily="2" charset="-79"/>
              </a:rPr>
              <a:t>שונות</a:t>
            </a:r>
          </a:p>
        </p:txBody>
      </p:sp>
      <p:sp>
        <p:nvSpPr>
          <p:cNvPr id="8" name="מלבן: פינות מעוגלות 7">
            <a:extLst>
              <a:ext uri="{FF2B5EF4-FFF2-40B4-BE49-F238E27FC236}">
                <a16:creationId xmlns:a16="http://schemas.microsoft.com/office/drawing/2014/main" id="{F84ADC3B-1133-472A-AA39-CBAD21C685CA}"/>
              </a:ext>
            </a:extLst>
          </p:cNvPr>
          <p:cNvSpPr/>
          <p:nvPr/>
        </p:nvSpPr>
        <p:spPr>
          <a:xfrm>
            <a:off x="4716176" y="4824292"/>
            <a:ext cx="1726268" cy="3628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00B050"/>
                </a:solidFill>
                <a:latin typeface="Varela Round" panose="00000500000000000000" pitchFamily="2" charset="-79"/>
                <a:cs typeface="Varela Round" panose="00000500000000000000" pitchFamily="2" charset="-79"/>
              </a:rPr>
              <a:t>עגבניות</a:t>
            </a:r>
            <a:endParaRPr lang="he-IL" sz="3200" dirty="0">
              <a:solidFill>
                <a:srgbClr val="00B050"/>
              </a:solidFill>
            </a:endParaRPr>
          </a:p>
        </p:txBody>
      </p:sp>
      <p:sp>
        <p:nvSpPr>
          <p:cNvPr id="12" name="מלבן: פינות מעוגלות 11">
            <a:extLst>
              <a:ext uri="{FF2B5EF4-FFF2-40B4-BE49-F238E27FC236}">
                <a16:creationId xmlns:a16="http://schemas.microsoft.com/office/drawing/2014/main" id="{FBAA18BF-BFB7-454A-8F2D-200B5A7FB33B}"/>
              </a:ext>
            </a:extLst>
          </p:cNvPr>
          <p:cNvSpPr/>
          <p:nvPr/>
        </p:nvSpPr>
        <p:spPr>
          <a:xfrm>
            <a:off x="2248753" y="4685768"/>
            <a:ext cx="1987061" cy="597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00B050"/>
                </a:solidFill>
                <a:latin typeface="Varela Round" panose="00000500000000000000" pitchFamily="2" charset="-79"/>
                <a:cs typeface="Varela Round" panose="00000500000000000000" pitchFamily="2" charset="-79"/>
              </a:rPr>
              <a:t>מאכל</a:t>
            </a:r>
          </a:p>
        </p:txBody>
      </p:sp>
      <p:pic>
        <p:nvPicPr>
          <p:cNvPr id="13" name="תמונה 12">
            <a:extLst>
              <a:ext uri="{FF2B5EF4-FFF2-40B4-BE49-F238E27FC236}">
                <a16:creationId xmlns:a16="http://schemas.microsoft.com/office/drawing/2014/main" id="{B8BCFE08-10D2-4CC5-94DE-DD56DB7D7B54}"/>
              </a:ext>
            </a:extLst>
          </p:cNvPr>
          <p:cNvPicPr>
            <a:picLocks noChangeAspect="1"/>
          </p:cNvPicPr>
          <p:nvPr/>
        </p:nvPicPr>
        <p:blipFill>
          <a:blip r:embed="rId3"/>
          <a:stretch>
            <a:fillRect/>
          </a:stretch>
        </p:blipFill>
        <p:spPr>
          <a:xfrm>
            <a:off x="200895" y="1820313"/>
            <a:ext cx="2790297" cy="1691183"/>
          </a:xfrm>
          <a:prstGeom prst="rect">
            <a:avLst/>
          </a:prstGeom>
        </p:spPr>
      </p:pic>
    </p:spTree>
    <p:extLst>
      <p:ext uri="{BB962C8B-B14F-4D97-AF65-F5344CB8AC3E}">
        <p14:creationId xmlns:p14="http://schemas.microsoft.com/office/powerpoint/2010/main" val="405785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a:extLst>
              <a:ext uri="{FF2B5EF4-FFF2-40B4-BE49-F238E27FC236}">
                <a16:creationId xmlns:a16="http://schemas.microsoft.com/office/drawing/2014/main" id="{02F9233F-A74C-4E28-A6F8-7ED4AE7ED308}"/>
              </a:ext>
            </a:extLst>
          </p:cNvPr>
          <p:cNvSpPr>
            <a:spLocks noGrp="1"/>
          </p:cNvSpPr>
          <p:nvPr>
            <p:ph type="pic" idx="1"/>
          </p:nvPr>
        </p:nvSpPr>
        <p:spPr>
          <a:xfrm>
            <a:off x="161147" y="964351"/>
            <a:ext cx="10087753" cy="5721551"/>
          </a:xfrm>
        </p:spPr>
      </p:sp>
      <p:sp>
        <p:nvSpPr>
          <p:cNvPr id="3" name="כותרת 2">
            <a:extLst>
              <a:ext uri="{FF2B5EF4-FFF2-40B4-BE49-F238E27FC236}">
                <a16:creationId xmlns:a16="http://schemas.microsoft.com/office/drawing/2014/main" id="{608CE38D-5156-46FC-A37F-37EBAC72CEA5}"/>
              </a:ext>
            </a:extLst>
          </p:cNvPr>
          <p:cNvSpPr>
            <a:spLocks noGrp="1"/>
          </p:cNvSpPr>
          <p:nvPr>
            <p:ph type="ctrTitle"/>
          </p:nvPr>
        </p:nvSpPr>
        <p:spPr>
          <a:xfrm>
            <a:off x="1733909" y="595019"/>
            <a:ext cx="10247689" cy="228592"/>
          </a:xfrm>
        </p:spPr>
        <p:txBody>
          <a:bodyPr/>
          <a:lstStyle/>
          <a:p>
            <a:pPr algn="r"/>
            <a:r>
              <a:rPr lang="he-IL" dirty="0"/>
              <a:t> מיצב עברית מיצב, תשע"א</a:t>
            </a:r>
            <a:br>
              <a:rPr lang="he-IL" dirty="0"/>
            </a:br>
            <a:r>
              <a:rPr lang="he-IL" dirty="0"/>
              <a:t>               </a:t>
            </a:r>
            <a:r>
              <a:rPr lang="he-IL" sz="2800" b="1" dirty="0">
                <a:solidFill>
                  <a:srgbClr val="12B4BC"/>
                </a:solidFill>
              </a:rPr>
              <a:t>נדידת הציפורים</a:t>
            </a:r>
          </a:p>
        </p:txBody>
      </p:sp>
      <p:sp>
        <p:nvSpPr>
          <p:cNvPr id="4" name="מלבן 3">
            <a:extLst>
              <a:ext uri="{FF2B5EF4-FFF2-40B4-BE49-F238E27FC236}">
                <a16:creationId xmlns:a16="http://schemas.microsoft.com/office/drawing/2014/main" id="{216CB8B0-2051-4D62-947A-AA3BF393E4B7}"/>
              </a:ext>
            </a:extLst>
          </p:cNvPr>
          <p:cNvSpPr/>
          <p:nvPr/>
        </p:nvSpPr>
        <p:spPr>
          <a:xfrm>
            <a:off x="731520" y="1536174"/>
            <a:ext cx="9291550" cy="4524315"/>
          </a:xfrm>
          <a:prstGeom prst="rect">
            <a:avLst/>
          </a:prstGeom>
        </p:spPr>
        <p:txBody>
          <a:bodyPr wrap="square">
            <a:spAutoFit/>
          </a:bodyPr>
          <a:lstStyle/>
          <a:p>
            <a:r>
              <a:rPr lang="he-IL" sz="2400" dirty="0">
                <a:latin typeface="Varela Round" panose="00000500000000000000" pitchFamily="2" charset="-79"/>
                <a:cs typeface="Varela Round" panose="00000500000000000000" pitchFamily="2" charset="-79"/>
              </a:rPr>
              <a:t>במשפטים הבאים יש מילים מודגשות. </a:t>
            </a:r>
          </a:p>
          <a:p>
            <a:r>
              <a:rPr lang="he-IL" sz="2400" dirty="0">
                <a:latin typeface="Varela Round" panose="00000500000000000000" pitchFamily="2" charset="-79"/>
                <a:cs typeface="Varela Round" panose="00000500000000000000" pitchFamily="2" charset="-79"/>
              </a:rPr>
              <a:t>כתבו מתחת לכל משפט אם המילה המודגשת היא </a:t>
            </a:r>
          </a:p>
          <a:p>
            <a:r>
              <a:rPr lang="he-IL" sz="2400" dirty="0">
                <a:latin typeface="Varela Round" panose="00000500000000000000" pitchFamily="2" charset="-79"/>
                <a:cs typeface="Varela Round" panose="00000500000000000000" pitchFamily="2" charset="-79"/>
              </a:rPr>
              <a:t>שם עצם, שם תואר או פועל. </a:t>
            </a:r>
          </a:p>
          <a:p>
            <a:pPr>
              <a:lnSpc>
                <a:spcPct val="150000"/>
              </a:lnSpc>
            </a:pPr>
            <a:r>
              <a:rPr lang="he-IL" sz="2400" dirty="0">
                <a:latin typeface="Varela Round" panose="00000500000000000000" pitchFamily="2" charset="-79"/>
                <a:cs typeface="Varela Round" panose="00000500000000000000" pitchFamily="2" charset="-79"/>
              </a:rPr>
              <a:t>א.  שורות 46–47: "גם כיום המדענים </a:t>
            </a:r>
            <a:r>
              <a:rPr lang="he-IL" sz="2400" b="1" u="sng" dirty="0">
                <a:latin typeface="Varela Round" panose="00000500000000000000" pitchFamily="2" charset="-79"/>
                <a:cs typeface="Varela Round" panose="00000500000000000000" pitchFamily="2" charset="-79"/>
              </a:rPr>
              <a:t>חוקרים </a:t>
            </a:r>
            <a:r>
              <a:rPr lang="he-IL" sz="2400" dirty="0">
                <a:latin typeface="Varela Round" panose="00000500000000000000" pitchFamily="2" charset="-79"/>
                <a:cs typeface="Varela Round" panose="00000500000000000000" pitchFamily="2" charset="-79"/>
              </a:rPr>
              <a:t>את התנהגות הציפורים ואת מבנה גופן..." -_________</a:t>
            </a:r>
          </a:p>
          <a:p>
            <a:r>
              <a:rPr lang="he-IL" sz="2400" dirty="0">
                <a:latin typeface="Varela Round" panose="00000500000000000000" pitchFamily="2" charset="-79"/>
                <a:cs typeface="Varela Round" panose="00000500000000000000" pitchFamily="2" charset="-79"/>
              </a:rPr>
              <a:t>						</a:t>
            </a:r>
          </a:p>
          <a:p>
            <a:r>
              <a:rPr lang="he-IL" sz="2400" dirty="0">
                <a:latin typeface="Varela Round" panose="00000500000000000000" pitchFamily="2" charset="-79"/>
                <a:cs typeface="Varela Round" panose="00000500000000000000" pitchFamily="2" charset="-79"/>
              </a:rPr>
              <a:t>                               </a:t>
            </a:r>
          </a:p>
          <a:p>
            <a:pPr>
              <a:lnSpc>
                <a:spcPct val="150000"/>
              </a:lnSpc>
            </a:pPr>
            <a:r>
              <a:rPr lang="he-IL" sz="2400" dirty="0">
                <a:latin typeface="Varela Round" panose="00000500000000000000" pitchFamily="2" charset="-79"/>
                <a:cs typeface="Varela Round" panose="00000500000000000000" pitchFamily="2" charset="-79"/>
              </a:rPr>
              <a:t>ב.  שורות 49–50: "כדי לדעת מאילו ארצות באות הציפורים ולהיכן הן עפות, </a:t>
            </a:r>
            <a:r>
              <a:rPr lang="he-IL" sz="2400" b="1" u="sng" dirty="0">
                <a:latin typeface="Varela Round" panose="00000500000000000000" pitchFamily="2" charset="-79"/>
                <a:cs typeface="Varela Round" panose="00000500000000000000" pitchFamily="2" charset="-79"/>
              </a:rPr>
              <a:t>החוקרים</a:t>
            </a:r>
            <a:r>
              <a:rPr lang="he-IL" sz="2400" dirty="0">
                <a:latin typeface="Varela Round" panose="00000500000000000000" pitchFamily="2" charset="-79"/>
                <a:cs typeface="Varela Round" panose="00000500000000000000" pitchFamily="2" charset="-79"/>
              </a:rPr>
              <a:t> משתמשים בכמה שיטות". -__________</a:t>
            </a:r>
          </a:p>
          <a:p>
            <a:r>
              <a:rPr lang="he-IL" sz="2400" dirty="0">
                <a:latin typeface="Varela Round" panose="00000500000000000000" pitchFamily="2" charset="-79"/>
                <a:cs typeface="Varela Round" panose="00000500000000000000" pitchFamily="2" charset="-79"/>
              </a:rPr>
              <a:t>						                            </a:t>
            </a:r>
          </a:p>
        </p:txBody>
      </p:sp>
      <p:sp>
        <p:nvSpPr>
          <p:cNvPr id="6" name="מלבן: פינות מעוגלות 5">
            <a:extLst>
              <a:ext uri="{FF2B5EF4-FFF2-40B4-BE49-F238E27FC236}">
                <a16:creationId xmlns:a16="http://schemas.microsoft.com/office/drawing/2014/main" id="{216D62A0-2661-4230-BFED-23F26EFEAD4E}"/>
              </a:ext>
            </a:extLst>
          </p:cNvPr>
          <p:cNvSpPr/>
          <p:nvPr/>
        </p:nvSpPr>
        <p:spPr>
          <a:xfrm>
            <a:off x="5900928" y="3225338"/>
            <a:ext cx="1472581" cy="3804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פועל</a:t>
            </a:r>
          </a:p>
        </p:txBody>
      </p:sp>
      <p:sp>
        <p:nvSpPr>
          <p:cNvPr id="7" name="מלבן: פינות מעוגלות 6">
            <a:extLst>
              <a:ext uri="{FF2B5EF4-FFF2-40B4-BE49-F238E27FC236}">
                <a16:creationId xmlns:a16="http://schemas.microsoft.com/office/drawing/2014/main" id="{182AA7F1-E617-4B2C-9E89-F59DB2AE2ED0}"/>
              </a:ext>
            </a:extLst>
          </p:cNvPr>
          <p:cNvSpPr/>
          <p:nvPr/>
        </p:nvSpPr>
        <p:spPr>
          <a:xfrm>
            <a:off x="2168930" y="5190220"/>
            <a:ext cx="2304288" cy="2632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rgbClr val="FF0000"/>
                </a:solidFill>
                <a:latin typeface="Varela Round" panose="00000500000000000000" pitchFamily="2" charset="-79"/>
                <a:cs typeface="Varela Round" panose="00000500000000000000" pitchFamily="2" charset="-79"/>
              </a:rPr>
              <a:t>שם עצם</a:t>
            </a:r>
          </a:p>
        </p:txBody>
      </p:sp>
    </p:spTree>
    <p:extLst>
      <p:ext uri="{BB962C8B-B14F-4D97-AF65-F5344CB8AC3E}">
        <p14:creationId xmlns:p14="http://schemas.microsoft.com/office/powerpoint/2010/main" val="26400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t>צירופים שמניים</a:t>
            </a:r>
            <a:endParaRPr lang="he-IL" dirty="0">
              <a:solidFill>
                <a:srgbClr val="192A72"/>
              </a:solidFill>
            </a:endParaRPr>
          </a:p>
        </p:txBody>
      </p:sp>
      <p:sp>
        <p:nvSpPr>
          <p:cNvPr id="7" name="כותרת משנה 6"/>
          <p:cNvSpPr>
            <a:spLocks noGrp="1"/>
          </p:cNvSpPr>
          <p:nvPr>
            <p:ph type="subTitle" idx="1"/>
          </p:nvPr>
        </p:nvSpPr>
        <p:spPr>
          <a:xfrm>
            <a:off x="1" y="2826050"/>
            <a:ext cx="12192001" cy="720094"/>
          </a:xfrm>
        </p:spPr>
        <p:txBody>
          <a:bodyPr/>
          <a:lstStyle/>
          <a:p>
            <a:endParaRPr lang="he-IL" dirty="0">
              <a:sym typeface="Varela Round"/>
            </a:endParaRPr>
          </a:p>
        </p:txBody>
      </p:sp>
      <p:sp>
        <p:nvSpPr>
          <p:cNvPr id="4" name="מציין מיקום תוכן 3"/>
          <p:cNvSpPr>
            <a:spLocks noGrp="1"/>
          </p:cNvSpPr>
          <p:nvPr>
            <p:ph idx="10"/>
          </p:nvPr>
        </p:nvSpPr>
        <p:spPr>
          <a:xfrm>
            <a:off x="1" y="3655861"/>
            <a:ext cx="12192001" cy="720094"/>
          </a:xfrm>
        </p:spPr>
        <p:txBody>
          <a:bodyPr/>
          <a:lstStyle/>
          <a:p>
            <a:endParaRPr lang="he-IL" dirty="0">
              <a:sym typeface="Varela Round"/>
            </a:endParaRPr>
          </a:p>
        </p:txBody>
      </p:sp>
      <p:sp>
        <p:nvSpPr>
          <p:cNvPr id="2" name="מלבן: פינות מעוגלות 1">
            <a:extLst>
              <a:ext uri="{FF2B5EF4-FFF2-40B4-BE49-F238E27FC236}">
                <a16:creationId xmlns:a16="http://schemas.microsoft.com/office/drawing/2014/main" id="{CA9DE62C-DCA7-4902-B767-B7D619AF27FA}"/>
              </a:ext>
            </a:extLst>
          </p:cNvPr>
          <p:cNvSpPr/>
          <p:nvPr/>
        </p:nvSpPr>
        <p:spPr>
          <a:xfrm>
            <a:off x="6545995" y="3523536"/>
            <a:ext cx="3523488" cy="85241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tx1"/>
                </a:solidFill>
              </a:rPr>
              <a:t>שם עצם ותוארו</a:t>
            </a:r>
          </a:p>
        </p:txBody>
      </p:sp>
      <p:sp>
        <p:nvSpPr>
          <p:cNvPr id="3" name="מלבן: פינות מעוגלות 2">
            <a:extLst>
              <a:ext uri="{FF2B5EF4-FFF2-40B4-BE49-F238E27FC236}">
                <a16:creationId xmlns:a16="http://schemas.microsoft.com/office/drawing/2014/main" id="{F800AE54-1AD6-4D09-AED9-35F7ABE46E8D}"/>
              </a:ext>
            </a:extLst>
          </p:cNvPr>
          <p:cNvSpPr/>
          <p:nvPr/>
        </p:nvSpPr>
        <p:spPr>
          <a:xfrm>
            <a:off x="2122517" y="3523535"/>
            <a:ext cx="2901696" cy="85241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dirty="0">
                <a:solidFill>
                  <a:schemeClr val="tx1"/>
                </a:solidFill>
              </a:rPr>
              <a:t>סמיכות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שם עצם ותוארו</a:t>
            </a:r>
          </a:p>
        </p:txBody>
      </p:sp>
      <p:sp>
        <p:nvSpPr>
          <p:cNvPr id="7" name="כותרת משנה 6"/>
          <p:cNvSpPr>
            <a:spLocks noGrp="1"/>
          </p:cNvSpPr>
          <p:nvPr>
            <p:ph type="subTitle" idx="1"/>
          </p:nvPr>
        </p:nvSpPr>
        <p:spPr>
          <a:xfrm>
            <a:off x="1" y="2918426"/>
            <a:ext cx="12192001" cy="642174"/>
          </a:xfrm>
        </p:spPr>
        <p:txBody>
          <a:bodyPr/>
          <a:lstStyle/>
          <a:p>
            <a:endParaRPr lang="he-IL" dirty="0">
              <a:solidFill>
                <a:srgbClr val="192A72"/>
              </a:solidFill>
              <a:sym typeface="Varela Round"/>
            </a:endParaRPr>
          </a:p>
        </p:txBody>
      </p:sp>
    </p:spTree>
    <p:extLst>
      <p:ext uri="{BB962C8B-B14F-4D97-AF65-F5344CB8AC3E}">
        <p14:creationId xmlns:p14="http://schemas.microsoft.com/office/powerpoint/2010/main" val="187097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2B8BB6-7B24-4AEA-8B63-937CF937F1F6}"/>
              </a:ext>
            </a:extLst>
          </p:cNvPr>
          <p:cNvSpPr>
            <a:spLocks noGrp="1"/>
          </p:cNvSpPr>
          <p:nvPr>
            <p:ph type="title"/>
          </p:nvPr>
        </p:nvSpPr>
        <p:spPr/>
        <p:txBody>
          <a:bodyPr/>
          <a:lstStyle/>
          <a:p>
            <a:r>
              <a:rPr lang="he-IL" sz="4000" dirty="0"/>
              <a:t>צירופים שמניים </a:t>
            </a:r>
          </a:p>
        </p:txBody>
      </p:sp>
      <p:sp>
        <p:nvSpPr>
          <p:cNvPr id="3" name="מציין מיקום טקסט 2">
            <a:extLst>
              <a:ext uri="{FF2B5EF4-FFF2-40B4-BE49-F238E27FC236}">
                <a16:creationId xmlns:a16="http://schemas.microsoft.com/office/drawing/2014/main" id="{1C324C25-6763-4BA9-903D-E3BD46501C5F}"/>
              </a:ext>
            </a:extLst>
          </p:cNvPr>
          <p:cNvSpPr>
            <a:spLocks noGrp="1"/>
          </p:cNvSpPr>
          <p:nvPr>
            <p:ph type="body" sz="quarter" idx="3"/>
          </p:nvPr>
        </p:nvSpPr>
        <p:spPr/>
        <p:txBody>
          <a:bodyPr/>
          <a:lstStyle/>
          <a:p>
            <a:r>
              <a:rPr lang="he-IL" dirty="0"/>
              <a:t>שם עצם +שם תואר</a:t>
            </a:r>
          </a:p>
        </p:txBody>
      </p:sp>
      <p:pic>
        <p:nvPicPr>
          <p:cNvPr id="22" name="מציין מיקום תוכן 21">
            <a:extLst>
              <a:ext uri="{FF2B5EF4-FFF2-40B4-BE49-F238E27FC236}">
                <a16:creationId xmlns:a16="http://schemas.microsoft.com/office/drawing/2014/main" id="{F97FC342-AAA6-4D20-98A8-221DE4E53C90}"/>
              </a:ext>
            </a:extLst>
          </p:cNvPr>
          <p:cNvPicPr>
            <a:picLocks noGrp="1" noChangeAspect="1"/>
          </p:cNvPicPr>
          <p:nvPr>
            <p:ph sz="quarter" idx="4"/>
          </p:nvPr>
        </p:nvPicPr>
        <p:blipFill rotWithShape="1">
          <a:blip r:embed="rId3"/>
          <a:srcRect l="33818" t="22287" r="55585" b="58154"/>
          <a:stretch/>
        </p:blipFill>
        <p:spPr>
          <a:xfrm>
            <a:off x="8822266" y="1621536"/>
            <a:ext cx="2345606" cy="1975104"/>
          </a:xfrm>
          <a:prstGeom prst="rect">
            <a:avLst/>
          </a:prstGeom>
        </p:spPr>
      </p:pic>
      <p:pic>
        <p:nvPicPr>
          <p:cNvPr id="23" name="תמונה 22">
            <a:extLst>
              <a:ext uri="{FF2B5EF4-FFF2-40B4-BE49-F238E27FC236}">
                <a16:creationId xmlns:a16="http://schemas.microsoft.com/office/drawing/2014/main" id="{099B7A30-CB38-4763-8C0E-17697AAC0A30}"/>
              </a:ext>
            </a:extLst>
          </p:cNvPr>
          <p:cNvPicPr>
            <a:picLocks noChangeAspect="1"/>
          </p:cNvPicPr>
          <p:nvPr/>
        </p:nvPicPr>
        <p:blipFill rotWithShape="1">
          <a:blip r:embed="rId4"/>
          <a:srcRect l="20913" t="22879" r="66000" b="68142"/>
          <a:stretch/>
        </p:blipFill>
        <p:spPr>
          <a:xfrm>
            <a:off x="2279904" y="1879344"/>
            <a:ext cx="6144769" cy="1461264"/>
          </a:xfrm>
          <a:prstGeom prst="rect">
            <a:avLst/>
          </a:prstGeom>
        </p:spPr>
      </p:pic>
      <p:pic>
        <p:nvPicPr>
          <p:cNvPr id="24" name="תמונה 23">
            <a:extLst>
              <a:ext uri="{FF2B5EF4-FFF2-40B4-BE49-F238E27FC236}">
                <a16:creationId xmlns:a16="http://schemas.microsoft.com/office/drawing/2014/main" id="{8B6448EA-A0D9-48BE-9C74-44F42AE64A62}"/>
              </a:ext>
            </a:extLst>
          </p:cNvPr>
          <p:cNvPicPr>
            <a:picLocks noChangeAspect="1"/>
          </p:cNvPicPr>
          <p:nvPr/>
        </p:nvPicPr>
        <p:blipFill>
          <a:blip r:embed="rId5"/>
          <a:stretch>
            <a:fillRect/>
          </a:stretch>
        </p:blipFill>
        <p:spPr>
          <a:xfrm>
            <a:off x="7565066" y="2953471"/>
            <a:ext cx="548688" cy="951058"/>
          </a:xfrm>
          <a:prstGeom prst="rect">
            <a:avLst/>
          </a:prstGeom>
        </p:spPr>
      </p:pic>
      <p:pic>
        <p:nvPicPr>
          <p:cNvPr id="25" name="תמונה 24">
            <a:extLst>
              <a:ext uri="{FF2B5EF4-FFF2-40B4-BE49-F238E27FC236}">
                <a16:creationId xmlns:a16="http://schemas.microsoft.com/office/drawing/2014/main" id="{CEA4D687-A1F2-4039-9BB5-18FD78A8A96F}"/>
              </a:ext>
            </a:extLst>
          </p:cNvPr>
          <p:cNvPicPr>
            <a:picLocks noChangeAspect="1"/>
          </p:cNvPicPr>
          <p:nvPr/>
        </p:nvPicPr>
        <p:blipFill>
          <a:blip r:embed="rId5"/>
          <a:stretch>
            <a:fillRect/>
          </a:stretch>
        </p:blipFill>
        <p:spPr>
          <a:xfrm>
            <a:off x="5077944" y="2953471"/>
            <a:ext cx="548688" cy="951058"/>
          </a:xfrm>
          <a:prstGeom prst="rect">
            <a:avLst/>
          </a:prstGeom>
        </p:spPr>
      </p:pic>
      <p:sp>
        <p:nvSpPr>
          <p:cNvPr id="26" name="מלבן: פינות מעוגלות 25">
            <a:extLst>
              <a:ext uri="{FF2B5EF4-FFF2-40B4-BE49-F238E27FC236}">
                <a16:creationId xmlns:a16="http://schemas.microsoft.com/office/drawing/2014/main" id="{9B097B5B-0058-4161-B0C1-940FC05719EE}"/>
              </a:ext>
            </a:extLst>
          </p:cNvPr>
          <p:cNvSpPr/>
          <p:nvPr/>
        </p:nvSpPr>
        <p:spPr>
          <a:xfrm>
            <a:off x="6927231" y="4015148"/>
            <a:ext cx="1895036" cy="725830"/>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שם עצם</a:t>
            </a:r>
          </a:p>
        </p:txBody>
      </p:sp>
      <p:sp>
        <p:nvSpPr>
          <p:cNvPr id="27" name="מלבן: פינות מעוגלות 26">
            <a:extLst>
              <a:ext uri="{FF2B5EF4-FFF2-40B4-BE49-F238E27FC236}">
                <a16:creationId xmlns:a16="http://schemas.microsoft.com/office/drawing/2014/main" id="{B539E190-0FDF-424D-B87E-6DFDD4D1175A}"/>
              </a:ext>
            </a:extLst>
          </p:cNvPr>
          <p:cNvSpPr/>
          <p:nvPr/>
        </p:nvSpPr>
        <p:spPr>
          <a:xfrm>
            <a:off x="4053020" y="4015148"/>
            <a:ext cx="2194560" cy="725830"/>
          </a:xfrm>
          <a:prstGeom prst="roundRect">
            <a:avLst/>
          </a:prstGeom>
          <a:solidFill>
            <a:schemeClr val="bg1">
              <a:lumMod val="95000"/>
            </a:schemeClr>
          </a:solidFill>
          <a:ln>
            <a:solidFill>
              <a:srgbClr val="192A7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Varela Round" panose="00000500000000000000" pitchFamily="2" charset="-79"/>
                <a:cs typeface="Varela Round" panose="00000500000000000000" pitchFamily="2" charset="-79"/>
              </a:rPr>
              <a:t>שם תואר</a:t>
            </a:r>
          </a:p>
        </p:txBody>
      </p:sp>
    </p:spTree>
    <p:extLst>
      <p:ext uri="{BB962C8B-B14F-4D97-AF65-F5344CB8AC3E}">
        <p14:creationId xmlns:p14="http://schemas.microsoft.com/office/powerpoint/2010/main" val="353210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405C3C5E2144991A82FB03AD36A29" ma:contentTypeVersion="12" ma:contentTypeDescription="Create a new document." ma:contentTypeScope="" ma:versionID="e4f0827a931059b31765ed3d04ced2b4">
  <xsd:schema xmlns:xsd="http://www.w3.org/2001/XMLSchema" xmlns:xs="http://www.w3.org/2001/XMLSchema" xmlns:p="http://schemas.microsoft.com/office/2006/metadata/properties" xmlns:ns3="3fb18b26-9745-44e6-b802-7b00fa7a1430" xmlns:ns4="e3d15af0-53cc-4fdd-8ebf-c94b218c505a" targetNamespace="http://schemas.microsoft.com/office/2006/metadata/properties" ma:root="true" ma:fieldsID="4b78d8332063f637b049228e2d456018" ns3:_="" ns4:_="">
    <xsd:import namespace="3fb18b26-9745-44e6-b802-7b00fa7a1430"/>
    <xsd:import namespace="e3d15af0-53cc-4fdd-8ebf-c94b218c50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8b26-9745-44e6-b802-7b00fa7a1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5af0-53cc-4fdd-8ebf-c94b218c50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38C243-9FE9-4966-9A17-3C81B2F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18b26-9745-44e6-b802-7b00fa7a1430"/>
    <ds:schemaRef ds:uri="e3d15af0-53cc-4fdd-8ebf-c94b218c50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6E37E6-121D-41EA-88E2-0DBA45AD3D5C}">
  <ds:schemaRefs>
    <ds:schemaRef ds:uri="http://schemas.microsoft.com/sharepoint/v3/contenttype/forms"/>
  </ds:schemaRefs>
</ds:datastoreItem>
</file>

<file path=customXml/itemProps3.xml><?xml version="1.0" encoding="utf-8"?>
<ds:datastoreItem xmlns:ds="http://schemas.openxmlformats.org/officeDocument/2006/customXml" ds:itemID="{B2BC3996-4E41-4AFE-B2A8-51E60F5E1DCB}">
  <ds:schemaRefs>
    <ds:schemaRef ds:uri="http://schemas.microsoft.com/office/2006/metadata/properties"/>
    <ds:schemaRef ds:uri="3fb18b26-9745-44e6-b802-7b00fa7a143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e3d15af0-53cc-4fdd-8ebf-c94b218c505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6766</TotalTime>
  <Words>2456</Words>
  <Application>Microsoft Office PowerPoint</Application>
  <PresentationFormat>מסך רחב</PresentationFormat>
  <Paragraphs>474</Paragraphs>
  <Slides>45</Slides>
  <Notes>35</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45</vt:i4>
      </vt:variant>
    </vt:vector>
  </HeadingPairs>
  <TitlesOfParts>
    <vt:vector size="52" baseType="lpstr">
      <vt:lpstr>Arial</vt:lpstr>
      <vt:lpstr>Calibri</vt:lpstr>
      <vt:lpstr>Guttman Yad-Brush</vt:lpstr>
      <vt:lpstr>Times New Roman</vt:lpstr>
      <vt:lpstr>Varela Round</vt:lpstr>
      <vt:lpstr>Wingdings</vt:lpstr>
      <vt:lpstr>ערכת נושא Office</vt:lpstr>
      <vt:lpstr>מערכת שידורים לאומית</vt:lpstr>
      <vt:lpstr>צירופים שמניים</vt:lpstr>
      <vt:lpstr>מה נלמד היום? </vt:lpstr>
      <vt:lpstr>               חלקי הדיבור</vt:lpstr>
      <vt:lpstr>המצאות ישראליות</vt:lpstr>
      <vt:lpstr> מיצב עברית מיצב, תשע"א                נדידת הציפורים</vt:lpstr>
      <vt:lpstr>צירופים שמניים</vt:lpstr>
      <vt:lpstr>שם עצם ותוארו</vt:lpstr>
      <vt:lpstr>צירופים שמניים </vt:lpstr>
      <vt:lpstr>צירופים שמניים </vt:lpstr>
      <vt:lpstr>צירופים שמניים</vt:lpstr>
      <vt:lpstr>מצגת של PowerPoint‏</vt:lpstr>
      <vt:lpstr>מצגת של PowerPoint‏</vt:lpstr>
      <vt:lpstr>מצגת של PowerPoint‏</vt:lpstr>
      <vt:lpstr>שם עצם ותוארו</vt:lpstr>
      <vt:lpstr>ש"ע ותוארו -התאמה במין, במספר וביידוע</vt:lpstr>
      <vt:lpstr>דרכי היידוע</vt:lpstr>
      <vt:lpstr>    על כל אלה</vt:lpstr>
      <vt:lpstr>   על כל אלה </vt:lpstr>
      <vt:lpstr>    </vt:lpstr>
      <vt:lpstr>מצגת של PowerPoint‏</vt:lpstr>
      <vt:lpstr>סיכום </vt:lpstr>
      <vt:lpstr>יוצאים להפסקה</vt:lpstr>
      <vt:lpstr>הסמיכות</vt:lpstr>
      <vt:lpstr>סמיכות</vt:lpstr>
      <vt:lpstr> הערך - סְמִיכוּת (סמיכות) </vt:lpstr>
      <vt:lpstr>הצירוף השמני - סמיכות</vt:lpstr>
      <vt:lpstr>הסמיכות –הנסמך והסומך</vt:lpstr>
      <vt:lpstr>הנסמך והסומך</vt:lpstr>
      <vt:lpstr>                 חלופון </vt:lpstr>
      <vt:lpstr>הנסמך והסומך</vt:lpstr>
      <vt:lpstr>הסמיכות</vt:lpstr>
      <vt:lpstr>מצגת של PowerPoint‏</vt:lpstr>
      <vt:lpstr>סמיכות</vt:lpstr>
      <vt:lpstr>מצגת של PowerPoint‏</vt:lpstr>
      <vt:lpstr>מצגת של PowerPoint‏</vt:lpstr>
      <vt:lpstr>השיר:  אנשי הדממה</vt:lpstr>
      <vt:lpstr>  אנשי הדממה</vt:lpstr>
      <vt:lpstr>הבחנה בין צירוף סמיכות לבין  צירוף שם עצם ותוארו</vt:lpstr>
      <vt:lpstr>תרגול -הבחנה בין סמיכות לבין שם עצם ותוארו</vt:lpstr>
      <vt:lpstr>    לפניכם צירופים שמניים.</vt:lpstr>
      <vt:lpstr>תרגול</vt:lpstr>
      <vt:lpstr>הידעת ???</vt:lpstr>
      <vt:lpstr>תודה על ההקשבה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שני שמלה/Shani Chemla</cp:lastModifiedBy>
  <cp:revision>283</cp:revision>
  <dcterms:created xsi:type="dcterms:W3CDTF">2020-03-15T19:13:03Z</dcterms:created>
  <dcterms:modified xsi:type="dcterms:W3CDTF">2022-04-27T07:12:28Z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0x01010033D405C3C5E2144991A82FB03AD36A29</vt:lpwstr>
  </property>
</Properties>
</file>