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0"/>
  </p:notesMasterIdLst>
  <p:sldIdLst>
    <p:sldId id="257" r:id="rId2"/>
    <p:sldId id="309" r:id="rId3"/>
    <p:sldId id="385" r:id="rId4"/>
    <p:sldId id="353" r:id="rId5"/>
    <p:sldId id="362" r:id="rId6"/>
    <p:sldId id="363" r:id="rId7"/>
    <p:sldId id="378" r:id="rId8"/>
    <p:sldId id="386" r:id="rId9"/>
    <p:sldId id="379" r:id="rId10"/>
    <p:sldId id="380" r:id="rId11"/>
    <p:sldId id="381" r:id="rId12"/>
    <p:sldId id="382" r:id="rId13"/>
    <p:sldId id="383" r:id="rId14"/>
    <p:sldId id="387" r:id="rId15"/>
    <p:sldId id="384" r:id="rId16"/>
    <p:sldId id="388" r:id="rId17"/>
    <p:sldId id="389" r:id="rId18"/>
    <p:sldId id="398" r:id="rId19"/>
    <p:sldId id="391" r:id="rId20"/>
    <p:sldId id="392" r:id="rId21"/>
    <p:sldId id="393" r:id="rId22"/>
    <p:sldId id="399" r:id="rId23"/>
    <p:sldId id="395" r:id="rId24"/>
    <p:sldId id="396" r:id="rId25"/>
    <p:sldId id="400" r:id="rId26"/>
    <p:sldId id="329" r:id="rId27"/>
    <p:sldId id="263" r:id="rId28"/>
    <p:sldId id="401" r:id="rId29"/>
    <p:sldId id="402" r:id="rId30"/>
    <p:sldId id="354" r:id="rId31"/>
    <p:sldId id="361" r:id="rId32"/>
    <p:sldId id="403" r:id="rId33"/>
    <p:sldId id="404" r:id="rId34"/>
    <p:sldId id="405" r:id="rId35"/>
    <p:sldId id="406" r:id="rId36"/>
    <p:sldId id="407" r:id="rId37"/>
    <p:sldId id="408" r:id="rId38"/>
    <p:sldId id="291" r:id="rId3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651" autoAdjust="0"/>
    <p:restoredTop sz="93875" autoAdjust="0"/>
  </p:normalViewPr>
  <p:slideViewPr>
    <p:cSldViewPr snapToGrid="0" snapToObjects="1">
      <p:cViewPr varScale="1">
        <p:scale>
          <a:sx n="69" d="100"/>
          <a:sy n="69" d="100"/>
        </p:scale>
        <p:origin x="1493" y="77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6283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4755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2031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83431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4699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9293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86141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92272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96238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3414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83431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1899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8712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83431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5310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1614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70246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0409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3056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2763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121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9293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2899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5112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344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2467173" y="307803"/>
            <a:ext cx="6470040" cy="138499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הזזה שמאלה – </a:t>
            </a:r>
            <a:r>
              <a:rPr lang="en-US" sz="4400" b="1" dirty="0" err="1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shl</a:t>
            </a:r>
            <a:endParaRPr lang="he-IL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  <a:p>
            <a:pPr algn="ctr"/>
            <a:r>
              <a:rPr lang="he-IL" sz="4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דוגמה</a:t>
            </a:r>
            <a:endParaRPr lang="en-US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2270232-7BDF-446F-BEF7-56E508609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343" y="2021656"/>
            <a:ext cx="3131127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400" dirty="0">
                <a:latin typeface="+mn-lt"/>
                <a:cs typeface="+mn-cs"/>
              </a:rPr>
              <a:t>mov al,12d</a:t>
            </a:r>
          </a:p>
          <a:p>
            <a:pPr algn="l" rtl="0" eaLnBrk="1" hangingPunct="1"/>
            <a:r>
              <a:rPr lang="en-US" altLang="he-IL" sz="2400" dirty="0" err="1">
                <a:latin typeface="+mn-lt"/>
                <a:cs typeface="+mn-cs"/>
              </a:rPr>
              <a:t>shl</a:t>
            </a:r>
            <a:r>
              <a:rPr lang="en-US" altLang="he-IL" sz="2400" dirty="0">
                <a:latin typeface="+mn-lt"/>
                <a:cs typeface="+mn-cs"/>
              </a:rPr>
              <a:t> al,2</a:t>
            </a:r>
            <a:endParaRPr lang="en-US" altLang="he-IL" dirty="0">
              <a:latin typeface="+mn-lt"/>
              <a:cs typeface="+mn-cs"/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843B66D9-1AE6-4B0D-B199-238C0E5DBD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1"/>
          <a:stretch/>
        </p:blipFill>
        <p:spPr bwMode="auto">
          <a:xfrm>
            <a:off x="1349936" y="2021656"/>
            <a:ext cx="379412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3C9D086-63CF-413B-AC23-E0B4DED8F540}"/>
              </a:ext>
            </a:extLst>
          </p:cNvPr>
          <p:cNvCxnSpPr/>
          <p:nvPr/>
        </p:nvCxnSpPr>
        <p:spPr>
          <a:xfrm flipH="1">
            <a:off x="3289610" y="2720898"/>
            <a:ext cx="2999678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488E0E5-CBCF-4B6E-9276-8B13AC110682}"/>
              </a:ext>
            </a:extLst>
          </p:cNvPr>
          <p:cNvSpPr txBox="1"/>
          <p:nvPr/>
        </p:nvSpPr>
        <p:spPr>
          <a:xfrm>
            <a:off x="4003287" y="3302401"/>
            <a:ext cx="2888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b="1" u="sng" dirty="0"/>
              <a:t>התוצאה: </a:t>
            </a:r>
          </a:p>
          <a:p>
            <a:pPr marL="285750" indent="-285750">
              <a:buFontTx/>
              <a:buChar char="-"/>
            </a:pPr>
            <a:r>
              <a:rPr lang="he-IL" dirty="0"/>
              <a:t>מיקום הביטים השתנה</a:t>
            </a:r>
          </a:p>
          <a:p>
            <a:pPr marL="285750" indent="-285750">
              <a:buFontTx/>
              <a:buChar char="-"/>
            </a:pPr>
            <a:r>
              <a:rPr lang="he-IL" dirty="0"/>
              <a:t>המספר גדל פי 4</a:t>
            </a:r>
            <a:endParaRPr lang="en-I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C822F-ADFF-4C4A-98A7-81A31AABBFB6}"/>
              </a:ext>
            </a:extLst>
          </p:cNvPr>
          <p:cNvSpPr txBox="1"/>
          <p:nvPr/>
        </p:nvSpPr>
        <p:spPr>
          <a:xfrm>
            <a:off x="9218269" y="344031"/>
            <a:ext cx="195763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800" b="1" dirty="0"/>
              <a:t>מספרים </a:t>
            </a:r>
            <a:r>
              <a:rPr lang="en-US" sz="2800" b="1" dirty="0"/>
              <a:t>unsigned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55707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61DC94CD-F491-4479-B7D6-15050CC27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63" y="4398768"/>
            <a:ext cx="2531836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000" dirty="0">
                <a:latin typeface="+mn-lt"/>
                <a:cs typeface="+mn-cs"/>
              </a:rPr>
              <a:t>mov al,10010101b</a:t>
            </a:r>
          </a:p>
          <a:p>
            <a:pPr algn="l" rtl="0" eaLnBrk="1" hangingPunct="1"/>
            <a:r>
              <a:rPr lang="en-US" altLang="he-IL" sz="2000" dirty="0" err="1">
                <a:latin typeface="+mn-lt"/>
                <a:cs typeface="+mn-cs"/>
              </a:rPr>
              <a:t>shr</a:t>
            </a:r>
            <a:r>
              <a:rPr lang="en-US" altLang="he-IL" sz="2000" dirty="0">
                <a:latin typeface="+mn-lt"/>
                <a:cs typeface="+mn-cs"/>
              </a:rPr>
              <a:t> al,1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SHR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2437580" y="2736409"/>
            <a:ext cx="8579059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b="1" dirty="0">
                <a:solidFill>
                  <a:schemeClr val="dk1"/>
                </a:solidFill>
              </a:rPr>
              <a:t>פעולת הפקודה</a:t>
            </a:r>
            <a:r>
              <a:rPr lang="he-IL" dirty="0">
                <a:solidFill>
                  <a:schemeClr val="dk1"/>
                </a:solidFill>
              </a:rPr>
              <a:t>: מטפלת במספרים </a:t>
            </a:r>
            <a:r>
              <a:rPr lang="en-US" b="1" dirty="0">
                <a:solidFill>
                  <a:schemeClr val="dk1"/>
                </a:solidFill>
              </a:rPr>
              <a:t>unsigned</a:t>
            </a:r>
            <a:r>
              <a:rPr lang="he-IL" dirty="0">
                <a:solidFill>
                  <a:schemeClr val="dk1"/>
                </a:solidFill>
              </a:rPr>
              <a:t>. 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u="sng" dirty="0">
                <a:solidFill>
                  <a:schemeClr val="dk1"/>
                </a:solidFill>
              </a:rPr>
              <a:t>מזיזה</a:t>
            </a:r>
            <a:r>
              <a:rPr lang="he-IL" dirty="0">
                <a:solidFill>
                  <a:schemeClr val="dk1"/>
                </a:solidFill>
              </a:rPr>
              <a:t> את כל הביטים מקום אחד ימינה, </a:t>
            </a:r>
            <a:r>
              <a:rPr lang="he-IL" u="sng" dirty="0">
                <a:solidFill>
                  <a:schemeClr val="dk1"/>
                </a:solidFill>
              </a:rPr>
              <a:t>ומוסיפה</a:t>
            </a:r>
            <a:r>
              <a:rPr lang="he-IL" dirty="0">
                <a:solidFill>
                  <a:schemeClr val="dk1"/>
                </a:solidFill>
              </a:rPr>
              <a:t> 0 במקום השמאלי ביותר. 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dirty="0">
                <a:solidFill>
                  <a:schemeClr val="dk1"/>
                </a:solidFill>
              </a:rPr>
              <a:t>הביט הימני "נופל" ומועבר לדגל הנשא</a:t>
            </a:r>
            <a:r>
              <a:rPr lang="en-US" dirty="0">
                <a:solidFill>
                  <a:schemeClr val="dk1"/>
                </a:solidFill>
              </a:rPr>
              <a:t>  </a:t>
            </a:r>
            <a:r>
              <a:rPr lang="he-IL" dirty="0">
                <a:solidFill>
                  <a:schemeClr val="dk1"/>
                </a:solidFill>
              </a:rPr>
              <a:t> - </a:t>
            </a:r>
            <a:r>
              <a:rPr lang="en-US" dirty="0">
                <a:solidFill>
                  <a:schemeClr val="dk1"/>
                </a:solidFill>
              </a:rPr>
              <a:t>CF</a:t>
            </a:r>
            <a:r>
              <a:rPr lang="he-IL" dirty="0">
                <a:solidFill>
                  <a:schemeClr val="dk1"/>
                </a:solidFill>
              </a:rPr>
              <a:t>. (בהזזה מרובה האחרון שנפל)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1483C29C-A6E9-4BE8-8877-424ADB09E306}"/>
              </a:ext>
            </a:extLst>
          </p:cNvPr>
          <p:cNvSpPr/>
          <p:nvPr/>
        </p:nvSpPr>
        <p:spPr>
          <a:xfrm>
            <a:off x="7478490" y="3835403"/>
            <a:ext cx="353814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משפיע על דגלים: </a:t>
            </a:r>
            <a:r>
              <a:rPr lang="en-US" dirty="0">
                <a:solidFill>
                  <a:schemeClr val="dk1"/>
                </a:solidFill>
              </a:rPr>
              <a:t>ZF ,SF ,OF , CF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729148" y="1474284"/>
            <a:ext cx="1880644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2086430" y="1961413"/>
            <a:ext cx="6537367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</a:t>
            </a:r>
            <a:r>
              <a:rPr lang="en-US" sz="2000" dirty="0"/>
              <a:t>n</a:t>
            </a:r>
            <a:r>
              <a:rPr lang="he-IL" sz="20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SHR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37FC538-252C-4F46-A93B-2CE1D6089A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56"/>
          <a:stretch/>
        </p:blipFill>
        <p:spPr bwMode="auto">
          <a:xfrm>
            <a:off x="1461307" y="5148332"/>
            <a:ext cx="3759994" cy="9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2DEE7B7-748F-41A8-9FF2-DB06EBF3B89E}"/>
              </a:ext>
            </a:extLst>
          </p:cNvPr>
          <p:cNvSpPr txBox="1"/>
          <p:nvPr/>
        </p:nvSpPr>
        <p:spPr>
          <a:xfrm>
            <a:off x="5341618" y="5204490"/>
            <a:ext cx="138549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1600" dirty="0"/>
              <a:t>האחרון נכנס לדגל הנשא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BE2EB5-3BAB-4F94-B482-322B567882DD}"/>
              </a:ext>
            </a:extLst>
          </p:cNvPr>
          <p:cNvSpPr txBox="1"/>
          <p:nvPr/>
        </p:nvSpPr>
        <p:spPr>
          <a:xfrm>
            <a:off x="8850279" y="307803"/>
            <a:ext cx="195763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800" b="1" dirty="0"/>
              <a:t>מספרים </a:t>
            </a:r>
            <a:r>
              <a:rPr lang="en-US" sz="2800" b="1" dirty="0"/>
              <a:t>unsigned</a:t>
            </a:r>
            <a:endParaRPr lang="he-IL" sz="2800" b="1" dirty="0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31AC9BD3-C3CD-4D77-B1F0-3E821CD84B81}"/>
              </a:ext>
            </a:extLst>
          </p:cNvPr>
          <p:cNvSpPr/>
          <p:nvPr/>
        </p:nvSpPr>
        <p:spPr>
          <a:xfrm>
            <a:off x="1846625" y="350534"/>
            <a:ext cx="6042039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Shift Right - Unsigned</a:t>
            </a:r>
          </a:p>
        </p:txBody>
      </p:sp>
      <p:sp>
        <p:nvSpPr>
          <p:cNvPr id="20" name="Rectangle 32">
            <a:extLst>
              <a:ext uri="{FF2B5EF4-FFF2-40B4-BE49-F238E27FC236}">
                <a16:creationId xmlns:a16="http://schemas.microsoft.com/office/drawing/2014/main" id="{D0FDD128-B15F-4A4F-833D-F1F659508A93}"/>
              </a:ext>
            </a:extLst>
          </p:cNvPr>
          <p:cNvSpPr/>
          <p:nvPr/>
        </p:nvSpPr>
        <p:spPr>
          <a:xfrm>
            <a:off x="5197777" y="4412951"/>
            <a:ext cx="83708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דוגמא:</a:t>
            </a:r>
            <a:endParaRPr lang="en-US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65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0" grpId="0" animBg="1"/>
      <p:bldP spid="17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3008987" y="307803"/>
            <a:ext cx="5928226" cy="12618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הזזה ימינה – </a:t>
            </a:r>
            <a:r>
              <a:rPr lang="en-US" sz="4400" b="1" dirty="0" err="1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shr</a:t>
            </a:r>
            <a:endParaRPr lang="he-IL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  <a:p>
            <a:pPr algn="ctr"/>
            <a:r>
              <a:rPr lang="he-IL" sz="32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דוגמה</a:t>
            </a:r>
            <a:endParaRPr lang="en-US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2270232-7BDF-446F-BEF7-56E508609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343" y="2021656"/>
            <a:ext cx="3131127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400" dirty="0">
                <a:latin typeface="+mn-lt"/>
                <a:cs typeface="+mn-cs"/>
              </a:rPr>
              <a:t>mov al,12d</a:t>
            </a:r>
          </a:p>
          <a:p>
            <a:pPr algn="l" rtl="0" eaLnBrk="1" hangingPunct="1"/>
            <a:r>
              <a:rPr lang="en-US" altLang="he-IL" sz="2400" dirty="0" err="1">
                <a:latin typeface="+mn-lt"/>
                <a:cs typeface="+mn-cs"/>
              </a:rPr>
              <a:t>shr</a:t>
            </a:r>
            <a:r>
              <a:rPr lang="en-US" altLang="he-IL" sz="2400" dirty="0">
                <a:latin typeface="+mn-lt"/>
                <a:cs typeface="+mn-cs"/>
              </a:rPr>
              <a:t> al,2</a:t>
            </a:r>
            <a:endParaRPr lang="en-US" altLang="he-IL" dirty="0">
              <a:latin typeface="+mn-lt"/>
              <a:cs typeface="+mn-cs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96F9233-C1D6-477C-8F14-6BE748E931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19"/>
          <a:stretch/>
        </p:blipFill>
        <p:spPr bwMode="auto">
          <a:xfrm>
            <a:off x="1404908" y="2780608"/>
            <a:ext cx="3833812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5">
            <a:extLst>
              <a:ext uri="{FF2B5EF4-FFF2-40B4-BE49-F238E27FC236}">
                <a16:creationId xmlns:a16="http://schemas.microsoft.com/office/drawing/2014/main" id="{BD5FB0B3-E235-44C1-9D7F-636182479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19" y="239960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000" b="1" dirty="0">
                <a:latin typeface="+mn-lt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A13C66-CBFE-4C91-A4CE-65199C1D9E75}"/>
              </a:ext>
            </a:extLst>
          </p:cNvPr>
          <p:cNvSpPr txBox="1"/>
          <p:nvPr/>
        </p:nvSpPr>
        <p:spPr>
          <a:xfrm>
            <a:off x="9073303" y="307803"/>
            <a:ext cx="195763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800" b="1" dirty="0"/>
              <a:t>מספרים </a:t>
            </a:r>
            <a:r>
              <a:rPr lang="en-US" sz="2800" b="1" dirty="0"/>
              <a:t>unsigned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84967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3931156" y="185959"/>
            <a:ext cx="4586513" cy="132343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הזזה ימינה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</a:t>
            </a:r>
          </a:p>
          <a:p>
            <a:pPr algn="ctr"/>
            <a:r>
              <a:rPr lang="he-IL" sz="36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במספרים </a:t>
            </a:r>
            <a:r>
              <a:rPr lang="en-US" sz="36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Signed</a:t>
            </a:r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61DC94CD-F491-4479-B7D6-15050CC27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33" y="4369405"/>
            <a:ext cx="1678005" cy="6463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dirty="0">
                <a:latin typeface="+mn-lt"/>
                <a:cs typeface="+mn-cs"/>
              </a:rPr>
              <a:t>mov al,87h</a:t>
            </a:r>
          </a:p>
          <a:p>
            <a:pPr algn="l" rtl="0" eaLnBrk="1" hangingPunct="1"/>
            <a:r>
              <a:rPr lang="en-US" altLang="he-IL" dirty="0" err="1">
                <a:latin typeface="+mn-lt"/>
                <a:cs typeface="+mn-cs"/>
              </a:rPr>
              <a:t>sar</a:t>
            </a:r>
            <a:r>
              <a:rPr lang="en-US" altLang="he-IL" dirty="0">
                <a:latin typeface="+mn-lt"/>
                <a:cs typeface="+mn-cs"/>
              </a:rPr>
              <a:t> al,1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SAR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769435" y="2714645"/>
            <a:ext cx="1003847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b="1" dirty="0">
                <a:solidFill>
                  <a:schemeClr val="dk1"/>
                </a:solidFill>
              </a:rPr>
              <a:t>קוד הפקודה : </a:t>
            </a:r>
            <a:r>
              <a:rPr lang="en-US" b="1" dirty="0">
                <a:solidFill>
                  <a:schemeClr val="dk1"/>
                </a:solidFill>
              </a:rPr>
              <a:t>SAR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he-IL" dirty="0">
                <a:solidFill>
                  <a:schemeClr val="dk1"/>
                </a:solidFill>
              </a:rPr>
              <a:t> - קיצור של  </a:t>
            </a:r>
            <a:r>
              <a:rPr lang="en-US" dirty="0">
                <a:solidFill>
                  <a:schemeClr val="dk1"/>
                </a:solidFill>
              </a:rPr>
              <a:t> Shift Arithmetic Right </a:t>
            </a:r>
            <a:r>
              <a:rPr lang="he-IL" dirty="0">
                <a:solidFill>
                  <a:schemeClr val="dk1"/>
                </a:solidFill>
              </a:rPr>
              <a:t>(הזזה אריתמטית ימינה)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2228849" y="3171845"/>
            <a:ext cx="8579059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b="1" dirty="0">
                <a:solidFill>
                  <a:schemeClr val="dk1"/>
                </a:solidFill>
              </a:rPr>
              <a:t>פעולת הפקודה</a:t>
            </a:r>
            <a:r>
              <a:rPr lang="he-IL" dirty="0">
                <a:solidFill>
                  <a:schemeClr val="dk1"/>
                </a:solidFill>
              </a:rPr>
              <a:t>: מטפלת במספרים </a:t>
            </a:r>
            <a:r>
              <a:rPr lang="he-IL" b="1" dirty="0">
                <a:solidFill>
                  <a:schemeClr val="dk1"/>
                </a:solidFill>
              </a:rPr>
              <a:t>מכוונים - </a:t>
            </a:r>
            <a:r>
              <a:rPr lang="en-US" b="1" dirty="0">
                <a:solidFill>
                  <a:schemeClr val="dk1"/>
                </a:solidFill>
              </a:rPr>
              <a:t>signed</a:t>
            </a:r>
            <a:r>
              <a:rPr lang="he-IL" dirty="0">
                <a:solidFill>
                  <a:schemeClr val="dk1"/>
                </a:solidFill>
              </a:rPr>
              <a:t>. 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u="sng" dirty="0">
                <a:solidFill>
                  <a:schemeClr val="dk1"/>
                </a:solidFill>
              </a:rPr>
              <a:t>מזיזה</a:t>
            </a:r>
            <a:r>
              <a:rPr lang="he-IL" dirty="0">
                <a:solidFill>
                  <a:schemeClr val="dk1"/>
                </a:solidFill>
              </a:rPr>
              <a:t> את כל הביטים מקום אחד ימינה, </a:t>
            </a:r>
            <a:r>
              <a:rPr lang="he-IL" u="sng" dirty="0">
                <a:solidFill>
                  <a:schemeClr val="dk1"/>
                </a:solidFill>
              </a:rPr>
              <a:t>ומשלימה </a:t>
            </a:r>
            <a:r>
              <a:rPr lang="he-IL" dirty="0">
                <a:solidFill>
                  <a:schemeClr val="dk1"/>
                </a:solidFill>
              </a:rPr>
              <a:t>את ה-</a:t>
            </a:r>
            <a:r>
              <a:rPr lang="en-US" dirty="0">
                <a:solidFill>
                  <a:schemeClr val="dk1"/>
                </a:solidFill>
              </a:rPr>
              <a:t>MSB</a:t>
            </a:r>
            <a:r>
              <a:rPr lang="he-IL" dirty="0">
                <a:solidFill>
                  <a:schemeClr val="dk1"/>
                </a:solidFill>
              </a:rPr>
              <a:t>  באותו ערך של ביט הסימן שהיה לפני ההזזה.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dirty="0">
                <a:solidFill>
                  <a:schemeClr val="dk1"/>
                </a:solidFill>
              </a:rPr>
              <a:t>הביט האחרון שהוצא מוכנס ל- </a:t>
            </a:r>
            <a:r>
              <a:rPr lang="en-US" dirty="0">
                <a:solidFill>
                  <a:schemeClr val="dk1"/>
                </a:solidFill>
              </a:rPr>
              <a:t>CF</a:t>
            </a:r>
            <a:r>
              <a:rPr lang="he-IL" dirty="0">
                <a:solidFill>
                  <a:schemeClr val="dk1"/>
                </a:solidFill>
              </a:rPr>
              <a:t>. 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1483C29C-A6E9-4BE8-8877-424ADB09E306}"/>
              </a:ext>
            </a:extLst>
          </p:cNvPr>
          <p:cNvSpPr/>
          <p:nvPr/>
        </p:nvSpPr>
        <p:spPr>
          <a:xfrm>
            <a:off x="7269759" y="4547190"/>
            <a:ext cx="353814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משפיע על דגלים: </a:t>
            </a:r>
            <a:r>
              <a:rPr lang="en-US" dirty="0">
                <a:solidFill>
                  <a:schemeClr val="dk1"/>
                </a:solidFill>
              </a:rPr>
              <a:t>ZF ,SF ,OF , CF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729148" y="1474284"/>
            <a:ext cx="1880644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2086430" y="1961413"/>
            <a:ext cx="6537367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</a:t>
            </a:r>
            <a:r>
              <a:rPr lang="en-US" sz="2000" dirty="0"/>
              <a:t>n</a:t>
            </a:r>
            <a:r>
              <a:rPr lang="he-IL" sz="20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SAR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graphicFrame>
        <p:nvGraphicFramePr>
          <p:cNvPr id="18" name="Table 21">
            <a:extLst>
              <a:ext uri="{FF2B5EF4-FFF2-40B4-BE49-F238E27FC236}">
                <a16:creationId xmlns:a16="http://schemas.microsoft.com/office/drawing/2014/main" id="{074CE3AC-01E5-4E0D-90D4-21514F65A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610732"/>
              </p:ext>
            </p:extLst>
          </p:nvPr>
        </p:nvGraphicFramePr>
        <p:xfrm>
          <a:off x="2514600" y="4916522"/>
          <a:ext cx="3581400" cy="33528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23">
            <a:extLst>
              <a:ext uri="{FF2B5EF4-FFF2-40B4-BE49-F238E27FC236}">
                <a16:creationId xmlns:a16="http://schemas.microsoft.com/office/drawing/2014/main" id="{5D4563BF-E5A2-423C-8C75-5C912F2B7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006879"/>
              </p:ext>
            </p:extLst>
          </p:nvPr>
        </p:nvGraphicFramePr>
        <p:xfrm>
          <a:off x="6477000" y="4459322"/>
          <a:ext cx="533400" cy="797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545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38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le 24">
            <a:extLst>
              <a:ext uri="{FF2B5EF4-FFF2-40B4-BE49-F238E27FC236}">
                <a16:creationId xmlns:a16="http://schemas.microsoft.com/office/drawing/2014/main" id="{CB3F5282-FE16-46E8-819A-B818A19BA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049716"/>
              </p:ext>
            </p:extLst>
          </p:nvPr>
        </p:nvGraphicFramePr>
        <p:xfrm>
          <a:off x="2514600" y="5602322"/>
          <a:ext cx="3581400" cy="33528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Right Arrow 25">
            <a:extLst>
              <a:ext uri="{FF2B5EF4-FFF2-40B4-BE49-F238E27FC236}">
                <a16:creationId xmlns:a16="http://schemas.microsoft.com/office/drawing/2014/main" id="{F5589EB4-5358-44D7-9026-FBD6E09FDA07}"/>
              </a:ext>
            </a:extLst>
          </p:cNvPr>
          <p:cNvSpPr/>
          <p:nvPr/>
        </p:nvSpPr>
        <p:spPr>
          <a:xfrm>
            <a:off x="6096000" y="5068922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מלבן 19">
            <a:extLst>
              <a:ext uri="{FF2B5EF4-FFF2-40B4-BE49-F238E27FC236}">
                <a16:creationId xmlns:a16="http://schemas.microsoft.com/office/drawing/2014/main" id="{0275CE66-93B6-406C-A9A6-4A79C8BBD6DD}"/>
              </a:ext>
            </a:extLst>
          </p:cNvPr>
          <p:cNvSpPr/>
          <p:nvPr/>
        </p:nvSpPr>
        <p:spPr>
          <a:xfrm>
            <a:off x="1204913" y="5521014"/>
            <a:ext cx="608647" cy="514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200" dirty="0"/>
              <a:t>ביט הסימן</a:t>
            </a:r>
          </a:p>
        </p:txBody>
      </p:sp>
      <p:cxnSp>
        <p:nvCxnSpPr>
          <p:cNvPr id="23" name="מחבר חץ ישר 21">
            <a:extLst>
              <a:ext uri="{FF2B5EF4-FFF2-40B4-BE49-F238E27FC236}">
                <a16:creationId xmlns:a16="http://schemas.microsoft.com/office/drawing/2014/main" id="{99329938-270B-4A39-8902-45287FA85C10}"/>
              </a:ext>
            </a:extLst>
          </p:cNvPr>
          <p:cNvCxnSpPr>
            <a:stCxn id="22" idx="3"/>
            <a:endCxn id="20" idx="1"/>
          </p:cNvCxnSpPr>
          <p:nvPr/>
        </p:nvCxnSpPr>
        <p:spPr>
          <a:xfrm flipV="1">
            <a:off x="1813560" y="5769962"/>
            <a:ext cx="701040" cy="81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DD06816-61DF-40A9-B3FC-1FD97A0EE95E}"/>
              </a:ext>
            </a:extLst>
          </p:cNvPr>
          <p:cNvSpPr txBox="1"/>
          <p:nvPr/>
        </p:nvSpPr>
        <p:spPr>
          <a:xfrm>
            <a:off x="9073303" y="307803"/>
            <a:ext cx="195763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signed</a:t>
            </a:r>
            <a:endParaRPr lang="he-IL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AA832-344B-44B9-836C-A5C5D710F3BC}"/>
              </a:ext>
            </a:extLst>
          </p:cNvPr>
          <p:cNvSpPr txBox="1"/>
          <p:nvPr/>
        </p:nvSpPr>
        <p:spPr>
          <a:xfrm>
            <a:off x="6456556" y="5383716"/>
            <a:ext cx="1093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-121</a:t>
            </a:r>
          </a:p>
          <a:p>
            <a:endParaRPr lang="en-US" b="1" dirty="0"/>
          </a:p>
          <a:p>
            <a:r>
              <a:rPr lang="en-US" b="1" dirty="0"/>
              <a:t>-61</a:t>
            </a:r>
            <a:endParaRPr lang="en-IL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43471C6-95B5-4A79-AB43-6F78F5F8EB73}"/>
              </a:ext>
            </a:extLst>
          </p:cNvPr>
          <p:cNvCxnSpPr>
            <a:cxnSpLocks/>
          </p:cNvCxnSpPr>
          <p:nvPr/>
        </p:nvCxnSpPr>
        <p:spPr>
          <a:xfrm flipH="1" flipV="1">
            <a:off x="6209184" y="5297732"/>
            <a:ext cx="688063" cy="304591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50CA7C2-A896-4D1A-BD88-7E8B86019592}"/>
              </a:ext>
            </a:extLst>
          </p:cNvPr>
          <p:cNvCxnSpPr>
            <a:cxnSpLocks/>
          </p:cNvCxnSpPr>
          <p:nvPr/>
        </p:nvCxnSpPr>
        <p:spPr>
          <a:xfrm flipH="1" flipV="1">
            <a:off x="6104703" y="5796150"/>
            <a:ext cx="898788" cy="258659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018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29" grpId="0" animBg="1"/>
      <p:bldP spid="30" grpId="0" animBg="1"/>
      <p:bldP spid="21" grpId="0" animBg="1"/>
      <p:bldP spid="2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670232" y="39569"/>
            <a:ext cx="7939559" cy="132343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הזזה שמאלה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</a:t>
            </a:r>
          </a:p>
          <a:p>
            <a:pPr algn="ctr"/>
            <a:r>
              <a:rPr lang="he-IL" sz="36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במספרים </a:t>
            </a:r>
            <a:r>
              <a:rPr lang="en-US" sz="36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Signed</a:t>
            </a:r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61DC94CD-F491-4479-B7D6-15050CC27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33" y="4369405"/>
            <a:ext cx="1678005" cy="6463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dirty="0">
                <a:latin typeface="+mn-lt"/>
                <a:cs typeface="+mn-cs"/>
              </a:rPr>
              <a:t>mov al,0FCh</a:t>
            </a:r>
          </a:p>
          <a:p>
            <a:pPr algn="l" rtl="0" eaLnBrk="1" hangingPunct="1"/>
            <a:r>
              <a:rPr lang="en-US" altLang="he-IL" dirty="0" err="1">
                <a:latin typeface="+mn-lt"/>
                <a:cs typeface="+mn-cs"/>
              </a:rPr>
              <a:t>sal</a:t>
            </a:r>
            <a:r>
              <a:rPr lang="en-US" altLang="he-IL" dirty="0">
                <a:latin typeface="+mn-lt"/>
                <a:cs typeface="+mn-cs"/>
              </a:rPr>
              <a:t> al,1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SAL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769435" y="2714645"/>
            <a:ext cx="1003847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b="1" dirty="0">
                <a:solidFill>
                  <a:schemeClr val="dk1"/>
                </a:solidFill>
              </a:rPr>
              <a:t>קוד הפקודה : </a:t>
            </a:r>
            <a:r>
              <a:rPr lang="en-US" b="1" dirty="0">
                <a:solidFill>
                  <a:schemeClr val="dk1"/>
                </a:solidFill>
              </a:rPr>
              <a:t>SAL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he-IL" dirty="0">
                <a:solidFill>
                  <a:schemeClr val="dk1"/>
                </a:solidFill>
              </a:rPr>
              <a:t> - קיצור של </a:t>
            </a:r>
            <a:r>
              <a:rPr lang="en-US" dirty="0">
                <a:solidFill>
                  <a:schemeClr val="dk1"/>
                </a:solidFill>
              </a:rPr>
              <a:t> Shift Arithmetic Left </a:t>
            </a:r>
            <a:r>
              <a:rPr lang="he-IL" dirty="0">
                <a:solidFill>
                  <a:schemeClr val="dk1"/>
                </a:solidFill>
              </a:rPr>
              <a:t>(הזזה אריתמטית שמאלה)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2228849" y="3171845"/>
            <a:ext cx="8579059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b="1" dirty="0">
                <a:solidFill>
                  <a:schemeClr val="dk1"/>
                </a:solidFill>
              </a:rPr>
              <a:t>פעולת הפקודה</a:t>
            </a:r>
            <a:r>
              <a:rPr lang="he-IL" dirty="0">
                <a:solidFill>
                  <a:schemeClr val="dk1"/>
                </a:solidFill>
              </a:rPr>
              <a:t>: מטפלת במספרים </a:t>
            </a:r>
            <a:r>
              <a:rPr lang="he-IL" b="1" dirty="0">
                <a:solidFill>
                  <a:schemeClr val="dk1"/>
                </a:solidFill>
              </a:rPr>
              <a:t>מכוונים - </a:t>
            </a:r>
            <a:r>
              <a:rPr lang="en-US" b="1" dirty="0">
                <a:solidFill>
                  <a:schemeClr val="dk1"/>
                </a:solidFill>
              </a:rPr>
              <a:t>signed</a:t>
            </a:r>
            <a:r>
              <a:rPr lang="he-IL" dirty="0">
                <a:solidFill>
                  <a:schemeClr val="dk1"/>
                </a:solidFill>
              </a:rPr>
              <a:t>. 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u="sng" dirty="0">
                <a:solidFill>
                  <a:schemeClr val="dk1"/>
                </a:solidFill>
              </a:rPr>
              <a:t>מזיזה</a:t>
            </a:r>
            <a:r>
              <a:rPr lang="he-IL" dirty="0">
                <a:solidFill>
                  <a:schemeClr val="dk1"/>
                </a:solidFill>
              </a:rPr>
              <a:t> את כל הביטים מקום אחד שמאלה, </a:t>
            </a:r>
            <a:r>
              <a:rPr lang="he-IL" u="sng" dirty="0">
                <a:solidFill>
                  <a:schemeClr val="dk1"/>
                </a:solidFill>
              </a:rPr>
              <a:t>ומשאירה </a:t>
            </a:r>
            <a:r>
              <a:rPr lang="he-IL" dirty="0">
                <a:solidFill>
                  <a:schemeClr val="dk1"/>
                </a:solidFill>
              </a:rPr>
              <a:t>את ה-</a:t>
            </a:r>
            <a:r>
              <a:rPr lang="en-US" dirty="0">
                <a:solidFill>
                  <a:schemeClr val="dk1"/>
                </a:solidFill>
              </a:rPr>
              <a:t>MSB</a:t>
            </a:r>
            <a:r>
              <a:rPr lang="he-IL" dirty="0">
                <a:solidFill>
                  <a:schemeClr val="dk1"/>
                </a:solidFill>
              </a:rPr>
              <a:t> באותו ערך של ביט הסימן שהיה לפני ההזזה</a:t>
            </a:r>
            <a:br>
              <a:rPr lang="en-US" dirty="0">
                <a:solidFill>
                  <a:schemeClr val="dk1"/>
                </a:solidFill>
              </a:rPr>
            </a:br>
            <a:r>
              <a:rPr lang="he-IL" dirty="0">
                <a:solidFill>
                  <a:schemeClr val="dk1"/>
                </a:solidFill>
              </a:rPr>
              <a:t>מצד ימין מוכנס 0. </a:t>
            </a:r>
            <a:endParaRPr lang="en-US" dirty="0">
              <a:solidFill>
                <a:schemeClr val="dk1"/>
              </a:solidFill>
            </a:endParaRPr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1483C29C-A6E9-4BE8-8877-424ADB09E306}"/>
              </a:ext>
            </a:extLst>
          </p:cNvPr>
          <p:cNvSpPr/>
          <p:nvPr/>
        </p:nvSpPr>
        <p:spPr>
          <a:xfrm>
            <a:off x="7269759" y="4547190"/>
            <a:ext cx="353814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משפיע על דגלים: </a:t>
            </a:r>
            <a:r>
              <a:rPr lang="en-US" dirty="0">
                <a:solidFill>
                  <a:schemeClr val="dk1"/>
                </a:solidFill>
              </a:rPr>
              <a:t>ZF ,SF ,OF , CF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729148" y="1474284"/>
            <a:ext cx="1880644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2086430" y="2005116"/>
            <a:ext cx="6537367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</a:t>
            </a:r>
            <a:r>
              <a:rPr lang="en-US" sz="2000" dirty="0"/>
              <a:t>n</a:t>
            </a:r>
            <a:r>
              <a:rPr lang="he-IL" sz="20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SAL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graphicFrame>
        <p:nvGraphicFramePr>
          <p:cNvPr id="18" name="Table 21">
            <a:extLst>
              <a:ext uri="{FF2B5EF4-FFF2-40B4-BE49-F238E27FC236}">
                <a16:creationId xmlns:a16="http://schemas.microsoft.com/office/drawing/2014/main" id="{074CE3AC-01E5-4E0D-90D4-21514F65A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35718"/>
              </p:ext>
            </p:extLst>
          </p:nvPr>
        </p:nvGraphicFramePr>
        <p:xfrm>
          <a:off x="2523303" y="4916522"/>
          <a:ext cx="3581400" cy="33528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113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24">
            <a:extLst>
              <a:ext uri="{FF2B5EF4-FFF2-40B4-BE49-F238E27FC236}">
                <a16:creationId xmlns:a16="http://schemas.microsoft.com/office/drawing/2014/main" id="{CB3F5282-FE16-46E8-819A-B818A19BA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433829"/>
              </p:ext>
            </p:extLst>
          </p:nvPr>
        </p:nvGraphicFramePr>
        <p:xfrm>
          <a:off x="2523303" y="5913356"/>
          <a:ext cx="3581400" cy="33528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709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Calibri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2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מלבן 19">
            <a:extLst>
              <a:ext uri="{FF2B5EF4-FFF2-40B4-BE49-F238E27FC236}">
                <a16:creationId xmlns:a16="http://schemas.microsoft.com/office/drawing/2014/main" id="{0275CE66-93B6-406C-A9A6-4A79C8BBD6DD}"/>
              </a:ext>
            </a:extLst>
          </p:cNvPr>
          <p:cNvSpPr/>
          <p:nvPr/>
        </p:nvSpPr>
        <p:spPr>
          <a:xfrm>
            <a:off x="1204913" y="5521014"/>
            <a:ext cx="608647" cy="514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200" dirty="0"/>
              <a:t>ביט הסימן נשאר</a:t>
            </a:r>
          </a:p>
        </p:txBody>
      </p:sp>
      <p:cxnSp>
        <p:nvCxnSpPr>
          <p:cNvPr id="23" name="מחבר חץ ישר 21">
            <a:extLst>
              <a:ext uri="{FF2B5EF4-FFF2-40B4-BE49-F238E27FC236}">
                <a16:creationId xmlns:a16="http://schemas.microsoft.com/office/drawing/2014/main" id="{99329938-270B-4A39-8902-45287FA85C10}"/>
              </a:ext>
            </a:extLst>
          </p:cNvPr>
          <p:cNvCxnSpPr>
            <a:stCxn id="22" idx="3"/>
            <a:endCxn id="20" idx="1"/>
          </p:cNvCxnSpPr>
          <p:nvPr/>
        </p:nvCxnSpPr>
        <p:spPr>
          <a:xfrm>
            <a:off x="1813560" y="5778146"/>
            <a:ext cx="709743" cy="3028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DD06816-61DF-40A9-B3FC-1FD97A0EE95E}"/>
              </a:ext>
            </a:extLst>
          </p:cNvPr>
          <p:cNvSpPr txBox="1"/>
          <p:nvPr/>
        </p:nvSpPr>
        <p:spPr>
          <a:xfrm>
            <a:off x="9073303" y="307803"/>
            <a:ext cx="195763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signed</a:t>
            </a:r>
            <a:endParaRPr lang="he-IL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AA832-344B-44B9-836C-A5C5D710F3BC}"/>
              </a:ext>
            </a:extLst>
          </p:cNvPr>
          <p:cNvSpPr txBox="1"/>
          <p:nvPr/>
        </p:nvSpPr>
        <p:spPr>
          <a:xfrm>
            <a:off x="6456556" y="5383716"/>
            <a:ext cx="1093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-4</a:t>
            </a:r>
          </a:p>
          <a:p>
            <a:endParaRPr lang="en-US" b="1" dirty="0"/>
          </a:p>
          <a:p>
            <a:r>
              <a:rPr lang="en-US" b="1" dirty="0"/>
              <a:t>-8</a:t>
            </a:r>
            <a:endParaRPr lang="en-IL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43471C6-95B5-4A79-AB43-6F78F5F8EB73}"/>
              </a:ext>
            </a:extLst>
          </p:cNvPr>
          <p:cNvCxnSpPr>
            <a:cxnSpLocks/>
          </p:cNvCxnSpPr>
          <p:nvPr/>
        </p:nvCxnSpPr>
        <p:spPr>
          <a:xfrm flipH="1" flipV="1">
            <a:off x="6209184" y="5297732"/>
            <a:ext cx="688063" cy="304591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50CA7C2-A896-4D1A-BD88-7E8B86019592}"/>
              </a:ext>
            </a:extLst>
          </p:cNvPr>
          <p:cNvCxnSpPr>
            <a:cxnSpLocks/>
          </p:cNvCxnSpPr>
          <p:nvPr/>
        </p:nvCxnSpPr>
        <p:spPr>
          <a:xfrm flipH="1" flipV="1">
            <a:off x="6104703" y="5796150"/>
            <a:ext cx="898788" cy="258659"/>
          </a:xfrm>
          <a:prstGeom prst="straightConnector1">
            <a:avLst/>
          </a:prstGeom>
          <a:ln w="444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ight Arrow 25">
            <a:extLst>
              <a:ext uri="{FF2B5EF4-FFF2-40B4-BE49-F238E27FC236}">
                <a16:creationId xmlns:a16="http://schemas.microsoft.com/office/drawing/2014/main" id="{A39308F5-CC45-4AE4-A9A9-BE329451F43D}"/>
              </a:ext>
            </a:extLst>
          </p:cNvPr>
          <p:cNvSpPr/>
          <p:nvPr/>
        </p:nvSpPr>
        <p:spPr>
          <a:xfrm rot="10800000">
            <a:off x="6129452" y="6083681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2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 animBg="1"/>
      <p:bldP spid="22" grpId="0" animBg="1"/>
      <p:bldP spid="3" grpId="0"/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3216217" y="185959"/>
            <a:ext cx="5301452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פקודות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Shift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- סיכום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</a:t>
            </a:r>
          </a:p>
        </p:txBody>
      </p:sp>
      <p:graphicFrame>
        <p:nvGraphicFramePr>
          <p:cNvPr id="2" name="טבלה 5">
            <a:extLst>
              <a:ext uri="{FF2B5EF4-FFF2-40B4-BE49-F238E27FC236}">
                <a16:creationId xmlns:a16="http://schemas.microsoft.com/office/drawing/2014/main" id="{D3C83DF1-9A49-42CB-8D38-455334877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179001"/>
              </p:ext>
            </p:extLst>
          </p:nvPr>
        </p:nvGraphicFramePr>
        <p:xfrm>
          <a:off x="1983736" y="1306244"/>
          <a:ext cx="8224527" cy="3881725"/>
        </p:xfrm>
        <a:graphic>
          <a:graphicData uri="http://schemas.openxmlformats.org/drawingml/2006/table">
            <a:tbl>
              <a:tblPr rtl="1" firstRow="1" bandRow="1">
                <a:tableStyleId>{5A111915-BE36-4E01-A7E5-04B1672EAD32}</a:tableStyleId>
              </a:tblPr>
              <a:tblGrid>
                <a:gridCol w="1430288">
                  <a:extLst>
                    <a:ext uri="{9D8B030D-6E8A-4147-A177-3AD203B41FA5}">
                      <a16:colId xmlns:a16="http://schemas.microsoft.com/office/drawing/2014/main" val="3973749036"/>
                    </a:ext>
                  </a:extLst>
                </a:gridCol>
                <a:gridCol w="1012201">
                  <a:extLst>
                    <a:ext uri="{9D8B030D-6E8A-4147-A177-3AD203B41FA5}">
                      <a16:colId xmlns:a16="http://schemas.microsoft.com/office/drawing/2014/main" val="598838313"/>
                    </a:ext>
                  </a:extLst>
                </a:gridCol>
                <a:gridCol w="1181277">
                  <a:extLst>
                    <a:ext uri="{9D8B030D-6E8A-4147-A177-3AD203B41FA5}">
                      <a16:colId xmlns:a16="http://schemas.microsoft.com/office/drawing/2014/main" val="2403466258"/>
                    </a:ext>
                  </a:extLst>
                </a:gridCol>
                <a:gridCol w="2097388">
                  <a:extLst>
                    <a:ext uri="{9D8B030D-6E8A-4147-A177-3AD203B41FA5}">
                      <a16:colId xmlns:a16="http://schemas.microsoft.com/office/drawing/2014/main" val="588813077"/>
                    </a:ext>
                  </a:extLst>
                </a:gridCol>
                <a:gridCol w="2503373">
                  <a:extLst>
                    <a:ext uri="{9D8B030D-6E8A-4147-A177-3AD203B41FA5}">
                      <a16:colId xmlns:a16="http://schemas.microsoft.com/office/drawing/2014/main" val="2154259019"/>
                    </a:ext>
                  </a:extLst>
                </a:gridCol>
              </a:tblGrid>
              <a:tr h="492809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ההוראה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מזיזה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מוסיפה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הביט</a:t>
                      </a:r>
                      <a:r>
                        <a:rPr lang="he-IL" baseline="0" dirty="0">
                          <a:latin typeface="+mn-lt"/>
                          <a:cs typeface="+mn-cs"/>
                        </a:rPr>
                        <a:t> האחרון שנפל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פעולה מתמטית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370148"/>
                  </a:ext>
                </a:extLst>
              </a:tr>
              <a:tr h="825778">
                <a:tc>
                  <a:txBody>
                    <a:bodyPr/>
                    <a:lstStyle/>
                    <a:p>
                      <a:pPr marL="0" algn="l" defTabSz="914491" rtl="0" eaLnBrk="1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u="none" dirty="0">
                          <a:latin typeface="+mn-lt"/>
                          <a:cs typeface="+mn-cs"/>
                        </a:rPr>
                        <a:t>שמאלה</a:t>
                      </a:r>
                      <a:br>
                        <a:rPr lang="en-US" u="none" dirty="0">
                          <a:latin typeface="+mn-lt"/>
                          <a:cs typeface="+mn-cs"/>
                        </a:rPr>
                      </a:br>
                      <a:endParaRPr lang="he-IL" u="none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0 מימין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מוכנס ל-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CF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כפל     </a:t>
                      </a:r>
                      <a:r>
                        <a:rPr lang="en-US" b="0" dirty="0">
                          <a:latin typeface="+mn-lt"/>
                          <a:cs typeface="+mn-cs"/>
                        </a:rPr>
                        <a:t>unsigned</a:t>
                      </a:r>
                      <a:endParaRPr lang="he-IL" b="0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85594"/>
                  </a:ext>
                </a:extLst>
              </a:tr>
              <a:tr h="825778">
                <a:tc>
                  <a:txBody>
                    <a:bodyPr/>
                    <a:lstStyle/>
                    <a:p>
                      <a:pPr marL="0" algn="l" defTabSz="914491" rtl="0" eaLnBrk="1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shr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al,1</a:t>
                      </a:r>
                      <a:endParaRPr lang="he-IL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ימינה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0 משמאל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מוכנס ל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CF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חילוק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  </a:t>
                      </a:r>
                      <a:r>
                        <a:rPr lang="he-IL" dirty="0">
                          <a:latin typeface="+mn-lt"/>
                          <a:cs typeface="+mn-cs"/>
                        </a:rPr>
                        <a:t>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unsigned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973077"/>
                  </a:ext>
                </a:extLst>
              </a:tr>
              <a:tr h="976425">
                <a:tc>
                  <a:txBody>
                    <a:bodyPr/>
                    <a:lstStyle/>
                    <a:p>
                      <a:pPr marL="0" algn="l" defTabSz="914491" rtl="0" eaLnBrk="1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sar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cx,4</a:t>
                      </a:r>
                    </a:p>
                    <a:p>
                      <a:pPr marL="0" algn="l" defTabSz="914491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91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91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91" rtl="0" eaLnBrk="1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cx, 4</a:t>
                      </a:r>
                    </a:p>
                    <a:p>
                      <a:pPr marL="0" algn="l" defTabSz="914491" rtl="0" eaLnBrk="1" latinLnBrk="0" hangingPunct="1"/>
                      <a:endParaRPr lang="he-IL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ימינה</a:t>
                      </a:r>
                      <a:endParaRPr lang="en-US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en-US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en-US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en-US" dirty="0">
                        <a:latin typeface="+mn-lt"/>
                        <a:cs typeface="+mn-cs"/>
                      </a:endParaRPr>
                    </a:p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שמאלה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את ביט הסימן משמאל</a:t>
                      </a:r>
                    </a:p>
                    <a:p>
                      <a:pPr rtl="1"/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0 מימין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מוכנס ל-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CF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>
                          <a:latin typeface="+mn-lt"/>
                          <a:cs typeface="+mn-cs"/>
                        </a:rPr>
                        <a:t>מוכנס ל- </a:t>
                      </a:r>
                      <a:r>
                        <a:rPr lang="en-US" dirty="0">
                          <a:latin typeface="+mn-lt"/>
                          <a:cs typeface="+mn-cs"/>
                        </a:rPr>
                        <a:t>CF</a:t>
                      </a:r>
                      <a:endParaRPr lang="he-IL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latin typeface="+mn-lt"/>
                          <a:cs typeface="+mn-cs"/>
                        </a:rPr>
                        <a:t>חילוק </a:t>
                      </a:r>
                      <a:r>
                        <a:rPr lang="en-US" b="0" dirty="0">
                          <a:latin typeface="+mn-lt"/>
                          <a:cs typeface="+mn-cs"/>
                        </a:rPr>
                        <a:t>signed</a:t>
                      </a:r>
                      <a:endParaRPr lang="he-IL" b="0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b="1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b="1" dirty="0">
                        <a:latin typeface="+mn-lt"/>
                        <a:cs typeface="+mn-cs"/>
                      </a:endParaRPr>
                    </a:p>
                    <a:p>
                      <a:pPr rtl="1"/>
                      <a:endParaRPr lang="he-IL" b="1" dirty="0">
                        <a:latin typeface="+mn-lt"/>
                        <a:cs typeface="+mn-cs"/>
                      </a:endParaRPr>
                    </a:p>
                    <a:p>
                      <a:pPr rtl="1"/>
                      <a:r>
                        <a:rPr lang="he-IL" b="0" dirty="0">
                          <a:latin typeface="+mn-lt"/>
                          <a:cs typeface="+mn-cs"/>
                        </a:rPr>
                        <a:t>כפל   </a:t>
                      </a:r>
                      <a:r>
                        <a:rPr lang="en-US" b="0" dirty="0">
                          <a:latin typeface="+mn-lt"/>
                          <a:cs typeface="+mn-cs"/>
                        </a:rPr>
                        <a:t>signed</a:t>
                      </a:r>
                      <a:endParaRPr lang="he-IL" b="0" dirty="0">
                        <a:latin typeface="+mn-lt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049024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7962711-8052-4212-B4D3-8CFC0F19E170}"/>
              </a:ext>
            </a:extLst>
          </p:cNvPr>
          <p:cNvCxnSpPr>
            <a:cxnSpLocks/>
          </p:cNvCxnSpPr>
          <p:nvPr/>
        </p:nvCxnSpPr>
        <p:spPr>
          <a:xfrm>
            <a:off x="1983736" y="4404732"/>
            <a:ext cx="82245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272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3C8272-9717-423C-95E3-DC4C9A74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פקודות סיבוב - </a:t>
            </a:r>
            <a:r>
              <a:rPr lang="en-US" dirty="0"/>
              <a:t>Rotate</a:t>
            </a:r>
          </a:p>
        </p:txBody>
      </p:sp>
      <p:sp>
        <p:nvSpPr>
          <p:cNvPr id="4" name="מציין מיקום טקסט 2">
            <a:extLst>
              <a:ext uri="{FF2B5EF4-FFF2-40B4-BE49-F238E27FC236}">
                <a16:creationId xmlns:a16="http://schemas.microsoft.com/office/drawing/2014/main" id="{C521D1D5-06C5-47F3-89FE-002193816822}"/>
              </a:ext>
            </a:extLst>
          </p:cNvPr>
          <p:cNvSpPr txBox="1">
            <a:spLocks/>
          </p:cNvSpPr>
          <p:nvPr/>
        </p:nvSpPr>
        <p:spPr>
          <a:xfrm>
            <a:off x="572182" y="1026315"/>
            <a:ext cx="8676921" cy="4611559"/>
          </a:xfrm>
          <a:prstGeom prst="rect">
            <a:avLst/>
          </a:prstGeom>
        </p:spPr>
        <p:txBody>
          <a:bodyPr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>
                <a:sym typeface="Varela Round"/>
              </a:rPr>
              <a:t>נמשיך להתקדם עם פקודות אסמבלי:</a:t>
            </a:r>
          </a:p>
          <a:p>
            <a:pPr lvl="1"/>
            <a:r>
              <a:rPr lang="he-IL" dirty="0">
                <a:sym typeface="Varela Round"/>
              </a:rPr>
              <a:t>פקודות סיבוב - </a:t>
            </a:r>
            <a:r>
              <a:rPr lang="en-US" dirty="0">
                <a:sym typeface="Varela Round"/>
              </a:rPr>
              <a:t>rotate</a:t>
            </a:r>
            <a:endParaRPr lang="he-IL" dirty="0">
              <a:sym typeface="Varela Round"/>
            </a:endParaRPr>
          </a:p>
        </p:txBody>
      </p:sp>
      <p:pic>
        <p:nvPicPr>
          <p:cNvPr id="2" name="Picture 2" descr="http://www.studioleshltim.com/image/users/205567/detail/big/3766765-4773.jpg">
            <a:extLst>
              <a:ext uri="{FF2B5EF4-FFF2-40B4-BE49-F238E27FC236}">
                <a16:creationId xmlns:a16="http://schemas.microsoft.com/office/drawing/2014/main" id="{C9E58946-26C3-4BBB-B868-6189E15B8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56" y="3109813"/>
            <a:ext cx="3887160" cy="197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377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פקודות סיבוב - </a:t>
            </a:r>
            <a:r>
              <a:rPr lang="en-US" dirty="0"/>
              <a:t>Rotate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5A69B10-4015-45CC-8AC1-9BA7F70925CF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1435099"/>
            <a:ext cx="10627242" cy="3454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400" dirty="0"/>
              <a:t>בפקודות </a:t>
            </a:r>
            <a:r>
              <a:rPr lang="en-US" altLang="he-IL" sz="2400" dirty="0"/>
              <a:t>rotate</a:t>
            </a:r>
            <a:r>
              <a:rPr lang="he-IL" altLang="he-IL" sz="2400" dirty="0"/>
              <a:t> -  </a:t>
            </a:r>
            <a:r>
              <a:rPr lang="he-IL" altLang="he-IL" sz="2400" u="sng" dirty="0"/>
              <a:t>הביט שגולש מוחזר </a:t>
            </a:r>
            <a:r>
              <a:rPr lang="he-IL" altLang="he-IL" sz="2400" dirty="0"/>
              <a:t>מהצד השני של האופרנד.</a:t>
            </a:r>
          </a:p>
          <a:p>
            <a:pPr marL="0" indent="0">
              <a:buNone/>
            </a:pPr>
            <a:r>
              <a:rPr lang="he-IL" altLang="he-IL" sz="2400" b="1" dirty="0"/>
              <a:t>מבחינים</a:t>
            </a:r>
            <a:r>
              <a:rPr lang="he-IL" altLang="he-IL" sz="2400" dirty="0"/>
              <a:t> בין:</a:t>
            </a:r>
          </a:p>
          <a:p>
            <a:pPr lvl="1"/>
            <a:r>
              <a:rPr lang="he-IL" altLang="he-IL" dirty="0"/>
              <a:t>הזזה מעגלית ימינה ושמאלה:</a:t>
            </a:r>
          </a:p>
          <a:p>
            <a:pPr lvl="2"/>
            <a:r>
              <a:rPr lang="en-US" altLang="he-IL" dirty="0"/>
              <a:t>ROR - rotate right </a:t>
            </a:r>
          </a:p>
          <a:p>
            <a:pPr lvl="2"/>
            <a:r>
              <a:rPr lang="en-US" altLang="he-IL" dirty="0"/>
              <a:t>ROL - rotate left    </a:t>
            </a:r>
          </a:p>
          <a:p>
            <a:pPr lvl="2"/>
            <a:endParaRPr lang="he-IL" altLang="he-IL" dirty="0"/>
          </a:p>
          <a:p>
            <a:pPr lvl="1"/>
            <a:r>
              <a:rPr lang="he-IL" altLang="he-IL" dirty="0"/>
              <a:t>הזזה מעגלית ימינה ושמאלה כאשר ביט הנשא </a:t>
            </a:r>
            <a:r>
              <a:rPr lang="en-US" altLang="he-IL" dirty="0"/>
              <a:t>CF)</a:t>
            </a:r>
            <a:r>
              <a:rPr lang="he-IL" altLang="he-IL" dirty="0"/>
              <a:t>) הוא חלק מהאופרנד:</a:t>
            </a:r>
          </a:p>
          <a:p>
            <a:pPr lvl="2"/>
            <a:r>
              <a:rPr lang="en-US" altLang="he-IL" dirty="0"/>
              <a:t>RCR</a:t>
            </a:r>
          </a:p>
          <a:p>
            <a:pPr lvl="2"/>
            <a:r>
              <a:rPr lang="en-US" altLang="he-IL" dirty="0"/>
              <a:t>RCL</a:t>
            </a:r>
            <a:endParaRPr lang="he-IL" altLang="he-IL" dirty="0"/>
          </a:p>
          <a:p>
            <a:endParaRPr lang="en-US" altLang="he-IL" sz="1800" dirty="0"/>
          </a:p>
        </p:txBody>
      </p:sp>
      <p:pic>
        <p:nvPicPr>
          <p:cNvPr id="2050" name="Picture 2" descr="3D Rotate Icon - Free Download, PNG and Vector">
            <a:extLst>
              <a:ext uri="{FF2B5EF4-FFF2-40B4-BE49-F238E27FC236}">
                <a16:creationId xmlns:a16="http://schemas.microsoft.com/office/drawing/2014/main" id="{3EB97C16-5E52-4575-95A3-B2C2DD68E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958" y="43513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3D Rotate Icon - Free Download, PNG and Vector">
            <a:extLst>
              <a:ext uri="{FF2B5EF4-FFF2-40B4-BE49-F238E27FC236}">
                <a16:creationId xmlns:a16="http://schemas.microsoft.com/office/drawing/2014/main" id="{252A78A7-FDB3-47BD-A509-24A925C1A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215241" y="437758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94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1396383" y="309918"/>
            <a:ext cx="9289724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Rotate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</a:t>
            </a:r>
            <a:r>
              <a:rPr lang="he-IL" sz="4400" b="1" u="sng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ללא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שימוש בדגל הנשא</a:t>
            </a:r>
            <a:endParaRPr lang="en-US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2062716" y="1183946"/>
            <a:ext cx="6823028" cy="83099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400" dirty="0"/>
              <a:t>בפקודות אלו ה- </a:t>
            </a:r>
            <a:r>
              <a:rPr lang="en-US" sz="2400" dirty="0"/>
              <a:t>CF</a:t>
            </a:r>
            <a:r>
              <a:rPr lang="he-IL" sz="2400" dirty="0"/>
              <a:t> אינו חלק מהתזוזה, הוא מקבל את הביט שגולש החוצה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E7473C-0347-450B-8236-DFC1606C9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8455" y="2181199"/>
            <a:ext cx="8537945" cy="173804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5C399D8-A893-48F9-B7D2-41E7C5FE08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172" y="3796023"/>
            <a:ext cx="8483228" cy="153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0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1631759" y="290938"/>
            <a:ext cx="8722260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פקודות סיבוב שמאלה-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Rotate Left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ROL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1053885" y="2714645"/>
            <a:ext cx="9754023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קוד הפקודה : </a:t>
            </a:r>
            <a:r>
              <a:rPr lang="en-US" sz="2000" b="1" dirty="0">
                <a:solidFill>
                  <a:schemeClr val="dk1"/>
                </a:solidFill>
              </a:rPr>
              <a:t>ROL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he-IL" sz="2000" dirty="0">
                <a:solidFill>
                  <a:schemeClr val="dk1"/>
                </a:solidFill>
              </a:rPr>
              <a:t> - קיצור של  </a:t>
            </a:r>
            <a:r>
              <a:rPr lang="en-US" sz="2000" dirty="0">
                <a:solidFill>
                  <a:schemeClr val="dk1"/>
                </a:solidFill>
              </a:rPr>
              <a:t> Rotate Left </a:t>
            </a:r>
            <a:r>
              <a:rPr lang="he-IL" sz="2000" dirty="0">
                <a:solidFill>
                  <a:schemeClr val="dk1"/>
                </a:solidFill>
              </a:rPr>
              <a:t>(סיבוב שמאלה)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1177871" y="3407323"/>
            <a:ext cx="9630037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000" b="1" dirty="0">
                <a:solidFill>
                  <a:schemeClr val="dk1"/>
                </a:solidFill>
              </a:rPr>
              <a:t>פעולת הפקודה</a:t>
            </a:r>
            <a:r>
              <a:rPr lang="he-IL" sz="2000" dirty="0">
                <a:solidFill>
                  <a:schemeClr val="dk1"/>
                </a:solidFill>
              </a:rPr>
              <a:t>: הזזה מעגלית שמאלה כאשר הביט ב- </a:t>
            </a:r>
            <a:r>
              <a:rPr lang="en-US" sz="2000" dirty="0">
                <a:solidFill>
                  <a:schemeClr val="dk1"/>
                </a:solidFill>
              </a:rPr>
              <a:t>CF</a:t>
            </a:r>
            <a:r>
              <a:rPr lang="he-IL" sz="2000" dirty="0">
                <a:solidFill>
                  <a:schemeClr val="dk1"/>
                </a:solidFill>
              </a:rPr>
              <a:t> </a:t>
            </a:r>
            <a:r>
              <a:rPr lang="he-IL" sz="2000" b="1" dirty="0">
                <a:solidFill>
                  <a:schemeClr val="dk1"/>
                </a:solidFill>
              </a:rPr>
              <a:t>אינו חלק </a:t>
            </a:r>
            <a:r>
              <a:rPr lang="he-IL" sz="2000" dirty="0">
                <a:solidFill>
                  <a:schemeClr val="dk1"/>
                </a:solidFill>
              </a:rPr>
              <a:t>מהאופרנד.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1483C29C-A6E9-4BE8-8877-424ADB09E306}"/>
              </a:ext>
            </a:extLst>
          </p:cNvPr>
          <p:cNvSpPr/>
          <p:nvPr/>
        </p:nvSpPr>
        <p:spPr>
          <a:xfrm>
            <a:off x="7753866" y="4286231"/>
            <a:ext cx="3054042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משפיע על דגלים: </a:t>
            </a:r>
            <a:r>
              <a:rPr lang="en-US" sz="2000" dirty="0">
                <a:solidFill>
                  <a:schemeClr val="dk1"/>
                </a:solidFill>
              </a:rPr>
              <a:t>OF , CF</a:t>
            </a:r>
            <a:r>
              <a:rPr lang="he-IL" sz="2000" dirty="0">
                <a:solidFill>
                  <a:schemeClr val="dk1"/>
                </a:solidFill>
              </a:rPr>
              <a:t> 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392517" y="1474284"/>
            <a:ext cx="2217275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823264" y="1961413"/>
            <a:ext cx="7800533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</a:t>
            </a:r>
            <a:r>
              <a:rPr lang="en-US" sz="2400" dirty="0"/>
              <a:t>n</a:t>
            </a:r>
            <a:r>
              <a:rPr lang="he-IL" sz="24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ROL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pic>
        <p:nvPicPr>
          <p:cNvPr id="2" name="Picture 4" descr="http://www.studioleshltim.com/image/users/205567/detail/big/3768025-1973.jpg">
            <a:extLst>
              <a:ext uri="{FF2B5EF4-FFF2-40B4-BE49-F238E27FC236}">
                <a16:creationId xmlns:a16="http://schemas.microsoft.com/office/drawing/2014/main" id="{024A139F-8644-4513-BD97-7ECB9CA28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096" y="190375"/>
            <a:ext cx="1058083" cy="105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62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601" dirty="0">
                <a:solidFill>
                  <a:srgbClr val="192A72"/>
                </a:solidFill>
              </a:rPr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sz="3600" b="0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ציין מיקום תוכן 3">
            <a:extLst>
              <a:ext uri="{FF2B5EF4-FFF2-40B4-BE49-F238E27FC236}">
                <a16:creationId xmlns:a16="http://schemas.microsoft.com/office/drawing/2014/main" id="{E00F15FA-9347-4727-AA0F-6E987B43BEEF}"/>
              </a:ext>
            </a:extLst>
          </p:cNvPr>
          <p:cNvSpPr txBox="1">
            <a:spLocks/>
          </p:cNvSpPr>
          <p:nvPr/>
        </p:nvSpPr>
        <p:spPr>
          <a:xfrm>
            <a:off x="816869" y="4981845"/>
            <a:ext cx="10800000" cy="720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400" dirty="0">
                <a:sym typeface="Varela Round"/>
              </a:rPr>
              <a:t>תודה למרי גבע על העזרה בהכנת המצגות ובבדיקת התכנים </a:t>
            </a: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2902353" y="239857"/>
            <a:ext cx="7039106" cy="132343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סיבוב שמאלה –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ROL</a:t>
            </a:r>
            <a:endParaRPr lang="he-IL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  <a:p>
            <a:pPr algn="ctr"/>
            <a:r>
              <a:rPr lang="he-IL" sz="36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דוגמאות</a:t>
            </a:r>
            <a:endParaRPr lang="en-US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pic>
        <p:nvPicPr>
          <p:cNvPr id="2" name="Picture 4" descr="http://www.studioleshltim.com/image/users/205567/detail/big/3768025-1973.jpg">
            <a:extLst>
              <a:ext uri="{FF2B5EF4-FFF2-40B4-BE49-F238E27FC236}">
                <a16:creationId xmlns:a16="http://schemas.microsoft.com/office/drawing/2014/main" id="{024A139F-8644-4513-BD97-7ECB9CA28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1591" y="255974"/>
            <a:ext cx="1058083" cy="105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3">
            <a:extLst>
              <a:ext uri="{FF2B5EF4-FFF2-40B4-BE49-F238E27FC236}">
                <a16:creationId xmlns:a16="http://schemas.microsoft.com/office/drawing/2014/main" id="{94EF19FD-41F2-408C-8918-BB6000C84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1823" y="2075102"/>
            <a:ext cx="2531836" cy="70788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000" dirty="0">
                <a:latin typeface="+mn-lt"/>
                <a:cs typeface="+mn-cs"/>
              </a:rPr>
              <a:t>mov al,10010101b</a:t>
            </a:r>
          </a:p>
          <a:p>
            <a:pPr algn="l" rtl="0" eaLnBrk="1" hangingPunct="1"/>
            <a:r>
              <a:rPr lang="en-US" altLang="he-IL" sz="2000" dirty="0" err="1">
                <a:latin typeface="+mn-lt"/>
                <a:cs typeface="+mn-cs"/>
              </a:rPr>
              <a:t>rol</a:t>
            </a:r>
            <a:r>
              <a:rPr lang="en-US" altLang="he-IL" sz="2000" dirty="0">
                <a:latin typeface="+mn-lt"/>
                <a:cs typeface="+mn-cs"/>
              </a:rPr>
              <a:t> al,1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A1FF0E89-CB27-4182-AB8D-F6823CA99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/>
          <a:stretch/>
        </p:blipFill>
        <p:spPr bwMode="auto">
          <a:xfrm>
            <a:off x="5228645" y="1816422"/>
            <a:ext cx="28067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3">
            <a:extLst>
              <a:ext uri="{FF2B5EF4-FFF2-40B4-BE49-F238E27FC236}">
                <a16:creationId xmlns:a16="http://schemas.microsoft.com/office/drawing/2014/main" id="{E7FDCEFA-5520-49F4-A983-58CF4822C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6545" y="3278677"/>
            <a:ext cx="2487114" cy="70788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000" dirty="0">
                <a:latin typeface="+mn-lt"/>
                <a:cs typeface="+mn-cs"/>
              </a:rPr>
              <a:t>mov al,1ah</a:t>
            </a:r>
          </a:p>
          <a:p>
            <a:pPr algn="l" rtl="0" eaLnBrk="1" hangingPunct="1"/>
            <a:r>
              <a:rPr lang="en-US" altLang="he-IL" sz="2000" dirty="0" err="1">
                <a:latin typeface="+mn-lt"/>
                <a:cs typeface="+mn-cs"/>
              </a:rPr>
              <a:t>rol</a:t>
            </a:r>
            <a:r>
              <a:rPr lang="en-US" altLang="he-IL" sz="2000" dirty="0">
                <a:latin typeface="+mn-lt"/>
                <a:cs typeface="+mn-cs"/>
              </a:rPr>
              <a:t> al,4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7ABF9CAE-2239-4958-A460-420E73B775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/>
          <a:stretch/>
        </p:blipFill>
        <p:spPr bwMode="auto">
          <a:xfrm>
            <a:off x="5228645" y="3188022"/>
            <a:ext cx="28067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3">
            <a:extLst>
              <a:ext uri="{FF2B5EF4-FFF2-40B4-BE49-F238E27FC236}">
                <a16:creationId xmlns:a16="http://schemas.microsoft.com/office/drawing/2014/main" id="{8870DC72-AE34-4420-9952-9A36C8790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46137"/>
            <a:ext cx="10528300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e-IL" altLang="he-IL" sz="2400" dirty="0">
                <a:latin typeface="+mn-lt"/>
                <a:cs typeface="+mn-cs"/>
              </a:rPr>
              <a:t>אפשר לראות שסיבוב של  4 ביטים  יוצר סיבוב של ספרה </a:t>
            </a:r>
            <a:r>
              <a:rPr lang="he-IL" altLang="he-IL" sz="2400" dirty="0" err="1">
                <a:latin typeface="+mn-lt"/>
                <a:cs typeface="+mn-cs"/>
              </a:rPr>
              <a:t>הקסהדצימלית</a:t>
            </a:r>
            <a:r>
              <a:rPr lang="he-IL" altLang="he-IL" sz="2400" dirty="0">
                <a:latin typeface="+mn-lt"/>
                <a:cs typeface="+mn-cs"/>
              </a:rPr>
              <a:t> אחת.</a:t>
            </a:r>
          </a:p>
          <a:p>
            <a:pPr algn="r" eaLnBrk="1" hangingPunct="1"/>
            <a:r>
              <a:rPr lang="he-IL" altLang="he-IL" sz="2400" dirty="0">
                <a:latin typeface="+mn-lt"/>
                <a:cs typeface="+mn-cs"/>
              </a:rPr>
              <a:t>התוצאה: הפיכה בין </a:t>
            </a:r>
            <a:r>
              <a:rPr lang="en-US" altLang="he-IL" sz="2400" dirty="0">
                <a:latin typeface="+mn-lt"/>
                <a:cs typeface="+mn-cs"/>
              </a:rPr>
              <a:t>al </a:t>
            </a:r>
            <a:r>
              <a:rPr lang="he-IL" altLang="he-IL" sz="2400" dirty="0">
                <a:latin typeface="+mn-lt"/>
                <a:cs typeface="+mn-cs"/>
              </a:rPr>
              <a:t> ל- </a:t>
            </a:r>
            <a:r>
              <a:rPr lang="en-US" altLang="he-IL" sz="2400" dirty="0">
                <a:latin typeface="+mn-lt"/>
                <a:cs typeface="+mn-cs"/>
              </a:rPr>
              <a:t>ah</a:t>
            </a:r>
            <a:r>
              <a:rPr lang="he-IL" altLang="he-IL" sz="2400" dirty="0">
                <a:latin typeface="+mn-lt"/>
                <a:cs typeface="+mn-cs"/>
              </a:rPr>
              <a:t>. </a:t>
            </a:r>
            <a:r>
              <a:rPr lang="en-US" altLang="he-IL" sz="2400" dirty="0">
                <a:latin typeface="+mn-lt"/>
                <a:cs typeface="+mn-cs"/>
              </a:rPr>
              <a:t>(01A</a:t>
            </a:r>
            <a:r>
              <a:rPr lang="en-US" altLang="he-IL" dirty="0">
                <a:latin typeface="+mn-lt"/>
                <a:cs typeface="+mn-cs"/>
              </a:rPr>
              <a:t>h</a:t>
            </a:r>
            <a:r>
              <a:rPr lang="en-US" altLang="he-IL" sz="2400" dirty="0">
                <a:latin typeface="+mn-lt"/>
                <a:cs typeface="+mn-cs"/>
              </a:rPr>
              <a:t> &lt;&gt;0A1</a:t>
            </a:r>
            <a:r>
              <a:rPr lang="en-US" altLang="he-IL" dirty="0">
                <a:latin typeface="+mn-lt"/>
                <a:cs typeface="+mn-cs"/>
              </a:rPr>
              <a:t>h</a:t>
            </a:r>
            <a:r>
              <a:rPr lang="en-US" altLang="he-IL" sz="2400" dirty="0">
                <a:latin typeface="+mn-lt"/>
                <a:cs typeface="+mn-cs"/>
              </a:rPr>
              <a:t>)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8380A416-AA3A-4EB8-81FA-11F69857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682" y="5209297"/>
            <a:ext cx="409616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400" b="1" dirty="0" err="1">
                <a:latin typeface="+mn-lt"/>
                <a:cs typeface="+mn-cs"/>
              </a:rPr>
              <a:t>rol</a:t>
            </a:r>
            <a:r>
              <a:rPr lang="en-US" altLang="he-IL" sz="2400" b="1" dirty="0">
                <a:latin typeface="+mn-lt"/>
                <a:cs typeface="+mn-cs"/>
              </a:rPr>
              <a:t> ax, </a:t>
            </a:r>
            <a:r>
              <a:rPr lang="he-IL" altLang="he-IL" sz="2400" b="1" dirty="0">
                <a:latin typeface="+mn-lt"/>
                <a:cs typeface="+mn-cs"/>
              </a:rPr>
              <a:t>4</a:t>
            </a:r>
            <a:r>
              <a:rPr lang="en-US" altLang="he-IL" sz="2400" b="1" dirty="0">
                <a:latin typeface="+mn-lt"/>
                <a:cs typeface="+mn-cs"/>
              </a:rPr>
              <a:t>;   al &lt;-&gt; ah</a:t>
            </a:r>
          </a:p>
        </p:txBody>
      </p:sp>
    </p:spTree>
    <p:extLst>
      <p:ext uri="{BB962C8B-B14F-4D97-AF65-F5344CB8AC3E}">
        <p14:creationId xmlns:p14="http://schemas.microsoft.com/office/powerpoint/2010/main" val="256498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5" grpId="0" animBg="1"/>
      <p:bldP spid="17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3452134" y="255974"/>
            <a:ext cx="6207148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סיבוב ימינה-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ROR</a:t>
            </a: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ROR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1162373" y="2714645"/>
            <a:ext cx="964553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קוד הפקודה : </a:t>
            </a:r>
            <a:r>
              <a:rPr lang="en-US" sz="2000" b="1" dirty="0">
                <a:solidFill>
                  <a:schemeClr val="dk1"/>
                </a:solidFill>
              </a:rPr>
              <a:t>ROR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he-IL" sz="2000" dirty="0">
                <a:solidFill>
                  <a:schemeClr val="dk1"/>
                </a:solidFill>
              </a:rPr>
              <a:t> - קיצור של </a:t>
            </a:r>
            <a:r>
              <a:rPr lang="en-US" sz="2000" dirty="0">
                <a:solidFill>
                  <a:schemeClr val="dk1"/>
                </a:solidFill>
              </a:rPr>
              <a:t> Rotate Right </a:t>
            </a:r>
            <a:r>
              <a:rPr lang="he-IL" sz="2000" dirty="0">
                <a:solidFill>
                  <a:schemeClr val="dk1"/>
                </a:solidFill>
              </a:rPr>
              <a:t>(סיבוב ימינה)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1162373" y="3171845"/>
            <a:ext cx="964553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000" b="1" dirty="0">
                <a:solidFill>
                  <a:schemeClr val="dk1"/>
                </a:solidFill>
              </a:rPr>
              <a:t>פעולת הפקודה</a:t>
            </a:r>
            <a:r>
              <a:rPr lang="he-IL" sz="2000" dirty="0">
                <a:solidFill>
                  <a:schemeClr val="dk1"/>
                </a:solidFill>
              </a:rPr>
              <a:t>: הזזה מעגלית ימינה כאשר הביט ב- </a:t>
            </a:r>
            <a:r>
              <a:rPr lang="en-US" sz="2000" dirty="0">
                <a:solidFill>
                  <a:schemeClr val="dk1"/>
                </a:solidFill>
              </a:rPr>
              <a:t>CF</a:t>
            </a:r>
            <a:r>
              <a:rPr lang="he-IL" sz="2000" dirty="0">
                <a:solidFill>
                  <a:schemeClr val="dk1"/>
                </a:solidFill>
              </a:rPr>
              <a:t> </a:t>
            </a:r>
            <a:r>
              <a:rPr lang="he-IL" sz="2000" b="1" dirty="0">
                <a:solidFill>
                  <a:schemeClr val="dk1"/>
                </a:solidFill>
              </a:rPr>
              <a:t>אינו חלק </a:t>
            </a:r>
            <a:r>
              <a:rPr lang="he-IL" sz="2000" dirty="0">
                <a:solidFill>
                  <a:schemeClr val="dk1"/>
                </a:solidFill>
              </a:rPr>
              <a:t>מהאופרנד.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392517" y="1474284"/>
            <a:ext cx="2217275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823264" y="1961413"/>
            <a:ext cx="7800533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</a:t>
            </a:r>
            <a:r>
              <a:rPr lang="en-US" sz="2400" dirty="0"/>
              <a:t>n</a:t>
            </a:r>
            <a:r>
              <a:rPr lang="he-IL" sz="24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ROR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pic>
        <p:nvPicPr>
          <p:cNvPr id="3" name="Picture 2" descr="http://noeg.co.il/tamrurs/i61.jpg">
            <a:extLst>
              <a:ext uri="{FF2B5EF4-FFF2-40B4-BE49-F238E27FC236}">
                <a16:creationId xmlns:a16="http://schemas.microsoft.com/office/drawing/2014/main" id="{12E79CB8-37CB-468A-97FA-013173DB7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038" y="246531"/>
            <a:ext cx="1099647" cy="109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3">
            <a:extLst>
              <a:ext uri="{FF2B5EF4-FFF2-40B4-BE49-F238E27FC236}">
                <a16:creationId xmlns:a16="http://schemas.microsoft.com/office/drawing/2014/main" id="{AEECAD2F-73FF-4D45-AA6C-AA6BA23B5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954" y="4569508"/>
            <a:ext cx="2566164" cy="6463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he-IL" dirty="0" err="1">
                <a:latin typeface="+mn-lt"/>
              </a:rPr>
              <a:t>mov</a:t>
            </a:r>
            <a:r>
              <a:rPr lang="en-US" altLang="he-IL" dirty="0">
                <a:latin typeface="+mn-lt"/>
              </a:rPr>
              <a:t> al,10010101b</a:t>
            </a:r>
          </a:p>
          <a:p>
            <a:pPr algn="l" rtl="0" eaLnBrk="1" hangingPunct="1"/>
            <a:r>
              <a:rPr lang="en-US" altLang="he-IL" dirty="0" err="1">
                <a:latin typeface="+mn-lt"/>
              </a:rPr>
              <a:t>ror</a:t>
            </a:r>
            <a:r>
              <a:rPr lang="en-US" altLang="he-IL" dirty="0">
                <a:latin typeface="+mn-lt"/>
              </a:rPr>
              <a:t> al,1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6D4644F1-EF0A-49D3-B92C-2815FE6345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78"/>
          <a:stretch/>
        </p:blipFill>
        <p:spPr bwMode="auto">
          <a:xfrm>
            <a:off x="4077668" y="4112308"/>
            <a:ext cx="2566164" cy="131445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00860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1" grpId="0" animBg="1"/>
      <p:bldP spid="32" grpId="0" animBg="1"/>
      <p:bldP spid="3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1372405" y="309918"/>
            <a:ext cx="9786653" cy="144655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algn="ctr"/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פקודות סיבוב </a:t>
            </a:r>
            <a:r>
              <a:rPr lang="he-IL" sz="4400" b="1" u="sng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עם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שימוש בדגל הנשא – </a:t>
            </a:r>
            <a:b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</a:b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Rotate With Carry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3645461" y="1856136"/>
            <a:ext cx="5248553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בפקודות אלו הביט ב-</a:t>
            </a:r>
            <a:r>
              <a:rPr lang="en-US" sz="2400" dirty="0"/>
              <a:t>CF</a:t>
            </a:r>
            <a:r>
              <a:rPr lang="he-IL" sz="2400" dirty="0"/>
              <a:t> שותף לתזוזה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5A68DE-8706-403C-BCAB-1ACB18C47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611748"/>
            <a:ext cx="7382933" cy="13560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507646-ECF8-4CC0-A729-6DA6452362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4357103"/>
            <a:ext cx="7518400" cy="141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8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3558690" y="0"/>
            <a:ext cx="5460148" cy="144655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algn="ctr"/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rotate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שמאלה</a:t>
            </a:r>
            <a:b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</a:b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עם שימוש ב-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CF</a:t>
            </a:r>
            <a:endParaRPr lang="en-US" sz="4400" b="1" u="sng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000" b="1" dirty="0">
                <a:solidFill>
                  <a:schemeClr val="dk1"/>
                </a:solidFill>
              </a:rPr>
              <a:t>RCL </a:t>
            </a:r>
            <a:r>
              <a:rPr lang="en-US" sz="2000" b="1" dirty="0" err="1">
                <a:solidFill>
                  <a:schemeClr val="dk1"/>
                </a:solidFill>
              </a:rPr>
              <a:t>opnd</a:t>
            </a:r>
            <a:r>
              <a:rPr lang="en-US" sz="2000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1162373" y="2714645"/>
            <a:ext cx="9645535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קוד הפקודה : </a:t>
            </a:r>
            <a:r>
              <a:rPr lang="en-US" sz="2000" b="1" dirty="0">
                <a:solidFill>
                  <a:schemeClr val="dk1"/>
                </a:solidFill>
              </a:rPr>
              <a:t>RCL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he-IL" sz="2000" dirty="0">
                <a:solidFill>
                  <a:schemeClr val="dk1"/>
                </a:solidFill>
              </a:rPr>
              <a:t> - קיצור של המלה האנגלית </a:t>
            </a:r>
            <a:r>
              <a:rPr lang="en-US" sz="2000" dirty="0">
                <a:solidFill>
                  <a:schemeClr val="dk1"/>
                </a:solidFill>
              </a:rPr>
              <a:t> Rotate with Carry Left 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he-IL" sz="2000" dirty="0">
                <a:solidFill>
                  <a:schemeClr val="dk1"/>
                </a:solidFill>
              </a:rPr>
              <a:t>(סיבוב שמאלה עם שימוש בדגל הנשא)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1162372" y="3513217"/>
            <a:ext cx="9645535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000" b="1" dirty="0">
                <a:solidFill>
                  <a:schemeClr val="dk1"/>
                </a:solidFill>
              </a:rPr>
              <a:t>פעולת הפקודה</a:t>
            </a:r>
            <a:r>
              <a:rPr lang="he-IL" sz="2000" dirty="0">
                <a:solidFill>
                  <a:schemeClr val="dk1"/>
                </a:solidFill>
              </a:rPr>
              <a:t>: הזזה מעגלית שמאלה כאשר הסיבית בדגל הנשא </a:t>
            </a:r>
            <a:r>
              <a:rPr lang="en-US" sz="2000" dirty="0">
                <a:solidFill>
                  <a:schemeClr val="dk1"/>
                </a:solidFill>
              </a:rPr>
              <a:t>CF</a:t>
            </a:r>
            <a:r>
              <a:rPr lang="he-IL" sz="2000" dirty="0">
                <a:solidFill>
                  <a:schemeClr val="dk1"/>
                </a:solidFill>
              </a:rPr>
              <a:t> היא </a:t>
            </a:r>
            <a:r>
              <a:rPr lang="he-IL" sz="2000" b="1" dirty="0">
                <a:solidFill>
                  <a:schemeClr val="dk1"/>
                </a:solidFill>
              </a:rPr>
              <a:t>חלק </a:t>
            </a:r>
            <a:r>
              <a:rPr lang="he-IL" sz="2000" dirty="0">
                <a:solidFill>
                  <a:schemeClr val="dk1"/>
                </a:solidFill>
              </a:rPr>
              <a:t>מהאופרנד.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392517" y="1474284"/>
            <a:ext cx="2217275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823264" y="1961413"/>
            <a:ext cx="7800533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</a:t>
            </a:r>
            <a:r>
              <a:rPr lang="en-US" sz="2400" dirty="0"/>
              <a:t>n</a:t>
            </a:r>
            <a:r>
              <a:rPr lang="he-IL" sz="24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000" b="1" dirty="0">
                <a:solidFill>
                  <a:schemeClr val="dk1"/>
                </a:solidFill>
              </a:rPr>
              <a:t>RCL </a:t>
            </a:r>
            <a:r>
              <a:rPr lang="en-US" sz="2000" b="1" dirty="0" err="1">
                <a:solidFill>
                  <a:schemeClr val="dk1"/>
                </a:solidFill>
              </a:rPr>
              <a:t>opnd</a:t>
            </a:r>
            <a:r>
              <a:rPr lang="en-US" sz="2000" b="1" dirty="0">
                <a:solidFill>
                  <a:schemeClr val="dk1"/>
                </a:solidFill>
              </a:rPr>
              <a:t>, CL</a:t>
            </a:r>
          </a:p>
        </p:txBody>
      </p:sp>
      <p:pic>
        <p:nvPicPr>
          <p:cNvPr id="2" name="Picture 4" descr="http://www.studioleshltim.com/image/users/205567/detail/big/3768025-1973.jpg">
            <a:extLst>
              <a:ext uri="{FF2B5EF4-FFF2-40B4-BE49-F238E27FC236}">
                <a16:creationId xmlns:a16="http://schemas.microsoft.com/office/drawing/2014/main" id="{5BE18C21-26FD-446B-8C2E-C66C3486F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211" y="247550"/>
            <a:ext cx="1058083" cy="105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7" name="Table 20">
            <a:extLst>
              <a:ext uri="{FF2B5EF4-FFF2-40B4-BE49-F238E27FC236}">
                <a16:creationId xmlns:a16="http://schemas.microsoft.com/office/drawing/2014/main" id="{85E1468A-BD18-4D42-B8B5-89BFE57BFAA3}"/>
              </a:ext>
            </a:extLst>
          </p:cNvPr>
          <p:cNvGraphicFramePr>
            <a:graphicFrameLocks noGrp="1"/>
          </p:cNvGraphicFramePr>
          <p:nvPr/>
        </p:nvGraphicFramePr>
        <p:xfrm>
          <a:off x="2811117" y="4692789"/>
          <a:ext cx="3581400" cy="40640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23">
            <a:extLst>
              <a:ext uri="{FF2B5EF4-FFF2-40B4-BE49-F238E27FC236}">
                <a16:creationId xmlns:a16="http://schemas.microsoft.com/office/drawing/2014/main" id="{6303C13F-B072-42E8-9CBB-3AFF3A6DFB63}"/>
              </a:ext>
            </a:extLst>
          </p:cNvPr>
          <p:cNvGraphicFramePr>
            <a:graphicFrameLocks noGrp="1"/>
          </p:cNvGraphicFramePr>
          <p:nvPr/>
        </p:nvGraphicFramePr>
        <p:xfrm>
          <a:off x="1906242" y="4260989"/>
          <a:ext cx="533400" cy="797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545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38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kern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" name="Right Arrow 31">
            <a:extLst>
              <a:ext uri="{FF2B5EF4-FFF2-40B4-BE49-F238E27FC236}">
                <a16:creationId xmlns:a16="http://schemas.microsoft.com/office/drawing/2014/main" id="{67198795-B1D8-43FB-AE1D-9FC0734D69F2}"/>
              </a:ext>
            </a:extLst>
          </p:cNvPr>
          <p:cNvSpPr/>
          <p:nvPr/>
        </p:nvSpPr>
        <p:spPr>
          <a:xfrm>
            <a:off x="2401542" y="4367352"/>
            <a:ext cx="3733800" cy="4603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ight Arrow 22">
            <a:extLst>
              <a:ext uri="{FF2B5EF4-FFF2-40B4-BE49-F238E27FC236}">
                <a16:creationId xmlns:a16="http://schemas.microsoft.com/office/drawing/2014/main" id="{CB35D30D-517F-4804-B27D-B05FE4E5F24E}"/>
              </a:ext>
            </a:extLst>
          </p:cNvPr>
          <p:cNvSpPr/>
          <p:nvPr/>
        </p:nvSpPr>
        <p:spPr>
          <a:xfrm rot="10800000">
            <a:off x="2325342" y="4870589"/>
            <a:ext cx="6096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ight Arrow 32">
            <a:extLst>
              <a:ext uri="{FF2B5EF4-FFF2-40B4-BE49-F238E27FC236}">
                <a16:creationId xmlns:a16="http://schemas.microsoft.com/office/drawing/2014/main" id="{0DA3C09A-DEA2-45BC-80E7-663F5E1A3CC8}"/>
              </a:ext>
            </a:extLst>
          </p:cNvPr>
          <p:cNvSpPr/>
          <p:nvPr/>
        </p:nvSpPr>
        <p:spPr>
          <a:xfrm rot="5400000">
            <a:off x="5929761" y="4618970"/>
            <a:ext cx="4572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ight Arrow 24">
            <a:extLst>
              <a:ext uri="{FF2B5EF4-FFF2-40B4-BE49-F238E27FC236}">
                <a16:creationId xmlns:a16="http://schemas.microsoft.com/office/drawing/2014/main" id="{01210372-1351-4F86-8C4D-ADF818E0C863}"/>
              </a:ext>
            </a:extLst>
          </p:cNvPr>
          <p:cNvSpPr/>
          <p:nvPr/>
        </p:nvSpPr>
        <p:spPr>
          <a:xfrm rot="10800000">
            <a:off x="5801967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Right Arrow 25">
            <a:extLst>
              <a:ext uri="{FF2B5EF4-FFF2-40B4-BE49-F238E27FC236}">
                <a16:creationId xmlns:a16="http://schemas.microsoft.com/office/drawing/2014/main" id="{B72A942B-9028-43AD-8CDF-F968DBEF381F}"/>
              </a:ext>
            </a:extLst>
          </p:cNvPr>
          <p:cNvSpPr/>
          <p:nvPr/>
        </p:nvSpPr>
        <p:spPr>
          <a:xfrm rot="10800000">
            <a:off x="310639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ight Arrow 26">
            <a:extLst>
              <a:ext uri="{FF2B5EF4-FFF2-40B4-BE49-F238E27FC236}">
                <a16:creationId xmlns:a16="http://schemas.microsoft.com/office/drawing/2014/main" id="{EE33785B-B457-4598-A6E6-5625F123178B}"/>
              </a:ext>
            </a:extLst>
          </p:cNvPr>
          <p:cNvSpPr/>
          <p:nvPr/>
        </p:nvSpPr>
        <p:spPr>
          <a:xfrm rot="10800000">
            <a:off x="354454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ight Arrow 28">
            <a:extLst>
              <a:ext uri="{FF2B5EF4-FFF2-40B4-BE49-F238E27FC236}">
                <a16:creationId xmlns:a16="http://schemas.microsoft.com/office/drawing/2014/main" id="{A08FEF72-B7EB-49BE-8CF8-E0978C525A9E}"/>
              </a:ext>
            </a:extLst>
          </p:cNvPr>
          <p:cNvSpPr/>
          <p:nvPr/>
        </p:nvSpPr>
        <p:spPr>
          <a:xfrm rot="10800000">
            <a:off x="445894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ight Arrow 29">
            <a:extLst>
              <a:ext uri="{FF2B5EF4-FFF2-40B4-BE49-F238E27FC236}">
                <a16:creationId xmlns:a16="http://schemas.microsoft.com/office/drawing/2014/main" id="{761D4E25-25B9-47D9-A1B1-24D7D6CD6E8C}"/>
              </a:ext>
            </a:extLst>
          </p:cNvPr>
          <p:cNvSpPr/>
          <p:nvPr/>
        </p:nvSpPr>
        <p:spPr>
          <a:xfrm rot="10800000">
            <a:off x="491614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ight Arrow 30">
            <a:extLst>
              <a:ext uri="{FF2B5EF4-FFF2-40B4-BE49-F238E27FC236}">
                <a16:creationId xmlns:a16="http://schemas.microsoft.com/office/drawing/2014/main" id="{48C317DB-E6FB-4267-98EE-13F7CF7642CB}"/>
              </a:ext>
            </a:extLst>
          </p:cNvPr>
          <p:cNvSpPr/>
          <p:nvPr/>
        </p:nvSpPr>
        <p:spPr>
          <a:xfrm rot="10800000">
            <a:off x="537334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Right Arrow 27">
            <a:extLst>
              <a:ext uri="{FF2B5EF4-FFF2-40B4-BE49-F238E27FC236}">
                <a16:creationId xmlns:a16="http://schemas.microsoft.com/office/drawing/2014/main" id="{341A1F2A-AEE2-427B-BF7A-CF3F281C56C9}"/>
              </a:ext>
            </a:extLst>
          </p:cNvPr>
          <p:cNvSpPr/>
          <p:nvPr/>
        </p:nvSpPr>
        <p:spPr>
          <a:xfrm rot="10800000">
            <a:off x="4001742" y="4870589"/>
            <a:ext cx="304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3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1" grpId="0" animBg="1"/>
      <p:bldP spid="32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RCR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C55402EE-B96F-41E7-A400-72F39107A8FD}"/>
              </a:ext>
            </a:extLst>
          </p:cNvPr>
          <p:cNvSpPr/>
          <p:nvPr/>
        </p:nvSpPr>
        <p:spPr>
          <a:xfrm>
            <a:off x="1162373" y="2714645"/>
            <a:ext cx="9645535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קוד הפקודה : </a:t>
            </a:r>
            <a:r>
              <a:rPr lang="en-US" sz="2000" b="1" dirty="0">
                <a:solidFill>
                  <a:schemeClr val="dk1"/>
                </a:solidFill>
              </a:rPr>
              <a:t>RCR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he-IL" sz="2000" dirty="0">
                <a:solidFill>
                  <a:schemeClr val="dk1"/>
                </a:solidFill>
              </a:rPr>
              <a:t> - קיצור של המלה האנגלית </a:t>
            </a:r>
            <a:r>
              <a:rPr lang="en-US" sz="2000" dirty="0">
                <a:solidFill>
                  <a:schemeClr val="dk1"/>
                </a:solidFill>
              </a:rPr>
              <a:t> Rotate Right through Carry</a:t>
            </a:r>
            <a:r>
              <a:rPr lang="he-IL" sz="2000" dirty="0">
                <a:solidFill>
                  <a:schemeClr val="dk1"/>
                </a:solidFill>
              </a:rPr>
              <a:t>(סיבוב ימינה עם שימוש בדגל הנשא)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1162372" y="3513217"/>
            <a:ext cx="964553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000" b="1" dirty="0">
                <a:solidFill>
                  <a:schemeClr val="dk1"/>
                </a:solidFill>
              </a:rPr>
              <a:t>פעולת הפקודה</a:t>
            </a:r>
            <a:r>
              <a:rPr lang="he-IL" sz="2000" dirty="0">
                <a:solidFill>
                  <a:schemeClr val="dk1"/>
                </a:solidFill>
              </a:rPr>
              <a:t>: הזזה מעגלית ימינה כאשר הסיבית בדגל הנשא </a:t>
            </a:r>
            <a:r>
              <a:rPr lang="en-US" sz="2000" dirty="0">
                <a:solidFill>
                  <a:schemeClr val="dk1"/>
                </a:solidFill>
              </a:rPr>
              <a:t>CF</a:t>
            </a:r>
            <a:r>
              <a:rPr lang="he-IL" sz="2000" dirty="0">
                <a:solidFill>
                  <a:schemeClr val="dk1"/>
                </a:solidFill>
              </a:rPr>
              <a:t> היא </a:t>
            </a:r>
            <a:r>
              <a:rPr lang="he-IL" sz="2000" b="1" dirty="0">
                <a:solidFill>
                  <a:schemeClr val="dk1"/>
                </a:solidFill>
              </a:rPr>
              <a:t>חלק </a:t>
            </a:r>
            <a:r>
              <a:rPr lang="he-IL" sz="2000" dirty="0">
                <a:solidFill>
                  <a:schemeClr val="dk1"/>
                </a:solidFill>
              </a:rPr>
              <a:t>מהאופרנד.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392517" y="1474284"/>
            <a:ext cx="2217275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823264" y="1961413"/>
            <a:ext cx="7800533" cy="46166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400" dirty="0"/>
              <a:t>הזזה </a:t>
            </a:r>
            <a:r>
              <a:rPr lang="en-US" sz="2400" dirty="0"/>
              <a:t>n</a:t>
            </a:r>
            <a:r>
              <a:rPr lang="he-IL" sz="2400" dirty="0"/>
              <a:t> פעמים (ע"פ המאוחסן באוגר, או ניתן לרשום מספר)</a:t>
            </a: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RCR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sp>
        <p:nvSpPr>
          <p:cNvPr id="37" name="Rectangle 19">
            <a:extLst>
              <a:ext uri="{FF2B5EF4-FFF2-40B4-BE49-F238E27FC236}">
                <a16:creationId xmlns:a16="http://schemas.microsoft.com/office/drawing/2014/main" id="{B41883EF-88EC-48B3-8760-2A354969D586}"/>
              </a:ext>
            </a:extLst>
          </p:cNvPr>
          <p:cNvSpPr/>
          <p:nvPr/>
        </p:nvSpPr>
        <p:spPr>
          <a:xfrm>
            <a:off x="3009855" y="4062701"/>
            <a:ext cx="7800975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 algn="r" rtl="1">
              <a:defRPr/>
            </a:pPr>
            <a:r>
              <a:rPr lang="he-IL" sz="2000" b="1" dirty="0">
                <a:solidFill>
                  <a:schemeClr val="dk1"/>
                </a:solidFill>
              </a:rPr>
              <a:t>משפיע על דגלים : </a:t>
            </a:r>
            <a:r>
              <a:rPr lang="en-US" sz="2000" dirty="0">
                <a:solidFill>
                  <a:schemeClr val="dk1"/>
                </a:solidFill>
              </a:rPr>
              <a:t>OF , CF</a:t>
            </a:r>
            <a:r>
              <a:rPr lang="he-IL" sz="2000" dirty="0">
                <a:solidFill>
                  <a:schemeClr val="dk1"/>
                </a:solidFill>
              </a:rPr>
              <a:t>.</a:t>
            </a:r>
            <a:endParaRPr lang="en-US" sz="2000" dirty="0">
              <a:solidFill>
                <a:schemeClr val="dk1"/>
              </a:solidFill>
            </a:endParaRPr>
          </a:p>
        </p:txBody>
      </p:sp>
      <p:graphicFrame>
        <p:nvGraphicFramePr>
          <p:cNvPr id="38" name="Table 20">
            <a:extLst>
              <a:ext uri="{FF2B5EF4-FFF2-40B4-BE49-F238E27FC236}">
                <a16:creationId xmlns:a16="http://schemas.microsoft.com/office/drawing/2014/main" id="{CB54C50D-BC5F-4325-A79B-E4CC76ABF9A0}"/>
              </a:ext>
            </a:extLst>
          </p:cNvPr>
          <p:cNvGraphicFramePr>
            <a:graphicFrameLocks noGrp="1"/>
          </p:cNvGraphicFramePr>
          <p:nvPr/>
        </p:nvGraphicFramePr>
        <p:xfrm>
          <a:off x="2405017" y="5027402"/>
          <a:ext cx="3581400" cy="406400"/>
        </p:xfrm>
        <a:graphic>
          <a:graphicData uri="http://schemas.openxmlformats.org/drawingml/2006/table">
            <a:tbl>
              <a:tblPr/>
              <a:tblGrid>
                <a:gridCol w="44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23">
            <a:extLst>
              <a:ext uri="{FF2B5EF4-FFF2-40B4-BE49-F238E27FC236}">
                <a16:creationId xmlns:a16="http://schemas.microsoft.com/office/drawing/2014/main" id="{686638BF-37B1-4B14-9E2F-5F9383018F7E}"/>
              </a:ext>
            </a:extLst>
          </p:cNvPr>
          <p:cNvGraphicFramePr>
            <a:graphicFrameLocks noGrp="1"/>
          </p:cNvGraphicFramePr>
          <p:nvPr/>
        </p:nvGraphicFramePr>
        <p:xfrm>
          <a:off x="6338842" y="4595602"/>
          <a:ext cx="533400" cy="797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545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38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kern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T="45684" marB="456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" name="Right Arrow 24">
            <a:extLst>
              <a:ext uri="{FF2B5EF4-FFF2-40B4-BE49-F238E27FC236}">
                <a16:creationId xmlns:a16="http://schemas.microsoft.com/office/drawing/2014/main" id="{202B1993-950B-427B-B94E-3A3BAA1C5EAC}"/>
              </a:ext>
            </a:extLst>
          </p:cNvPr>
          <p:cNvSpPr/>
          <p:nvPr/>
        </p:nvSpPr>
        <p:spPr>
          <a:xfrm flipV="1">
            <a:off x="5424442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ight Arrow 25">
            <a:extLst>
              <a:ext uri="{FF2B5EF4-FFF2-40B4-BE49-F238E27FC236}">
                <a16:creationId xmlns:a16="http://schemas.microsoft.com/office/drawing/2014/main" id="{23798855-85B5-42F2-9A06-DAFDE85B47A8}"/>
              </a:ext>
            </a:extLst>
          </p:cNvPr>
          <p:cNvSpPr/>
          <p:nvPr/>
        </p:nvSpPr>
        <p:spPr>
          <a:xfrm flipV="1">
            <a:off x="272886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ight Arrow 26">
            <a:extLst>
              <a:ext uri="{FF2B5EF4-FFF2-40B4-BE49-F238E27FC236}">
                <a16:creationId xmlns:a16="http://schemas.microsoft.com/office/drawing/2014/main" id="{4C312136-536D-4BDB-A8A7-91BD2833FF01}"/>
              </a:ext>
            </a:extLst>
          </p:cNvPr>
          <p:cNvSpPr/>
          <p:nvPr/>
        </p:nvSpPr>
        <p:spPr>
          <a:xfrm flipV="1">
            <a:off x="316701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Right Arrow 27">
            <a:extLst>
              <a:ext uri="{FF2B5EF4-FFF2-40B4-BE49-F238E27FC236}">
                <a16:creationId xmlns:a16="http://schemas.microsoft.com/office/drawing/2014/main" id="{39B5AE81-D3E9-4011-89ED-ACF7AEEBFAA8}"/>
              </a:ext>
            </a:extLst>
          </p:cNvPr>
          <p:cNvSpPr/>
          <p:nvPr/>
        </p:nvSpPr>
        <p:spPr>
          <a:xfrm flipV="1">
            <a:off x="362421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ight Arrow 28">
            <a:extLst>
              <a:ext uri="{FF2B5EF4-FFF2-40B4-BE49-F238E27FC236}">
                <a16:creationId xmlns:a16="http://schemas.microsoft.com/office/drawing/2014/main" id="{1CB010DF-F1DE-4CF8-A59B-8A8A777A582B}"/>
              </a:ext>
            </a:extLst>
          </p:cNvPr>
          <p:cNvSpPr/>
          <p:nvPr/>
        </p:nvSpPr>
        <p:spPr>
          <a:xfrm flipV="1">
            <a:off x="408141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ight Arrow 29">
            <a:extLst>
              <a:ext uri="{FF2B5EF4-FFF2-40B4-BE49-F238E27FC236}">
                <a16:creationId xmlns:a16="http://schemas.microsoft.com/office/drawing/2014/main" id="{5EE7504D-C647-40C1-AF35-A43507309246}"/>
              </a:ext>
            </a:extLst>
          </p:cNvPr>
          <p:cNvSpPr/>
          <p:nvPr/>
        </p:nvSpPr>
        <p:spPr>
          <a:xfrm flipV="1">
            <a:off x="453861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ight Arrow 30">
            <a:extLst>
              <a:ext uri="{FF2B5EF4-FFF2-40B4-BE49-F238E27FC236}">
                <a16:creationId xmlns:a16="http://schemas.microsoft.com/office/drawing/2014/main" id="{3AFF428A-5F31-4A83-8398-82C5C7C69035}"/>
              </a:ext>
            </a:extLst>
          </p:cNvPr>
          <p:cNvSpPr/>
          <p:nvPr/>
        </p:nvSpPr>
        <p:spPr>
          <a:xfrm flipV="1">
            <a:off x="4995817" y="5205202"/>
            <a:ext cx="276225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ight Arrow 31">
            <a:extLst>
              <a:ext uri="{FF2B5EF4-FFF2-40B4-BE49-F238E27FC236}">
                <a16:creationId xmlns:a16="http://schemas.microsoft.com/office/drawing/2014/main" id="{0A5490E3-3AB1-4222-B516-C7C39D710F4B}"/>
              </a:ext>
            </a:extLst>
          </p:cNvPr>
          <p:cNvSpPr/>
          <p:nvPr/>
        </p:nvSpPr>
        <p:spPr>
          <a:xfrm rot="10800000">
            <a:off x="2605042" y="4748002"/>
            <a:ext cx="37338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Right Arrow 22">
            <a:extLst>
              <a:ext uri="{FF2B5EF4-FFF2-40B4-BE49-F238E27FC236}">
                <a16:creationId xmlns:a16="http://schemas.microsoft.com/office/drawing/2014/main" id="{8FA870FC-9843-4A78-B19E-CFDE92BBDA13}"/>
              </a:ext>
            </a:extLst>
          </p:cNvPr>
          <p:cNvSpPr/>
          <p:nvPr/>
        </p:nvSpPr>
        <p:spPr>
          <a:xfrm flipV="1">
            <a:off x="5881642" y="5205202"/>
            <a:ext cx="55245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ight Arrow 32">
            <a:extLst>
              <a:ext uri="{FF2B5EF4-FFF2-40B4-BE49-F238E27FC236}">
                <a16:creationId xmlns:a16="http://schemas.microsoft.com/office/drawing/2014/main" id="{8D7F00B3-FAA5-4FE0-BB2E-61BA9719C432}"/>
              </a:ext>
            </a:extLst>
          </p:cNvPr>
          <p:cNvSpPr/>
          <p:nvPr/>
        </p:nvSpPr>
        <p:spPr>
          <a:xfrm rot="5400000">
            <a:off x="2399461" y="4953583"/>
            <a:ext cx="457200" cy="4603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" name="Picture 2" descr="http://noeg.co.il/tamrurs/i61.jpg">
            <a:extLst>
              <a:ext uri="{FF2B5EF4-FFF2-40B4-BE49-F238E27FC236}">
                <a16:creationId xmlns:a16="http://schemas.microsoft.com/office/drawing/2014/main" id="{DEC4FE73-0E51-4862-A2A0-6AA1DE7A5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038" y="246531"/>
            <a:ext cx="1099647" cy="109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1">
            <a:extLst>
              <a:ext uri="{FF2B5EF4-FFF2-40B4-BE49-F238E27FC236}">
                <a16:creationId xmlns:a16="http://schemas.microsoft.com/office/drawing/2014/main" id="{E823D2FD-0D4B-4AEA-824C-EE9C43BA4648}"/>
              </a:ext>
            </a:extLst>
          </p:cNvPr>
          <p:cNvSpPr/>
          <p:nvPr/>
        </p:nvSpPr>
        <p:spPr>
          <a:xfrm>
            <a:off x="1832374" y="114873"/>
            <a:ext cx="8975534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פקודת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rotate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עם שימוש ב- </a:t>
            </a:r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CF</a:t>
            </a: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</a:t>
            </a:r>
            <a:r>
              <a:rPr lang="he-IL" sz="4400" b="1" u="sng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ימינה</a:t>
            </a:r>
            <a:endParaRPr lang="en-US" sz="4400" b="1" u="sng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7722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1" grpId="0" animBg="1"/>
      <p:bldP spid="32" grpId="0" animBg="1"/>
      <p:bldP spid="35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5A69B10-4015-45CC-8AC1-9BA7F70925CF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1435099"/>
            <a:ext cx="10627242" cy="3454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400" dirty="0"/>
              <a:t>הגדירו משתנה </a:t>
            </a:r>
            <a:r>
              <a:rPr lang="en-US" altLang="he-IL" sz="2400" dirty="0"/>
              <a:t>X</a:t>
            </a:r>
            <a:r>
              <a:rPr lang="he-IL" altLang="he-IL" sz="2400" dirty="0"/>
              <a:t> בגודל </a:t>
            </a:r>
            <a:r>
              <a:rPr lang="en-US" altLang="he-IL" sz="2400" dirty="0"/>
              <a:t>word</a:t>
            </a:r>
            <a:r>
              <a:rPr lang="he-IL" altLang="he-IL" sz="2400" dirty="0"/>
              <a:t> עם ערך 46 (עשרוני).</a:t>
            </a:r>
          </a:p>
          <a:p>
            <a:pPr marL="0" indent="0">
              <a:buNone/>
            </a:pPr>
            <a:r>
              <a:rPr lang="he-IL" altLang="he-IL" sz="2400" dirty="0"/>
              <a:t>חשבו את הריבוע שלו </a:t>
            </a:r>
            <a:r>
              <a:rPr lang="en-US" altLang="he-IL" sz="2400" dirty="0"/>
              <a:t>46*46)</a:t>
            </a:r>
            <a:r>
              <a:rPr lang="he-IL" altLang="he-IL" sz="2400" dirty="0"/>
              <a:t>) לתוך משתנה </a:t>
            </a:r>
            <a:r>
              <a:rPr lang="en-US" altLang="he-IL" sz="2400" dirty="0"/>
              <a:t>Y</a:t>
            </a:r>
            <a:r>
              <a:rPr lang="he-IL" altLang="he-IL" sz="2400" dirty="0"/>
              <a:t> (מטיפוס </a:t>
            </a:r>
            <a:r>
              <a:rPr lang="en-US" altLang="he-IL" sz="2400" dirty="0"/>
              <a:t>word</a:t>
            </a:r>
            <a:r>
              <a:rPr lang="he-IL" altLang="he-IL" sz="2400" dirty="0"/>
              <a:t>),  בעזרת פעולות הזזה וחיבור בלבד.</a:t>
            </a:r>
          </a:p>
          <a:p>
            <a:pPr marL="0" indent="0">
              <a:buNone/>
            </a:pPr>
            <a:endParaRPr lang="he-IL" altLang="he-IL" dirty="0"/>
          </a:p>
          <a:p>
            <a:endParaRPr lang="en-US" altLang="he-IL" sz="1800" dirty="0"/>
          </a:p>
        </p:txBody>
      </p:sp>
    </p:spTree>
    <p:extLst>
      <p:ext uri="{BB962C8B-B14F-4D97-AF65-F5344CB8AC3E}">
        <p14:creationId xmlns:p14="http://schemas.microsoft.com/office/powerpoint/2010/main" val="3319855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למדנו להכיר את פקודות ההזזה - </a:t>
            </a:r>
            <a:r>
              <a:rPr lang="en-US" dirty="0"/>
              <a:t>shift</a:t>
            </a:r>
            <a:r>
              <a:rPr lang="he-IL" dirty="0"/>
              <a:t>.</a:t>
            </a:r>
          </a:p>
          <a:p>
            <a:r>
              <a:rPr lang="he-IL" dirty="0"/>
              <a:t>הבחנו בין הזזות של מספרים </a:t>
            </a:r>
            <a:r>
              <a:rPr lang="en-US" dirty="0"/>
              <a:t>signed</a:t>
            </a:r>
            <a:r>
              <a:rPr lang="he-IL" dirty="0"/>
              <a:t> (</a:t>
            </a:r>
            <a:r>
              <a:rPr lang="en-US" dirty="0" err="1"/>
              <a:t>sar</a:t>
            </a:r>
            <a:r>
              <a:rPr lang="en-US" dirty="0"/>
              <a:t>, </a:t>
            </a:r>
            <a:r>
              <a:rPr lang="en-US" dirty="0" err="1"/>
              <a:t>sal</a:t>
            </a:r>
            <a:r>
              <a:rPr lang="he-IL" dirty="0"/>
              <a:t>) למספרים </a:t>
            </a:r>
            <a:r>
              <a:rPr lang="en-US" dirty="0"/>
              <a:t>unsigned</a:t>
            </a:r>
            <a:r>
              <a:rPr lang="he-IL" dirty="0"/>
              <a:t> (</a:t>
            </a:r>
            <a:r>
              <a:rPr lang="en-US" dirty="0" err="1"/>
              <a:t>shr</a:t>
            </a:r>
            <a:r>
              <a:rPr lang="en-US" dirty="0"/>
              <a:t>, </a:t>
            </a:r>
            <a:r>
              <a:rPr lang="en-US" dirty="0" err="1"/>
              <a:t>shl</a:t>
            </a:r>
            <a:r>
              <a:rPr lang="he-IL" dirty="0"/>
              <a:t>) </a:t>
            </a:r>
            <a:endParaRPr lang="en-US" dirty="0"/>
          </a:p>
          <a:p>
            <a:r>
              <a:rPr lang="he-IL" dirty="0"/>
              <a:t>שימוש חשוב: </a:t>
            </a:r>
          </a:p>
          <a:p>
            <a:pPr lvl="1"/>
            <a:r>
              <a:rPr lang="he-IL" dirty="0"/>
              <a:t>הזזה ימינה -&gt; חילוק</a:t>
            </a:r>
            <a:r>
              <a:rPr lang="en-US" dirty="0"/>
              <a:t> </a:t>
            </a:r>
            <a:r>
              <a:rPr lang="he-IL" dirty="0"/>
              <a:t> ב-2 (או חזקות של 2)</a:t>
            </a:r>
          </a:p>
          <a:p>
            <a:pPr lvl="1"/>
            <a:r>
              <a:rPr lang="he-IL" dirty="0"/>
              <a:t>הזזה שמאלה -&gt; כפל ב-2 (או חזקות של 2)</a:t>
            </a:r>
          </a:p>
          <a:p>
            <a:pPr lvl="1"/>
            <a:endParaRPr lang="he-IL" dirty="0"/>
          </a:p>
          <a:p>
            <a:r>
              <a:rPr lang="he-IL" dirty="0"/>
              <a:t>למדנו להכיר את פקודות </a:t>
            </a:r>
            <a:r>
              <a:rPr lang="en-US" dirty="0"/>
              <a:t>rotate</a:t>
            </a:r>
            <a:r>
              <a:rPr lang="he-IL" dirty="0"/>
              <a:t>:</a:t>
            </a:r>
          </a:p>
          <a:p>
            <a:pPr lvl="1"/>
            <a:r>
              <a:rPr lang="en-US" dirty="0"/>
              <a:t>ROR, ROL</a:t>
            </a:r>
            <a:r>
              <a:rPr lang="he-IL" dirty="0"/>
              <a:t>- ללא שימוש ב- </a:t>
            </a:r>
            <a:r>
              <a:rPr lang="en-US" dirty="0"/>
              <a:t>CF</a:t>
            </a:r>
            <a:endParaRPr lang="he-IL" dirty="0"/>
          </a:p>
          <a:p>
            <a:pPr lvl="1"/>
            <a:r>
              <a:rPr lang="en-US" dirty="0"/>
              <a:t>RCR, RCL</a:t>
            </a:r>
            <a:r>
              <a:rPr lang="he-IL" dirty="0"/>
              <a:t> - עם שימוש בביט הנשא </a:t>
            </a:r>
            <a:r>
              <a:rPr lang="en-US" dirty="0"/>
              <a:t>(Carry)</a:t>
            </a:r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168437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72182" y="1026315"/>
            <a:ext cx="8676921" cy="4611559"/>
          </a:xfrm>
        </p:spPr>
        <p:txBody>
          <a:bodyPr>
            <a:normAutofit/>
          </a:bodyPr>
          <a:lstStyle/>
          <a:p>
            <a:r>
              <a:rPr lang="he-IL" sz="2800" dirty="0">
                <a:sym typeface="Varela Round"/>
              </a:rPr>
              <a:t>נושא חדש ומתקדם –פקודות בקרה:</a:t>
            </a:r>
          </a:p>
          <a:p>
            <a:pPr lvl="1"/>
            <a:r>
              <a:rPr lang="he-IL" sz="2800" dirty="0">
                <a:sym typeface="Varela Round"/>
              </a:rPr>
              <a:t>פקודות קפיצה -</a:t>
            </a:r>
            <a:r>
              <a:rPr lang="en-US" sz="2800" dirty="0">
                <a:sym typeface="Varela Round"/>
              </a:rPr>
              <a:t>  </a:t>
            </a:r>
            <a:r>
              <a:rPr lang="en-US" sz="2800" dirty="0" err="1">
                <a:sym typeface="Varela Round"/>
              </a:rPr>
              <a:t>jmp</a:t>
            </a:r>
            <a:r>
              <a:rPr lang="en-US" sz="2800" dirty="0">
                <a:sym typeface="Varela Round"/>
              </a:rPr>
              <a:t>  </a:t>
            </a:r>
            <a:endParaRPr lang="he-IL" sz="2800" dirty="0">
              <a:sym typeface="Varela Round"/>
            </a:endParaRPr>
          </a:p>
          <a:p>
            <a:pPr lvl="1"/>
            <a:r>
              <a:rPr lang="he-IL" sz="2800" dirty="0">
                <a:sym typeface="Varela Round"/>
              </a:rPr>
              <a:t>שימוש בתוויות - </a:t>
            </a:r>
            <a:r>
              <a:rPr lang="en-US" sz="2800" dirty="0">
                <a:sym typeface="Varela Round"/>
              </a:rPr>
              <a:t>labels</a:t>
            </a:r>
            <a:endParaRPr lang="he-IL" sz="2800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www.arttherapyblog.com/uimages/2013/11/children-playing-jump-rope-300x265.jpg">
            <a:extLst>
              <a:ext uri="{FF2B5EF4-FFF2-40B4-BE49-F238E27FC236}">
                <a16:creationId xmlns:a16="http://schemas.microsoft.com/office/drawing/2014/main" id="{F29273CE-B9F9-474A-BA1E-8D318511F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780" y="2070031"/>
            <a:ext cx="285750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הקדמה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5C628-3BB6-4087-A1B8-A5DD63CEED16}"/>
              </a:ext>
            </a:extLst>
          </p:cNvPr>
          <p:cNvSpPr txBox="1"/>
          <p:nvPr/>
        </p:nvSpPr>
        <p:spPr>
          <a:xfrm>
            <a:off x="1092522" y="933118"/>
            <a:ext cx="1013505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עד עכשיו ראינו שהמעבד מריץ את התכנית שלנו פקודה אחר פקודה, ע"פ הסדר בו הן מופיעות. </a:t>
            </a:r>
            <a:b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מה קורה כאשר נדרש לבצע קפיצות, תנאים, לולאות – כמו בשפה עלית?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458777-2475-4BC0-9847-6740A7E71A26}"/>
              </a:ext>
            </a:extLst>
          </p:cNvPr>
          <p:cNvSpPr txBox="1"/>
          <p:nvPr/>
        </p:nvSpPr>
        <p:spPr>
          <a:xfrm>
            <a:off x="1292685" y="2224206"/>
            <a:ext cx="3483675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if (condition)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         …..</a:t>
            </a:r>
          </a:p>
          <a:p>
            <a:pPr algn="l" rtl="0"/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If (condition)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         …..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Else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         ….</a:t>
            </a:r>
            <a:endParaRPr lang="he-IL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algn="l" rtl="0"/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While (condition)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         …..</a:t>
            </a:r>
          </a:p>
          <a:p>
            <a:pPr algn="l" rtl="0"/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algn="l" rtl="0"/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4A6FAB-498F-421A-AAD2-67D59A3FC35D}"/>
              </a:ext>
            </a:extLst>
          </p:cNvPr>
          <p:cNvSpPr txBox="1"/>
          <p:nvPr/>
        </p:nvSpPr>
        <p:spPr>
          <a:xfrm rot="10800000" flipV="1">
            <a:off x="6515100" y="3244335"/>
            <a:ext cx="45847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>
                <a:solidFill>
                  <a:srgbClr val="002060"/>
                </a:solidFill>
                <a:cs typeface="Varela Round" panose="00000500000000000000" pitchFamily="2" charset="-79"/>
              </a:rPr>
              <a:t>לצורך כך קיימות </a:t>
            </a:r>
            <a:r>
              <a:rPr lang="he-IL" sz="32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באסמבלי</a:t>
            </a:r>
            <a:r>
              <a:rPr lang="he-IL" sz="3200" b="1" dirty="0">
                <a:solidFill>
                  <a:srgbClr val="002060"/>
                </a:solidFill>
                <a:cs typeface="Varela Round" panose="00000500000000000000" pitchFamily="2" charset="-79"/>
              </a:rPr>
              <a:t> סדרה של פקודות בקרה</a:t>
            </a:r>
          </a:p>
        </p:txBody>
      </p:sp>
    </p:spTree>
    <p:extLst>
      <p:ext uri="{BB962C8B-B14F-4D97-AF65-F5344CB8AC3E}">
        <p14:creationId xmlns:p14="http://schemas.microsoft.com/office/powerpoint/2010/main" val="302685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974" y="186699"/>
            <a:ext cx="9802206" cy="720000"/>
          </a:xfrm>
        </p:spPr>
        <p:txBody>
          <a:bodyPr/>
          <a:lstStyle/>
          <a:p>
            <a:r>
              <a:rPr lang="he-IL" sz="4000" dirty="0"/>
              <a:t>פקודת קפיצה לא מותנית –</a:t>
            </a:r>
            <a:br>
              <a:rPr lang="en-US" sz="4000" dirty="0"/>
            </a:br>
            <a:r>
              <a:rPr lang="he-IL" sz="4000" dirty="0"/>
              <a:t> </a:t>
            </a:r>
            <a:r>
              <a:rPr lang="en-US" sz="4000" dirty="0"/>
              <a:t>unconditional jump</a:t>
            </a:r>
            <a:endParaRPr lang="he-IL" sz="4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4788417" y="1143861"/>
            <a:ext cx="2906148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JMP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opnd</a:t>
            </a:r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30B97A-0022-4CAF-BB9B-B7849DCA7B31}"/>
              </a:ext>
            </a:extLst>
          </p:cNvPr>
          <p:cNvSpPr/>
          <p:nvPr/>
        </p:nvSpPr>
        <p:spPr>
          <a:xfrm>
            <a:off x="1797803" y="2195984"/>
            <a:ext cx="95133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400" b="1" u="sng" dirty="0">
                <a:solidFill>
                  <a:srgbClr val="002060"/>
                </a:solidFill>
                <a:cs typeface="Varela Round" panose="00000500000000000000" pitchFamily="2" charset="-79"/>
              </a:rPr>
              <a:t>פעולת הפקודה: 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קפיצה. </a:t>
            </a:r>
            <a:b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בשלב ביצוע הפקודה, מוחלף תוכנו של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IP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בכתובת עליה מצביע  </a:t>
            </a:r>
            <a:r>
              <a:rPr lang="en-US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opnd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.</a:t>
            </a:r>
          </a:p>
          <a:p>
            <a:pPr>
              <a:defRPr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במקום כתובת ניתן להשתמש ב"תווית"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(label)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.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endParaRPr lang="he-IL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F19FEE-BF5E-464E-8EA2-88A2BB1C34F8}"/>
              </a:ext>
            </a:extLst>
          </p:cNvPr>
          <p:cNvSpPr/>
          <p:nvPr/>
        </p:nvSpPr>
        <p:spPr>
          <a:xfrm>
            <a:off x="706487" y="1717972"/>
            <a:ext cx="10604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קוד הפקודה : 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JMP</a:t>
            </a: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–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קיצור של המילה האנגלית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JUMP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(קפוץ)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CA391832-0B09-463A-AC82-EFDBE468C8B4}"/>
              </a:ext>
            </a:extLst>
          </p:cNvPr>
          <p:cNvSpPr/>
          <p:nvPr/>
        </p:nvSpPr>
        <p:spPr>
          <a:xfrm>
            <a:off x="7946260" y="3565589"/>
            <a:ext cx="336492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defTabSz="914491">
              <a:defRPr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השפעה  על הדגלים : אין !</a:t>
            </a:r>
            <a:endParaRPr lang="en-US" sz="20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pic>
        <p:nvPicPr>
          <p:cNvPr id="3" name="Picture 19">
            <a:extLst>
              <a:ext uri="{FF2B5EF4-FFF2-40B4-BE49-F238E27FC236}">
                <a16:creationId xmlns:a16="http://schemas.microsoft.com/office/drawing/2014/main" id="{D3E29BEA-BE0C-4C97-930A-2229A0629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3870" y="4089441"/>
            <a:ext cx="4575030" cy="1099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0">
            <a:extLst>
              <a:ext uri="{FF2B5EF4-FFF2-40B4-BE49-F238E27FC236}">
                <a16:creationId xmlns:a16="http://schemas.microsoft.com/office/drawing/2014/main" id="{6690F126-BF9C-4382-BDF3-810BCFA8C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037" y="3624465"/>
            <a:ext cx="2544763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09FFAD59-3DA4-49B5-B552-19740C92C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C7C326-9569-431D-B52C-484610E4C064}"/>
              </a:ext>
            </a:extLst>
          </p:cNvPr>
          <p:cNvSpPr txBox="1"/>
          <p:nvPr/>
        </p:nvSpPr>
        <p:spPr>
          <a:xfrm>
            <a:off x="5968" y="5683135"/>
            <a:ext cx="7124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ניתן לקפוץ לכתובת מסוימת, למשל: 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jmp</a:t>
            </a: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cs:0123h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כמובן שזה לא נוח ולא יעיל</a:t>
            </a:r>
            <a:b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endParaRPr lang="en-IL" sz="2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36D6C5-76B5-4413-9B7E-61E94CD89E6F}"/>
              </a:ext>
            </a:extLst>
          </p:cNvPr>
          <p:cNvCxnSpPr>
            <a:cxnSpLocks/>
          </p:cNvCxnSpPr>
          <p:nvPr/>
        </p:nvCxnSpPr>
        <p:spPr>
          <a:xfrm>
            <a:off x="792403" y="2847204"/>
            <a:ext cx="1353897" cy="1102064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7B73AA9-6269-4E6E-BB26-F00678BBF123}"/>
              </a:ext>
            </a:extLst>
          </p:cNvPr>
          <p:cNvCxnSpPr>
            <a:cxnSpLocks/>
          </p:cNvCxnSpPr>
          <p:nvPr/>
        </p:nvCxnSpPr>
        <p:spPr>
          <a:xfrm>
            <a:off x="6691385" y="3517900"/>
            <a:ext cx="1003180" cy="736754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81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3C8272-9717-423C-95E3-DC4C9A74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  <a:endParaRPr lang="en-US" dirty="0"/>
          </a:p>
        </p:txBody>
      </p:sp>
      <p:sp>
        <p:nvSpPr>
          <p:cNvPr id="4" name="מציין מיקום טקסט 2">
            <a:extLst>
              <a:ext uri="{FF2B5EF4-FFF2-40B4-BE49-F238E27FC236}">
                <a16:creationId xmlns:a16="http://schemas.microsoft.com/office/drawing/2014/main" id="{C521D1D5-06C5-47F3-89FE-002193816822}"/>
              </a:ext>
            </a:extLst>
          </p:cNvPr>
          <p:cNvSpPr txBox="1">
            <a:spLocks/>
          </p:cNvSpPr>
          <p:nvPr/>
        </p:nvSpPr>
        <p:spPr>
          <a:xfrm>
            <a:off x="1586770" y="1639632"/>
            <a:ext cx="8676921" cy="4611559"/>
          </a:xfrm>
          <a:prstGeom prst="rect">
            <a:avLst/>
          </a:prstGeom>
        </p:spPr>
        <p:txBody>
          <a:bodyPr>
            <a:normAutofit/>
          </a:bodyPr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>
                <a:sym typeface="Varela Round"/>
              </a:rPr>
              <a:t>נמשיך להתקדם עם ההכרה של פקודות</a:t>
            </a:r>
            <a:r>
              <a:rPr lang="en-US" sz="2800" dirty="0">
                <a:sym typeface="Varela Round"/>
              </a:rPr>
              <a:t> </a:t>
            </a:r>
            <a:r>
              <a:rPr lang="he-IL" sz="2800" dirty="0">
                <a:sym typeface="Varela Round"/>
              </a:rPr>
              <a:t> אסמבלי:</a:t>
            </a:r>
          </a:p>
          <a:p>
            <a:pPr lvl="1"/>
            <a:r>
              <a:rPr lang="he-IL" dirty="0">
                <a:sym typeface="Varela Round"/>
              </a:rPr>
              <a:t>פקודות  הזזה</a:t>
            </a:r>
            <a:r>
              <a:rPr lang="en-US" dirty="0">
                <a:sym typeface="Varela Round"/>
              </a:rPr>
              <a:t> </a:t>
            </a:r>
            <a:r>
              <a:rPr lang="he-IL" dirty="0">
                <a:sym typeface="Varela Round"/>
              </a:rPr>
              <a:t> - </a:t>
            </a:r>
            <a:r>
              <a:rPr lang="en-US" dirty="0">
                <a:sym typeface="Varela Round"/>
              </a:rPr>
              <a:t>shift instructions</a:t>
            </a:r>
            <a:endParaRPr lang="he-IL" dirty="0">
              <a:sym typeface="Varela Round"/>
            </a:endParaRPr>
          </a:p>
        </p:txBody>
      </p:sp>
      <p:pic>
        <p:nvPicPr>
          <p:cNvPr id="6" name="Picture 5" descr="http://www.mesibot.co.il/com-serve/Images2/zoozoo_club/logo.jpg">
            <a:extLst>
              <a:ext uri="{FF2B5EF4-FFF2-40B4-BE49-F238E27FC236}">
                <a16:creationId xmlns:a16="http://schemas.microsoft.com/office/drawing/2014/main" id="{06A045A8-880F-4B9D-B45A-638FE5692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3831777"/>
            <a:ext cx="4261935" cy="17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1519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תווית - </a:t>
            </a:r>
            <a:r>
              <a:rPr lang="en-US" dirty="0"/>
              <a:t>Label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E5C628-3BB6-4087-A1B8-A5DD63CEED16}"/>
              </a:ext>
            </a:extLst>
          </p:cNvPr>
          <p:cNvSpPr txBox="1"/>
          <p:nvPr/>
        </p:nvSpPr>
        <p:spPr>
          <a:xfrm>
            <a:off x="591342" y="1338252"/>
            <a:ext cx="108592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"מראה מקום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"- סימון מיקום בקוד (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CS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) של פקודה מסוימת (עוזר להתמצא בתוכנית)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458777-2475-4BC0-9847-6740A7E71A26}"/>
              </a:ext>
            </a:extLst>
          </p:cNvPr>
          <p:cNvSpPr txBox="1"/>
          <p:nvPr/>
        </p:nvSpPr>
        <p:spPr>
          <a:xfrm>
            <a:off x="1427084" y="3425442"/>
            <a:ext cx="6353065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דוגמאות לתוויות</a:t>
            </a:r>
            <a:b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</a:br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he-IL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חשוב לתת לתוויות שמות בעלי משמעות:</a:t>
            </a:r>
            <a:endParaRPr lang="he-IL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algn="l" rtl="0"/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var1Big:</a:t>
            </a:r>
          </a:p>
          <a:p>
            <a:pPr algn="l" rtl="0"/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check:</a:t>
            </a:r>
          </a:p>
          <a:p>
            <a:pPr algn="l" rtl="0"/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begin:</a:t>
            </a:r>
          </a:p>
          <a:p>
            <a:pPr algn="l" rtl="0"/>
            <a:r>
              <a:rPr lang="en-US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Start_Play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:</a:t>
            </a:r>
          </a:p>
          <a:p>
            <a:pPr algn="l" rtl="0"/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exit:</a:t>
            </a:r>
            <a:endParaRPr lang="he-IL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1DB23AF0-1E98-411D-BEED-F05BEF54F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116" y="2012515"/>
            <a:ext cx="4928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יתרונות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קריאות</a:t>
            </a:r>
          </a:p>
          <a:p>
            <a:pPr marL="285750" indent="-285750">
              <a:buFontTx/>
              <a:buChar char="-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חסכון בכתיבה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577271FA-CA9D-42A4-9A7C-92FA60F15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520" y="2012515"/>
            <a:ext cx="4928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חסרונות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: כשיש הרבה תוויות, קשה לעקוב אחר ביצוע התכנית ולכן חשוב להתנהל בזהירות.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8984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פקודת קפיצה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AC029-A30A-4E0A-A2E9-8F6459987A9B}"/>
              </a:ext>
            </a:extLst>
          </p:cNvPr>
          <p:cNvSpPr/>
          <p:nvPr/>
        </p:nvSpPr>
        <p:spPr>
          <a:xfrm>
            <a:off x="3177152" y="1224844"/>
            <a:ext cx="53469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JMP </a:t>
            </a:r>
            <a:r>
              <a:rPr lang="en-US" sz="2400" b="1" dirty="0" err="1">
                <a:solidFill>
                  <a:srgbClr val="002060"/>
                </a:solidFill>
                <a:cs typeface="Varela Round" panose="00000500000000000000" pitchFamily="2" charset="-79"/>
              </a:rPr>
              <a:t>opnd</a:t>
            </a:r>
            <a:endParaRPr lang="en-US" sz="2400" b="1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5C3C3E70-BF64-4023-A852-F6985B25CAF8}"/>
              </a:ext>
            </a:extLst>
          </p:cNvPr>
          <p:cNvSpPr/>
          <p:nvPr/>
        </p:nvSpPr>
        <p:spPr>
          <a:xfrm>
            <a:off x="1193369" y="1935544"/>
            <a:ext cx="10027403" cy="34470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קפיצה 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en-US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near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- בתוך אותו סגמנט קוד 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CS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. אין צורך לציין את הסגמנט.  </a:t>
            </a:r>
          </a:p>
          <a:p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לדוגמא: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2060"/>
                </a:solidFill>
                <a:cs typeface="Varela Round" panose="00000500000000000000" pitchFamily="2" charset="-79"/>
              </a:rPr>
              <a:t>jmp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 000Ah</a:t>
            </a:r>
            <a:endParaRPr lang="he-IL" sz="20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2060"/>
                </a:solidFill>
                <a:cs typeface="Varela Round" panose="00000500000000000000" pitchFamily="2" charset="-79"/>
              </a:rPr>
              <a:t>Jmp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en-US" sz="2000" dirty="0" err="1">
                <a:solidFill>
                  <a:srgbClr val="002060"/>
                </a:solidFill>
                <a:cs typeface="Varela Round" panose="00000500000000000000" pitchFamily="2" charset="-79"/>
              </a:rPr>
              <a:t>startplay</a:t>
            </a:r>
            <a:endParaRPr lang="he-IL" sz="20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2000" b="1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קפיצה </a:t>
            </a:r>
            <a:r>
              <a:rPr lang="en-US" sz="2000" b="1" dirty="0">
                <a:solidFill>
                  <a:srgbClr val="002060"/>
                </a:solidFill>
                <a:cs typeface="Varela Round" panose="00000500000000000000" pitchFamily="2" charset="-79"/>
              </a:rPr>
              <a:t>far</a:t>
            </a: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 –לסגמנט אחר</a:t>
            </a:r>
            <a:endParaRPr lang="en-US" sz="20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חייבים לציין לאיזה סגמנט קופצים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שימושית אם יש יותר מסגמנט קוד אחד</a:t>
            </a:r>
            <a:endParaRPr lang="en-US" sz="20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דוגמה:  </a:t>
            </a:r>
            <a:r>
              <a:rPr lang="en-US" sz="2000" dirty="0" err="1">
                <a:solidFill>
                  <a:srgbClr val="002060"/>
                </a:solidFill>
                <a:cs typeface="Varela Round" panose="00000500000000000000" pitchFamily="2" charset="-79"/>
              </a:rPr>
              <a:t>jmp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 es:000A</a:t>
            </a:r>
            <a:r>
              <a:rPr lang="en-US" dirty="0">
                <a:solidFill>
                  <a:srgbClr val="002060"/>
                </a:solidFill>
                <a:cs typeface="Varela Round" panose="00000500000000000000" pitchFamily="2" charset="-79"/>
              </a:rPr>
              <a:t>h</a:t>
            </a:r>
          </a:p>
          <a:p>
            <a:endParaRPr lang="en-US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r>
              <a:rPr lang="he-IL" sz="2000" dirty="0">
                <a:solidFill>
                  <a:srgbClr val="002060"/>
                </a:solidFill>
                <a:cs typeface="Varela Round" panose="00000500000000000000" pitchFamily="2" charset="-79"/>
              </a:rPr>
              <a:t>אנחנו נתמקד בקפיצות </a:t>
            </a:r>
            <a:r>
              <a:rPr lang="en-US" sz="2000" dirty="0">
                <a:solidFill>
                  <a:srgbClr val="002060"/>
                </a:solidFill>
                <a:cs typeface="Varela Round" panose="00000500000000000000" pitchFamily="2" charset="-79"/>
              </a:rPr>
              <a:t>near</a:t>
            </a:r>
            <a:endParaRPr lang="he-IL" sz="20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pic>
        <p:nvPicPr>
          <p:cNvPr id="19" name="Picture 2" descr="http://1.bp.blogspot.com/_QS-U_dqNGvE/Svh2sGXe25I/AAAAAAAAAiM/7MUJwBTPdd8/s400/Grover_near_far.jpg">
            <a:extLst>
              <a:ext uri="{FF2B5EF4-FFF2-40B4-BE49-F238E27FC236}">
                <a16:creationId xmlns:a16="http://schemas.microsoft.com/office/drawing/2014/main" id="{BB59EA26-5D74-49A9-AE7D-281F0F2C5B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9" y="3793306"/>
            <a:ext cx="2743200" cy="20574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21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5E93E311-41B5-4C7E-94B3-9A8E2C30E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51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A0CBD6-AEB3-41B5-B8F0-C25A1E7F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דוגמה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FEACD2-10DD-482A-9634-277CCA132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805358"/>
            <a:ext cx="7077437" cy="45422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5AC12A-F308-4B6A-B608-A7BCCD37C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5" y="267630"/>
            <a:ext cx="4011797" cy="6556917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D9EBB3-5DF8-4951-8D16-1E70354A412B}"/>
              </a:ext>
            </a:extLst>
          </p:cNvPr>
          <p:cNvCxnSpPr>
            <a:cxnSpLocks/>
          </p:cNvCxnSpPr>
          <p:nvPr/>
        </p:nvCxnSpPr>
        <p:spPr>
          <a:xfrm flipV="1">
            <a:off x="3211551" y="2141035"/>
            <a:ext cx="1315844" cy="2620536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E61DA04-7B3F-473F-85B2-72C67B4DE30D}"/>
              </a:ext>
            </a:extLst>
          </p:cNvPr>
          <p:cNvCxnSpPr>
            <a:cxnSpLocks/>
          </p:cNvCxnSpPr>
          <p:nvPr/>
        </p:nvCxnSpPr>
        <p:spPr>
          <a:xfrm flipV="1">
            <a:off x="7069873" y="3992137"/>
            <a:ext cx="3133493" cy="1940312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87C21DE-7252-40F2-8C21-1FD7292F40B4}"/>
              </a:ext>
            </a:extLst>
          </p:cNvPr>
          <p:cNvSpPr txBox="1"/>
          <p:nvPr/>
        </p:nvSpPr>
        <p:spPr>
          <a:xfrm>
            <a:off x="5352585" y="5932449"/>
            <a:ext cx="171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</a:t>
            </a:r>
            <a:r>
              <a:rPr lang="he-IL" dirty="0"/>
              <a:t> לפני הקפיצה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7608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E99DC0-589E-4C15-9F08-994A43CB220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160549" y="1048214"/>
            <a:ext cx="6665785" cy="4176897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2CF6486-1B4C-4DD7-A786-2EDEDB8B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4645" y="136298"/>
            <a:ext cx="3890456" cy="720000"/>
          </a:xfrm>
        </p:spPr>
        <p:txBody>
          <a:bodyPr/>
          <a:lstStyle/>
          <a:p>
            <a:pPr algn="r"/>
            <a:r>
              <a:rPr lang="he-IL" sz="2400" dirty="0"/>
              <a:t>כאן נמצא ה- </a:t>
            </a:r>
            <a:r>
              <a:rPr lang="en-US" sz="2400" dirty="0"/>
              <a:t>label</a:t>
            </a:r>
            <a:endParaRPr lang="en-IL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D29263-2253-43E5-8538-A13918AD3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5" y="267630"/>
            <a:ext cx="4011797" cy="655691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1B2DA36-039E-406C-8B55-584D3F65AB42}"/>
              </a:ext>
            </a:extLst>
          </p:cNvPr>
          <p:cNvCxnSpPr>
            <a:cxnSpLocks/>
          </p:cNvCxnSpPr>
          <p:nvPr/>
        </p:nvCxnSpPr>
        <p:spPr>
          <a:xfrm flipV="1">
            <a:off x="2698595" y="2999679"/>
            <a:ext cx="1683834" cy="256478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F2C8EE-CD8E-4DEA-B253-23EAD30AFE47}"/>
              </a:ext>
            </a:extLst>
          </p:cNvPr>
          <p:cNvCxnSpPr/>
          <p:nvPr/>
        </p:nvCxnSpPr>
        <p:spPr>
          <a:xfrm>
            <a:off x="4248615" y="2877015"/>
            <a:ext cx="1683834" cy="122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3F73923-9355-4831-8D53-14224DA1DC33}"/>
              </a:ext>
            </a:extLst>
          </p:cNvPr>
          <p:cNvCxnSpPr>
            <a:cxnSpLocks/>
          </p:cNvCxnSpPr>
          <p:nvPr/>
        </p:nvCxnSpPr>
        <p:spPr>
          <a:xfrm flipH="1">
            <a:off x="5359400" y="752785"/>
            <a:ext cx="2414147" cy="1977715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CFAC7DD-5E93-4519-BAD6-1A536E2AB1A4}"/>
              </a:ext>
            </a:extLst>
          </p:cNvPr>
          <p:cNvCxnSpPr>
            <a:cxnSpLocks/>
          </p:cNvCxnSpPr>
          <p:nvPr/>
        </p:nvCxnSpPr>
        <p:spPr>
          <a:xfrm flipV="1">
            <a:off x="7069873" y="3980986"/>
            <a:ext cx="2520176" cy="1951463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836C37F-7260-4D74-8E5E-19C081C66805}"/>
              </a:ext>
            </a:extLst>
          </p:cNvPr>
          <p:cNvSpPr txBox="1"/>
          <p:nvPr/>
        </p:nvSpPr>
        <p:spPr>
          <a:xfrm>
            <a:off x="4648200" y="5932449"/>
            <a:ext cx="2421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IP</a:t>
            </a:r>
            <a:r>
              <a:rPr lang="he-IL" sz="2000" dirty="0"/>
              <a:t> אחרי  הקפיצה</a:t>
            </a:r>
            <a:endParaRPr lang="en-IL" sz="20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EF2EB8-2CB9-4153-9A9F-DD1E53C99FB3}"/>
              </a:ext>
            </a:extLst>
          </p:cNvPr>
          <p:cNvCxnSpPr>
            <a:cxnSpLocks/>
          </p:cNvCxnSpPr>
          <p:nvPr/>
        </p:nvCxnSpPr>
        <p:spPr>
          <a:xfrm flipH="1">
            <a:off x="10034605" y="752785"/>
            <a:ext cx="1000410" cy="740563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AE87285-FE75-4F1A-B250-94F739928637}"/>
              </a:ext>
            </a:extLst>
          </p:cNvPr>
          <p:cNvSpPr txBox="1"/>
          <p:nvPr/>
        </p:nvSpPr>
        <p:spPr>
          <a:xfrm>
            <a:off x="9590049" y="320512"/>
            <a:ext cx="1947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ax = 1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276475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1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כללים לגבי </a:t>
            </a:r>
            <a:r>
              <a:rPr lang="en-US" dirty="0"/>
              <a:t>labels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5C3C3E70-BF64-4023-A852-F6985B25CAF8}"/>
              </a:ext>
            </a:extLst>
          </p:cNvPr>
          <p:cNvSpPr/>
          <p:nvPr/>
        </p:nvSpPr>
        <p:spPr>
          <a:xfrm>
            <a:off x="1091088" y="1400613"/>
            <a:ext cx="10308103" cy="30469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כתיבת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label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עם </a:t>
            </a:r>
            <a:r>
              <a:rPr lang="he-IL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נקודותיים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(:) בסיום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ה –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label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צמוד לצד שמאל, הקוד </a:t>
            </a:r>
            <a:r>
              <a:rPr lang="he-IL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מוזח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(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indent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) 4 רווחים ימינה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שם של תווית – צריך  להיות בעל משמעות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חייב להתחיל באות או </a:t>
            </a:r>
            <a:r>
              <a:rPr lang="he-IL" sz="2400">
                <a:solidFill>
                  <a:srgbClr val="002060"/>
                </a:solidFill>
                <a:cs typeface="Varela Round" panose="00000500000000000000" pitchFamily="2" charset="-79"/>
              </a:rPr>
              <a:t>בקו תחתון,  ולא בספרה. 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יכול לכלול אותיות גדולות או קטנות, אין הבדל ביניהן. למשל </a:t>
            </a:r>
            <a:r>
              <a:rPr lang="en-US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Next_Item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זהה ל – </a:t>
            </a:r>
            <a:r>
              <a:rPr lang="en-US" sz="2400" dirty="0" err="1">
                <a:solidFill>
                  <a:srgbClr val="002060"/>
                </a:solidFill>
                <a:cs typeface="Varela Round" panose="00000500000000000000" pitchFamily="2" charset="-79"/>
              </a:rPr>
              <a:t>next_item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אין לתת שם זהה לשתי תוויות שונות במקומות שונים בקוד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Label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לא יכול לקבל שם של פקודת אסמבלי או של שם שמור של אסמבלי.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pic>
        <p:nvPicPr>
          <p:cNvPr id="21" name="Picture 2" descr="×ª××¦××ª ×ª××× × ×¢×××¨ ×§×¤××¦×">
            <a:extLst>
              <a:ext uri="{FF2B5EF4-FFF2-40B4-BE49-F238E27FC236}">
                <a16:creationId xmlns:a16="http://schemas.microsoft.com/office/drawing/2014/main" id="{5E93E311-41B5-4C7E-94B3-9A8E2C30E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88" y="186699"/>
            <a:ext cx="899397" cy="92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2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64A6F5-0E32-4F39-A998-A67ADCA58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8177" y="2028853"/>
            <a:ext cx="2297150" cy="720000"/>
          </a:xfrm>
        </p:spPr>
        <p:txBody>
          <a:bodyPr/>
          <a:lstStyle/>
          <a:p>
            <a:r>
              <a:rPr lang="he-IL" sz="3200" dirty="0"/>
              <a:t>רשימת מלים שמורות </a:t>
            </a:r>
            <a:r>
              <a:rPr lang="he-IL" sz="3200" dirty="0" err="1"/>
              <a:t>באסמבלי</a:t>
            </a:r>
            <a:endParaRPr lang="en-IL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26BC49-3014-4A06-9464-4AED4B0CC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17" y="167268"/>
            <a:ext cx="8540766" cy="612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5123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64A6F5-0E32-4F39-A998-A67ADCA58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7016" y="208043"/>
            <a:ext cx="7437862" cy="720000"/>
          </a:xfrm>
        </p:spPr>
        <p:txBody>
          <a:bodyPr/>
          <a:lstStyle/>
          <a:p>
            <a:r>
              <a:rPr lang="he-IL" sz="4000" dirty="0"/>
              <a:t>רשימת מלים שמורות של </a:t>
            </a:r>
            <a:r>
              <a:rPr lang="en-US" sz="4000" dirty="0"/>
              <a:t>TASM</a:t>
            </a:r>
            <a:endParaRPr lang="en-IL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CA1081-80FA-4EDF-8777-7B9A0B5DA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507" y="1011959"/>
            <a:ext cx="9601200" cy="433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353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מבוא לפקודות בקרה</a:t>
            </a:r>
          </a:p>
          <a:p>
            <a:r>
              <a:rPr lang="he-IL" dirty="0"/>
              <a:t>היכרות של פקודת </a:t>
            </a:r>
            <a:r>
              <a:rPr lang="en-US" dirty="0" err="1"/>
              <a:t>jmp</a:t>
            </a:r>
            <a:endParaRPr lang="en-US" dirty="0"/>
          </a:p>
          <a:p>
            <a:r>
              <a:rPr lang="he-IL" dirty="0"/>
              <a:t>שימוש ב- </a:t>
            </a:r>
            <a:r>
              <a:rPr lang="en-US" dirty="0"/>
              <a:t>labels</a:t>
            </a:r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5798233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פקודות הזזה</a:t>
            </a:r>
            <a:r>
              <a:rPr lang="en-US" dirty="0"/>
              <a:t> </a:t>
            </a:r>
            <a:r>
              <a:rPr lang="he-IL" dirty="0"/>
              <a:t> - </a:t>
            </a:r>
            <a:r>
              <a:rPr lang="en-US" dirty="0"/>
              <a:t>Shift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458777-2475-4BC0-9847-6740A7E71A26}"/>
              </a:ext>
            </a:extLst>
          </p:cNvPr>
          <p:cNvSpPr txBox="1"/>
          <p:nvPr/>
        </p:nvSpPr>
        <p:spPr>
          <a:xfrm>
            <a:off x="1181732" y="1302450"/>
            <a:ext cx="1013505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just"/>
            <a:r>
              <a:rPr lang="he-IL" altLang="he-IL" sz="2400" dirty="0"/>
              <a:t>בפקודות הזזה – </a:t>
            </a:r>
            <a:r>
              <a:rPr lang="he-IL" altLang="he-IL" sz="2400" b="1" dirty="0"/>
              <a:t>מזיזים</a:t>
            </a:r>
            <a:r>
              <a:rPr lang="he-IL" altLang="he-IL" sz="2400" dirty="0"/>
              <a:t> את הביטים של האופרנד בצורה סדרתית.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308E30B-598A-4714-BC07-8FB94FC3D109}"/>
              </a:ext>
            </a:extLst>
          </p:cNvPr>
          <p:cNvSpPr txBox="1">
            <a:spLocks noChangeArrowheads="1"/>
          </p:cNvSpPr>
          <p:nvPr/>
        </p:nvSpPr>
        <p:spPr>
          <a:xfrm>
            <a:off x="946913" y="2245494"/>
            <a:ext cx="10369874" cy="64192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400" dirty="0"/>
              <a:t>כל ביט מוזז (מועתק) </a:t>
            </a:r>
            <a:r>
              <a:rPr lang="he-IL" altLang="he-IL" sz="2400" u="sng" dirty="0"/>
              <a:t>ימינה</a:t>
            </a:r>
            <a:r>
              <a:rPr lang="he-IL" altLang="he-IL" sz="2400" dirty="0"/>
              <a:t> או </a:t>
            </a:r>
            <a:r>
              <a:rPr lang="he-IL" altLang="he-IL" sz="2400" u="sng" dirty="0"/>
              <a:t>שמאלה</a:t>
            </a:r>
            <a:r>
              <a:rPr lang="he-IL" altLang="he-IL" sz="2400" dirty="0"/>
              <a:t> בהתאם לפקודה.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A91E78-4783-4217-8365-8ADD71929952}"/>
              </a:ext>
            </a:extLst>
          </p:cNvPr>
          <p:cNvSpPr txBox="1"/>
          <p:nvPr/>
        </p:nvSpPr>
        <p:spPr>
          <a:xfrm>
            <a:off x="4913062" y="2893088"/>
            <a:ext cx="640372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altLang="he-IL" sz="2400" dirty="0"/>
              <a:t>לפקודות אלו מספר שימושים 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altLang="he-IL" sz="2400" dirty="0"/>
              <a:t>ביצוע פעולות </a:t>
            </a:r>
            <a:r>
              <a:rPr lang="he-IL" altLang="he-IL" sz="2400" b="1" dirty="0"/>
              <a:t>כפל וחילוק בחזקות של 2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altLang="he-IL" sz="2400" b="1" dirty="0"/>
              <a:t>בדיקת ביטים מסוימים </a:t>
            </a:r>
            <a:r>
              <a:rPr lang="he-IL" altLang="he-IL" sz="2400" dirty="0"/>
              <a:t>של הנתון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altLang="he-IL" sz="2400" dirty="0" err="1"/>
              <a:t>הצפנות</a:t>
            </a:r>
            <a:endParaRPr lang="he-IL" altLang="he-IL" sz="2400" dirty="0"/>
          </a:p>
        </p:txBody>
      </p:sp>
      <p:pic>
        <p:nvPicPr>
          <p:cNvPr id="3074" name="Picture 2" descr="Introduction to x86 Assembly Language">
            <a:extLst>
              <a:ext uri="{FF2B5EF4-FFF2-40B4-BE49-F238E27FC236}">
                <a16:creationId xmlns:a16="http://schemas.microsoft.com/office/drawing/2014/main" id="{2C6E2624-EBA1-43FC-A29B-5FE075175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99" y="4736400"/>
            <a:ext cx="5591175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26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פקודות הזזה - דוגמה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62BAC-3B32-42A7-8019-C8C6F53A4624}"/>
              </a:ext>
            </a:extLst>
          </p:cNvPr>
          <p:cNvSpPr txBox="1"/>
          <p:nvPr/>
        </p:nvSpPr>
        <p:spPr>
          <a:xfrm>
            <a:off x="2060688" y="1008025"/>
            <a:ext cx="761073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altLang="he-IL" sz="2400" b="1" dirty="0"/>
              <a:t>דוגמה: נתון המספר </a:t>
            </a:r>
            <a:r>
              <a:rPr lang="en-US" altLang="he-IL" sz="2400" b="1" dirty="0"/>
              <a:t>01000101b</a:t>
            </a:r>
            <a:r>
              <a:rPr lang="he-IL" altLang="he-IL" sz="2400" b="1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11D2AC-125E-4BF4-A64F-A01815876099}"/>
              </a:ext>
            </a:extLst>
          </p:cNvPr>
          <p:cNvSpPr txBox="1"/>
          <p:nvPr/>
        </p:nvSpPr>
        <p:spPr>
          <a:xfrm>
            <a:off x="7117187" y="1781340"/>
            <a:ext cx="375274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altLang="he-IL" sz="2400" dirty="0"/>
              <a:t>מה קורה כאשר מזיזים ספרה אחת </a:t>
            </a:r>
            <a:r>
              <a:rPr lang="he-IL" altLang="he-IL" sz="2400" b="1" u="sng" dirty="0"/>
              <a:t>שמאלה</a:t>
            </a:r>
            <a:r>
              <a:rPr lang="en-US" altLang="he-IL" sz="2400" b="1" dirty="0"/>
              <a:t>? </a:t>
            </a:r>
            <a:br>
              <a:rPr lang="en-US" altLang="he-IL" sz="2400" b="1" u="sng" dirty="0"/>
            </a:br>
            <a:r>
              <a:rPr lang="en-US" altLang="he-IL" sz="2400" b="1" dirty="0"/>
              <a:t>  shift left   </a:t>
            </a:r>
            <a:endParaRPr lang="he-IL" altLang="he-IL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4CC946-4DA7-4DF3-B7EB-374FB22B0FFA}"/>
              </a:ext>
            </a:extLst>
          </p:cNvPr>
          <p:cNvSpPr txBox="1"/>
          <p:nvPr/>
        </p:nvSpPr>
        <p:spPr>
          <a:xfrm>
            <a:off x="7757936" y="3206625"/>
            <a:ext cx="253183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dirty="0"/>
              <a:t>01000101b</a:t>
            </a:r>
            <a:endParaRPr lang="he-IL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37B4BFA-7EB2-4966-ABFC-7A2A660A54E7}"/>
              </a:ext>
            </a:extLst>
          </p:cNvPr>
          <p:cNvSpPr txBox="1"/>
          <p:nvPr/>
        </p:nvSpPr>
        <p:spPr>
          <a:xfrm>
            <a:off x="7757937" y="4243277"/>
            <a:ext cx="253183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dirty="0"/>
              <a:t>10001010b</a:t>
            </a:r>
            <a:endParaRPr lang="he-IL" sz="2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2C2D3C8-FC83-474F-BBA5-044B3DA761F4}"/>
              </a:ext>
            </a:extLst>
          </p:cNvPr>
          <p:cNvCxnSpPr/>
          <p:nvPr/>
        </p:nvCxnSpPr>
        <p:spPr>
          <a:xfrm flipH="1">
            <a:off x="8296507" y="3729845"/>
            <a:ext cx="245327" cy="513432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7FC8C41-DBD7-471D-92CD-5CCB9FAB9F16}"/>
              </a:ext>
            </a:extLst>
          </p:cNvPr>
          <p:cNvCxnSpPr/>
          <p:nvPr/>
        </p:nvCxnSpPr>
        <p:spPr>
          <a:xfrm flipH="1">
            <a:off x="8741161" y="3748797"/>
            <a:ext cx="245327" cy="513432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943E867-7134-4F74-8EFB-415230030287}"/>
              </a:ext>
            </a:extLst>
          </p:cNvPr>
          <p:cNvCxnSpPr>
            <a:cxnSpLocks/>
          </p:cNvCxnSpPr>
          <p:nvPr/>
        </p:nvCxnSpPr>
        <p:spPr>
          <a:xfrm flipH="1">
            <a:off x="8990952" y="3763363"/>
            <a:ext cx="214398" cy="483988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5E88E85-6B52-4ABE-9131-E6B0D5F113FC}"/>
              </a:ext>
            </a:extLst>
          </p:cNvPr>
          <p:cNvCxnSpPr>
            <a:cxnSpLocks/>
          </p:cNvCxnSpPr>
          <p:nvPr/>
        </p:nvCxnSpPr>
        <p:spPr>
          <a:xfrm flipH="1">
            <a:off x="9205350" y="3718665"/>
            <a:ext cx="225794" cy="543564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AC38B86-DE59-431F-989C-7C660B4579B7}"/>
              </a:ext>
            </a:extLst>
          </p:cNvPr>
          <p:cNvCxnSpPr>
            <a:cxnSpLocks/>
          </p:cNvCxnSpPr>
          <p:nvPr/>
        </p:nvCxnSpPr>
        <p:spPr>
          <a:xfrm flipH="1">
            <a:off x="9445626" y="3754182"/>
            <a:ext cx="189956" cy="508047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8D6E0B5-8B31-408B-B37E-C38938977A94}"/>
              </a:ext>
            </a:extLst>
          </p:cNvPr>
          <p:cNvCxnSpPr>
            <a:cxnSpLocks/>
          </p:cNvCxnSpPr>
          <p:nvPr/>
        </p:nvCxnSpPr>
        <p:spPr>
          <a:xfrm flipH="1">
            <a:off x="9671420" y="3729845"/>
            <a:ext cx="203239" cy="543140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CD2EECD-7547-40C8-8BC8-4FC16BC26113}"/>
              </a:ext>
            </a:extLst>
          </p:cNvPr>
          <p:cNvCxnSpPr/>
          <p:nvPr/>
        </p:nvCxnSpPr>
        <p:spPr>
          <a:xfrm flipH="1">
            <a:off x="8504063" y="3759553"/>
            <a:ext cx="245327" cy="513432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99DB701-3559-4F6B-93F7-2A2280D8D4DD}"/>
              </a:ext>
            </a:extLst>
          </p:cNvPr>
          <p:cNvSpPr txBox="1"/>
          <p:nvPr/>
        </p:nvSpPr>
        <p:spPr>
          <a:xfrm>
            <a:off x="1966918" y="1754438"/>
            <a:ext cx="375274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he-IL"/>
            </a:defPPr>
            <a:lvl1pPr algn="ctr">
              <a:defRPr sz="2400"/>
            </a:lvl1pPr>
          </a:lstStyle>
          <a:p>
            <a:r>
              <a:rPr lang="he-IL" altLang="he-IL" dirty="0"/>
              <a:t>מה קורה כאשר מזיזים ספרה אחת </a:t>
            </a:r>
            <a:r>
              <a:rPr lang="he-IL" altLang="he-IL" b="1" u="sng" dirty="0"/>
              <a:t>ימינה</a:t>
            </a:r>
            <a:r>
              <a:rPr lang="he-IL" altLang="he-IL" dirty="0"/>
              <a:t> ?</a:t>
            </a:r>
            <a:r>
              <a:rPr lang="en-US" altLang="he-IL" dirty="0"/>
              <a:t>  </a:t>
            </a:r>
            <a:r>
              <a:rPr lang="he-IL" altLang="he-IL" dirty="0"/>
              <a:t>    </a:t>
            </a:r>
            <a:r>
              <a:rPr lang="en-US" altLang="he-IL" b="1" dirty="0"/>
              <a:t>Shift right </a:t>
            </a:r>
            <a:endParaRPr lang="he-IL" altLang="he-IL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C39D87-7730-4B76-B904-F222C3037E60}"/>
              </a:ext>
            </a:extLst>
          </p:cNvPr>
          <p:cNvSpPr txBox="1"/>
          <p:nvPr/>
        </p:nvSpPr>
        <p:spPr>
          <a:xfrm>
            <a:off x="2524304" y="3202907"/>
            <a:ext cx="253183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dirty="0"/>
              <a:t>01000101b</a:t>
            </a:r>
            <a:endParaRPr lang="he-IL" sz="28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91D0AF-9515-474F-82DE-BF6DDBBF32EE}"/>
              </a:ext>
            </a:extLst>
          </p:cNvPr>
          <p:cNvSpPr txBox="1"/>
          <p:nvPr/>
        </p:nvSpPr>
        <p:spPr>
          <a:xfrm>
            <a:off x="2492073" y="4237434"/>
            <a:ext cx="253183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dirty="0"/>
              <a:t>00100010b</a:t>
            </a:r>
            <a:endParaRPr lang="he-IL" sz="2800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68803A8-F657-4197-B313-2F17EE9876E5}"/>
              </a:ext>
            </a:extLst>
          </p:cNvPr>
          <p:cNvCxnSpPr>
            <a:cxnSpLocks/>
          </p:cNvCxnSpPr>
          <p:nvPr/>
        </p:nvCxnSpPr>
        <p:spPr>
          <a:xfrm>
            <a:off x="3006184" y="3718665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0135E8E-0AC5-4064-9500-82431A3B0563}"/>
              </a:ext>
            </a:extLst>
          </p:cNvPr>
          <p:cNvCxnSpPr>
            <a:cxnSpLocks/>
          </p:cNvCxnSpPr>
          <p:nvPr/>
        </p:nvCxnSpPr>
        <p:spPr>
          <a:xfrm>
            <a:off x="3281245" y="3726102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63E82F8-CF10-428C-B8F3-1187FB02DBAD}"/>
              </a:ext>
            </a:extLst>
          </p:cNvPr>
          <p:cNvCxnSpPr>
            <a:cxnSpLocks/>
          </p:cNvCxnSpPr>
          <p:nvPr/>
        </p:nvCxnSpPr>
        <p:spPr>
          <a:xfrm>
            <a:off x="3522450" y="3733543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2D6E335-B5F0-4618-94C1-FD6059D45B45}"/>
              </a:ext>
            </a:extLst>
          </p:cNvPr>
          <p:cNvCxnSpPr>
            <a:cxnSpLocks/>
          </p:cNvCxnSpPr>
          <p:nvPr/>
        </p:nvCxnSpPr>
        <p:spPr>
          <a:xfrm>
            <a:off x="3721777" y="3722558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DF6F241-7CC1-4B95-80D5-92EDB544E889}"/>
              </a:ext>
            </a:extLst>
          </p:cNvPr>
          <p:cNvCxnSpPr>
            <a:cxnSpLocks/>
          </p:cNvCxnSpPr>
          <p:nvPr/>
        </p:nvCxnSpPr>
        <p:spPr>
          <a:xfrm>
            <a:off x="3946603" y="3733539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7759C78-277C-4121-9532-DA61BF6929E2}"/>
              </a:ext>
            </a:extLst>
          </p:cNvPr>
          <p:cNvCxnSpPr>
            <a:cxnSpLocks/>
          </p:cNvCxnSpPr>
          <p:nvPr/>
        </p:nvCxnSpPr>
        <p:spPr>
          <a:xfrm>
            <a:off x="4165909" y="3729825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3398633-0979-4EF8-BDF1-B823E8DEE53F}"/>
              </a:ext>
            </a:extLst>
          </p:cNvPr>
          <p:cNvCxnSpPr>
            <a:cxnSpLocks/>
          </p:cNvCxnSpPr>
          <p:nvPr/>
        </p:nvCxnSpPr>
        <p:spPr>
          <a:xfrm>
            <a:off x="4411236" y="3729825"/>
            <a:ext cx="205367" cy="528686"/>
          </a:xfrm>
          <a:prstGeom prst="straightConnector1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Curved 44">
            <a:extLst>
              <a:ext uri="{FF2B5EF4-FFF2-40B4-BE49-F238E27FC236}">
                <a16:creationId xmlns:a16="http://schemas.microsoft.com/office/drawing/2014/main" id="{EA341429-0786-4FFD-B10A-67C873BDD48C}"/>
              </a:ext>
            </a:extLst>
          </p:cNvPr>
          <p:cNvCxnSpPr/>
          <p:nvPr/>
        </p:nvCxnSpPr>
        <p:spPr>
          <a:xfrm rot="10800000" flipV="1">
            <a:off x="7194238" y="3456595"/>
            <a:ext cx="970324" cy="282726"/>
          </a:xfrm>
          <a:prstGeom prst="curvedConnector3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Curved 45">
            <a:extLst>
              <a:ext uri="{FF2B5EF4-FFF2-40B4-BE49-F238E27FC236}">
                <a16:creationId xmlns:a16="http://schemas.microsoft.com/office/drawing/2014/main" id="{366E60BB-F68F-4F97-A947-1956EC2A7F97}"/>
              </a:ext>
            </a:extLst>
          </p:cNvPr>
          <p:cNvCxnSpPr>
            <a:cxnSpLocks/>
          </p:cNvCxnSpPr>
          <p:nvPr/>
        </p:nvCxnSpPr>
        <p:spPr>
          <a:xfrm rot="10800000" flipV="1">
            <a:off x="9899603" y="3880219"/>
            <a:ext cx="970324" cy="364685"/>
          </a:xfrm>
          <a:prstGeom prst="curvedConnector3">
            <a:avLst>
              <a:gd name="adj1" fmla="val 97118"/>
            </a:avLst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Curved 48">
            <a:extLst>
              <a:ext uri="{FF2B5EF4-FFF2-40B4-BE49-F238E27FC236}">
                <a16:creationId xmlns:a16="http://schemas.microsoft.com/office/drawing/2014/main" id="{B480D240-098D-4A91-B65D-94F65BC6874E}"/>
              </a:ext>
            </a:extLst>
          </p:cNvPr>
          <p:cNvCxnSpPr>
            <a:cxnSpLocks/>
          </p:cNvCxnSpPr>
          <p:nvPr/>
        </p:nvCxnSpPr>
        <p:spPr>
          <a:xfrm>
            <a:off x="1739062" y="3880218"/>
            <a:ext cx="1303556" cy="392767"/>
          </a:xfrm>
          <a:prstGeom prst="curvedConnector3">
            <a:avLst>
              <a:gd name="adj1" fmla="val 97049"/>
            </a:avLst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389F710B-87B0-4C23-B480-A1164A0CAC84}"/>
              </a:ext>
            </a:extLst>
          </p:cNvPr>
          <p:cNvCxnSpPr>
            <a:cxnSpLocks/>
          </p:cNvCxnSpPr>
          <p:nvPr/>
        </p:nvCxnSpPr>
        <p:spPr>
          <a:xfrm>
            <a:off x="4729411" y="3586613"/>
            <a:ext cx="990247" cy="396397"/>
          </a:xfrm>
          <a:prstGeom prst="curvedConnector3">
            <a:avLst/>
          </a:prstGeom>
          <a:ln w="3492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72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9" grpId="0" animBg="1"/>
      <p:bldP spid="28" grpId="0" animBg="1"/>
      <p:bldP spid="33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ביצוע כפל וחילוק בעזרת פקודות הזזה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579A091-5ED3-4145-B5D3-3797C6437CD1}"/>
              </a:ext>
            </a:extLst>
          </p:cNvPr>
          <p:cNvSpPr txBox="1">
            <a:spLocks noChangeArrowheads="1"/>
          </p:cNvSpPr>
          <p:nvPr/>
        </p:nvSpPr>
        <p:spPr>
          <a:xfrm>
            <a:off x="1390650" y="1329266"/>
            <a:ext cx="9435684" cy="40803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000" dirty="0"/>
              <a:t>ביצוע פעולות כפל וחילוק בצורה זו  </a:t>
            </a:r>
            <a:r>
              <a:rPr lang="he-IL" altLang="he-IL" sz="2000" b="1" dirty="0"/>
              <a:t>יעיל יותר </a:t>
            </a:r>
            <a:r>
              <a:rPr lang="he-IL" altLang="he-IL" sz="2000" dirty="0"/>
              <a:t>!!!.  </a:t>
            </a:r>
          </a:p>
          <a:p>
            <a:pPr marL="0" indent="0">
              <a:buNone/>
            </a:pPr>
            <a:endParaRPr lang="he-IL" altLang="he-IL" sz="2000" dirty="0"/>
          </a:p>
        </p:txBody>
      </p: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9DC330EA-7159-4631-BFF2-339B0BEA61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063757"/>
              </p:ext>
            </p:extLst>
          </p:nvPr>
        </p:nvGraphicFramePr>
        <p:xfrm>
          <a:off x="1760109" y="2878433"/>
          <a:ext cx="7952604" cy="206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Document" r:id="rId4" imgW="7280145" imgH="1592156" progId="Word.Document.8">
                  <p:embed/>
                </p:oleObj>
              </mc:Choice>
              <mc:Fallback>
                <p:oleObj name="Document" r:id="rId4" imgW="7280145" imgH="1592156" progId="Word.Document.8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5412" r="25571" b="10187"/>
                      <a:stretch>
                        <a:fillRect/>
                      </a:stretch>
                    </p:blipFill>
                    <p:spPr bwMode="auto">
                      <a:xfrm>
                        <a:off x="1760109" y="2878433"/>
                        <a:ext cx="7952604" cy="206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6">
            <a:extLst>
              <a:ext uri="{FF2B5EF4-FFF2-40B4-BE49-F238E27FC236}">
                <a16:creationId xmlns:a16="http://schemas.microsoft.com/office/drawing/2014/main" id="{4B1D8E34-59BD-4740-AF0D-7D86C6DEB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128" y="4986278"/>
            <a:ext cx="8297672" cy="3616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</a:pPr>
            <a:r>
              <a:rPr lang="he-IL" altLang="he-IL" sz="2000" b="1" dirty="0">
                <a:solidFill>
                  <a:schemeClr val="tx1"/>
                </a:solidFill>
              </a:rPr>
              <a:t>מסקנה:  הזזה אחת שמאלה – כפל ב- 2 ,   הזזה אחת ימינה – חלוקה ב- 2</a:t>
            </a:r>
            <a:endParaRPr lang="en-US" altLang="he-IL" sz="2000" b="1" dirty="0">
              <a:solidFill>
                <a:schemeClr val="tx1"/>
              </a:solidFill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EEC0115-F3B3-465C-B02F-11BDFCCCB016}"/>
              </a:ext>
            </a:extLst>
          </p:cNvPr>
          <p:cNvSpPr txBox="1">
            <a:spLocks noChangeArrowheads="1"/>
          </p:cNvSpPr>
          <p:nvPr/>
        </p:nvSpPr>
        <p:spPr>
          <a:xfrm>
            <a:off x="1390650" y="1754151"/>
            <a:ext cx="9435684" cy="75010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000" dirty="0"/>
              <a:t>הסבר: במספר בינארי - מיקום הביט קובע את ערכו במספר,  ולכן  הזזה של ביטים משנה את ערך המספר. 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576E1FAF-C9D6-44D7-9AC3-93BFFEC5F54A}"/>
              </a:ext>
            </a:extLst>
          </p:cNvPr>
          <p:cNvSpPr txBox="1">
            <a:spLocks noChangeArrowheads="1"/>
          </p:cNvSpPr>
          <p:nvPr/>
        </p:nvSpPr>
        <p:spPr>
          <a:xfrm>
            <a:off x="1378158" y="2445736"/>
            <a:ext cx="9435684" cy="41532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altLang="he-IL" sz="2000" b="1" dirty="0"/>
              <a:t>לדוגמא</a:t>
            </a:r>
            <a:r>
              <a:rPr lang="he-IL" altLang="he-IL" sz="2000" dirty="0"/>
              <a:t>:   המספר: 00001100</a:t>
            </a:r>
            <a:r>
              <a:rPr lang="he-IL" altLang="he-IL" sz="2000" baseline="-30000" dirty="0"/>
              <a:t>2 </a:t>
            </a:r>
            <a:r>
              <a:rPr lang="he-IL" altLang="he-IL" sz="2000" dirty="0"/>
              <a:t>:</a:t>
            </a:r>
          </a:p>
          <a:p>
            <a:pPr marL="0" indent="0">
              <a:buNone/>
            </a:pPr>
            <a:endParaRPr lang="he-IL" altLang="he-IL" sz="2000" dirty="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1DA1ADD4-B081-4BE2-AB06-F4FBB53C0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128" y="5539005"/>
            <a:ext cx="8297672" cy="3616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</a:pPr>
            <a:r>
              <a:rPr lang="he-IL" altLang="he-IL" sz="2000" b="1" dirty="0">
                <a:solidFill>
                  <a:schemeClr val="tx1"/>
                </a:solidFill>
              </a:rPr>
              <a:t>היתרון: פקודות הזזה מהירות ופשוטות יותר מפקודות כפל/חילוק</a:t>
            </a:r>
            <a:endParaRPr lang="en-US" altLang="he-IL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0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1643372"/>
          </a:xfrm>
        </p:spPr>
        <p:txBody>
          <a:bodyPr/>
          <a:lstStyle/>
          <a:p>
            <a:r>
              <a:rPr lang="he-IL" dirty="0"/>
              <a:t>כפל וחילוק ע"י פקודות הזזה - </a:t>
            </a:r>
            <a:br>
              <a:rPr lang="he-IL" dirty="0"/>
            </a:br>
            <a:r>
              <a:rPr lang="he-IL" sz="4000" dirty="0"/>
              <a:t>כאשר הכופל אינו חזקה של 2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793D3AC-2F8C-42A9-9BA3-17C033C849F1}"/>
              </a:ext>
            </a:extLst>
          </p:cNvPr>
          <p:cNvSpPr txBox="1">
            <a:spLocks noChangeArrowheads="1"/>
          </p:cNvSpPr>
          <p:nvPr/>
        </p:nvSpPr>
        <p:spPr>
          <a:xfrm>
            <a:off x="3612630" y="3468192"/>
            <a:ext cx="7375160" cy="117902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he-IL" altLang="he-IL" sz="2000" b="1" dirty="0">
                <a:latin typeface="Fixedsys"/>
              </a:rPr>
              <a:t>לדוגמה </a:t>
            </a:r>
            <a:r>
              <a:rPr lang="en-US" altLang="he-IL" sz="2000" b="1" dirty="0">
                <a:latin typeface="Fixedsys"/>
              </a:rPr>
              <a:t>40*10</a:t>
            </a:r>
            <a:r>
              <a:rPr lang="he-IL" altLang="he-IL" sz="2000" b="1" dirty="0">
                <a:latin typeface="Fixedsys"/>
              </a:rPr>
              <a:t>:</a:t>
            </a:r>
          </a:p>
          <a:p>
            <a:pPr algn="just" rtl="0">
              <a:buFontTx/>
              <a:buNone/>
            </a:pPr>
            <a:r>
              <a:rPr lang="en-US" altLang="he-IL" sz="2000" dirty="0">
                <a:latin typeface="Fixedsys"/>
              </a:rPr>
              <a:t>40*10= </a:t>
            </a:r>
            <a:r>
              <a:rPr lang="en-US" altLang="he-IL" sz="2000" dirty="0">
                <a:solidFill>
                  <a:srgbClr val="FF0000"/>
                </a:solidFill>
                <a:latin typeface="Fixedsys"/>
              </a:rPr>
              <a:t>400</a:t>
            </a:r>
          </a:p>
          <a:p>
            <a:pPr algn="just" rtl="0">
              <a:buFontTx/>
              <a:buNone/>
            </a:pPr>
            <a:r>
              <a:rPr lang="en-US" altLang="he-IL" sz="2000" dirty="0">
                <a:latin typeface="Fixedsys"/>
              </a:rPr>
              <a:t>40*10= 40*8 + 40*2 = 40*(2</a:t>
            </a:r>
            <a:r>
              <a:rPr lang="en-US" altLang="he-IL" sz="2000" baseline="30000" dirty="0">
                <a:latin typeface="Fixedsys"/>
              </a:rPr>
              <a:t>3</a:t>
            </a:r>
            <a:r>
              <a:rPr lang="en-US" altLang="he-IL" sz="2000" dirty="0">
                <a:latin typeface="Fixedsys"/>
              </a:rPr>
              <a:t>) + 40*(2</a:t>
            </a:r>
            <a:r>
              <a:rPr lang="en-US" altLang="he-IL" sz="2000" baseline="30000" dirty="0">
                <a:latin typeface="Fixedsys"/>
              </a:rPr>
              <a:t>1</a:t>
            </a:r>
            <a:r>
              <a:rPr lang="he-IL" altLang="he-IL" sz="2000" dirty="0">
                <a:latin typeface="Fixedsys"/>
              </a:rPr>
              <a:t>(</a:t>
            </a:r>
            <a:r>
              <a:rPr lang="en-US" altLang="he-IL" sz="2000" dirty="0">
                <a:latin typeface="Fixedsys"/>
              </a:rPr>
              <a:t>=320 + 80 = </a:t>
            </a:r>
            <a:r>
              <a:rPr lang="en-US" altLang="he-IL" sz="2000" dirty="0">
                <a:solidFill>
                  <a:srgbClr val="FF0000"/>
                </a:solidFill>
                <a:latin typeface="Fixedsys"/>
              </a:rPr>
              <a:t>400</a:t>
            </a:r>
            <a:endParaRPr lang="en-US" altLang="he-IL" sz="1800" dirty="0">
              <a:solidFill>
                <a:srgbClr val="FF0000"/>
              </a:solidFill>
              <a:latin typeface="Fixedsys"/>
            </a:endParaRPr>
          </a:p>
          <a:p>
            <a:pPr algn="l" rtl="0">
              <a:buFontTx/>
              <a:buNone/>
            </a:pPr>
            <a:r>
              <a:rPr lang="en-US" altLang="he-IL" sz="2000" b="1" dirty="0"/>
              <a:t> </a:t>
            </a:r>
            <a:endParaRPr lang="en-US" altLang="he-IL" sz="2000" b="1" dirty="0">
              <a:latin typeface="Fixedsy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119226-CFBD-4C59-B212-23CA0907542E}"/>
              </a:ext>
            </a:extLst>
          </p:cNvPr>
          <p:cNvSpPr txBox="1">
            <a:spLocks noChangeArrowheads="1"/>
          </p:cNvSpPr>
          <p:nvPr/>
        </p:nvSpPr>
        <p:spPr>
          <a:xfrm>
            <a:off x="614855" y="1825429"/>
            <a:ext cx="10359140" cy="331788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he-IL" altLang="he-IL" sz="2000" dirty="0">
                <a:latin typeface="Fixedsys"/>
              </a:rPr>
              <a:t>כדי להכפיל ב- </a:t>
            </a:r>
            <a:r>
              <a:rPr lang="en-US" altLang="he-IL" sz="2000" dirty="0">
                <a:latin typeface="Fixedsys"/>
              </a:rPr>
              <a:t>N</a:t>
            </a:r>
            <a:r>
              <a:rPr lang="he-IL" altLang="he-IL" sz="2000" dirty="0">
                <a:latin typeface="Fixedsys"/>
              </a:rPr>
              <a:t> שאינו חזקה של 2, נשתמש בכללי החזקות.</a:t>
            </a:r>
            <a:r>
              <a:rPr lang="en-US" altLang="he-IL" sz="2000" b="1" dirty="0"/>
              <a:t> </a:t>
            </a:r>
            <a:endParaRPr lang="en-US" altLang="he-IL" sz="2000" b="1" dirty="0">
              <a:latin typeface="Fixedsy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BA2805-51B9-487A-816A-23527EC39544}"/>
              </a:ext>
            </a:extLst>
          </p:cNvPr>
          <p:cNvSpPr txBox="1">
            <a:spLocks noChangeArrowheads="1"/>
          </p:cNvSpPr>
          <p:nvPr/>
        </p:nvSpPr>
        <p:spPr>
          <a:xfrm>
            <a:off x="614855" y="2368662"/>
            <a:ext cx="10359140" cy="8671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he-IL" altLang="he-IL" sz="2000" dirty="0">
                <a:latin typeface="Fixedsys"/>
              </a:rPr>
              <a:t>לדוגמה, כדי להכפיל את רגיסטר  </a:t>
            </a:r>
            <a:r>
              <a:rPr lang="en-US" altLang="he-IL" sz="2000" dirty="0">
                <a:latin typeface="Fixedsys"/>
              </a:rPr>
              <a:t>AX</a:t>
            </a:r>
            <a:r>
              <a:rPr lang="he-IL" altLang="he-IL" sz="2000" dirty="0">
                <a:latin typeface="Fixedsys"/>
              </a:rPr>
              <a:t>  ב- 10 , נוכל לרשום את הפעולה:</a:t>
            </a:r>
          </a:p>
          <a:p>
            <a:pPr algn="ctr" rtl="0">
              <a:buFontTx/>
              <a:buNone/>
            </a:pPr>
            <a:r>
              <a:rPr lang="en-US" altLang="he-IL" sz="2000" dirty="0">
                <a:latin typeface="Fixedsys"/>
              </a:rPr>
              <a:t>AX*10 = AX*8 + AX*2 = AX*(2</a:t>
            </a:r>
            <a:r>
              <a:rPr lang="en-US" altLang="he-IL" sz="2000" baseline="30000" dirty="0">
                <a:latin typeface="Fixedsys"/>
              </a:rPr>
              <a:t>3</a:t>
            </a:r>
            <a:r>
              <a:rPr lang="en-US" altLang="he-IL" sz="2000" dirty="0">
                <a:latin typeface="Fixedsys"/>
              </a:rPr>
              <a:t>) + AX*(2</a:t>
            </a:r>
            <a:r>
              <a:rPr lang="en-US" altLang="he-IL" sz="2000" baseline="30000" dirty="0">
                <a:latin typeface="Fixedsys"/>
              </a:rPr>
              <a:t>1</a:t>
            </a:r>
            <a:r>
              <a:rPr lang="he-IL" altLang="he-IL" sz="2000" dirty="0">
                <a:latin typeface="Fixedsys"/>
              </a:rPr>
              <a:t>(</a:t>
            </a:r>
          </a:p>
          <a:p>
            <a:pPr algn="l" rtl="0">
              <a:buFontTx/>
              <a:buNone/>
            </a:pPr>
            <a:r>
              <a:rPr lang="en-US" altLang="he-IL" sz="2000" b="1" dirty="0"/>
              <a:t> </a:t>
            </a:r>
            <a:endParaRPr lang="en-US" altLang="he-IL" sz="2000" b="1" dirty="0">
              <a:latin typeface="Fixedsys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C6887620-819F-4644-BCB0-F894E11EF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615" y="5087723"/>
            <a:ext cx="8766643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he-IL" altLang="he-IL" sz="2000" b="1" dirty="0">
                <a:latin typeface="Fixedsys"/>
              </a:rPr>
              <a:t>לא תמיד זה אפשרי – ואז הפתרון הוא שימוש בפקודות הכפל הרגילות שלמדנו</a:t>
            </a:r>
            <a:endParaRPr lang="en-US" altLang="he-IL" sz="2000" b="1" dirty="0">
              <a:latin typeface="Fixedsys"/>
            </a:endParaRPr>
          </a:p>
        </p:txBody>
      </p:sp>
    </p:spTree>
    <p:extLst>
      <p:ext uri="{BB962C8B-B14F-4D97-AF65-F5344CB8AC3E}">
        <p14:creationId xmlns:p14="http://schemas.microsoft.com/office/powerpoint/2010/main" val="257920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>
            <a:extLst>
              <a:ext uri="{FF2B5EF4-FFF2-40B4-BE49-F238E27FC236}">
                <a16:creationId xmlns:a16="http://schemas.microsoft.com/office/drawing/2014/main" id="{2559C105-E60C-48CE-852F-90E4895A28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937" y="1658531"/>
            <a:ext cx="11160125" cy="13542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he-IL" sz="2400" dirty="0"/>
              <a:t>אסמבלי </a:t>
            </a:r>
            <a:r>
              <a:rPr lang="he-IL" dirty="0"/>
              <a:t>תומך ב</a:t>
            </a:r>
            <a:r>
              <a:rPr lang="en-US" sz="2400" dirty="0"/>
              <a:t>:</a:t>
            </a:r>
          </a:p>
          <a:p>
            <a:pPr lvl="1">
              <a:defRPr/>
            </a:pPr>
            <a:r>
              <a:rPr lang="he-IL" dirty="0"/>
              <a:t>פקודות </a:t>
            </a:r>
            <a:r>
              <a:rPr lang="en-US" dirty="0"/>
              <a:t>shift </a:t>
            </a:r>
            <a:r>
              <a:rPr lang="he-IL" dirty="0"/>
              <a:t> למספרים </a:t>
            </a:r>
            <a:r>
              <a:rPr lang="en-US" dirty="0"/>
              <a:t>signed</a:t>
            </a:r>
            <a:r>
              <a:rPr lang="he-IL" dirty="0"/>
              <a:t>  - </a:t>
            </a:r>
            <a:r>
              <a:rPr lang="en-US" dirty="0"/>
              <a:t>SAR, SAL     </a:t>
            </a:r>
          </a:p>
          <a:p>
            <a:pPr lvl="1">
              <a:defRPr/>
            </a:pPr>
            <a:r>
              <a:rPr lang="he-IL" dirty="0"/>
              <a:t>פקודות</a:t>
            </a:r>
            <a:r>
              <a:rPr lang="en-US" dirty="0"/>
              <a:t> shift </a:t>
            </a:r>
            <a:r>
              <a:rPr lang="he-IL" dirty="0"/>
              <a:t> למספרים </a:t>
            </a:r>
            <a:r>
              <a:rPr lang="en-US" dirty="0"/>
              <a:t>unsigned</a:t>
            </a:r>
            <a:r>
              <a:rPr lang="he-IL" dirty="0"/>
              <a:t> – </a:t>
            </a:r>
            <a:r>
              <a:rPr lang="en-US" dirty="0"/>
              <a:t>SHR, SHL</a:t>
            </a:r>
          </a:p>
        </p:txBody>
      </p:sp>
      <p:sp>
        <p:nvSpPr>
          <p:cNvPr id="5" name="כותרת 6">
            <a:extLst>
              <a:ext uri="{FF2B5EF4-FFF2-40B4-BE49-F238E27FC236}">
                <a16:creationId xmlns:a16="http://schemas.microsoft.com/office/drawing/2014/main" id="{853D63FF-32E9-43B7-94D1-A759430B3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16" y="152134"/>
            <a:ext cx="9802368" cy="720000"/>
          </a:xfrm>
        </p:spPr>
        <p:txBody>
          <a:bodyPr/>
          <a:lstStyle/>
          <a:p>
            <a:r>
              <a:rPr lang="he-IL" dirty="0"/>
              <a:t>סוגי פקודות </a:t>
            </a:r>
            <a:r>
              <a:rPr lang="en-US" dirty="0"/>
              <a:t>shift</a:t>
            </a:r>
            <a:r>
              <a:rPr lang="he-IL" dirty="0"/>
              <a:t> </a:t>
            </a:r>
            <a:r>
              <a:rPr lang="he-IL" dirty="0" err="1"/>
              <a:t>באסמבלי</a:t>
            </a:r>
            <a:endParaRPr lang="he-IL" dirty="0"/>
          </a:p>
        </p:txBody>
      </p:sp>
      <p:pic>
        <p:nvPicPr>
          <p:cNvPr id="2050" name="Picture 2" descr="Best Practices for Shift-right and Shift-left testing approaches in an  Agile environment | by CloudScaleQA | CloudScaleQA | Medium">
            <a:extLst>
              <a:ext uri="{FF2B5EF4-FFF2-40B4-BE49-F238E27FC236}">
                <a16:creationId xmlns:a16="http://schemas.microsoft.com/office/drawing/2014/main" id="{63134143-6251-4C55-8E2C-8D34601AD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187" y="3429000"/>
            <a:ext cx="5495631" cy="2681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575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8A1D3DC8-4A43-40BA-B2FC-8255C8E32A25}"/>
              </a:ext>
            </a:extLst>
          </p:cNvPr>
          <p:cNvSpPr/>
          <p:nvPr/>
        </p:nvSpPr>
        <p:spPr>
          <a:xfrm>
            <a:off x="1524831" y="323704"/>
            <a:ext cx="5665333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Shift Left- Unsigned </a:t>
            </a:r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61DC94CD-F491-4479-B7D6-15050CC27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092" y="4456530"/>
            <a:ext cx="2531836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he-IL" sz="2000" dirty="0">
                <a:latin typeface="+mn-lt"/>
                <a:cs typeface="+mn-cs"/>
              </a:rPr>
              <a:t>mov al,10010101b</a:t>
            </a:r>
          </a:p>
          <a:p>
            <a:pPr algn="l" rtl="0" eaLnBrk="1" hangingPunct="1"/>
            <a:r>
              <a:rPr lang="en-US" altLang="he-IL" sz="2000" dirty="0" err="1">
                <a:latin typeface="+mn-lt"/>
                <a:cs typeface="+mn-cs"/>
              </a:rPr>
              <a:t>shl</a:t>
            </a:r>
            <a:r>
              <a:rPr lang="en-US" altLang="he-IL" sz="2000" dirty="0">
                <a:latin typeface="+mn-lt"/>
                <a:cs typeface="+mn-cs"/>
              </a:rPr>
              <a:t> al,1</a:t>
            </a:r>
          </a:p>
        </p:txBody>
      </p:sp>
      <p:pic>
        <p:nvPicPr>
          <p:cNvPr id="26" name="Picture 1">
            <a:extLst>
              <a:ext uri="{FF2B5EF4-FFF2-40B4-BE49-F238E27FC236}">
                <a16:creationId xmlns:a16="http://schemas.microsoft.com/office/drawing/2014/main" id="{A6A6D483-B158-46D3-98F8-764CB083F4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64"/>
          <a:stretch/>
        </p:blipFill>
        <p:spPr bwMode="auto">
          <a:xfrm>
            <a:off x="2989209" y="5537904"/>
            <a:ext cx="379412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4">
            <a:extLst>
              <a:ext uri="{FF2B5EF4-FFF2-40B4-BE49-F238E27FC236}">
                <a16:creationId xmlns:a16="http://schemas.microsoft.com/office/drawing/2014/main" id="{FE5C994B-28F6-4D73-96C1-71CB85A2B836}"/>
              </a:ext>
            </a:extLst>
          </p:cNvPr>
          <p:cNvSpPr/>
          <p:nvPr/>
        </p:nvSpPr>
        <p:spPr>
          <a:xfrm>
            <a:off x="8850278" y="1518815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SHL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1</a:t>
            </a:r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3A96DDCD-1FC4-47C8-A8B3-3622FFE4AC6D}"/>
              </a:ext>
            </a:extLst>
          </p:cNvPr>
          <p:cNvSpPr/>
          <p:nvPr/>
        </p:nvSpPr>
        <p:spPr>
          <a:xfrm>
            <a:off x="1650380" y="2825637"/>
            <a:ext cx="915752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000" b="1" dirty="0">
                <a:solidFill>
                  <a:schemeClr val="dk1"/>
                </a:solidFill>
              </a:rPr>
              <a:t>פעולת הפקודה</a:t>
            </a:r>
            <a:r>
              <a:rPr lang="he-IL" sz="2000" dirty="0">
                <a:solidFill>
                  <a:schemeClr val="dk1"/>
                </a:solidFill>
              </a:rPr>
              <a:t>: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he-IL" sz="2000" u="sng" dirty="0">
                <a:solidFill>
                  <a:schemeClr val="dk1"/>
                </a:solidFill>
              </a:rPr>
              <a:t>מזיזה</a:t>
            </a:r>
            <a:r>
              <a:rPr lang="he-IL" sz="2000" dirty="0">
                <a:solidFill>
                  <a:schemeClr val="dk1"/>
                </a:solidFill>
              </a:rPr>
              <a:t> את כל הביטים מקום אחד שמאלה, </a:t>
            </a:r>
            <a:r>
              <a:rPr lang="he-IL" sz="2000" u="sng" dirty="0">
                <a:solidFill>
                  <a:schemeClr val="dk1"/>
                </a:solidFill>
              </a:rPr>
              <a:t>ומוסיפה</a:t>
            </a:r>
            <a:r>
              <a:rPr lang="he-IL" sz="2000" dirty="0">
                <a:solidFill>
                  <a:schemeClr val="dk1"/>
                </a:solidFill>
              </a:rPr>
              <a:t> 0 במקום הימני ביותר. 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he-IL" sz="2000" dirty="0">
                <a:solidFill>
                  <a:schemeClr val="dk1"/>
                </a:solidFill>
              </a:rPr>
              <a:t>ה-</a:t>
            </a:r>
            <a:r>
              <a:rPr lang="en-US" sz="2000" dirty="0">
                <a:solidFill>
                  <a:schemeClr val="dk1"/>
                </a:solidFill>
              </a:rPr>
              <a:t>MSB</a:t>
            </a:r>
            <a:r>
              <a:rPr lang="he-IL" sz="2000" dirty="0">
                <a:solidFill>
                  <a:schemeClr val="dk1"/>
                </a:solidFill>
              </a:rPr>
              <a:t> "נופל" ומועבר לדגל הנשא - </a:t>
            </a:r>
            <a:r>
              <a:rPr lang="en-US" sz="2000" dirty="0">
                <a:solidFill>
                  <a:schemeClr val="dk1"/>
                </a:solidFill>
              </a:rPr>
              <a:t>CF</a:t>
            </a:r>
            <a:r>
              <a:rPr lang="he-IL" sz="2000" dirty="0">
                <a:solidFill>
                  <a:schemeClr val="dk1"/>
                </a:solidFill>
              </a:rPr>
              <a:t>. (בהזזה מרובה האחרון שנפל)</a:t>
            </a:r>
            <a:endParaRPr lang="en-US" sz="2000" dirty="0">
              <a:solidFill>
                <a:schemeClr val="dk1"/>
              </a:solidFill>
            </a:endParaRPr>
          </a:p>
        </p:txBody>
      </p:sp>
      <p:sp>
        <p:nvSpPr>
          <p:cNvPr id="30" name="Rectangle 32">
            <a:extLst>
              <a:ext uri="{FF2B5EF4-FFF2-40B4-BE49-F238E27FC236}">
                <a16:creationId xmlns:a16="http://schemas.microsoft.com/office/drawing/2014/main" id="{1483C29C-A6E9-4BE8-8877-424ADB09E306}"/>
              </a:ext>
            </a:extLst>
          </p:cNvPr>
          <p:cNvSpPr/>
          <p:nvPr/>
        </p:nvSpPr>
        <p:spPr>
          <a:xfrm>
            <a:off x="7269759" y="4197963"/>
            <a:ext cx="353814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משפיע על דגלים: </a:t>
            </a:r>
            <a:r>
              <a:rPr lang="en-US" dirty="0">
                <a:solidFill>
                  <a:schemeClr val="dk1"/>
                </a:solidFill>
              </a:rPr>
              <a:t>ZF ,SF ,OF , CF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946DD8-2C4F-48A1-A54F-EFE74FF5E88A}"/>
              </a:ext>
            </a:extLst>
          </p:cNvPr>
          <p:cNvSpPr txBox="1"/>
          <p:nvPr/>
        </p:nvSpPr>
        <p:spPr>
          <a:xfrm>
            <a:off x="6729148" y="1474284"/>
            <a:ext cx="1880644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פעם אחת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E4EACE9-1172-4334-BAEB-257627FB55C2}"/>
              </a:ext>
            </a:extLst>
          </p:cNvPr>
          <p:cNvSpPr txBox="1"/>
          <p:nvPr/>
        </p:nvSpPr>
        <p:spPr>
          <a:xfrm>
            <a:off x="1442023" y="1961413"/>
            <a:ext cx="7181774" cy="40011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he-IL" sz="2000" dirty="0"/>
              <a:t>הזזה </a:t>
            </a:r>
            <a:r>
              <a:rPr lang="en-US" sz="2000" dirty="0"/>
              <a:t>n</a:t>
            </a:r>
            <a:r>
              <a:rPr lang="he-IL" sz="2000" dirty="0"/>
              <a:t> פעמים (ע"פ הנתון המאוחסן באוגר, או ניתן לרשום מספר)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764C3C-1A01-40DF-88C1-04B3C5C8E1E9}"/>
              </a:ext>
            </a:extLst>
          </p:cNvPr>
          <p:cNvSpPr txBox="1"/>
          <p:nvPr/>
        </p:nvSpPr>
        <p:spPr>
          <a:xfrm>
            <a:off x="1468853" y="5496848"/>
            <a:ext cx="1355719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1600" dirty="0"/>
              <a:t>האחרון נכנס ל</a:t>
            </a:r>
            <a:r>
              <a:rPr lang="en-US" sz="1600" dirty="0"/>
              <a:t>-</a:t>
            </a:r>
            <a:r>
              <a:rPr lang="he-IL" sz="1600" dirty="0"/>
              <a:t> </a:t>
            </a:r>
            <a:r>
              <a:rPr lang="en-US" sz="1600" dirty="0"/>
              <a:t>CF</a:t>
            </a:r>
            <a:endParaRPr lang="he-IL" sz="1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58726DE-5C39-42ED-A474-722D787C1DC0}"/>
              </a:ext>
            </a:extLst>
          </p:cNvPr>
          <p:cNvSpPr txBox="1"/>
          <p:nvPr/>
        </p:nvSpPr>
        <p:spPr>
          <a:xfrm>
            <a:off x="7787587" y="231370"/>
            <a:ext cx="195763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800" b="1" dirty="0"/>
              <a:t>מספרים </a:t>
            </a:r>
            <a:r>
              <a:rPr lang="en-US" sz="2800" b="1" dirty="0"/>
              <a:t>unsigned</a:t>
            </a:r>
            <a:endParaRPr lang="he-IL" sz="2800" b="1" dirty="0"/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5BDB8C1D-DBF6-43C1-987A-EFFC874A0E79}"/>
              </a:ext>
            </a:extLst>
          </p:cNvPr>
          <p:cNvSpPr/>
          <p:nvPr/>
        </p:nvSpPr>
        <p:spPr>
          <a:xfrm>
            <a:off x="8850278" y="2035578"/>
            <a:ext cx="19576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b="1" dirty="0">
                <a:solidFill>
                  <a:schemeClr val="dk1"/>
                </a:solidFill>
              </a:rPr>
              <a:t>SHL </a:t>
            </a:r>
            <a:r>
              <a:rPr lang="en-US" b="1" dirty="0" err="1">
                <a:solidFill>
                  <a:schemeClr val="dk1"/>
                </a:solidFill>
              </a:rPr>
              <a:t>opnd</a:t>
            </a:r>
            <a:r>
              <a:rPr lang="en-US" b="1" dirty="0">
                <a:solidFill>
                  <a:schemeClr val="dk1"/>
                </a:solidFill>
              </a:rPr>
              <a:t>, CL</a:t>
            </a: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26857FB5-9CCE-4E54-A438-3E2EBFF5585A}"/>
              </a:ext>
            </a:extLst>
          </p:cNvPr>
          <p:cNvSpPr/>
          <p:nvPr/>
        </p:nvSpPr>
        <p:spPr>
          <a:xfrm>
            <a:off x="5548460" y="4552729"/>
            <a:ext cx="837089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he-IL" b="1" dirty="0">
                <a:solidFill>
                  <a:schemeClr val="dk1"/>
                </a:solidFill>
              </a:rPr>
              <a:t>דוגמה:</a:t>
            </a:r>
            <a:endParaRPr lang="en-US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98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0" grpId="0" animBg="1"/>
      <p:bldP spid="33" grpId="0" animBg="1"/>
      <p:bldP spid="1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25607</TotalTime>
  <Words>3673</Words>
  <Application>Microsoft Office PowerPoint</Application>
  <PresentationFormat>Widescreen</PresentationFormat>
  <Paragraphs>491</Paragraphs>
  <Slides>38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Fixedsys</vt:lpstr>
      <vt:lpstr>Times New Roman</vt:lpstr>
      <vt:lpstr>Varela Round</vt:lpstr>
      <vt:lpstr>ערכת נושא Office</vt:lpstr>
      <vt:lpstr>Document</vt:lpstr>
      <vt:lpstr>מערכת שידורים לאומית</vt:lpstr>
      <vt:lpstr>מבוא למבנה המחשב</vt:lpstr>
      <vt:lpstr>מה נלמד היום </vt:lpstr>
      <vt:lpstr>פקודות הזזה  - Shift</vt:lpstr>
      <vt:lpstr>פקודות הזזה - דוגמה</vt:lpstr>
      <vt:lpstr>ביצוע כפל וחילוק בעזרת פקודות הזזה </vt:lpstr>
      <vt:lpstr>כפל וחילוק ע"י פקודות הזזה -  כאשר הכופל אינו חזקה של 2</vt:lpstr>
      <vt:lpstr>סוגי פקודות shift באסמבלי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פקודות סיבוב - Rotate</vt:lpstr>
      <vt:lpstr>פקודות סיבוב - Rotate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תרגיל</vt:lpstr>
      <vt:lpstr>סיכום</vt:lpstr>
      <vt:lpstr>מה נלמד היום </vt:lpstr>
      <vt:lpstr>הקדמה</vt:lpstr>
      <vt:lpstr>פקודת קפיצה לא מותנית –  unconditional jump</vt:lpstr>
      <vt:lpstr>תווית - Label</vt:lpstr>
      <vt:lpstr>פקודת קפיצה</vt:lpstr>
      <vt:lpstr>דוגמה</vt:lpstr>
      <vt:lpstr>כאן נמצא ה- label</vt:lpstr>
      <vt:lpstr>כללים לגבי labels</vt:lpstr>
      <vt:lpstr>רשימת מלים שמורות באסמבלי</vt:lpstr>
      <vt:lpstr>רשימת מלים שמורות של TASM</vt:lpstr>
      <vt:lpstr>סיכום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246</cp:revision>
  <dcterms:created xsi:type="dcterms:W3CDTF">2020-03-15T19:13:03Z</dcterms:created>
  <dcterms:modified xsi:type="dcterms:W3CDTF">2020-10-18T14:18:05Z</dcterms:modified>
</cp:coreProperties>
</file>