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0400"/>
  <p:notesSz cx="6858000" cy="9144000"/>
  <p:embeddedFontLst>
    <p:embeddedFont>
      <p:font typeface="Varela Round"/>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VarelaRoun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32fbd36a8_0_1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32fbd36a8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732fbd36a8_0_12: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28eb428f4_0_2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28eb428f4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728eb428f4_0_21: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732fbd36a8_0_1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32fbd36a8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732fbd36a8_0_18: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732fbd36a8_0_2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32fbd36a8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732fbd36a8_0_24: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728eb428f4_0_5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28eb428f4_0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728eb428f4_0_58: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32fbd36a8_0_3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32fbd36a8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732fbd36a8_0_30: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32fbd36a8_0_3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32fbd36a8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732fbd36a8_0_36: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39fd3bbe4_0_3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39fd3bbe4_0_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739fd3bbe4_0_34: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728eb428f4_0_9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28eb428f4_0_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728eb428f4_0_90: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32fbd36a8_0_4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32fbd36a8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732fbd36a8_0_42: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28eb428f4_0_105: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28eb428f4_0_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728eb428f4_0_105: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732fbd36a8_0_8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32fbd36a8_0_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732fbd36a8_0_83: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739fd3bbe4_0_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39fd3bbe4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739fd3bbe4_0_4: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32fbd36a8_0_8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32fbd36a8_0_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732fbd36a8_0_89: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728eb428f4_0_15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28eb428f4_0_1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728eb428f4_0_156: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732fbd36a8_0_95: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732fbd36a8_0_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732fbd36a8_0_95: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39fd3bbe4_0_4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39fd3bbe4_0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739fd3bbe4_0_49: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732fbd36a8_0_10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32fbd36a8_0_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732fbd36a8_0_101: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739fd3bbe4_0_2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739fd3bbe4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739fd3bbe4_0_22: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739fd3bbe4_0_1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739fd3bbe4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739fd3bbe4_0_16: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732fbd36a8_0_10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732fbd36a8_0_1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732fbd36a8_0_107: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739fd3bbe4_0_5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739fd3bbe4_0_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739fd3bbe4_0_59: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728eb428f4_0_6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728eb428f4_0_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728eb428f4_0_64: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32fbd36a8_0_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32fbd36a8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732fbd36a8_0_6: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3b67c8efd_0_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3b67c8efd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73b67c8efd_0_8: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32fbd36a8_0_6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32fbd36a8_0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732fbd36a8_0_68: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3b67c8efd_0_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3b67c8ef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73b67c8efd_0_0: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3b67c8efd_0_1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3b67c8efd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73b67c8efd_0_14: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שער">
  <p:cSld name="שער">
    <p:spTree>
      <p:nvGrpSpPr>
        <p:cNvPr id="15" name="Shape 15"/>
        <p:cNvGrpSpPr/>
        <p:nvPr/>
      </p:nvGrpSpPr>
      <p:grpSpPr>
        <a:xfrm>
          <a:off x="0" y="0"/>
          <a:ext cx="0" cy="0"/>
          <a:chOff x="0" y="0"/>
          <a:chExt cx="0" cy="0"/>
        </a:xfrm>
      </p:grpSpPr>
      <p:sp>
        <p:nvSpPr>
          <p:cNvPr id="16" name="Google Shape;16;p2"/>
          <p:cNvSpPr txBox="1"/>
          <p:nvPr>
            <p:ph type="ctrTitle"/>
          </p:nvPr>
        </p:nvSpPr>
        <p:spPr>
          <a:xfrm>
            <a:off x="914281" y="2693988"/>
            <a:ext cx="10361851" cy="14700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6600"/>
              <a:buFont typeface="Varela Round"/>
              <a:buNone/>
              <a:defRPr b="1" i="0" sz="6600" u="none" cap="none" strike="noStrik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p:nvPr/>
        </p:nvSpPr>
        <p:spPr>
          <a:xfrm>
            <a:off x="-669982" y="6569428"/>
            <a:ext cx="2623619" cy="45910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2"/>
          <p:cNvSpPr/>
          <p:nvPr/>
        </p:nvSpPr>
        <p:spPr>
          <a:xfrm>
            <a:off x="-1488616" y="6410587"/>
            <a:ext cx="3245977" cy="86423"/>
          </a:xfrm>
          <a:prstGeom prst="roundRect">
            <a:avLst>
              <a:gd fmla="val 49359"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p:nvPr/>
        </p:nvSpPr>
        <p:spPr>
          <a:xfrm>
            <a:off x="9985182" y="-439221"/>
            <a:ext cx="4205100" cy="63186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2"/>
          <p:cNvSpPr/>
          <p:nvPr/>
        </p:nvSpPr>
        <p:spPr>
          <a:xfrm>
            <a:off x="8258395" y="6565100"/>
            <a:ext cx="4433637"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 name="Google Shape;21;p2"/>
          <p:cNvPicPr preferRelativeResize="0"/>
          <p:nvPr/>
        </p:nvPicPr>
        <p:blipFill rotWithShape="1">
          <a:blip r:embed="rId2">
            <a:alphaModFix/>
          </a:blip>
          <a:srcRect b="26248" l="33058" r="33511" t="0"/>
          <a:stretch/>
        </p:blipFill>
        <p:spPr>
          <a:xfrm>
            <a:off x="5444576" y="369916"/>
            <a:ext cx="1301261"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שם השיעור">
  <p:cSld name="שם השיעור">
    <p:spTree>
      <p:nvGrpSpPr>
        <p:cNvPr id="22" name="Shape 22"/>
        <p:cNvGrpSpPr/>
        <p:nvPr/>
      </p:nvGrpSpPr>
      <p:grpSpPr>
        <a:xfrm>
          <a:off x="0" y="0"/>
          <a:ext cx="0" cy="0"/>
          <a:chOff x="0" y="0"/>
          <a:chExt cx="0" cy="0"/>
        </a:xfrm>
      </p:grpSpPr>
      <p:sp>
        <p:nvSpPr>
          <p:cNvPr id="23" name="Google Shape;23;p3"/>
          <p:cNvSpPr/>
          <p:nvPr/>
        </p:nvSpPr>
        <p:spPr>
          <a:xfrm>
            <a:off x="212915" y="1396869"/>
            <a:ext cx="13175666"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800" u="none" cap="none" strike="noStrike">
                <a:solidFill>
                  <a:schemeClr val="lt1"/>
                </a:solidFill>
                <a:latin typeface="Calibri"/>
                <a:ea typeface="Calibri"/>
                <a:cs typeface="Calibri"/>
                <a:sym typeface="Calibri"/>
              </a:rPr>
              <a:t>  </a:t>
            </a:r>
            <a:endParaRPr/>
          </a:p>
        </p:txBody>
      </p:sp>
      <p:sp>
        <p:nvSpPr>
          <p:cNvPr id="24" name="Google Shape;24;p3"/>
          <p:cNvSpPr txBox="1"/>
          <p:nvPr>
            <p:ph type="ctrTitle"/>
          </p:nvPr>
        </p:nvSpPr>
        <p:spPr>
          <a:xfrm>
            <a:off x="738940" y="1640910"/>
            <a:ext cx="10871177" cy="126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6600"/>
              <a:buFont typeface="Varela Round"/>
              <a:buNone/>
              <a:defRPr b="1" sz="6600">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p:nvPr/>
        </p:nvSpPr>
        <p:spPr>
          <a:xfrm>
            <a:off x="7328995" y="6579191"/>
            <a:ext cx="5333172" cy="5576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3"/>
          <p:cNvSpPr/>
          <p:nvPr/>
        </p:nvSpPr>
        <p:spPr>
          <a:xfrm>
            <a:off x="9499907" y="6294300"/>
            <a:ext cx="3049259" cy="205899"/>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3"/>
          <p:cNvSpPr/>
          <p:nvPr/>
        </p:nvSpPr>
        <p:spPr>
          <a:xfrm>
            <a:off x="9995581" y="-235260"/>
            <a:ext cx="2768137" cy="451249"/>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3"/>
          <p:cNvSpPr/>
          <p:nvPr/>
        </p:nvSpPr>
        <p:spPr>
          <a:xfrm>
            <a:off x="-501048" y="163632"/>
            <a:ext cx="1427924" cy="322428"/>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3"/>
          <p:cNvSpPr txBox="1"/>
          <p:nvPr>
            <p:ph idx="1" type="subTitle"/>
          </p:nvPr>
        </p:nvSpPr>
        <p:spPr>
          <a:xfrm>
            <a:off x="738117" y="2918492"/>
            <a:ext cx="10872000" cy="720000"/>
          </a:xfrm>
          <a:prstGeom prst="rect">
            <a:avLst/>
          </a:prstGeom>
          <a:noFill/>
          <a:ln>
            <a:noFill/>
          </a:ln>
        </p:spPr>
        <p:txBody>
          <a:bodyPr anchorCtr="0" anchor="t" bIns="36000" lIns="36000" spcFirstLastPara="1" rIns="36000" wrap="square" tIns="36000">
            <a:noAutofit/>
          </a:bodyPr>
          <a:lstStyle>
            <a:lvl1pPr lvl="0" rtl="1" algn="ctr">
              <a:lnSpc>
                <a:spcPct val="100000"/>
              </a:lnSpc>
              <a:spcBef>
                <a:spcPts val="0"/>
              </a:spcBef>
              <a:spcAft>
                <a:spcPts val="0"/>
              </a:spcAft>
              <a:buClr>
                <a:srgbClr val="002060"/>
              </a:buClr>
              <a:buSzPts val="2800"/>
              <a:buNone/>
              <a:defRPr b="1" sz="3600">
                <a:solidFill>
                  <a:srgbClr val="002060"/>
                </a:solidFill>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
        <p:nvSpPr>
          <p:cNvPr id="30" name="Google Shape;30;p3"/>
          <p:cNvSpPr txBox="1"/>
          <p:nvPr>
            <p:ph idx="2" type="body"/>
          </p:nvPr>
        </p:nvSpPr>
        <p:spPr>
          <a:xfrm>
            <a:off x="738117" y="3655832"/>
            <a:ext cx="10872000" cy="720000"/>
          </a:xfrm>
          <a:prstGeom prst="rect">
            <a:avLst/>
          </a:prstGeom>
          <a:noFill/>
          <a:ln>
            <a:noFill/>
          </a:ln>
        </p:spPr>
        <p:txBody>
          <a:bodyPr anchorCtr="0" anchor="t" bIns="45700" lIns="91425" spcFirstLastPara="1" rIns="91425" wrap="square" tIns="45700">
            <a:noAutofit/>
          </a:bodyPr>
          <a:lstStyle>
            <a:lvl1pPr indent="-228600" lvl="0" marL="457200" rtl="1" algn="ctr">
              <a:lnSpc>
                <a:spcPct val="100000"/>
              </a:lnSpc>
              <a:spcBef>
                <a:spcPts val="0"/>
              </a:spcBef>
              <a:spcAft>
                <a:spcPts val="0"/>
              </a:spcAft>
              <a:buClr>
                <a:srgbClr val="002060"/>
              </a:buClr>
              <a:buSzPts val="2800"/>
              <a:buFont typeface="Arial"/>
              <a:buNone/>
              <a:defRPr b="1" sz="2800">
                <a:solidFill>
                  <a:srgbClr val="002060"/>
                </a:solidFill>
                <a:latin typeface="Varela Round"/>
                <a:ea typeface="Varela Round"/>
                <a:cs typeface="Varela Round"/>
                <a:sym typeface="Varela Round"/>
              </a:defRPr>
            </a:lvl1pPr>
            <a:lvl2pPr indent="-228600" lvl="1" marL="914400" rtl="1" algn="ctr">
              <a:lnSpc>
                <a:spcPct val="100000"/>
              </a:lnSpc>
              <a:spcBef>
                <a:spcPts val="600"/>
              </a:spcBef>
              <a:spcAft>
                <a:spcPts val="0"/>
              </a:spcAft>
              <a:buClr>
                <a:srgbClr val="002060"/>
              </a:buClr>
              <a:buSzPts val="2800"/>
              <a:buFont typeface="Arial"/>
              <a:buNone/>
              <a:defRPr b="1" sz="32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כותרות ותוכן">
  <p:cSld name="2 כותרות ותוכן">
    <p:spTree>
      <p:nvGrpSpPr>
        <p:cNvPr id="31" name="Shape 31"/>
        <p:cNvGrpSpPr/>
        <p:nvPr/>
      </p:nvGrpSpPr>
      <p:grpSpPr>
        <a:xfrm>
          <a:off x="0" y="0"/>
          <a:ext cx="0" cy="0"/>
          <a:chOff x="0" y="0"/>
          <a:chExt cx="0" cy="0"/>
        </a:xfrm>
      </p:grpSpPr>
      <p:sp>
        <p:nvSpPr>
          <p:cNvPr id="32" name="Google Shape;32;p4"/>
          <p:cNvSpPr txBox="1"/>
          <p:nvPr>
            <p:ph type="title"/>
          </p:nvPr>
        </p:nvSpPr>
        <p:spPr>
          <a:xfrm>
            <a:off x="515206" y="213094"/>
            <a:ext cx="11160000" cy="720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2060"/>
              </a:buClr>
              <a:buSzPts val="4800"/>
              <a:buFont typeface="Varela Round"/>
              <a:buNone/>
              <a:defRPr b="1" i="0" sz="4800" u="none" cap="none" strike="noStrik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 type="body"/>
          </p:nvPr>
        </p:nvSpPr>
        <p:spPr>
          <a:xfrm>
            <a:off x="515206" y="1185681"/>
            <a:ext cx="11159999" cy="540000"/>
          </a:xfrm>
          <a:prstGeom prst="rect">
            <a:avLst/>
          </a:prstGeom>
          <a:noFill/>
          <a:ln>
            <a:noFill/>
          </a:ln>
        </p:spPr>
        <p:txBody>
          <a:bodyPr anchorCtr="0" anchor="b" bIns="45700" lIns="91425" spcFirstLastPara="1" rIns="91425" wrap="square" tIns="45700">
            <a:noAutofit/>
          </a:bodyPr>
          <a:lstStyle>
            <a:lvl1pPr indent="-228600" lvl="0" marL="457200" rtl="1" algn="r">
              <a:spcBef>
                <a:spcPts val="640"/>
              </a:spcBef>
              <a:spcAft>
                <a:spcPts val="0"/>
              </a:spcAft>
              <a:buClr>
                <a:srgbClr val="0070C0"/>
              </a:buClr>
              <a:buSzPts val="3200"/>
              <a:buNone/>
              <a:defRPr b="1" sz="3200">
                <a:solidFill>
                  <a:srgbClr val="0070C0"/>
                </a:solidFill>
                <a:latin typeface="Varela Round"/>
                <a:ea typeface="Varela Round"/>
                <a:cs typeface="Varela Round"/>
                <a:sym typeface="Varela Round"/>
              </a:defRPr>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34" name="Google Shape;34;p4"/>
          <p:cNvSpPr txBox="1"/>
          <p:nvPr>
            <p:ph idx="2" type="body"/>
          </p:nvPr>
        </p:nvSpPr>
        <p:spPr>
          <a:xfrm>
            <a:off x="515206" y="1725681"/>
            <a:ext cx="11160000" cy="4152517"/>
          </a:xfrm>
          <a:prstGeom prst="rect">
            <a:avLst/>
          </a:prstGeom>
          <a:noFill/>
          <a:ln>
            <a:noFill/>
          </a:ln>
        </p:spPr>
        <p:txBody>
          <a:bodyPr anchorCtr="0" anchor="t" bIns="45700" lIns="91425" spcFirstLastPara="1" rIns="91425" wrap="square" tIns="45700">
            <a:noAutofit/>
          </a:bodyPr>
          <a:lstStyle>
            <a:lvl1pPr indent="-381000" lvl="0" marL="457200" rtl="1" algn="r">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42900" lvl="2" marL="1371600" rtl="1" algn="r">
              <a:spcBef>
                <a:spcPts val="60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35" name="Google Shape;35;p4"/>
          <p:cNvSpPr/>
          <p:nvPr/>
        </p:nvSpPr>
        <p:spPr>
          <a:xfrm>
            <a:off x="0" y="5878198"/>
            <a:ext cx="476557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36" name="Google Shape;36;p4"/>
          <p:cNvSpPr/>
          <p:nvPr/>
        </p:nvSpPr>
        <p:spPr>
          <a:xfrm>
            <a:off x="8666586" y="-110812"/>
            <a:ext cx="529942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37" name="Google Shape;37;p4"/>
          <p:cNvSpPr/>
          <p:nvPr/>
        </p:nvSpPr>
        <p:spPr>
          <a:xfrm>
            <a:off x="0" y="6306748"/>
            <a:ext cx="7723426"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פרק חדש">
  <p:cSld name="פרק חדש">
    <p:spTree>
      <p:nvGrpSpPr>
        <p:cNvPr id="38" name="Shape 38"/>
        <p:cNvGrpSpPr/>
        <p:nvPr/>
      </p:nvGrpSpPr>
      <p:grpSpPr>
        <a:xfrm>
          <a:off x="0" y="0"/>
          <a:ext cx="0" cy="0"/>
          <a:chOff x="0" y="0"/>
          <a:chExt cx="0" cy="0"/>
        </a:xfrm>
      </p:grpSpPr>
      <p:sp>
        <p:nvSpPr>
          <p:cNvPr id="39" name="Google Shape;39;p5"/>
          <p:cNvSpPr/>
          <p:nvPr/>
        </p:nvSpPr>
        <p:spPr>
          <a:xfrm>
            <a:off x="212915" y="1396869"/>
            <a:ext cx="13175666"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800" u="none" cap="none" strike="noStrike">
                <a:solidFill>
                  <a:schemeClr val="lt1"/>
                </a:solidFill>
                <a:latin typeface="Calibri"/>
                <a:ea typeface="Calibri"/>
                <a:cs typeface="Calibri"/>
                <a:sym typeface="Calibri"/>
              </a:rPr>
              <a:t>  </a:t>
            </a:r>
            <a:endParaRPr/>
          </a:p>
        </p:txBody>
      </p:sp>
      <p:sp>
        <p:nvSpPr>
          <p:cNvPr id="40" name="Google Shape;40;p5"/>
          <p:cNvSpPr txBox="1"/>
          <p:nvPr>
            <p:ph type="ctrTitle"/>
          </p:nvPr>
        </p:nvSpPr>
        <p:spPr>
          <a:xfrm>
            <a:off x="738940" y="1640910"/>
            <a:ext cx="10871177" cy="126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6600"/>
              <a:buFont typeface="Varela Round"/>
              <a:buNone/>
              <a:defRPr b="1" sz="6600">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p:nvPr/>
        </p:nvSpPr>
        <p:spPr>
          <a:xfrm>
            <a:off x="7328995" y="6579191"/>
            <a:ext cx="5333172" cy="5576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5"/>
          <p:cNvSpPr/>
          <p:nvPr/>
        </p:nvSpPr>
        <p:spPr>
          <a:xfrm>
            <a:off x="9499907" y="6294300"/>
            <a:ext cx="3049259" cy="205899"/>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5"/>
          <p:cNvSpPr/>
          <p:nvPr/>
        </p:nvSpPr>
        <p:spPr>
          <a:xfrm>
            <a:off x="9995581" y="-235260"/>
            <a:ext cx="2768137" cy="451249"/>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5"/>
          <p:cNvSpPr/>
          <p:nvPr/>
        </p:nvSpPr>
        <p:spPr>
          <a:xfrm>
            <a:off x="-501048" y="163632"/>
            <a:ext cx="1427924" cy="322428"/>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5"/>
          <p:cNvSpPr txBox="1"/>
          <p:nvPr>
            <p:ph idx="1" type="subTitle"/>
          </p:nvPr>
        </p:nvSpPr>
        <p:spPr>
          <a:xfrm>
            <a:off x="738117" y="2918493"/>
            <a:ext cx="10872000" cy="642090"/>
          </a:xfrm>
          <a:prstGeom prst="rect">
            <a:avLst/>
          </a:prstGeom>
          <a:noFill/>
          <a:ln>
            <a:noFill/>
          </a:ln>
        </p:spPr>
        <p:txBody>
          <a:bodyPr anchorCtr="0" anchor="t" bIns="36000" lIns="36000" spcFirstLastPara="1" rIns="36000" wrap="square" tIns="36000">
            <a:noAutofit/>
          </a:bodyPr>
          <a:lstStyle>
            <a:lvl1pPr lvl="0" rtl="1" algn="ctr">
              <a:lnSpc>
                <a:spcPct val="100000"/>
              </a:lnSpc>
              <a:spcBef>
                <a:spcPts val="0"/>
              </a:spcBef>
              <a:spcAft>
                <a:spcPts val="0"/>
              </a:spcAft>
              <a:buClr>
                <a:schemeClr val="dk1"/>
              </a:buClr>
              <a:buSzPts val="2800"/>
              <a:buNone/>
              <a:defRPr b="1" sz="3200">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ותוכן" type="obj">
  <p:cSld name="OBJECT">
    <p:spTree>
      <p:nvGrpSpPr>
        <p:cNvPr id="46" name="Shape 46"/>
        <p:cNvGrpSpPr/>
        <p:nvPr/>
      </p:nvGrpSpPr>
      <p:grpSpPr>
        <a:xfrm>
          <a:off x="0" y="0"/>
          <a:ext cx="0" cy="0"/>
          <a:chOff x="0" y="0"/>
          <a:chExt cx="0" cy="0"/>
        </a:xfrm>
      </p:grpSpPr>
      <p:sp>
        <p:nvSpPr>
          <p:cNvPr id="47" name="Google Shape;47;p6"/>
          <p:cNvSpPr txBox="1"/>
          <p:nvPr>
            <p:ph type="title"/>
          </p:nvPr>
        </p:nvSpPr>
        <p:spPr>
          <a:xfrm>
            <a:off x="515206" y="213094"/>
            <a:ext cx="11160000" cy="720000"/>
          </a:xfrm>
          <a:prstGeom prst="rect">
            <a:avLst/>
          </a:prstGeom>
          <a:noFill/>
          <a:ln>
            <a:noFill/>
          </a:ln>
        </p:spPr>
        <p:txBody>
          <a:bodyPr anchorCtr="0" anchor="ctr" bIns="0" lIns="36000" spcFirstLastPara="1" rIns="36000" wrap="square" tIns="0">
            <a:noAutofit/>
          </a:bodyPr>
          <a:lstStyle>
            <a:lvl1pPr lvl="0" rtl="1" algn="ctr">
              <a:spcBef>
                <a:spcPts val="0"/>
              </a:spcBef>
              <a:spcAft>
                <a:spcPts val="0"/>
              </a:spcAft>
              <a:buClr>
                <a:srgbClr val="002060"/>
              </a:buClr>
              <a:buSzPts val="4800"/>
              <a:buFont typeface="Varela Round"/>
              <a:buNone/>
              <a:defRPr b="1" sz="4800">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515206" y="1195757"/>
            <a:ext cx="11160000" cy="4680000"/>
          </a:xfrm>
          <a:prstGeom prst="rect">
            <a:avLst/>
          </a:prstGeom>
          <a:noFill/>
          <a:ln>
            <a:noFill/>
          </a:ln>
        </p:spPr>
        <p:txBody>
          <a:bodyPr anchorCtr="0" anchor="t" bIns="45700" lIns="91425" spcFirstLastPara="1" rIns="91425" wrap="square" tIns="45700">
            <a:noAutofit/>
          </a:bodyPr>
          <a:lstStyle>
            <a:lvl1pPr indent="-381000" lvl="0" marL="457200" rtl="1" algn="r">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49" name="Google Shape;49;p6"/>
          <p:cNvSpPr/>
          <p:nvPr/>
        </p:nvSpPr>
        <p:spPr>
          <a:xfrm>
            <a:off x="0" y="5878198"/>
            <a:ext cx="476557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50" name="Google Shape;50;p6"/>
          <p:cNvSpPr/>
          <p:nvPr/>
        </p:nvSpPr>
        <p:spPr>
          <a:xfrm>
            <a:off x="8666586" y="-110812"/>
            <a:ext cx="529942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51" name="Google Shape;51;p6"/>
          <p:cNvSpPr/>
          <p:nvPr/>
        </p:nvSpPr>
        <p:spPr>
          <a:xfrm>
            <a:off x="0" y="6306748"/>
            <a:ext cx="7723426"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בלבד">
  <p:cSld name="כותרת בלבד">
    <p:spTree>
      <p:nvGrpSpPr>
        <p:cNvPr id="52" name="Shape 52"/>
        <p:cNvGrpSpPr/>
        <p:nvPr/>
      </p:nvGrpSpPr>
      <p:grpSpPr>
        <a:xfrm>
          <a:off x="0" y="0"/>
          <a:ext cx="0" cy="0"/>
          <a:chOff x="0" y="0"/>
          <a:chExt cx="0" cy="0"/>
        </a:xfrm>
      </p:grpSpPr>
      <p:sp>
        <p:nvSpPr>
          <p:cNvPr id="53" name="Google Shape;53;p7"/>
          <p:cNvSpPr txBox="1"/>
          <p:nvPr>
            <p:ph type="title"/>
          </p:nvPr>
        </p:nvSpPr>
        <p:spPr>
          <a:xfrm>
            <a:off x="515206" y="213094"/>
            <a:ext cx="11160000" cy="72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002060"/>
              </a:buClr>
              <a:buSzPts val="4800"/>
              <a:buFont typeface="Varela Round"/>
              <a:buNone/>
              <a:defRPr b="1" i="0" sz="4800" u="none" cap="none" strike="noStrik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p:nvPr/>
        </p:nvSpPr>
        <p:spPr>
          <a:xfrm>
            <a:off x="0" y="5878198"/>
            <a:ext cx="476557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55" name="Google Shape;55;p7"/>
          <p:cNvSpPr/>
          <p:nvPr/>
        </p:nvSpPr>
        <p:spPr>
          <a:xfrm>
            <a:off x="8666586" y="-110812"/>
            <a:ext cx="529942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56" name="Google Shape;56;p7"/>
          <p:cNvSpPr/>
          <p:nvPr/>
        </p:nvSpPr>
        <p:spPr>
          <a:xfrm>
            <a:off x="0" y="6306748"/>
            <a:ext cx="7723426"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521" y="1600201"/>
            <a:ext cx="10971372" cy="4525963"/>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2.jpg"/><Relationship Id="rId6"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www.youtube.com/watch?v=UvRrr3zv02g" TargetMode="External"/><Relationship Id="rId4" Type="http://schemas.openxmlformats.org/officeDocument/2006/relationships/image" Target="../media/image15.jp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www.youtube.com/watch?v=Y05rqt0YHtw" TargetMode="External"/><Relationship Id="rId4" Type="http://schemas.openxmlformats.org/officeDocument/2006/relationships/image" Target="../media/image7.jpg"/><Relationship Id="rId5"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www.youtube.com/watch?v=A4bgodCjtuE" TargetMode="External"/><Relationship Id="rId4" Type="http://schemas.openxmlformats.org/officeDocument/2006/relationships/image" Target="../media/image9.jp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1.jpg"/><Relationship Id="rId4" Type="http://schemas.openxmlformats.org/officeDocument/2006/relationships/image" Target="../media/image16.jpg"/><Relationship Id="rId5"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www.youtube.com/watch?v=b9xvnjpGnxM" TargetMode="External"/><Relationship Id="rId4" Type="http://schemas.openxmlformats.org/officeDocument/2006/relationships/image" Target="../media/image31.jpg"/><Relationship Id="rId5"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www.youtube.com/watch?v=PSQgZfD-uak" TargetMode="External"/><Relationship Id="rId4" Type="http://schemas.openxmlformats.org/officeDocument/2006/relationships/image" Target="../media/image25.jpg"/><Relationship Id="rId5"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8"/>
          <p:cNvSpPr txBox="1"/>
          <p:nvPr>
            <p:ph type="ctrTitle"/>
          </p:nvPr>
        </p:nvSpPr>
        <p:spPr>
          <a:xfrm>
            <a:off x="914281" y="2693988"/>
            <a:ext cx="10361851" cy="14700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192A72"/>
              </a:buClr>
              <a:buSzPts val="6600"/>
              <a:buFont typeface="Varela Round"/>
              <a:buNone/>
            </a:pPr>
            <a:r>
              <a:rPr lang="iw-IL"/>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7"/>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1" algn="ctr">
              <a:spcBef>
                <a:spcPts val="0"/>
              </a:spcBef>
              <a:spcAft>
                <a:spcPts val="0"/>
              </a:spcAft>
              <a:buNone/>
            </a:pPr>
            <a:r>
              <a:rPr lang="iw-IL"/>
              <a:t>גבורה</a:t>
            </a:r>
            <a:endParaRPr/>
          </a:p>
        </p:txBody>
      </p:sp>
      <p:sp>
        <p:nvSpPr>
          <p:cNvPr id="127" name="Google Shape;127;p17"/>
          <p:cNvSpPr txBox="1"/>
          <p:nvPr>
            <p:ph idx="1" type="body"/>
          </p:nvPr>
        </p:nvSpPr>
        <p:spPr>
          <a:xfrm>
            <a:off x="515200" y="1011450"/>
            <a:ext cx="11160000" cy="48351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מי הוא גיבור?</a:t>
            </a:r>
            <a:endParaRPr/>
          </a:p>
          <a:p>
            <a:pPr indent="0" lvl="0" marL="0" rtl="1" algn="r">
              <a:spcBef>
                <a:spcPts val="600"/>
              </a:spcBef>
              <a:spcAft>
                <a:spcPts val="0"/>
              </a:spcAft>
              <a:buNone/>
            </a:pPr>
            <a:r>
              <a:rPr lang="iw-IL"/>
              <a:t>הגיבורים</a:t>
            </a:r>
            <a:r>
              <a:rPr lang="iw-IL"/>
              <a:t> שסביבנו - לכו לחפש אותם…</a:t>
            </a:r>
            <a:endParaRPr/>
          </a:p>
          <a:p>
            <a:pPr indent="0" lvl="0" marL="0" rtl="1" algn="r">
              <a:spcBef>
                <a:spcPts val="600"/>
              </a:spcBef>
              <a:spcAft>
                <a:spcPts val="0"/>
              </a:spcAft>
              <a:buNone/>
            </a:pPr>
            <a:r>
              <a:rPr lang="iw-IL"/>
              <a:t>שניים שאמורים להיות מוכרים לכל אחד - קפצו על רימון כדי להציל את חבריהם:</a:t>
            </a:r>
            <a:endParaRPr/>
          </a:p>
          <a:p>
            <a:pPr indent="0" lvl="0" marL="0" rtl="1" algn="r">
              <a:spcBef>
                <a:spcPts val="600"/>
              </a:spcBef>
              <a:spcAft>
                <a:spcPts val="0"/>
              </a:spcAft>
              <a:buNone/>
            </a:pPr>
            <a:r>
              <a:rPr lang="iw-IL"/>
              <a:t>                      נתן אלבז</a:t>
            </a:r>
            <a:endParaRPr/>
          </a:p>
          <a:p>
            <a:pPr indent="0" lvl="0" marL="0" rtl="1" algn="r">
              <a:spcBef>
                <a:spcPts val="600"/>
              </a:spcBef>
              <a:spcAft>
                <a:spcPts val="0"/>
              </a:spcAft>
              <a:buNone/>
            </a:pPr>
            <a:r>
              <a:t/>
            </a:r>
            <a:endParaRPr/>
          </a:p>
          <a:p>
            <a:pPr indent="0" lvl="0" marL="0" rtl="1" algn="r">
              <a:spcBef>
                <a:spcPts val="600"/>
              </a:spcBef>
              <a:spcAft>
                <a:spcPts val="0"/>
              </a:spcAft>
              <a:buNone/>
            </a:pPr>
            <a:r>
              <a:rPr lang="iw-IL"/>
              <a:t>                                                                           רועי קליין </a:t>
            </a:r>
            <a:endParaRPr/>
          </a:p>
          <a:p>
            <a:pPr indent="0" lvl="0" marL="0" rtl="1" algn="r">
              <a:spcBef>
                <a:spcPts val="600"/>
              </a:spcBef>
              <a:spcAft>
                <a:spcPts val="0"/>
              </a:spcAft>
              <a:buNone/>
            </a:pPr>
            <a:r>
              <a:rPr lang="iw-IL"/>
              <a:t>                                                                                 גבורה עילאית? אלטרואיזם?</a:t>
            </a:r>
            <a:endParaRPr/>
          </a:p>
          <a:p>
            <a:pPr indent="0" lvl="0" marL="0" rtl="1" algn="r">
              <a:spcBef>
                <a:spcPts val="600"/>
              </a:spcBef>
              <a:spcAft>
                <a:spcPts val="0"/>
              </a:spcAft>
              <a:buNone/>
            </a:pPr>
            <a:r>
              <a:rPr lang="iw-IL"/>
              <a:t>                                           </a:t>
            </a:r>
            <a:r>
              <a:rPr lang="iw-IL" sz="1800"/>
              <a:t> (התמונות מאתר יזכור)</a:t>
            </a:r>
            <a:endParaRPr sz="1800"/>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600"/>
              </a:spcAft>
              <a:buNone/>
            </a:pPr>
            <a:r>
              <a:t/>
            </a:r>
            <a:endParaRPr/>
          </a:p>
        </p:txBody>
      </p:sp>
      <p:pic>
        <p:nvPicPr>
          <p:cNvPr id="128" name="Google Shape;128;p17"/>
          <p:cNvPicPr preferRelativeResize="0"/>
          <p:nvPr/>
        </p:nvPicPr>
        <p:blipFill rotWithShape="1">
          <a:blip r:embed="rId3">
            <a:alphaModFix/>
          </a:blip>
          <a:srcRect b="22735" l="40815" r="42358" t="47111"/>
          <a:stretch/>
        </p:blipFill>
        <p:spPr>
          <a:xfrm>
            <a:off x="9900750" y="3139100"/>
            <a:ext cx="1549874" cy="1561425"/>
          </a:xfrm>
          <a:prstGeom prst="rect">
            <a:avLst/>
          </a:prstGeom>
          <a:noFill/>
          <a:ln>
            <a:noFill/>
          </a:ln>
        </p:spPr>
      </p:pic>
      <p:pic>
        <p:nvPicPr>
          <p:cNvPr id="129" name="Google Shape;129;p17"/>
          <p:cNvPicPr preferRelativeResize="0"/>
          <p:nvPr/>
        </p:nvPicPr>
        <p:blipFill rotWithShape="1">
          <a:blip r:embed="rId4">
            <a:alphaModFix/>
          </a:blip>
          <a:srcRect b="27192" l="40692" r="42229" t="43548"/>
          <a:stretch/>
        </p:blipFill>
        <p:spPr>
          <a:xfrm>
            <a:off x="2709750" y="3275925"/>
            <a:ext cx="1549874" cy="1492894"/>
          </a:xfrm>
          <a:prstGeom prst="rect">
            <a:avLst/>
          </a:prstGeom>
          <a:noFill/>
          <a:ln>
            <a:noFill/>
          </a:ln>
        </p:spPr>
      </p:pic>
      <p:pic>
        <p:nvPicPr>
          <p:cNvPr id="130" name="Google Shape;130;p17"/>
          <p:cNvPicPr preferRelativeResize="0"/>
          <p:nvPr/>
        </p:nvPicPr>
        <p:blipFill>
          <a:blip r:embed="rId5">
            <a:alphaModFix/>
          </a:blip>
          <a:stretch>
            <a:fillRect/>
          </a:stretch>
        </p:blipFill>
        <p:spPr>
          <a:xfrm>
            <a:off x="8182175" y="3687550"/>
            <a:ext cx="1428750" cy="1809750"/>
          </a:xfrm>
          <a:prstGeom prst="rect">
            <a:avLst/>
          </a:prstGeom>
          <a:noFill/>
          <a:ln>
            <a:noFill/>
          </a:ln>
        </p:spPr>
      </p:pic>
      <p:pic>
        <p:nvPicPr>
          <p:cNvPr id="131" name="Google Shape;131;p17"/>
          <p:cNvPicPr preferRelativeResize="0"/>
          <p:nvPr/>
        </p:nvPicPr>
        <p:blipFill>
          <a:blip r:embed="rId6">
            <a:alphaModFix/>
          </a:blip>
          <a:stretch>
            <a:fillRect/>
          </a:stretch>
        </p:blipFill>
        <p:spPr>
          <a:xfrm>
            <a:off x="1127525" y="2959075"/>
            <a:ext cx="1428750" cy="1809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8"/>
          <p:cNvSpPr txBox="1"/>
          <p:nvPr>
            <p:ph type="ctrTitle"/>
          </p:nvPr>
        </p:nvSpPr>
        <p:spPr>
          <a:xfrm>
            <a:off x="738940" y="1640910"/>
            <a:ext cx="10871100" cy="1260000"/>
          </a:xfrm>
          <a:prstGeom prst="rect">
            <a:avLst/>
          </a:prstGeom>
        </p:spPr>
        <p:txBody>
          <a:bodyPr anchorCtr="0" anchor="ctr" bIns="45700" lIns="91425" spcFirstLastPara="1" rIns="91425" wrap="square" tIns="45700">
            <a:noAutofit/>
          </a:bodyPr>
          <a:lstStyle/>
          <a:p>
            <a:pPr indent="0" lvl="0" marL="0" rtl="1" algn="ctr">
              <a:spcBef>
                <a:spcPts val="0"/>
              </a:spcBef>
              <a:spcAft>
                <a:spcPts val="0"/>
              </a:spcAft>
              <a:buNone/>
            </a:pPr>
            <a:r>
              <a:rPr lang="iw-IL"/>
              <a:t>"כנרת </a:t>
            </a:r>
            <a:r>
              <a:rPr lang="iw-IL"/>
              <a:t>בימי</a:t>
            </a:r>
            <a:r>
              <a:rPr lang="iw-IL"/>
              <a:t> מבחן"</a:t>
            </a:r>
            <a:endParaRPr/>
          </a:p>
        </p:txBody>
      </p:sp>
      <p:sp>
        <p:nvSpPr>
          <p:cNvPr id="138" name="Google Shape;138;p18"/>
          <p:cNvSpPr txBox="1"/>
          <p:nvPr/>
        </p:nvSpPr>
        <p:spPr>
          <a:xfrm>
            <a:off x="1469625" y="3001325"/>
            <a:ext cx="9399000" cy="9186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iw-IL" sz="2400">
                <a:latin typeface="Varela Round"/>
                <a:ea typeface="Varela Round"/>
                <a:cs typeface="Varela Round"/>
                <a:sym typeface="Varela Round"/>
              </a:rPr>
              <a:t>קבוצת כנרת במלחמת העצמאות</a:t>
            </a:r>
            <a:endParaRPr sz="2400">
              <a:latin typeface="Varela Round"/>
              <a:ea typeface="Varela Round"/>
              <a:cs typeface="Varela Round"/>
              <a:sym typeface="Varela Rou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1" algn="r">
              <a:spcBef>
                <a:spcPts val="0"/>
              </a:spcBef>
              <a:spcAft>
                <a:spcPts val="0"/>
              </a:spcAft>
              <a:buNone/>
            </a:pPr>
            <a:r>
              <a:rPr lang="iw-IL"/>
              <a:t>בפעילות התנועה</a:t>
            </a:r>
            <a:endParaRPr/>
          </a:p>
        </p:txBody>
      </p:sp>
      <p:sp>
        <p:nvSpPr>
          <p:cNvPr id="145" name="Google Shape;145;p19"/>
          <p:cNvSpPr txBox="1"/>
          <p:nvPr>
            <p:ph idx="1" type="body"/>
          </p:nvPr>
        </p:nvSpPr>
        <p:spPr>
          <a:xfrm>
            <a:off x="8572704" y="1195750"/>
            <a:ext cx="31026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בני המשק חונכו יחד, עמדו בליבה של הקבוצה.</a:t>
            </a:r>
            <a:endParaRPr/>
          </a:p>
          <a:p>
            <a:pPr indent="0" lvl="0" marL="0" rtl="1" algn="r">
              <a:spcBef>
                <a:spcPts val="600"/>
              </a:spcBef>
              <a:spcAft>
                <a:spcPts val="0"/>
              </a:spcAft>
              <a:buNone/>
            </a:pPr>
            <a:r>
              <a:rPr lang="iw-IL"/>
              <a:t>אבל תמיד ידעו שמצפים מהם לתרום,</a:t>
            </a:r>
            <a:endParaRPr/>
          </a:p>
          <a:p>
            <a:pPr indent="0" lvl="0" marL="0" rtl="1" algn="r">
              <a:spcBef>
                <a:spcPts val="600"/>
              </a:spcBef>
              <a:spcAft>
                <a:spcPts val="600"/>
              </a:spcAft>
              <a:buNone/>
            </a:pPr>
            <a:r>
              <a:rPr lang="iw-IL"/>
              <a:t>לשרת...</a:t>
            </a:r>
            <a:endParaRPr/>
          </a:p>
        </p:txBody>
      </p:sp>
      <p:pic>
        <p:nvPicPr>
          <p:cNvPr id="146" name="Google Shape;146;p19"/>
          <p:cNvPicPr preferRelativeResize="0"/>
          <p:nvPr/>
        </p:nvPicPr>
        <p:blipFill>
          <a:blip r:embed="rId3">
            <a:alphaModFix/>
          </a:blip>
          <a:stretch>
            <a:fillRect/>
          </a:stretch>
        </p:blipFill>
        <p:spPr>
          <a:xfrm>
            <a:off x="337836" y="933100"/>
            <a:ext cx="8234863" cy="468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1" algn="ctr">
              <a:spcBef>
                <a:spcPts val="0"/>
              </a:spcBef>
              <a:spcAft>
                <a:spcPts val="0"/>
              </a:spcAft>
              <a:buNone/>
            </a:pPr>
            <a:r>
              <a:rPr lang="iw-IL"/>
              <a:t>במלחמת העצמאות</a:t>
            </a:r>
            <a:endParaRPr/>
          </a:p>
        </p:txBody>
      </p:sp>
      <p:sp>
        <p:nvSpPr>
          <p:cNvPr id="153" name="Google Shape;153;p20"/>
          <p:cNvSpPr txBox="1"/>
          <p:nvPr>
            <p:ph idx="1" type="body"/>
          </p:nvPr>
        </p:nvSpPr>
        <p:spPr>
          <a:xfrm>
            <a:off x="515200" y="1012049"/>
            <a:ext cx="11160000" cy="49713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כשפרצה המלחמה</a:t>
            </a:r>
            <a:endParaRPr/>
          </a:p>
          <a:p>
            <a:pPr indent="0" lvl="0" marL="0" rtl="1" algn="r">
              <a:spcBef>
                <a:spcPts val="600"/>
              </a:spcBef>
              <a:spcAft>
                <a:spcPts val="0"/>
              </a:spcAft>
              <a:buNone/>
            </a:pPr>
            <a:r>
              <a:rPr lang="iw-IL"/>
              <a:t>היו כבר כל בני הקבוצה</a:t>
            </a:r>
            <a:endParaRPr/>
          </a:p>
          <a:p>
            <a:pPr indent="0" lvl="0" marL="0" rtl="1" algn="r">
              <a:spcBef>
                <a:spcPts val="600"/>
              </a:spcBef>
              <a:spcAft>
                <a:spcPts val="0"/>
              </a:spcAft>
              <a:buNone/>
            </a:pPr>
            <a:r>
              <a:rPr lang="iw-IL"/>
              <a:t>חברים בהגנה.</a:t>
            </a:r>
            <a:endParaRPr/>
          </a:p>
          <a:p>
            <a:pPr indent="0" lvl="0" marL="0" rtl="1" algn="r">
              <a:spcBef>
                <a:spcPts val="600"/>
              </a:spcBef>
              <a:spcAft>
                <a:spcPts val="0"/>
              </a:spcAft>
              <a:buNone/>
            </a:pPr>
            <a:r>
              <a:rPr lang="iw-IL"/>
              <a:t>אמא שלי - בת 16</a:t>
            </a:r>
            <a:endParaRPr/>
          </a:p>
          <a:p>
            <a:pPr indent="0" lvl="0" marL="0" rtl="1" algn="r">
              <a:spcBef>
                <a:spcPts val="600"/>
              </a:spcBef>
              <a:spcAft>
                <a:spcPts val="0"/>
              </a:spcAft>
              <a:buNone/>
            </a:pPr>
            <a:r>
              <a:rPr lang="iw-IL"/>
              <a:t>רוב חבריה בני כ-17</a:t>
            </a:r>
            <a:endParaRPr/>
          </a:p>
          <a:p>
            <a:pPr indent="0" lvl="0" marL="0" rtl="1" algn="r">
              <a:spcBef>
                <a:spcPts val="600"/>
              </a:spcBef>
              <a:spcAft>
                <a:spcPts val="0"/>
              </a:spcAft>
              <a:buNone/>
            </a:pPr>
            <a:r>
              <a:rPr lang="iw-IL"/>
              <a:t>מגויסת לקשר (איתות)</a:t>
            </a:r>
            <a:endParaRPr/>
          </a:p>
          <a:p>
            <a:pPr indent="0" lvl="0" marL="0" rtl="1" algn="r">
              <a:spcBef>
                <a:spcPts val="600"/>
              </a:spcBef>
              <a:spcAft>
                <a:spcPts val="0"/>
              </a:spcAft>
              <a:buNone/>
            </a:pPr>
            <a:r>
              <a:rPr lang="iw-IL"/>
              <a:t>בין המפקדה בכנרת</a:t>
            </a:r>
            <a:endParaRPr/>
          </a:p>
          <a:p>
            <a:pPr indent="0" lvl="0" marL="0" rtl="1" algn="r">
              <a:spcBef>
                <a:spcPts val="600"/>
              </a:spcBef>
              <a:spcAft>
                <a:spcPts val="600"/>
              </a:spcAft>
              <a:buNone/>
            </a:pPr>
            <a:r>
              <a:rPr lang="iw-IL"/>
              <a:t>לישובים בעמק הירדן</a:t>
            </a:r>
            <a:endParaRPr/>
          </a:p>
        </p:txBody>
      </p:sp>
      <p:pic>
        <p:nvPicPr>
          <p:cNvPr id="154" name="Google Shape;154;p20"/>
          <p:cNvPicPr preferRelativeResize="0"/>
          <p:nvPr/>
        </p:nvPicPr>
        <p:blipFill>
          <a:blip r:embed="rId3">
            <a:alphaModFix/>
          </a:blip>
          <a:stretch>
            <a:fillRect/>
          </a:stretch>
        </p:blipFill>
        <p:spPr>
          <a:xfrm>
            <a:off x="515200" y="943375"/>
            <a:ext cx="7593948" cy="4971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1"/>
          <p:cNvSpPr txBox="1"/>
          <p:nvPr>
            <p:ph type="ctrTitle"/>
          </p:nvPr>
        </p:nvSpPr>
        <p:spPr>
          <a:xfrm>
            <a:off x="738940" y="1640910"/>
            <a:ext cx="10871100" cy="126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iw-IL"/>
              <a:t>גור מאירוב</a:t>
            </a:r>
            <a:endParaRPr/>
          </a:p>
        </p:txBody>
      </p:sp>
      <p:sp>
        <p:nvSpPr>
          <p:cNvPr id="161" name="Google Shape;161;p21"/>
          <p:cNvSpPr txBox="1"/>
          <p:nvPr>
            <p:ph idx="1" type="subTitle"/>
          </p:nvPr>
        </p:nvSpPr>
        <p:spPr>
          <a:xfrm>
            <a:off x="738117" y="2918493"/>
            <a:ext cx="10872000" cy="642000"/>
          </a:xfrm>
          <a:prstGeom prst="rect">
            <a:avLst/>
          </a:prstGeom>
        </p:spPr>
        <p:txBody>
          <a:bodyPr anchorCtr="0" anchor="t" bIns="36000" lIns="36000" spcFirstLastPara="1" rIns="36000" wrap="square" tIns="36000">
            <a:noAutofit/>
          </a:bodyPr>
          <a:lstStyle/>
          <a:p>
            <a:pPr indent="0" lvl="0" marL="457200" rtl="1" algn="ctr">
              <a:lnSpc>
                <a:spcPct val="200000"/>
              </a:lnSpc>
              <a:spcBef>
                <a:spcPts val="0"/>
              </a:spcBef>
              <a:spcAft>
                <a:spcPts val="0"/>
              </a:spcAft>
              <a:buNone/>
            </a:pPr>
            <a:r>
              <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2"/>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t/>
            </a:r>
            <a:endParaRPr/>
          </a:p>
        </p:txBody>
      </p:sp>
      <p:sp>
        <p:nvSpPr>
          <p:cNvPr id="168" name="Google Shape;168;p22"/>
          <p:cNvSpPr txBox="1"/>
          <p:nvPr>
            <p:ph idx="1" type="body"/>
          </p:nvPr>
        </p:nvSpPr>
        <p:spPr>
          <a:xfrm>
            <a:off x="6623653" y="1195750"/>
            <a:ext cx="50517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עם חברים בעבודת סיקול</a:t>
            </a:r>
            <a:endParaRPr/>
          </a:p>
          <a:p>
            <a:pPr indent="0" lvl="0" marL="0" rtl="0" algn="l">
              <a:spcBef>
                <a:spcPts val="600"/>
              </a:spcBef>
              <a:spcAft>
                <a:spcPts val="0"/>
              </a:spcAft>
              <a:buNone/>
            </a:pPr>
            <a:r>
              <a:t/>
            </a:r>
            <a:endParaRPr/>
          </a:p>
          <a:p>
            <a:pPr indent="0" lvl="0" marL="0" rtl="1" algn="r">
              <a:spcBef>
                <a:spcPts val="600"/>
              </a:spcBef>
              <a:spcAft>
                <a:spcPts val="0"/>
              </a:spcAft>
              <a:buNone/>
            </a:pPr>
            <a:r>
              <a:rPr lang="iw-IL"/>
              <a:t>התמונות כאן ובעמוד הבא מאתר ההנצחה של חטיבת גולני. </a:t>
            </a:r>
            <a:endParaRPr/>
          </a:p>
          <a:p>
            <a:pPr indent="0" lvl="0" marL="0" rtl="1" algn="r">
              <a:spcBef>
                <a:spcPts val="600"/>
              </a:spcBef>
              <a:spcAft>
                <a:spcPts val="0"/>
              </a:spcAft>
              <a:buNone/>
            </a:pPr>
            <a:r>
              <a:t/>
            </a:r>
            <a:endParaRPr/>
          </a:p>
          <a:p>
            <a:pPr indent="0" lvl="0" marL="0" rtl="1" algn="r">
              <a:spcBef>
                <a:spcPts val="600"/>
              </a:spcBef>
              <a:spcAft>
                <a:spcPts val="600"/>
              </a:spcAft>
              <a:buNone/>
            </a:pPr>
            <a:r>
              <a:rPr lang="iw-IL"/>
              <a:t>לדף של גור (אברהם) מאירוב באתר יזכור</a:t>
            </a:r>
            <a:endParaRPr/>
          </a:p>
        </p:txBody>
      </p:sp>
      <p:pic>
        <p:nvPicPr>
          <p:cNvPr id="169" name="Google Shape;169;p22"/>
          <p:cNvPicPr preferRelativeResize="0"/>
          <p:nvPr/>
        </p:nvPicPr>
        <p:blipFill>
          <a:blip r:embed="rId3">
            <a:alphaModFix/>
          </a:blip>
          <a:stretch>
            <a:fillRect/>
          </a:stretch>
        </p:blipFill>
        <p:spPr>
          <a:xfrm>
            <a:off x="579875" y="933100"/>
            <a:ext cx="6043775" cy="4532825"/>
          </a:xfrm>
          <a:prstGeom prst="rect">
            <a:avLst/>
          </a:prstGeom>
          <a:noFill/>
          <a:ln>
            <a:noFill/>
          </a:ln>
        </p:spPr>
      </p:pic>
      <p:pic>
        <p:nvPicPr>
          <p:cNvPr id="170" name="Google Shape;170;p22"/>
          <p:cNvPicPr preferRelativeResize="0"/>
          <p:nvPr/>
        </p:nvPicPr>
        <p:blipFill rotWithShape="1">
          <a:blip r:embed="rId4">
            <a:alphaModFix/>
          </a:blip>
          <a:srcRect b="23428" l="39932" r="41104" t="42398"/>
          <a:stretch/>
        </p:blipFill>
        <p:spPr>
          <a:xfrm>
            <a:off x="6623650" y="4757250"/>
            <a:ext cx="1393050" cy="141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3"/>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גור מאירוב</a:t>
            </a:r>
            <a:endParaRPr/>
          </a:p>
        </p:txBody>
      </p:sp>
      <p:sp>
        <p:nvSpPr>
          <p:cNvPr id="177" name="Google Shape;177;p23"/>
          <p:cNvSpPr txBox="1"/>
          <p:nvPr>
            <p:ph idx="1" type="body"/>
          </p:nvPr>
        </p:nvSpPr>
        <p:spPr>
          <a:xfrm>
            <a:off x="4286475" y="1392650"/>
            <a:ext cx="7388700" cy="44832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מאתר יזכור</a:t>
            </a:r>
            <a:endParaRPr/>
          </a:p>
          <a:p>
            <a:pPr indent="0" lvl="0" marL="0" rtl="1" algn="r">
              <a:spcBef>
                <a:spcPts val="600"/>
              </a:spcBef>
              <a:spcAft>
                <a:spcPts val="0"/>
              </a:spcAft>
              <a:buNone/>
            </a:pPr>
            <a:r>
              <a:rPr lang="iw-IL"/>
              <a:t>                                                                        גור עם אביו</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600"/>
              </a:spcAft>
              <a:buNone/>
            </a:pPr>
            <a:r>
              <a:rPr lang="iw-IL"/>
              <a:t>                          מאתר ההנצחה של חטיבת גולני. </a:t>
            </a:r>
            <a:endParaRPr/>
          </a:p>
        </p:txBody>
      </p:sp>
      <p:pic>
        <p:nvPicPr>
          <p:cNvPr id="178" name="Google Shape;178;p23"/>
          <p:cNvPicPr preferRelativeResize="0"/>
          <p:nvPr/>
        </p:nvPicPr>
        <p:blipFill>
          <a:blip r:embed="rId3">
            <a:alphaModFix/>
          </a:blip>
          <a:stretch>
            <a:fillRect/>
          </a:stretch>
        </p:blipFill>
        <p:spPr>
          <a:xfrm>
            <a:off x="441775" y="213100"/>
            <a:ext cx="3412050" cy="5528375"/>
          </a:xfrm>
          <a:prstGeom prst="rect">
            <a:avLst/>
          </a:prstGeom>
          <a:noFill/>
          <a:ln>
            <a:noFill/>
          </a:ln>
        </p:spPr>
      </p:pic>
      <p:pic>
        <p:nvPicPr>
          <p:cNvPr id="179" name="Google Shape;179;p23"/>
          <p:cNvPicPr preferRelativeResize="0"/>
          <p:nvPr/>
        </p:nvPicPr>
        <p:blipFill>
          <a:blip r:embed="rId4">
            <a:alphaModFix/>
          </a:blip>
          <a:stretch>
            <a:fillRect/>
          </a:stretch>
        </p:blipFill>
        <p:spPr>
          <a:xfrm>
            <a:off x="7772275" y="213088"/>
            <a:ext cx="2095500" cy="2657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4"/>
          <p:cNvSpPr txBox="1"/>
          <p:nvPr>
            <p:ph type="title"/>
          </p:nvPr>
        </p:nvSpPr>
        <p:spPr>
          <a:xfrm>
            <a:off x="6904128" y="213100"/>
            <a:ext cx="47712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גור נהרג</a:t>
            </a:r>
            <a:endParaRPr/>
          </a:p>
        </p:txBody>
      </p:sp>
      <p:sp>
        <p:nvSpPr>
          <p:cNvPr id="186" name="Google Shape;186;p24"/>
          <p:cNvSpPr txBox="1"/>
          <p:nvPr>
            <p:ph idx="1" type="body"/>
          </p:nvPr>
        </p:nvSpPr>
        <p:spPr>
          <a:xfrm>
            <a:off x="5526525" y="3169725"/>
            <a:ext cx="6148800" cy="28896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הסיפור כולו מפי יעקב</a:t>
            </a:r>
            <a:endParaRPr/>
          </a:p>
          <a:p>
            <a:pPr indent="0" lvl="0" marL="0" rtl="1" algn="r">
              <a:spcBef>
                <a:spcPts val="600"/>
              </a:spcBef>
              <a:spcAft>
                <a:spcPts val="0"/>
              </a:spcAft>
              <a:buNone/>
            </a:pPr>
            <a:r>
              <a:rPr lang="iw-IL"/>
              <a:t>מלמד, </a:t>
            </a:r>
            <a:endParaRPr/>
          </a:p>
          <a:p>
            <a:pPr indent="0" lvl="0" marL="0" rtl="1" algn="r">
              <a:spcBef>
                <a:spcPts val="600"/>
              </a:spcBef>
              <a:spcAft>
                <a:spcPts val="0"/>
              </a:spcAft>
              <a:buNone/>
            </a:pPr>
            <a:r>
              <a:rPr lang="iw-IL"/>
              <a:t>שמספר נפלא</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600"/>
              </a:spcAft>
              <a:buNone/>
            </a:pPr>
            <a:r>
              <a:t/>
            </a:r>
            <a:endParaRPr/>
          </a:p>
        </p:txBody>
      </p:sp>
      <p:pic>
        <p:nvPicPr>
          <p:cNvPr descr="פרויקט &quot;תולדות ישראל&quot; מראיין מודי שניר, צלם ועורך איתן וצלר .&#10;https://www.facebook.com/ToldotYisrael?ref=bookmarks&#10;&#10;&#10;http://www.toldotyisrael.org/" id="187" name="Google Shape;187;p24" title="תולדות ישראל - יעקב מלמד על גור מאירוב  - [בנו של שאול אביגור]">
            <a:hlinkClick r:id="rId3"/>
          </p:cNvPr>
          <p:cNvPicPr preferRelativeResize="0"/>
          <p:nvPr/>
        </p:nvPicPr>
        <p:blipFill>
          <a:blip r:embed="rId4">
            <a:alphaModFix/>
          </a:blip>
          <a:stretch>
            <a:fillRect/>
          </a:stretch>
        </p:blipFill>
        <p:spPr>
          <a:xfrm>
            <a:off x="395500" y="336800"/>
            <a:ext cx="6369400" cy="4777050"/>
          </a:xfrm>
          <a:prstGeom prst="rect">
            <a:avLst/>
          </a:prstGeom>
          <a:noFill/>
          <a:ln>
            <a:noFill/>
          </a:ln>
        </p:spPr>
      </p:pic>
      <p:pic>
        <p:nvPicPr>
          <p:cNvPr id="188" name="Google Shape;188;p24"/>
          <p:cNvPicPr preferRelativeResize="0"/>
          <p:nvPr/>
        </p:nvPicPr>
        <p:blipFill rotWithShape="1">
          <a:blip r:embed="rId5">
            <a:alphaModFix/>
          </a:blip>
          <a:srcRect b="25416" l="42445" r="43365" t="48896"/>
          <a:stretch/>
        </p:blipFill>
        <p:spPr>
          <a:xfrm>
            <a:off x="6904125" y="2878675"/>
            <a:ext cx="1608602" cy="16371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5"/>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יוצאים להפסקה</a:t>
            </a:r>
            <a:endParaRPr/>
          </a:p>
        </p:txBody>
      </p:sp>
      <p:sp>
        <p:nvSpPr>
          <p:cNvPr id="195" name="Google Shape;195;p25"/>
          <p:cNvSpPr txBox="1"/>
          <p:nvPr>
            <p:ph idx="1" type="body"/>
          </p:nvPr>
        </p:nvSpPr>
        <p:spPr>
          <a:xfrm>
            <a:off x="7700154" y="1195750"/>
            <a:ext cx="3975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צאו להפסקה, התאווררו, שתו מים וחזרו בעוד 9 דקות.</a:t>
            </a:r>
            <a:endParaRPr/>
          </a:p>
          <a:p>
            <a:pPr indent="0" lvl="0" marL="0" rtl="1" algn="r">
              <a:spcBef>
                <a:spcPts val="600"/>
              </a:spcBef>
              <a:spcAft>
                <a:spcPts val="600"/>
              </a:spcAft>
              <a:buNone/>
            </a:pPr>
            <a:r>
              <a:rPr lang="iw-IL"/>
              <a:t>הפעם גם בהפסקה שיר זיכרון - אבל חדש יחסית</a:t>
            </a:r>
            <a:endParaRPr/>
          </a:p>
        </p:txBody>
      </p:sp>
      <p:pic>
        <p:nvPicPr>
          <p:cNvPr descr="השיר &quot;אצלנו בגן&quot; נכתב על ההתמודדות הקשה עם המציאות הישראלית.&#10;מציאות שככל שעוברות השנים אנו נתקלים בה שוב ושוב והיא גובה מאיתנו מחיר יקר.&#10;מציאות בה הילדים שלנו רק מסיימים בית ספר, עדיין רוצים לבלות ולהתאהב, להכיר ולהתרגש וכבר הם הופכים להיות הגיבורים שמגנים על המדינה שלנו. הופכים להיות אלה שמתים כדי להגן על המולדת.&#10;השילוב המטורף הזה, שבו הם עדיין ילדים שאנחנו רק רוצים לשמור ולהגן עליהם ובעצם הם אלו שמגנים עלינו יוצר את ההוויה הישראלית.&#10;אין דבר שחשוב לנו יותר בימים קשים אלה מאשר לראות את הילדים חוזרים הביתה בשלום. &#10;נותר לנו רק לחזק את אלה שיוצאים לקרב ולנחם את שאיבדו קרובים ואהובים.&#10;&#10;אני איבדתי חבר קרוב במלחמת לבנון השנייה וסוחב איתי עד היום את הפצע הזה. על האדם שהוא היה יכול להיות ועל האהבה הגדולה שהייתה ונמחקה. &#10;חוסר האונים שאובדן כזה מותיר אחריו הוא עצום. אתה מרגיש שאתה חייב לעשות משהו אבל לא יודע מה. הלוואי והייתה לי היכולת לנחם באופן אישי את כל אלו שאיבדו. הלוואי והייתי יודע לעשות משהו שיכול להועיל במצב כזה. אם הייתי נגר הייתי בונה ארונות. אבל בתור אומן הדבר היחיד שאני יכול לעשות הוא לכתוב, ולנסות לתת תקווה לאהבה הגדולה שיש בילדים האלה שיוצאים להגן עלינו.&#10;כשעוברות השנים ואנחנו מתבגרים פתאום הם נראים לי כל כך צעירים הילדים האלה שיוצאים לקרב.&#10;נשבר לי הלב על זה שעוד דור של ילדים צריך לחוות את האובדן שאנחנו חווינו, שעוד דור של ילדים צריך להפוך לגיבורים.&#10;לכבודם, לכבוד האהבה שנשאו איתם בלב אל הקרב, נכתב השיר הזה&#10;&#10;אצלנו בגן &#10;מילים ולחן : יפתח &quot;יפתי&quot; קרזנר&#10;&#10;אצלנו בגן יש המון ילדים &#10;את חלקם אני אוהב את חלקם אני לא מכיר &#10;אבל מי לא שמע על האומץ של רן&#10;הוא הכי מהיר בחול הוא הכי חזק בגן &#10;אבל יש לו סוד אחד שפחד הוא לגלות&#10;שהוא כל כך מאוהב באחת הילדות&#10;&#10;אז בלילות קרים&#10;עם פנס מתחת לשמיכה הם מדברים &#10;והוא מגלה לה מה היא בשבילו&#10;כל עולמו מוגן מתחת לשמיכה &#10;&#10;אצלנו בגן יש הרבה חבורות &#10;יש כאלה נחשבים יש כאלה שפחות&#10;אבל מי לא שמע על קופצי הנדנדות &#10;מריעים להם כפיים מלמדים אותם לנחות &#10;מורמים על נס הדגל גאוות כל האזור &#10;רק לפעמים כשהם קופצים רחוק הם שוכחים לחזור &#10;&#10;אז בלילות קרים &#10;עם פנס מתחת לשמיכה הם מדברים &#10;והוא מגלה לה מה היא בשבילו &#10;כל עולמו מוגן מתחת לשמיכה &#10;&#10;אצלנו בגן נפרדים בשמחה &#10;כי היום לא ארוך ונפגשים שוב מחר  &#10;חוץ מאלה שפתאום לא חוזרים יותר לגן &#10;אמרו לי שהם רק עברו דירה מעבר לענן &#10;&#10;אז בלילות קרים &#10;עם פנס מתחת לשמיכה הם מדברים &#10;והוא מגלה לה מה היא בשבילו &#10;היא בוכה שהוא מציע לה להיות כל עולמו &#10;בערב שלפני המלחמה &#10;&#10;אצלנו בגדוד יש המון ילדים  &#10;את חלקם אני אוהב את חלקם אני לא אכיר" id="196" name="Google Shape;196;p25" title="שי לי עטרי - אצלנו בגן">
            <a:hlinkClick r:id="rId3"/>
          </p:cNvPr>
          <p:cNvPicPr preferRelativeResize="0"/>
          <p:nvPr/>
        </p:nvPicPr>
        <p:blipFill>
          <a:blip r:embed="rId4">
            <a:alphaModFix/>
          </a:blip>
          <a:stretch>
            <a:fillRect/>
          </a:stretch>
        </p:blipFill>
        <p:spPr>
          <a:xfrm>
            <a:off x="427950" y="1116119"/>
            <a:ext cx="4572000" cy="3429000"/>
          </a:xfrm>
          <a:prstGeom prst="rect">
            <a:avLst/>
          </a:prstGeom>
          <a:noFill/>
          <a:ln>
            <a:noFill/>
          </a:ln>
        </p:spPr>
      </p:pic>
      <p:pic>
        <p:nvPicPr>
          <p:cNvPr id="197" name="Google Shape;197;p25"/>
          <p:cNvPicPr preferRelativeResize="0"/>
          <p:nvPr/>
        </p:nvPicPr>
        <p:blipFill rotWithShape="1">
          <a:blip r:embed="rId5">
            <a:alphaModFix/>
          </a:blip>
          <a:srcRect b="23610" l="42781" r="43646" t="53310"/>
          <a:stretch/>
        </p:blipFill>
        <p:spPr>
          <a:xfrm>
            <a:off x="5398684" y="2940100"/>
            <a:ext cx="1393026" cy="1331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7776704" y="213100"/>
            <a:ext cx="38985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ביולי 2018</a:t>
            </a:r>
            <a:endParaRPr/>
          </a:p>
        </p:txBody>
      </p:sp>
      <p:sp>
        <p:nvSpPr>
          <p:cNvPr id="204" name="Google Shape;204;p26"/>
          <p:cNvSpPr txBox="1"/>
          <p:nvPr>
            <p:ph idx="1" type="body"/>
          </p:nvPr>
        </p:nvSpPr>
        <p:spPr>
          <a:xfrm>
            <a:off x="7883800" y="1637600"/>
            <a:ext cx="3791400" cy="2877900"/>
          </a:xfrm>
          <a:prstGeom prst="rect">
            <a:avLst/>
          </a:prstGeom>
        </p:spPr>
        <p:txBody>
          <a:bodyPr anchorCtr="0" anchor="t" bIns="45700" lIns="91425" spcFirstLastPara="1" rIns="91425" wrap="square" tIns="45700">
            <a:noAutofit/>
          </a:bodyPr>
          <a:lstStyle/>
          <a:p>
            <a:pPr indent="0" lvl="0" marL="0" rtl="1" algn="r">
              <a:spcBef>
                <a:spcPts val="0"/>
              </a:spcBef>
              <a:spcAft>
                <a:spcPts val="600"/>
              </a:spcAft>
              <a:buNone/>
            </a:pPr>
            <a:r>
              <a:rPr lang="iw-IL"/>
              <a:t>יושב מיכה, בן ה-90, במחלבה בכפר אז"ר ומקריא לאבי משה סגל את המברק המבשר </a:t>
            </a:r>
            <a:r>
              <a:rPr b="1" lang="iw-IL"/>
              <a:t>על מותו (והלוויה שלו) ביולי 1948</a:t>
            </a:r>
            <a:endParaRPr b="1"/>
          </a:p>
        </p:txBody>
      </p:sp>
      <p:pic>
        <p:nvPicPr>
          <p:cNvPr descr="מיכה וולף בן 90 מקריא לאבי משה-סגל את המברק שבישר&#10;למשפחתו על נפילתו בקרב קולה ב-16 ביולי 1948 בגיל 20.&#10;צולם על-ידי פלג לוי במחלבה - הארכיון של כפר אז״ר ביום שישי 20 ביולי 2018" id="205" name="Google Shape;205;p26" title="מיכה וולף בן 90 מקריא את המברק המודיע על נפילתו בקרב בגיל 20 ב-16 ביולי 1948">
            <a:hlinkClick r:id="rId3"/>
          </p:cNvPr>
          <p:cNvPicPr preferRelativeResize="0"/>
          <p:nvPr/>
        </p:nvPicPr>
        <p:blipFill>
          <a:blip r:embed="rId4">
            <a:alphaModFix/>
          </a:blip>
          <a:stretch>
            <a:fillRect/>
          </a:stretch>
        </p:blipFill>
        <p:spPr>
          <a:xfrm>
            <a:off x="163000" y="213100"/>
            <a:ext cx="7391575" cy="5543675"/>
          </a:xfrm>
          <a:prstGeom prst="rect">
            <a:avLst/>
          </a:prstGeom>
          <a:noFill/>
          <a:ln>
            <a:noFill/>
          </a:ln>
        </p:spPr>
      </p:pic>
      <p:pic>
        <p:nvPicPr>
          <p:cNvPr id="206" name="Google Shape;206;p26"/>
          <p:cNvPicPr preferRelativeResize="0"/>
          <p:nvPr/>
        </p:nvPicPr>
        <p:blipFill rotWithShape="1">
          <a:blip r:embed="rId5">
            <a:alphaModFix/>
          </a:blip>
          <a:srcRect b="22756" l="40688" r="41856" t="46198"/>
          <a:stretch/>
        </p:blipFill>
        <p:spPr>
          <a:xfrm>
            <a:off x="7776700" y="4408325"/>
            <a:ext cx="1239949" cy="12399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9"/>
          <p:cNvSpPr txBox="1"/>
          <p:nvPr/>
        </p:nvSpPr>
        <p:spPr>
          <a:xfrm>
            <a:off x="1629321" y="2695767"/>
            <a:ext cx="9207201" cy="1924400"/>
          </a:xfrm>
          <a:prstGeom prst="rect">
            <a:avLst/>
          </a:prstGeom>
          <a:noFill/>
          <a:ln>
            <a:noFill/>
          </a:ln>
        </p:spPr>
        <p:txBody>
          <a:bodyPr anchorCtr="0" anchor="t" bIns="121875" lIns="121875" spcFirstLastPara="1" rIns="121875" wrap="square" tIns="121875">
            <a:noAutofit/>
          </a:bodyPr>
          <a:lstStyle/>
          <a:p>
            <a:pPr indent="0" lvl="0" marL="609539" marR="0" rtl="1" algn="r">
              <a:lnSpc>
                <a:spcPct val="1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 name="Google Shape;67;p9"/>
          <p:cNvSpPr txBox="1"/>
          <p:nvPr>
            <p:ph type="ctrTitle"/>
          </p:nvPr>
        </p:nvSpPr>
        <p:spPr>
          <a:xfrm>
            <a:off x="382925" y="1640900"/>
            <a:ext cx="11679900" cy="1260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6600"/>
              <a:buFont typeface="Varela Round"/>
              <a:buNone/>
            </a:pPr>
            <a:r>
              <a:rPr lang="iw-IL" sz="6000"/>
              <a:t>יום הזיכרון לחללי מערכות ישראל</a:t>
            </a:r>
            <a:endParaRPr sz="6000"/>
          </a:p>
        </p:txBody>
      </p:sp>
      <p:sp>
        <p:nvSpPr>
          <p:cNvPr id="68" name="Google Shape;68;p9"/>
          <p:cNvSpPr txBox="1"/>
          <p:nvPr>
            <p:ph idx="1" type="subTitle"/>
          </p:nvPr>
        </p:nvSpPr>
        <p:spPr>
          <a:xfrm>
            <a:off x="738117" y="2918492"/>
            <a:ext cx="10872000" cy="720000"/>
          </a:xfrm>
          <a:prstGeom prst="rect">
            <a:avLst/>
          </a:prstGeom>
          <a:noFill/>
          <a:ln>
            <a:noFill/>
          </a:ln>
        </p:spPr>
        <p:txBody>
          <a:bodyPr anchorCtr="0" anchor="t" bIns="36000" lIns="36000" spcFirstLastPara="1" rIns="36000" wrap="square" tIns="36000">
            <a:noAutofit/>
          </a:bodyPr>
          <a:lstStyle/>
          <a:p>
            <a:pPr indent="-342900" lvl="0" marL="342900" rtl="1" algn="ctr">
              <a:lnSpc>
                <a:spcPct val="100000"/>
              </a:lnSpc>
              <a:spcBef>
                <a:spcPts val="0"/>
              </a:spcBef>
              <a:spcAft>
                <a:spcPts val="600"/>
              </a:spcAft>
              <a:buClr>
                <a:srgbClr val="002060"/>
              </a:buClr>
              <a:buSzPts val="2800"/>
              <a:buNone/>
            </a:pPr>
            <a:r>
              <a:rPr lang="iw-IL"/>
              <a:t>היסטוריה ממלכתי לחטיבה העליונה</a:t>
            </a:r>
            <a:endParaRPr/>
          </a:p>
        </p:txBody>
      </p:sp>
      <p:sp>
        <p:nvSpPr>
          <p:cNvPr id="69" name="Google Shape;69;p9"/>
          <p:cNvSpPr txBox="1"/>
          <p:nvPr>
            <p:ph idx="2" type="body"/>
          </p:nvPr>
        </p:nvSpPr>
        <p:spPr>
          <a:xfrm>
            <a:off x="738117" y="3655832"/>
            <a:ext cx="10872000" cy="720000"/>
          </a:xfrm>
          <a:prstGeom prst="rect">
            <a:avLst/>
          </a:prstGeom>
          <a:noFill/>
          <a:ln>
            <a:noFill/>
          </a:ln>
        </p:spPr>
        <p:txBody>
          <a:bodyPr anchorCtr="0" anchor="t" bIns="45700" lIns="91425" spcFirstLastPara="1" rIns="91425" wrap="square" tIns="45700">
            <a:noAutofit/>
          </a:bodyPr>
          <a:lstStyle/>
          <a:p>
            <a:pPr indent="-342900" lvl="0" marL="342900" rtl="1" algn="ctr">
              <a:lnSpc>
                <a:spcPct val="100000"/>
              </a:lnSpc>
              <a:spcBef>
                <a:spcPts val="0"/>
              </a:spcBef>
              <a:spcAft>
                <a:spcPts val="0"/>
              </a:spcAft>
              <a:buClr>
                <a:srgbClr val="002060"/>
              </a:buClr>
              <a:buSzPts val="2800"/>
              <a:buFont typeface="Arial"/>
              <a:buNone/>
            </a:pPr>
            <a:r>
              <a:rPr lang="iw-IL"/>
              <a:t>שם המורה: יעל בוגין</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7"/>
          <p:cNvSpPr txBox="1"/>
          <p:nvPr>
            <p:ph type="ctrTitle"/>
          </p:nvPr>
        </p:nvSpPr>
        <p:spPr>
          <a:xfrm>
            <a:off x="738940" y="1640910"/>
            <a:ext cx="10871100" cy="126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iw-IL"/>
              <a:t>אבא שלי</a:t>
            </a:r>
            <a:endParaRPr/>
          </a:p>
        </p:txBody>
      </p:sp>
      <p:sp>
        <p:nvSpPr>
          <p:cNvPr id="213" name="Google Shape;213;p27"/>
          <p:cNvSpPr txBox="1"/>
          <p:nvPr>
            <p:ph idx="1" type="subTitle"/>
          </p:nvPr>
        </p:nvSpPr>
        <p:spPr>
          <a:xfrm>
            <a:off x="738117" y="2918493"/>
            <a:ext cx="10872000" cy="642000"/>
          </a:xfrm>
          <a:prstGeom prst="rect">
            <a:avLst/>
          </a:prstGeom>
        </p:spPr>
        <p:txBody>
          <a:bodyPr anchorCtr="0" anchor="t" bIns="36000" lIns="36000" spcFirstLastPara="1" rIns="36000" wrap="square" tIns="36000">
            <a:noAutofit/>
          </a:bodyPr>
          <a:lstStyle/>
          <a:p>
            <a:pPr indent="0" lvl="0" marL="0" rtl="0" algn="ctr">
              <a:spcBef>
                <a:spcPts val="0"/>
              </a:spcBef>
              <a:spcAft>
                <a:spcPts val="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8"/>
          <p:cNvSpPr txBox="1"/>
          <p:nvPr>
            <p:ph type="title"/>
          </p:nvPr>
        </p:nvSpPr>
        <p:spPr>
          <a:xfrm>
            <a:off x="6643903" y="213100"/>
            <a:ext cx="50313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כפר אז”ר</a:t>
            </a:r>
            <a:endParaRPr/>
          </a:p>
        </p:txBody>
      </p:sp>
      <p:sp>
        <p:nvSpPr>
          <p:cNvPr id="220" name="Google Shape;220;p28"/>
          <p:cNvSpPr txBox="1"/>
          <p:nvPr>
            <p:ph idx="1" type="body"/>
          </p:nvPr>
        </p:nvSpPr>
        <p:spPr>
          <a:xfrm>
            <a:off x="7011303" y="1195750"/>
            <a:ext cx="46638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כפר אז"ר הוא מושב השוכן במרחב בין רמת גן לתל השומר.</a:t>
            </a:r>
            <a:endParaRPr/>
          </a:p>
          <a:p>
            <a:pPr indent="0" lvl="0" marL="0" rtl="1" algn="r">
              <a:spcBef>
                <a:spcPts val="600"/>
              </a:spcBef>
              <a:spcAft>
                <a:spcPts val="0"/>
              </a:spcAft>
              <a:buNone/>
            </a:pPr>
            <a:r>
              <a:rPr lang="iw-IL"/>
              <a:t>נוסד ב-1932.</a:t>
            </a:r>
            <a:endParaRPr/>
          </a:p>
          <a:p>
            <a:pPr indent="0" lvl="0" marL="0" rtl="1" algn="r">
              <a:spcBef>
                <a:spcPts val="600"/>
              </a:spcBef>
              <a:spcAft>
                <a:spcPts val="0"/>
              </a:spcAft>
              <a:buNone/>
            </a:pPr>
            <a:r>
              <a:rPr lang="iw-IL"/>
              <a:t>בתמונה המושב בן 6 - בשנת 1938.</a:t>
            </a:r>
            <a:endParaRPr/>
          </a:p>
          <a:p>
            <a:pPr indent="0" lvl="0" marL="0" rtl="1" algn="r">
              <a:spcBef>
                <a:spcPts val="600"/>
              </a:spcBef>
              <a:spcAft>
                <a:spcPts val="0"/>
              </a:spcAft>
              <a:buNone/>
            </a:pPr>
            <a:r>
              <a:t/>
            </a:r>
            <a:endParaRPr/>
          </a:p>
          <a:p>
            <a:pPr indent="0" lvl="0" marL="0" rtl="1" algn="r">
              <a:spcBef>
                <a:spcPts val="600"/>
              </a:spcBef>
              <a:spcAft>
                <a:spcPts val="600"/>
              </a:spcAft>
              <a:buNone/>
            </a:pPr>
            <a:r>
              <a:rPr lang="iw-IL"/>
              <a:t>[</a:t>
            </a:r>
            <a:r>
              <a:rPr lang="iw-IL"/>
              <a:t>התמונה</a:t>
            </a:r>
            <a:r>
              <a:rPr lang="iw-IL"/>
              <a:t> באדיבות יאיר קפלן, המחלבה, כפר אז"ר)</a:t>
            </a:r>
            <a:endParaRPr/>
          </a:p>
        </p:txBody>
      </p:sp>
      <p:pic>
        <p:nvPicPr>
          <p:cNvPr id="221" name="Google Shape;221;p28"/>
          <p:cNvPicPr preferRelativeResize="0"/>
          <p:nvPr/>
        </p:nvPicPr>
        <p:blipFill>
          <a:blip r:embed="rId3">
            <a:alphaModFix/>
          </a:blip>
          <a:stretch>
            <a:fillRect/>
          </a:stretch>
        </p:blipFill>
        <p:spPr>
          <a:xfrm>
            <a:off x="576500" y="801598"/>
            <a:ext cx="6434801" cy="458140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9"/>
          <p:cNvSpPr txBox="1"/>
          <p:nvPr>
            <p:ph type="title"/>
          </p:nvPr>
        </p:nvSpPr>
        <p:spPr>
          <a:xfrm>
            <a:off x="4010927" y="213100"/>
            <a:ext cx="76644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אימוני קפ”פ</a:t>
            </a:r>
            <a:endParaRPr/>
          </a:p>
        </p:txBody>
      </p:sp>
      <p:sp>
        <p:nvSpPr>
          <p:cNvPr id="228" name="Google Shape;228;p29"/>
          <p:cNvSpPr txBox="1"/>
          <p:nvPr>
            <p:ph idx="1" type="body"/>
          </p:nvPr>
        </p:nvSpPr>
        <p:spPr>
          <a:xfrm>
            <a:off x="7914479" y="1195750"/>
            <a:ext cx="37608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ברור שבני המושב יצטרפו לארגון ההגנה.</a:t>
            </a:r>
            <a:endParaRPr/>
          </a:p>
          <a:p>
            <a:pPr indent="0" lvl="0" marL="0" rtl="1" algn="r">
              <a:spcBef>
                <a:spcPts val="600"/>
              </a:spcBef>
              <a:spcAft>
                <a:spcPts val="0"/>
              </a:spcAft>
              <a:buNone/>
            </a:pPr>
            <a:r>
              <a:rPr lang="iw-IL"/>
              <a:t>אימון קפ"פ - הוא אימון קרב פנים אל פנים.</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600"/>
              </a:spcAft>
              <a:buNone/>
            </a:pPr>
            <a:r>
              <a:rPr lang="iw-IL" sz="2200"/>
              <a:t>גם תמונה זו באדיבותו של יאיר קפלן, המחלבה, כפר אז"ר</a:t>
            </a:r>
            <a:endParaRPr sz="2200"/>
          </a:p>
        </p:txBody>
      </p:sp>
      <p:pic>
        <p:nvPicPr>
          <p:cNvPr id="229" name="Google Shape;229;p29"/>
          <p:cNvPicPr preferRelativeResize="0"/>
          <p:nvPr/>
        </p:nvPicPr>
        <p:blipFill>
          <a:blip r:embed="rId3">
            <a:alphaModFix/>
          </a:blip>
          <a:stretch>
            <a:fillRect/>
          </a:stretch>
        </p:blipFill>
        <p:spPr>
          <a:xfrm>
            <a:off x="298550" y="1032512"/>
            <a:ext cx="7024188" cy="4792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0"/>
          <p:cNvSpPr txBox="1"/>
          <p:nvPr>
            <p:ph type="title"/>
          </p:nvPr>
        </p:nvSpPr>
        <p:spPr>
          <a:xfrm>
            <a:off x="6858228" y="213100"/>
            <a:ext cx="48171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אימון בנשק ממש</a:t>
            </a:r>
            <a:endParaRPr/>
          </a:p>
        </p:txBody>
      </p:sp>
      <p:sp>
        <p:nvSpPr>
          <p:cNvPr id="236" name="Google Shape;236;p30"/>
          <p:cNvSpPr txBox="1"/>
          <p:nvPr>
            <p:ph idx="1" type="body"/>
          </p:nvPr>
        </p:nvSpPr>
        <p:spPr>
          <a:xfrm>
            <a:off x="7158204" y="1195750"/>
            <a:ext cx="45171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לא רק במקלות…</a:t>
            </a:r>
            <a:endParaRPr/>
          </a:p>
          <a:p>
            <a:pPr indent="0" lvl="0" marL="0" rtl="1" algn="r">
              <a:spcBef>
                <a:spcPts val="600"/>
              </a:spcBef>
              <a:spcAft>
                <a:spcPts val="0"/>
              </a:spcAft>
              <a:buNone/>
            </a:pPr>
            <a:r>
              <a:rPr lang="iw-IL"/>
              <a:t>חברי ההגנה התאמנו גם ברובים.</a:t>
            </a:r>
            <a:endParaRPr/>
          </a:p>
          <a:p>
            <a:pPr indent="0" lvl="0" marL="0" rtl="1" algn="r">
              <a:spcBef>
                <a:spcPts val="600"/>
              </a:spcBef>
              <a:spcAft>
                <a:spcPts val="0"/>
              </a:spcAft>
              <a:buNone/>
            </a:pPr>
            <a:r>
              <a:rPr lang="iw-IL"/>
              <a:t>כמובן שבסתר מהבריטים.</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0"/>
              </a:spcAft>
              <a:buNone/>
            </a:pPr>
            <a:r>
              <a:rPr lang="iw-IL"/>
              <a:t>תודה מיוחדת ליאיר קפלן על התמונה הזו.</a:t>
            </a:r>
            <a:endParaRPr/>
          </a:p>
          <a:p>
            <a:pPr indent="0" lvl="0" marL="0" rtl="1" algn="r">
              <a:spcBef>
                <a:spcPts val="600"/>
              </a:spcBef>
              <a:spcAft>
                <a:spcPts val="600"/>
              </a:spcAft>
              <a:buNone/>
            </a:pPr>
            <a:r>
              <a:rPr lang="iw-IL"/>
              <a:t> יאיר קפלן, המחלבה, כפר אז"ר</a:t>
            </a:r>
            <a:endParaRPr/>
          </a:p>
        </p:txBody>
      </p:sp>
      <p:pic>
        <p:nvPicPr>
          <p:cNvPr id="237" name="Google Shape;237;p30"/>
          <p:cNvPicPr preferRelativeResize="0"/>
          <p:nvPr/>
        </p:nvPicPr>
        <p:blipFill>
          <a:blip r:embed="rId3">
            <a:alphaModFix/>
          </a:blip>
          <a:stretch>
            <a:fillRect/>
          </a:stretch>
        </p:blipFill>
        <p:spPr>
          <a:xfrm>
            <a:off x="515204" y="1086875"/>
            <a:ext cx="6643000" cy="4680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1"/>
          <p:cNvSpPr txBox="1"/>
          <p:nvPr>
            <p:ph type="ctrTitle"/>
          </p:nvPr>
        </p:nvSpPr>
        <p:spPr>
          <a:xfrm>
            <a:off x="738940" y="1640910"/>
            <a:ext cx="10871100" cy="126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iw-IL"/>
              <a:t>הקרב בקולה</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2"/>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1" algn="r">
              <a:spcBef>
                <a:spcPts val="0"/>
              </a:spcBef>
              <a:spcAft>
                <a:spcPts val="0"/>
              </a:spcAft>
              <a:buNone/>
            </a:pPr>
            <a:r>
              <a:rPr lang="iw-IL"/>
              <a:t>               חטיבת אלכסנדרוני</a:t>
            </a:r>
            <a:endParaRPr/>
          </a:p>
        </p:txBody>
      </p:sp>
      <p:sp>
        <p:nvSpPr>
          <p:cNvPr id="250" name="Google Shape;250;p32"/>
          <p:cNvSpPr txBox="1"/>
          <p:nvPr>
            <p:ph idx="1" type="body"/>
          </p:nvPr>
        </p:nvSpPr>
        <p:spPr>
          <a:xfrm>
            <a:off x="9516700" y="3484975"/>
            <a:ext cx="2158500" cy="2390700"/>
          </a:xfrm>
          <a:prstGeom prst="rect">
            <a:avLst/>
          </a:prstGeom>
        </p:spPr>
        <p:txBody>
          <a:bodyPr anchorCtr="0" anchor="t" bIns="45700" lIns="91425" spcFirstLastPara="1" rIns="91425" wrap="square" tIns="45700">
            <a:noAutofit/>
          </a:bodyPr>
          <a:lstStyle/>
          <a:p>
            <a:pPr indent="0" lvl="0" marL="0" rtl="1" algn="r">
              <a:spcBef>
                <a:spcPts val="0"/>
              </a:spcBef>
              <a:spcAft>
                <a:spcPts val="600"/>
              </a:spcAft>
              <a:buNone/>
            </a:pPr>
            <a:r>
              <a:rPr lang="iw-IL"/>
              <a:t>המפה </a:t>
            </a:r>
            <a:r>
              <a:rPr lang="iw-IL"/>
              <a:t>והסמל</a:t>
            </a:r>
            <a:r>
              <a:rPr lang="iw-IL"/>
              <a:t> מאתר חטיבת אלכסנדרוני </a:t>
            </a:r>
            <a:endParaRPr/>
          </a:p>
        </p:txBody>
      </p:sp>
      <p:pic>
        <p:nvPicPr>
          <p:cNvPr id="251" name="Google Shape;251;p32"/>
          <p:cNvPicPr preferRelativeResize="0"/>
          <p:nvPr/>
        </p:nvPicPr>
        <p:blipFill>
          <a:blip r:embed="rId3">
            <a:alphaModFix/>
          </a:blip>
          <a:stretch>
            <a:fillRect/>
          </a:stretch>
        </p:blipFill>
        <p:spPr>
          <a:xfrm>
            <a:off x="9552425" y="213100"/>
            <a:ext cx="2505475" cy="2982700"/>
          </a:xfrm>
          <a:prstGeom prst="rect">
            <a:avLst/>
          </a:prstGeom>
          <a:noFill/>
          <a:ln>
            <a:noFill/>
          </a:ln>
        </p:spPr>
      </p:pic>
      <p:pic>
        <p:nvPicPr>
          <p:cNvPr id="252" name="Google Shape;252;p32"/>
          <p:cNvPicPr preferRelativeResize="0"/>
          <p:nvPr/>
        </p:nvPicPr>
        <p:blipFill>
          <a:blip r:embed="rId4">
            <a:alphaModFix/>
          </a:blip>
          <a:stretch>
            <a:fillRect/>
          </a:stretch>
        </p:blipFill>
        <p:spPr>
          <a:xfrm>
            <a:off x="367750" y="83275"/>
            <a:ext cx="2923700" cy="5687600"/>
          </a:xfrm>
          <a:prstGeom prst="rect">
            <a:avLst/>
          </a:prstGeom>
          <a:noFill/>
          <a:ln>
            <a:noFill/>
          </a:ln>
        </p:spPr>
      </p:pic>
      <p:pic>
        <p:nvPicPr>
          <p:cNvPr id="253" name="Google Shape;253;p32"/>
          <p:cNvPicPr preferRelativeResize="0"/>
          <p:nvPr/>
        </p:nvPicPr>
        <p:blipFill rotWithShape="1">
          <a:blip r:embed="rId5">
            <a:alphaModFix/>
          </a:blip>
          <a:srcRect b="0" l="0" r="16261" t="0"/>
          <a:stretch/>
        </p:blipFill>
        <p:spPr>
          <a:xfrm>
            <a:off x="5400948" y="2999000"/>
            <a:ext cx="4059650" cy="2390775"/>
          </a:xfrm>
          <a:prstGeom prst="rect">
            <a:avLst/>
          </a:prstGeom>
          <a:noFill/>
          <a:ln>
            <a:noFill/>
          </a:ln>
        </p:spPr>
      </p:pic>
      <p:cxnSp>
        <p:nvCxnSpPr>
          <p:cNvPr id="254" name="Google Shape;254;p32"/>
          <p:cNvCxnSpPr/>
          <p:nvPr/>
        </p:nvCxnSpPr>
        <p:spPr>
          <a:xfrm flipH="1" rot="10800000">
            <a:off x="2908750" y="4486300"/>
            <a:ext cx="2158500" cy="444000"/>
          </a:xfrm>
          <a:prstGeom prst="straightConnector1">
            <a:avLst/>
          </a:prstGeom>
          <a:noFill/>
          <a:ln cap="flat" cmpd="sng" w="76200">
            <a:solidFill>
              <a:srgbClr val="FF0000"/>
            </a:solidFill>
            <a:prstDash val="solid"/>
            <a:round/>
            <a:headEnd len="med" w="med" type="none"/>
            <a:tailEnd len="med" w="med" type="triangle"/>
          </a:ln>
        </p:spPr>
      </p:cxnSp>
      <p:sp>
        <p:nvSpPr>
          <p:cNvPr id="255" name="Google Shape;255;p32"/>
          <p:cNvSpPr/>
          <p:nvPr/>
        </p:nvSpPr>
        <p:spPr>
          <a:xfrm>
            <a:off x="7730775" y="4486300"/>
            <a:ext cx="1821600" cy="842100"/>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הקרב בקולה</a:t>
            </a:r>
            <a:endParaRPr/>
          </a:p>
        </p:txBody>
      </p:sp>
      <p:sp>
        <p:nvSpPr>
          <p:cNvPr id="262" name="Google Shape;262;p33"/>
          <p:cNvSpPr txBox="1"/>
          <p:nvPr>
            <p:ph idx="1" type="body"/>
          </p:nvPr>
        </p:nvSpPr>
        <p:spPr>
          <a:xfrm>
            <a:off x="515206" y="1195757"/>
            <a:ext cx="11160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קולה - כפר ערבי קטן שנכבש ביולי 1948</a:t>
            </a:r>
            <a:endParaRPr/>
          </a:p>
          <a:p>
            <a:pPr indent="0" lvl="0" marL="0" rtl="1" algn="r">
              <a:spcBef>
                <a:spcPts val="600"/>
              </a:spcBef>
              <a:spcAft>
                <a:spcPts val="0"/>
              </a:spcAft>
              <a:buNone/>
            </a:pPr>
            <a:r>
              <a:rPr lang="iw-IL"/>
              <a:t>בידי כוחות אלכסנדרוני, בקרבות עשרת הימים.</a:t>
            </a:r>
            <a:endParaRPr/>
          </a:p>
          <a:p>
            <a:pPr indent="0" lvl="0" marL="0" rtl="1" algn="r">
              <a:spcBef>
                <a:spcPts val="600"/>
              </a:spcBef>
              <a:spcAft>
                <a:spcPts val="0"/>
              </a:spcAft>
              <a:buNone/>
            </a:pPr>
            <a:r>
              <a:rPr lang="iw-IL"/>
              <a:t>ב-15.7 הותקפה הפלוגה מגדוד 32 שהיתה בו, בידי כוחות הלגיון, מצוידים בנשק כבד.</a:t>
            </a:r>
            <a:endParaRPr/>
          </a:p>
          <a:p>
            <a:pPr indent="0" lvl="0" marL="0" rtl="1" algn="r">
              <a:spcBef>
                <a:spcPts val="600"/>
              </a:spcBef>
              <a:spcAft>
                <a:spcPts val="0"/>
              </a:spcAft>
              <a:buNone/>
            </a:pPr>
            <a:r>
              <a:rPr lang="iw-IL"/>
              <a:t>הכוח הישראלי נאלץ לסגת.                   המקלענים, ביניהם מיכה, נשארו לחפות. </a:t>
            </a:r>
            <a:endParaRPr/>
          </a:p>
          <a:p>
            <a:pPr indent="0" lvl="0" marL="0" rtl="1" algn="r">
              <a:spcBef>
                <a:spcPts val="600"/>
              </a:spcBef>
              <a:spcAft>
                <a:spcPts val="0"/>
              </a:spcAft>
              <a:buNone/>
            </a:pPr>
            <a:r>
              <a:rPr lang="iw-IL"/>
              <a:t>בהתקפה ובנסיגה </a:t>
            </a:r>
            <a:r>
              <a:rPr b="1" lang="iw-IL"/>
              <a:t>נהרגו עשרים ושמונה לוחמים</a:t>
            </a:r>
            <a:r>
              <a:rPr lang="iw-IL"/>
              <a:t>.</a:t>
            </a:r>
            <a:endParaRPr/>
          </a:p>
          <a:p>
            <a:pPr indent="0" lvl="0" marL="0" rtl="1" algn="r">
              <a:spcBef>
                <a:spcPts val="600"/>
              </a:spcBef>
              <a:spcAft>
                <a:spcPts val="0"/>
              </a:spcAft>
              <a:buNone/>
            </a:pPr>
            <a:r>
              <a:rPr lang="iw-IL"/>
              <a:t>לאחר3 ימים  כבש כוח צה"ל מחדש את הכפר וגופות ההרוגים נקברו במהירות בבית הקברות בנתניה.                                                                 </a:t>
            </a:r>
            <a:r>
              <a:rPr lang="iw-IL" sz="2000"/>
              <a:t>(פירוט יחסי ב"רגעים היסטוריים".)</a:t>
            </a:r>
            <a:endParaRPr sz="2000"/>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600"/>
              </a:spcAft>
              <a:buNone/>
            </a:pPr>
            <a:r>
              <a:t/>
            </a:r>
            <a:endParaRPr/>
          </a:p>
        </p:txBody>
      </p:sp>
      <p:pic>
        <p:nvPicPr>
          <p:cNvPr id="263" name="Google Shape;263;p33"/>
          <p:cNvPicPr preferRelativeResize="0"/>
          <p:nvPr/>
        </p:nvPicPr>
        <p:blipFill rotWithShape="1">
          <a:blip r:embed="rId3">
            <a:alphaModFix/>
          </a:blip>
          <a:srcRect b="22086" l="38805" r="40098" t="39943"/>
          <a:stretch/>
        </p:blipFill>
        <p:spPr>
          <a:xfrm>
            <a:off x="1081600" y="748875"/>
            <a:ext cx="1512801" cy="15308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החברים “יודעים” שנהרג</a:t>
            </a:r>
            <a:endParaRPr/>
          </a:p>
        </p:txBody>
      </p:sp>
      <p:sp>
        <p:nvSpPr>
          <p:cNvPr id="270" name="Google Shape;270;p34"/>
          <p:cNvSpPr txBox="1"/>
          <p:nvPr>
            <p:ph idx="1" type="body"/>
          </p:nvPr>
        </p:nvSpPr>
        <p:spPr>
          <a:xfrm>
            <a:off x="7409304" y="1195750"/>
            <a:ext cx="4266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בתמונה אביב (בטמן) אמבר ומיכה וולף</a:t>
            </a:r>
            <a:endParaRPr/>
          </a:p>
          <a:p>
            <a:pPr indent="0" lvl="0" marL="0" rtl="1" algn="r">
              <a:spcBef>
                <a:spcPts val="600"/>
              </a:spcBef>
              <a:spcAft>
                <a:spcPts val="0"/>
              </a:spcAft>
              <a:buNone/>
            </a:pPr>
            <a:r>
              <a:rPr lang="iw-IL"/>
              <a:t>גדלו יחד והיו חברים קרובים כל חייהם</a:t>
            </a:r>
            <a:endParaRPr/>
          </a:p>
          <a:p>
            <a:pPr indent="0" lvl="0" marL="0" rtl="1" algn="r">
              <a:spcBef>
                <a:spcPts val="600"/>
              </a:spcBef>
              <a:spcAft>
                <a:spcPts val="600"/>
              </a:spcAft>
              <a:buNone/>
            </a:pPr>
            <a:r>
              <a:rPr lang="iw-IL"/>
              <a:t>אביב היה בקרב, "ידע" שחברו הטוב נהרג ולא העז לצאת לחופשה בבית כדי לא לעמוד מול המשפחה שלא יודעת...</a:t>
            </a:r>
            <a:endParaRPr/>
          </a:p>
        </p:txBody>
      </p:sp>
      <p:pic>
        <p:nvPicPr>
          <p:cNvPr id="271" name="Google Shape;271;p34"/>
          <p:cNvPicPr preferRelativeResize="0"/>
          <p:nvPr/>
        </p:nvPicPr>
        <p:blipFill>
          <a:blip r:embed="rId3">
            <a:alphaModFix/>
          </a:blip>
          <a:stretch>
            <a:fillRect/>
          </a:stretch>
        </p:blipFill>
        <p:spPr>
          <a:xfrm>
            <a:off x="711875" y="1195750"/>
            <a:ext cx="6174400" cy="4576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pic>
        <p:nvPicPr>
          <p:cNvPr id="277" name="Google Shape;277;p35"/>
          <p:cNvPicPr preferRelativeResize="0"/>
          <p:nvPr/>
        </p:nvPicPr>
        <p:blipFill>
          <a:blip r:embed="rId3">
            <a:alphaModFix/>
          </a:blip>
          <a:stretch>
            <a:fillRect/>
          </a:stretch>
        </p:blipFill>
        <p:spPr>
          <a:xfrm>
            <a:off x="597225" y="257400"/>
            <a:ext cx="8235750" cy="5671125"/>
          </a:xfrm>
          <a:prstGeom prst="rect">
            <a:avLst/>
          </a:prstGeom>
          <a:noFill/>
          <a:ln>
            <a:noFill/>
          </a:ln>
        </p:spPr>
      </p:pic>
      <p:sp>
        <p:nvSpPr>
          <p:cNvPr id="278" name="Google Shape;278;p35"/>
          <p:cNvSpPr txBox="1"/>
          <p:nvPr/>
        </p:nvSpPr>
        <p:spPr>
          <a:xfrm>
            <a:off x="9047100" y="613275"/>
            <a:ext cx="2648400" cy="16839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iw-IL" sz="3000">
                <a:latin typeface="Calibri"/>
                <a:ea typeface="Calibri"/>
                <a:cs typeface="Calibri"/>
                <a:sym typeface="Calibri"/>
              </a:rPr>
              <a:t>המברק על מותו</a:t>
            </a:r>
            <a:endParaRPr b="1" sz="30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6"/>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t/>
            </a:r>
            <a:endParaRPr/>
          </a:p>
        </p:txBody>
      </p:sp>
      <p:sp>
        <p:nvSpPr>
          <p:cNvPr id="285" name="Google Shape;285;p36"/>
          <p:cNvSpPr txBox="1"/>
          <p:nvPr>
            <p:ph idx="1" type="body"/>
          </p:nvPr>
        </p:nvSpPr>
        <p:spPr>
          <a:xfrm>
            <a:off x="7256229" y="1195750"/>
            <a:ext cx="4419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דני (בן 16 אז) מספר לאבי משה סגל כיצד קיבל את ההודעה שאחיו נהרג</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0"/>
              </a:spcAft>
              <a:buNone/>
            </a:pPr>
            <a:r>
              <a:rPr lang="iw-IL"/>
              <a:t>לסיפור המלא </a:t>
            </a:r>
            <a:endParaRPr/>
          </a:p>
          <a:p>
            <a:pPr indent="0" lvl="0" marL="0" rtl="1" algn="r">
              <a:spcBef>
                <a:spcPts val="600"/>
              </a:spcBef>
              <a:spcAft>
                <a:spcPts val="600"/>
              </a:spcAft>
              <a:buNone/>
            </a:pPr>
            <a:r>
              <a:t/>
            </a:r>
            <a:endParaRPr/>
          </a:p>
        </p:txBody>
      </p:sp>
      <p:pic>
        <p:nvPicPr>
          <p:cNvPr descr="דני וולף בן 86 במקורו מכפר אז״ר שב 70 שנה לאחור ומספר לאבי משה-סגל על הרגע ההוא בגיל 16 ביולי 1948 כאשר נשמעה דפיקה בדלת ובפתח הבית הופיע מפקד האיזור נתן אלחנני ובידו המברק המודיע על נפילת אחיו הגדול, מיכה וולף בן ה-20 בקרב קולה.&#10;מיכה חי עמנו היום והוא בן 90.&#10;זהו סיפורה של טעות טרגית ואופיינית לזמנה.&#10;צולם ביום שישי, 20 ביולי 2018 במחלבה ההיסטורית - הארכיון של כפר אז״ר.&#10;תיעד: פלג לוי" id="286" name="Google Shape;286;p36" title="דני וולף בן 86 מספר על הרגע שבו פתח את הדלת וקיבל את המברק על נפילת אחיו הגדול מיכה שחי עד היום!">
            <a:hlinkClick r:id="rId3"/>
          </p:cNvPr>
          <p:cNvPicPr preferRelativeResize="0"/>
          <p:nvPr/>
        </p:nvPicPr>
        <p:blipFill>
          <a:blip r:embed="rId4">
            <a:alphaModFix/>
          </a:blip>
          <a:stretch>
            <a:fillRect/>
          </a:stretch>
        </p:blipFill>
        <p:spPr>
          <a:xfrm>
            <a:off x="625125" y="1195750"/>
            <a:ext cx="6240000" cy="4680000"/>
          </a:xfrm>
          <a:prstGeom prst="rect">
            <a:avLst/>
          </a:prstGeom>
          <a:noFill/>
          <a:ln>
            <a:noFill/>
          </a:ln>
        </p:spPr>
      </p:pic>
      <p:pic>
        <p:nvPicPr>
          <p:cNvPr id="287" name="Google Shape;287;p36"/>
          <p:cNvPicPr preferRelativeResize="0"/>
          <p:nvPr/>
        </p:nvPicPr>
        <p:blipFill rotWithShape="1">
          <a:blip r:embed="rId5">
            <a:alphaModFix/>
          </a:blip>
          <a:srcRect b="18716" l="40561" r="41983" t="50000"/>
          <a:stretch/>
        </p:blipFill>
        <p:spPr>
          <a:xfrm>
            <a:off x="7087825" y="2391325"/>
            <a:ext cx="1699202" cy="1712175"/>
          </a:xfrm>
          <a:prstGeom prst="rect">
            <a:avLst/>
          </a:prstGeom>
          <a:noFill/>
          <a:ln>
            <a:noFill/>
          </a:ln>
        </p:spPr>
      </p:pic>
      <p:cxnSp>
        <p:nvCxnSpPr>
          <p:cNvPr id="288" name="Google Shape;288;p36"/>
          <p:cNvCxnSpPr/>
          <p:nvPr/>
        </p:nvCxnSpPr>
        <p:spPr>
          <a:xfrm rot="10800000">
            <a:off x="8986100" y="3841925"/>
            <a:ext cx="704100" cy="5358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0"/>
          <p:cNvSpPr txBox="1"/>
          <p:nvPr>
            <p:ph type="title"/>
          </p:nvPr>
        </p:nvSpPr>
        <p:spPr>
          <a:xfrm>
            <a:off x="515206" y="213094"/>
            <a:ext cx="11160000" cy="7200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800"/>
              <a:buFont typeface="Varela Round"/>
              <a:buNone/>
            </a:pPr>
            <a:r>
              <a:rPr lang="iw-IL"/>
              <a:t>מה היום </a:t>
            </a:r>
            <a:endParaRPr/>
          </a:p>
        </p:txBody>
      </p:sp>
      <p:sp>
        <p:nvSpPr>
          <p:cNvPr id="75" name="Google Shape;75;p10"/>
          <p:cNvSpPr txBox="1"/>
          <p:nvPr>
            <p:ph idx="2" type="body"/>
          </p:nvPr>
        </p:nvSpPr>
        <p:spPr>
          <a:xfrm>
            <a:off x="515200" y="1599400"/>
            <a:ext cx="9000000" cy="4263300"/>
          </a:xfrm>
          <a:prstGeom prst="rect">
            <a:avLst/>
          </a:prstGeom>
          <a:noFill/>
          <a:ln>
            <a:noFill/>
          </a:ln>
        </p:spPr>
        <p:txBody>
          <a:bodyPr anchorCtr="0" anchor="t" bIns="45700" lIns="91425" spcFirstLastPara="1" rIns="91425" wrap="square" tIns="45700">
            <a:noAutofit/>
          </a:bodyPr>
          <a:lstStyle/>
          <a:p>
            <a:pPr indent="-381000" lvl="0" marL="457200" rtl="1" algn="r">
              <a:lnSpc>
                <a:spcPct val="200000"/>
              </a:lnSpc>
              <a:spcBef>
                <a:spcPts val="0"/>
              </a:spcBef>
              <a:spcAft>
                <a:spcPts val="0"/>
              </a:spcAft>
              <a:buClr>
                <a:schemeClr val="dk1"/>
              </a:buClr>
              <a:buSzPts val="2400"/>
              <a:buChar char="❖"/>
            </a:pPr>
            <a:r>
              <a:rPr lang="iw-IL"/>
              <a:t>חללי מערכות ישראל</a:t>
            </a:r>
            <a:endParaRPr/>
          </a:p>
          <a:p>
            <a:pPr indent="-381000" lvl="0" marL="457200" rtl="1" algn="r">
              <a:lnSpc>
                <a:spcPct val="200000"/>
              </a:lnSpc>
              <a:spcBef>
                <a:spcPts val="0"/>
              </a:spcBef>
              <a:spcAft>
                <a:spcPts val="0"/>
              </a:spcAft>
              <a:buSzPts val="2400"/>
              <a:buChar char="❖"/>
            </a:pPr>
            <a:r>
              <a:rPr lang="iw-IL"/>
              <a:t>ממתי? מי נכלל?</a:t>
            </a:r>
            <a:endParaRPr/>
          </a:p>
          <a:p>
            <a:pPr indent="-381000" lvl="0" marL="457200" rtl="1" algn="r">
              <a:lnSpc>
                <a:spcPct val="200000"/>
              </a:lnSpc>
              <a:spcBef>
                <a:spcPts val="0"/>
              </a:spcBef>
              <a:spcAft>
                <a:spcPts val="0"/>
              </a:spcAft>
              <a:buSzPts val="2400"/>
              <a:buChar char="❖"/>
            </a:pPr>
            <a:r>
              <a:rPr lang="iw-IL"/>
              <a:t>גבורה/אלטרואיזם (?)</a:t>
            </a:r>
            <a:endParaRPr/>
          </a:p>
          <a:p>
            <a:pPr indent="-381000" lvl="0" marL="457200" rtl="1" algn="r">
              <a:lnSpc>
                <a:spcPct val="200000"/>
              </a:lnSpc>
              <a:spcBef>
                <a:spcPts val="0"/>
              </a:spcBef>
              <a:spcAft>
                <a:spcPts val="0"/>
              </a:spcAft>
              <a:buSzPts val="2400"/>
              <a:buChar char="❖"/>
            </a:pPr>
            <a:r>
              <a:rPr lang="iw-IL"/>
              <a:t> גור מאירוב</a:t>
            </a:r>
            <a:endParaRPr/>
          </a:p>
          <a:p>
            <a:pPr indent="-381000" lvl="0" marL="457200" rtl="1" algn="r">
              <a:lnSpc>
                <a:spcPct val="200000"/>
              </a:lnSpc>
              <a:spcBef>
                <a:spcPts val="0"/>
              </a:spcBef>
              <a:spcAft>
                <a:spcPts val="0"/>
              </a:spcAft>
              <a:buSzPts val="2400"/>
              <a:buChar char="❖"/>
            </a:pPr>
            <a:r>
              <a:rPr lang="iw-IL"/>
              <a:t>מיכה וולף/מיכאל וולך</a:t>
            </a:r>
            <a:endParaRPr/>
          </a:p>
          <a:p>
            <a:pPr indent="0" lvl="0" marL="457200" rtl="1" algn="r">
              <a:lnSpc>
                <a:spcPct val="200000"/>
              </a:lnSpc>
              <a:spcBef>
                <a:spcPts val="0"/>
              </a:spcBef>
              <a:spcAft>
                <a:spcPts val="0"/>
              </a:spcAft>
              <a:buNone/>
            </a:pPr>
            <a:r>
              <a:rPr lang="iw-IL"/>
              <a:t>                                             </a:t>
            </a:r>
            <a:r>
              <a:rPr lang="iw-IL" sz="1400"/>
              <a:t>  (מדבקת דם המכבים מאתר יזכור) </a:t>
            </a:r>
            <a:endParaRPr sz="1400"/>
          </a:p>
        </p:txBody>
      </p:sp>
      <p:pic>
        <p:nvPicPr>
          <p:cNvPr id="76" name="Google Shape;76;p10"/>
          <p:cNvPicPr preferRelativeResize="0"/>
          <p:nvPr/>
        </p:nvPicPr>
        <p:blipFill rotWithShape="1">
          <a:blip r:embed="rId3">
            <a:alphaModFix/>
          </a:blip>
          <a:srcRect b="23487" l="35669" r="53882" t="34592"/>
          <a:stretch/>
        </p:blipFill>
        <p:spPr>
          <a:xfrm>
            <a:off x="693275" y="414275"/>
            <a:ext cx="2246076" cy="50669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7"/>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ההודעה הגיעה למשפחתו של מיכאל וולך</a:t>
            </a:r>
            <a:endParaRPr/>
          </a:p>
        </p:txBody>
      </p:sp>
      <p:sp>
        <p:nvSpPr>
          <p:cNvPr id="295" name="Google Shape;295;p37"/>
          <p:cNvSpPr txBox="1"/>
          <p:nvPr>
            <p:ph idx="1" type="body"/>
          </p:nvPr>
        </p:nvSpPr>
        <p:spPr>
          <a:xfrm>
            <a:off x="6041878" y="1195750"/>
            <a:ext cx="56334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הטעות התגלתה</a:t>
            </a:r>
            <a:endParaRPr/>
          </a:p>
          <a:p>
            <a:pPr indent="0" lvl="0" marL="0" rtl="1" algn="r">
              <a:spcBef>
                <a:spcPts val="600"/>
              </a:spcBef>
              <a:spcAft>
                <a:spcPts val="0"/>
              </a:spcAft>
              <a:buNone/>
            </a:pPr>
            <a:r>
              <a:t/>
            </a:r>
            <a:endParaRPr/>
          </a:p>
          <a:p>
            <a:pPr indent="0" lvl="0" marL="0" rtl="1" algn="r">
              <a:spcBef>
                <a:spcPts val="600"/>
              </a:spcBef>
              <a:spcAft>
                <a:spcPts val="0"/>
              </a:spcAft>
              <a:buNone/>
            </a:pPr>
            <a:r>
              <a:rPr lang="iw-IL"/>
              <a:t>ומשפחה אחרת קיבלה את ההודעה הקשה     </a:t>
            </a:r>
            <a:endParaRPr/>
          </a:p>
          <a:p>
            <a:pPr indent="0" lvl="0" marL="0" rtl="1" algn="r">
              <a:spcBef>
                <a:spcPts val="600"/>
              </a:spcBef>
              <a:spcAft>
                <a:spcPts val="0"/>
              </a:spcAft>
              <a:buNone/>
            </a:pPr>
            <a:r>
              <a:rPr lang="iw-IL"/>
              <a:t>                        (קישור לדף באתר יזכור):</a:t>
            </a:r>
            <a:endParaRPr/>
          </a:p>
          <a:p>
            <a:pPr indent="0" lvl="0" marL="0" rtl="1" algn="r">
              <a:spcBef>
                <a:spcPts val="600"/>
              </a:spcBef>
              <a:spcAft>
                <a:spcPts val="0"/>
              </a:spcAft>
              <a:buNone/>
            </a:pPr>
            <a:r>
              <a:rPr lang="iw-IL"/>
              <a:t>משפחתו של מיכאל וולך מכפר אונו.</a:t>
            </a:r>
            <a:endParaRPr/>
          </a:p>
          <a:p>
            <a:pPr indent="0" lvl="0" marL="0" rtl="1" algn="r">
              <a:spcBef>
                <a:spcPts val="600"/>
              </a:spcBef>
              <a:spcAft>
                <a:spcPts val="0"/>
              </a:spcAft>
              <a:buNone/>
            </a:pPr>
            <a:r>
              <a:rPr lang="iw-IL"/>
              <a:t>נשוי ואב לשתי בנות קטנות. הצעירה יונה וולך המשוררת. </a:t>
            </a:r>
            <a:r>
              <a:rPr lang="iw-IL"/>
              <a:t>אחד משיריה המוכרים</a:t>
            </a:r>
            <a:r>
              <a:rPr lang="iw-IL"/>
              <a:t>: </a:t>
            </a:r>
            <a:r>
              <a:rPr b="1" lang="iw-IL"/>
              <a:t>אדם נושא זכרונות</a:t>
            </a:r>
            <a:endParaRPr b="1"/>
          </a:p>
          <a:p>
            <a:pPr indent="0" lvl="0" marL="0" rtl="1" algn="r">
              <a:spcBef>
                <a:spcPts val="600"/>
              </a:spcBef>
              <a:spcAft>
                <a:spcPts val="600"/>
              </a:spcAft>
              <a:buNone/>
            </a:pPr>
            <a:r>
              <a:t/>
            </a:r>
            <a:endParaRPr/>
          </a:p>
        </p:txBody>
      </p:sp>
      <p:pic>
        <p:nvPicPr>
          <p:cNvPr descr=" " id="296" name="Google Shape;296;p37" title="אברהם טל - אדם צובר זכרונות">
            <a:hlinkClick r:id="rId3"/>
          </p:cNvPr>
          <p:cNvPicPr preferRelativeResize="0"/>
          <p:nvPr/>
        </p:nvPicPr>
        <p:blipFill>
          <a:blip r:embed="rId4">
            <a:alphaModFix/>
          </a:blip>
          <a:stretch>
            <a:fillRect/>
          </a:stretch>
        </p:blipFill>
        <p:spPr>
          <a:xfrm>
            <a:off x="357017" y="1195750"/>
            <a:ext cx="5633333" cy="4225000"/>
          </a:xfrm>
          <a:prstGeom prst="rect">
            <a:avLst/>
          </a:prstGeom>
          <a:noFill/>
          <a:ln>
            <a:noFill/>
          </a:ln>
        </p:spPr>
      </p:pic>
      <p:pic>
        <p:nvPicPr>
          <p:cNvPr id="297" name="Google Shape;297;p37"/>
          <p:cNvPicPr preferRelativeResize="0"/>
          <p:nvPr/>
        </p:nvPicPr>
        <p:blipFill rotWithShape="1">
          <a:blip r:embed="rId5">
            <a:alphaModFix/>
          </a:blip>
          <a:srcRect b="26980" l="42445" r="43741" t="48450"/>
          <a:stretch/>
        </p:blipFill>
        <p:spPr>
          <a:xfrm>
            <a:off x="6041875" y="1195750"/>
            <a:ext cx="1346176" cy="1346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38"/>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1" algn="ctr">
              <a:spcBef>
                <a:spcPts val="0"/>
              </a:spcBef>
              <a:spcAft>
                <a:spcPts val="0"/>
              </a:spcAft>
              <a:buNone/>
            </a:pPr>
            <a:r>
              <a:rPr lang="iw-IL"/>
              <a:t>עם מה אנחנו יוצאים?</a:t>
            </a:r>
            <a:endParaRPr/>
          </a:p>
        </p:txBody>
      </p:sp>
      <p:sp>
        <p:nvSpPr>
          <p:cNvPr id="304" name="Google Shape;304;p38"/>
          <p:cNvSpPr txBox="1"/>
          <p:nvPr>
            <p:ph idx="1" type="body"/>
          </p:nvPr>
        </p:nvSpPr>
        <p:spPr>
          <a:xfrm>
            <a:off x="515206" y="1195757"/>
            <a:ext cx="11160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או - אז מה בעצם לימדתי כאן?</a:t>
            </a:r>
            <a:endParaRPr/>
          </a:p>
          <a:p>
            <a:pPr indent="0" lvl="0" marL="0" rtl="1" algn="r">
              <a:spcBef>
                <a:spcPts val="600"/>
              </a:spcBef>
              <a:spcAft>
                <a:spcPts val="0"/>
              </a:spcAft>
              <a:buNone/>
            </a:pPr>
            <a:r>
              <a:rPr lang="iw-IL"/>
              <a:t>לימדתי שיום הזיכרון הוא יום שבו בכל שנה, כל אחד מאיתנו, ל</a:t>
            </a:r>
            <a:r>
              <a:rPr b="1" lang="iw-IL"/>
              <a:t>ומד בשביל עצמו</a:t>
            </a:r>
            <a:r>
              <a:rPr lang="iw-IL"/>
              <a:t> סיפור של עוד אחד מיותר מעשרים אלף חללי מערכות ישראל. כך נכבד את זכרם - לדעתי.</a:t>
            </a:r>
            <a:endParaRPr/>
          </a:p>
          <a:p>
            <a:pPr indent="0" lvl="0" marL="0" rtl="1" algn="r">
              <a:spcBef>
                <a:spcPts val="600"/>
              </a:spcBef>
              <a:spcAft>
                <a:spcPts val="0"/>
              </a:spcAft>
              <a:buNone/>
            </a:pPr>
            <a:r>
              <a:rPr b="1" lang="iw-IL"/>
              <a:t>הזכרנו היום</a:t>
            </a:r>
            <a:r>
              <a:rPr lang="iw-IL"/>
              <a:t>: </a:t>
            </a:r>
            <a:r>
              <a:rPr b="1" lang="iw-IL">
                <a:solidFill>
                  <a:srgbClr val="FF0000"/>
                </a:solidFill>
              </a:rPr>
              <a:t>שרה ציז'יק</a:t>
            </a:r>
            <a:r>
              <a:rPr lang="iw-IL"/>
              <a:t> (וחפשו מידע גם על אחיה </a:t>
            </a:r>
            <a:r>
              <a:rPr b="1" lang="iw-IL">
                <a:solidFill>
                  <a:srgbClr val="FF0000"/>
                </a:solidFill>
              </a:rPr>
              <a:t>אפרים</a:t>
            </a:r>
            <a:r>
              <a:rPr lang="iw-IL"/>
              <a:t>), </a:t>
            </a:r>
            <a:r>
              <a:rPr b="1" lang="iw-IL">
                <a:solidFill>
                  <a:srgbClr val="FF0000"/>
                </a:solidFill>
              </a:rPr>
              <a:t>נתן אלבז</a:t>
            </a:r>
            <a:r>
              <a:rPr lang="iw-IL"/>
              <a:t>, </a:t>
            </a:r>
            <a:r>
              <a:rPr b="1" lang="iw-IL">
                <a:solidFill>
                  <a:srgbClr val="FF0000"/>
                </a:solidFill>
              </a:rPr>
              <a:t>רועי קליין</a:t>
            </a:r>
            <a:r>
              <a:rPr lang="iw-IL"/>
              <a:t>, </a:t>
            </a:r>
            <a:r>
              <a:rPr b="1" lang="iw-IL">
                <a:solidFill>
                  <a:srgbClr val="FF0000"/>
                </a:solidFill>
              </a:rPr>
              <a:t>גור מאירוב</a:t>
            </a:r>
            <a:r>
              <a:rPr lang="iw-IL"/>
              <a:t>, </a:t>
            </a:r>
            <a:r>
              <a:rPr b="1" lang="iw-IL">
                <a:solidFill>
                  <a:srgbClr val="FF0000"/>
                </a:solidFill>
              </a:rPr>
              <a:t>מיכאל וולך</a:t>
            </a:r>
            <a:r>
              <a:rPr lang="iw-IL">
                <a:solidFill>
                  <a:srgbClr val="000000"/>
                </a:solidFill>
              </a:rPr>
              <a:t>. ואת </a:t>
            </a:r>
            <a:r>
              <a:rPr b="1" lang="iw-IL">
                <a:solidFill>
                  <a:srgbClr val="FF0000"/>
                </a:solidFill>
              </a:rPr>
              <a:t>דנה גלקוביץ</a:t>
            </a:r>
            <a:r>
              <a:rPr lang="iw-IL">
                <a:solidFill>
                  <a:srgbClr val="000000"/>
                </a:solidFill>
              </a:rPr>
              <a:t> כמובן. </a:t>
            </a:r>
            <a:endParaRPr>
              <a:solidFill>
                <a:srgbClr val="000000"/>
              </a:solidFill>
            </a:endParaRPr>
          </a:p>
          <a:p>
            <a:pPr indent="0" lvl="0" marL="0" rtl="1" algn="r">
              <a:spcBef>
                <a:spcPts val="600"/>
              </a:spcBef>
              <a:spcAft>
                <a:spcPts val="0"/>
              </a:spcAft>
              <a:buNone/>
            </a:pPr>
            <a:r>
              <a:rPr lang="iw-IL">
                <a:solidFill>
                  <a:srgbClr val="000000"/>
                </a:solidFill>
              </a:rPr>
              <a:t>מכירים סיפורים אחרים - שתפו, שאלו, זה שלכם ושל כולנו.</a:t>
            </a:r>
            <a:endParaRPr>
              <a:solidFill>
                <a:srgbClr val="000000"/>
              </a:solidFill>
            </a:endParaRPr>
          </a:p>
          <a:p>
            <a:pPr indent="0" lvl="0" marL="0" rtl="1" algn="r">
              <a:spcBef>
                <a:spcPts val="600"/>
              </a:spcBef>
              <a:spcAft>
                <a:spcPts val="600"/>
              </a:spcAft>
              <a:buNone/>
            </a:pPr>
            <a:r>
              <a:rPr lang="iw-IL"/>
              <a:t>                                                       בחרו אחד מאלה שהוזכרו והכירו אותו. </a:t>
            </a:r>
            <a:r>
              <a:rPr b="1" lang="iw-IL"/>
              <a:t>לא תצטערו</a:t>
            </a:r>
            <a:r>
              <a:rPr lang="iw-IL"/>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9"/>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t/>
            </a:r>
            <a:endParaRPr/>
          </a:p>
        </p:txBody>
      </p:sp>
      <p:sp>
        <p:nvSpPr>
          <p:cNvPr id="311" name="Google Shape;311;p39"/>
          <p:cNvSpPr txBox="1"/>
          <p:nvPr>
            <p:ph idx="1" type="body"/>
          </p:nvPr>
        </p:nvSpPr>
        <p:spPr>
          <a:xfrm>
            <a:off x="515206" y="1195757"/>
            <a:ext cx="11160000" cy="4680000"/>
          </a:xfrm>
          <a:prstGeom prst="rect">
            <a:avLst/>
          </a:prstGeom>
        </p:spPr>
        <p:txBody>
          <a:bodyPr anchorCtr="0" anchor="t" bIns="45700" lIns="91425" spcFirstLastPara="1" rIns="91425" wrap="square" tIns="45700">
            <a:noAutofit/>
          </a:bodyPr>
          <a:lstStyle/>
          <a:p>
            <a:pPr indent="0" lvl="0" marL="0" rtl="0" algn="l">
              <a:spcBef>
                <a:spcPts val="0"/>
              </a:spcBef>
              <a:spcAft>
                <a:spcPts val="600"/>
              </a:spcAft>
              <a:buNone/>
            </a:pPr>
            <a:r>
              <a:t/>
            </a:r>
            <a:endParaRPr/>
          </a:p>
        </p:txBody>
      </p:sp>
      <p:pic>
        <p:nvPicPr>
          <p:cNvPr id="312" name="Google Shape;312;p39"/>
          <p:cNvPicPr preferRelativeResize="0"/>
          <p:nvPr/>
        </p:nvPicPr>
        <p:blipFill>
          <a:blip r:embed="rId3">
            <a:alphaModFix/>
          </a:blip>
          <a:stretch>
            <a:fillRect/>
          </a:stretch>
        </p:blipFill>
        <p:spPr>
          <a:xfrm>
            <a:off x="0" y="933778"/>
            <a:ext cx="12190400" cy="49904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1"/>
          <p:cNvSpPr txBox="1"/>
          <p:nvPr/>
        </p:nvSpPr>
        <p:spPr>
          <a:xfrm>
            <a:off x="1629321" y="2695767"/>
            <a:ext cx="9207201" cy="1924400"/>
          </a:xfrm>
          <a:prstGeom prst="rect">
            <a:avLst/>
          </a:prstGeom>
          <a:noFill/>
          <a:ln>
            <a:noFill/>
          </a:ln>
        </p:spPr>
        <p:txBody>
          <a:bodyPr anchorCtr="0" anchor="t" bIns="121875" lIns="121875" spcFirstLastPara="1" rIns="121875" wrap="square" tIns="121875">
            <a:noAutofit/>
          </a:bodyPr>
          <a:lstStyle/>
          <a:p>
            <a:pPr indent="0" lvl="0" marL="609539" marR="0" rtl="1" algn="r">
              <a:lnSpc>
                <a:spcPct val="1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2" name="Google Shape;82;p11"/>
          <p:cNvSpPr txBox="1"/>
          <p:nvPr>
            <p:ph type="ctrTitle"/>
          </p:nvPr>
        </p:nvSpPr>
        <p:spPr>
          <a:xfrm>
            <a:off x="738950" y="1640900"/>
            <a:ext cx="11186100" cy="1260000"/>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Clr>
                <a:schemeClr val="dk1"/>
              </a:buClr>
              <a:buSzPts val="6600"/>
              <a:buFont typeface="Varela Round"/>
              <a:buNone/>
            </a:pPr>
            <a:r>
              <a:rPr lang="iw-IL" sz="4800"/>
              <a:t>חללי מערכות ישראל ונפגעי פעולות האיבה</a:t>
            </a:r>
            <a:endParaRPr sz="4800"/>
          </a:p>
        </p:txBody>
      </p:sp>
      <p:sp>
        <p:nvSpPr>
          <p:cNvPr id="83" name="Google Shape;83;p11"/>
          <p:cNvSpPr txBox="1"/>
          <p:nvPr>
            <p:ph idx="1" type="subTitle"/>
          </p:nvPr>
        </p:nvSpPr>
        <p:spPr>
          <a:xfrm>
            <a:off x="738117" y="2918493"/>
            <a:ext cx="10872000" cy="642090"/>
          </a:xfrm>
          <a:prstGeom prst="rect">
            <a:avLst/>
          </a:prstGeom>
          <a:noFill/>
          <a:ln>
            <a:noFill/>
          </a:ln>
        </p:spPr>
        <p:txBody>
          <a:bodyPr anchorCtr="0" anchor="t" bIns="36000" lIns="36000" spcFirstLastPara="1" rIns="36000" wrap="square" tIns="36000">
            <a:noAutofit/>
          </a:bodyPr>
          <a:lstStyle/>
          <a:p>
            <a:pPr indent="-342900" lvl="0" marL="342900" rtl="1" algn="ctr">
              <a:lnSpc>
                <a:spcPct val="100000"/>
              </a:lnSpc>
              <a:spcBef>
                <a:spcPts val="0"/>
              </a:spcBef>
              <a:spcAft>
                <a:spcPts val="60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2"/>
          <p:cNvSpPr txBox="1"/>
          <p:nvPr>
            <p:ph idx="1" type="body"/>
          </p:nvPr>
        </p:nvSpPr>
        <p:spPr>
          <a:xfrm>
            <a:off x="515200" y="490824"/>
            <a:ext cx="11134500" cy="5385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sz="3000"/>
              <a:t>יום הזיכרון לחללי מערכות ישראל נקבע בחוק </a:t>
            </a:r>
            <a:r>
              <a:rPr b="1" lang="iw-IL" sz="3000"/>
              <a:t>בכוונה ערב יום העצמאות</a:t>
            </a:r>
            <a:r>
              <a:rPr lang="iw-IL" sz="3000"/>
              <a:t>.</a:t>
            </a:r>
            <a:endParaRPr sz="3000"/>
          </a:p>
          <a:p>
            <a:pPr indent="0" lvl="0" marL="0" rtl="1" algn="r">
              <a:spcBef>
                <a:spcPts val="600"/>
              </a:spcBef>
              <a:spcAft>
                <a:spcPts val="0"/>
              </a:spcAft>
              <a:buNone/>
            </a:pPr>
            <a:r>
              <a:rPr lang="iw-IL" sz="3000"/>
              <a:t>ביום הזיכרון תשע”ט (2019) נמנו 23,741 חללי מערכות ישראל.</a:t>
            </a:r>
            <a:endParaRPr sz="3000"/>
          </a:p>
          <a:p>
            <a:pPr indent="0" lvl="0" marL="0" rtl="1" algn="r">
              <a:spcBef>
                <a:spcPts val="600"/>
              </a:spcBef>
              <a:spcAft>
                <a:spcPts val="0"/>
              </a:spcAft>
              <a:buNone/>
            </a:pPr>
            <a:r>
              <a:t/>
            </a:r>
            <a:endParaRPr sz="3000"/>
          </a:p>
          <a:p>
            <a:pPr indent="0" lvl="0" marL="0" rtl="1" algn="r">
              <a:spcBef>
                <a:spcPts val="600"/>
              </a:spcBef>
              <a:spcAft>
                <a:spcPts val="0"/>
              </a:spcAft>
              <a:buNone/>
            </a:pPr>
            <a:r>
              <a:rPr lang="iw-IL" sz="3000"/>
              <a:t>נמנים עימם הנופלים כחלק מארגון מגן, כבר מראשית ההתיישבות הציונית בארץ.</a:t>
            </a:r>
            <a:endParaRPr sz="3000"/>
          </a:p>
          <a:p>
            <a:pPr indent="0" lvl="0" marL="0" rtl="1" algn="r">
              <a:spcBef>
                <a:spcPts val="600"/>
              </a:spcBef>
              <a:spcAft>
                <a:spcPts val="0"/>
              </a:spcAft>
              <a:buNone/>
            </a:pPr>
            <a:r>
              <a:rPr lang="iw-IL" sz="3000"/>
              <a:t>וכן נפגעי פעולות האיבה (בהמשך)</a:t>
            </a:r>
            <a:endParaRPr sz="3000"/>
          </a:p>
          <a:p>
            <a:pPr indent="0" lvl="0" marL="0" rtl="1" algn="r">
              <a:spcBef>
                <a:spcPts val="600"/>
              </a:spcBef>
              <a:spcAft>
                <a:spcPts val="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3"/>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t/>
            </a:r>
            <a:endParaRPr/>
          </a:p>
        </p:txBody>
      </p:sp>
      <p:sp>
        <p:nvSpPr>
          <p:cNvPr id="96" name="Google Shape;96;p13"/>
          <p:cNvSpPr txBox="1"/>
          <p:nvPr>
            <p:ph idx="1" type="body"/>
          </p:nvPr>
        </p:nvSpPr>
        <p:spPr>
          <a:xfrm>
            <a:off x="515206" y="1195757"/>
            <a:ext cx="11160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Clr>
                <a:schemeClr val="dk1"/>
              </a:buClr>
              <a:buSzPts val="1100"/>
              <a:buFont typeface="Arial"/>
              <a:buNone/>
            </a:pPr>
            <a:r>
              <a:rPr b="1" lang="iw-IL"/>
              <a:t>על ההנצחה</a:t>
            </a:r>
            <a:r>
              <a:rPr lang="iw-IL"/>
              <a:t>: </a:t>
            </a:r>
            <a:endParaRPr/>
          </a:p>
          <a:p>
            <a:pPr indent="-381000" lvl="0" marL="457200" rtl="1" algn="r">
              <a:spcBef>
                <a:spcPts val="600"/>
              </a:spcBef>
              <a:spcAft>
                <a:spcPts val="0"/>
              </a:spcAft>
              <a:buSzPts val="2400"/>
              <a:buChar char="●"/>
            </a:pPr>
            <a:r>
              <a:rPr lang="iw-IL"/>
              <a:t>היחידה להנצחת החייל - במשרד הביטחון</a:t>
            </a:r>
            <a:endParaRPr/>
          </a:p>
          <a:p>
            <a:pPr indent="-381000" lvl="0" marL="457200" rtl="1" algn="r">
              <a:spcBef>
                <a:spcPts val="0"/>
              </a:spcBef>
              <a:spcAft>
                <a:spcPts val="0"/>
              </a:spcAft>
              <a:buSzPts val="2400"/>
              <a:buChar char="●"/>
            </a:pPr>
            <a:r>
              <a:rPr lang="iw-IL"/>
              <a:t>אתר "יזכור"</a:t>
            </a:r>
            <a:endParaRPr/>
          </a:p>
          <a:p>
            <a:pPr indent="-381000" lvl="0" marL="457200" rtl="1" algn="r">
              <a:spcBef>
                <a:spcPts val="0"/>
              </a:spcBef>
              <a:spcAft>
                <a:spcPts val="0"/>
              </a:spcAft>
              <a:buSzPts val="2400"/>
              <a:buChar char="●"/>
            </a:pPr>
            <a:r>
              <a:rPr lang="iw-IL"/>
              <a:t>היכל הזיכרון הממלכתי בהר הרצל</a:t>
            </a:r>
            <a:endParaRPr/>
          </a:p>
          <a:p>
            <a:pPr indent="-381000" lvl="0" marL="457200" rtl="1" algn="r">
              <a:spcBef>
                <a:spcPts val="0"/>
              </a:spcBef>
              <a:spcAft>
                <a:spcPts val="0"/>
              </a:spcAft>
              <a:buSzPts val="2400"/>
              <a:buChar char="●"/>
            </a:pPr>
            <a:r>
              <a:rPr lang="iw-IL"/>
              <a:t>הקרנה ברצף של שמות הנופלים לקראת יום הזיכרון (כיום בערוץ 22 בטלויזיה)</a:t>
            </a:r>
            <a:endParaRPr/>
          </a:p>
          <a:p>
            <a:pPr indent="0" lvl="0" marL="0" rtl="0" algn="l">
              <a:spcBef>
                <a:spcPts val="600"/>
              </a:spcBef>
              <a:spcAft>
                <a:spcPts val="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יזכור</a:t>
            </a:r>
            <a:endParaRPr/>
          </a:p>
        </p:txBody>
      </p:sp>
      <p:sp>
        <p:nvSpPr>
          <p:cNvPr id="103" name="Google Shape;103;p14"/>
          <p:cNvSpPr txBox="1"/>
          <p:nvPr>
            <p:ph idx="1" type="body"/>
          </p:nvPr>
        </p:nvSpPr>
        <p:spPr>
          <a:xfrm>
            <a:off x="515206" y="1195757"/>
            <a:ext cx="11160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b="1" lang="iw-IL" sz="2000">
                <a:solidFill>
                  <a:srgbClr val="000000"/>
                </a:solidFill>
              </a:rPr>
              <a:t>יִזְכּוֹר עַם יִשׂרָאֵל אֶת בָּנָיו וּבְנוֹתָיו, הַנֶּאֱמָנִים וְהָאַמִּיצִים,</a:t>
            </a:r>
            <a:endParaRPr b="1" sz="2000">
              <a:solidFill>
                <a:srgbClr val="000000"/>
              </a:solidFill>
            </a:endParaRPr>
          </a:p>
          <a:p>
            <a:pPr indent="0" lvl="0" marL="0" rtl="1" algn="r">
              <a:spcBef>
                <a:spcPts val="600"/>
              </a:spcBef>
              <a:spcAft>
                <a:spcPts val="0"/>
              </a:spcAft>
              <a:buNone/>
            </a:pPr>
            <a:r>
              <a:rPr b="1" lang="iw-IL" sz="2000">
                <a:solidFill>
                  <a:srgbClr val="000000"/>
                </a:solidFill>
              </a:rPr>
              <a:t>חַיָּלֵי צְבָא הַהֲגָנָה לְיִשׂרָאֵל,</a:t>
            </a:r>
            <a:endParaRPr b="1" sz="2000">
              <a:solidFill>
                <a:srgbClr val="000000"/>
              </a:solidFill>
            </a:endParaRPr>
          </a:p>
          <a:p>
            <a:pPr indent="0" lvl="0" marL="0" rtl="1" algn="r">
              <a:spcBef>
                <a:spcPts val="600"/>
              </a:spcBef>
              <a:spcAft>
                <a:spcPts val="0"/>
              </a:spcAft>
              <a:buNone/>
            </a:pPr>
            <a:r>
              <a:rPr b="1" lang="iw-IL" sz="2000">
                <a:solidFill>
                  <a:srgbClr val="000000"/>
                </a:solidFill>
              </a:rPr>
              <a:t>וְכָל לוֹחֲמֵי הַמַּחְתָּרוֹת וַחֲטִיבוֹת הַלּוֹחֲמִים בְּמַעַרְכוֹת הָעָם,</a:t>
            </a:r>
            <a:endParaRPr b="1" sz="2000">
              <a:solidFill>
                <a:srgbClr val="000000"/>
              </a:solidFill>
            </a:endParaRPr>
          </a:p>
          <a:p>
            <a:pPr indent="0" lvl="0" marL="0" rtl="1" algn="r">
              <a:spcBef>
                <a:spcPts val="600"/>
              </a:spcBef>
              <a:spcAft>
                <a:spcPts val="0"/>
              </a:spcAft>
              <a:buNone/>
            </a:pPr>
            <a:r>
              <a:rPr lang="iw-IL" sz="1400">
                <a:solidFill>
                  <a:srgbClr val="000000"/>
                </a:solidFill>
              </a:rPr>
              <a:t>ואַנְשֵי קְהִלּוֹת הַמּוֹדִיעִין, הַבִּטָּחוֹן, הַמִּשְׁטָרָה וְשֵרוּת בָּתֵּי הַסֹּהַר,</a:t>
            </a:r>
            <a:endParaRPr sz="1400">
              <a:solidFill>
                <a:srgbClr val="000000"/>
              </a:solidFill>
            </a:endParaRPr>
          </a:p>
          <a:p>
            <a:pPr indent="0" lvl="0" marL="0" rtl="1" algn="r">
              <a:spcBef>
                <a:spcPts val="600"/>
              </a:spcBef>
              <a:spcAft>
                <a:spcPts val="0"/>
              </a:spcAft>
              <a:buNone/>
            </a:pPr>
            <a:r>
              <a:rPr lang="iw-IL" sz="1400">
                <a:solidFill>
                  <a:srgbClr val="000000"/>
                </a:solidFill>
              </a:rPr>
              <a:t>אֲשֶׁר חֵרְפוּ נַפְשָׁם בָּמִלְחָמָה עַל תְּקוּמַת יִשְׂרָאֵל,</a:t>
            </a:r>
            <a:endParaRPr sz="1400">
              <a:solidFill>
                <a:srgbClr val="000000"/>
              </a:solidFill>
            </a:endParaRPr>
          </a:p>
          <a:p>
            <a:pPr indent="0" lvl="0" marL="0" rtl="1" algn="r">
              <a:spcBef>
                <a:spcPts val="600"/>
              </a:spcBef>
              <a:spcAft>
                <a:spcPts val="0"/>
              </a:spcAft>
              <a:buNone/>
            </a:pPr>
            <a:r>
              <a:rPr lang="iw-IL" sz="1400">
                <a:solidFill>
                  <a:srgbClr val="000000"/>
                </a:solidFill>
              </a:rPr>
              <a:t>וְכָל מִי שֶׁנִּרְצְחוּ בָּאָרֶץ וּמִחוּצָה לָהּ בִּידֵי מְרָצְחִים מֵאִרְגּוּנֵי הָטֶּרוֹר.</a:t>
            </a:r>
            <a:endParaRPr sz="1400">
              <a:solidFill>
                <a:srgbClr val="000000"/>
              </a:solidFill>
            </a:endParaRPr>
          </a:p>
          <a:p>
            <a:pPr indent="0" lvl="0" marL="0" rtl="1" algn="r">
              <a:spcBef>
                <a:spcPts val="600"/>
              </a:spcBef>
              <a:spcAft>
                <a:spcPts val="0"/>
              </a:spcAft>
              <a:buNone/>
            </a:pPr>
            <a:r>
              <a:rPr lang="iw-IL" sz="1400">
                <a:solidFill>
                  <a:srgbClr val="000000"/>
                </a:solidFill>
              </a:rPr>
              <a:t>                                                                  יִזְכּוֹר יִשׂרָאֵל וְיִתְבָּרַך בְּזַרְעוֹ וְיֶאֱבַל עַל זִיו הָעֲלוּמִים</a:t>
            </a:r>
            <a:endParaRPr sz="1400">
              <a:solidFill>
                <a:srgbClr val="000000"/>
              </a:solidFill>
            </a:endParaRPr>
          </a:p>
          <a:p>
            <a:pPr indent="0" lvl="0" marL="0" rtl="1" algn="r">
              <a:spcBef>
                <a:spcPts val="600"/>
              </a:spcBef>
              <a:spcAft>
                <a:spcPts val="0"/>
              </a:spcAft>
              <a:buNone/>
            </a:pPr>
            <a:r>
              <a:rPr lang="iw-IL" sz="1400">
                <a:solidFill>
                  <a:srgbClr val="000000"/>
                </a:solidFill>
              </a:rPr>
              <a:t>                                                                 וְחֶמְדַת הַגְּבוּרָה וּקְדֻשָׁת הָרָצוֹן וּמְסִירוּת הַנֶּפֶש</a:t>
            </a:r>
            <a:endParaRPr sz="1400">
              <a:solidFill>
                <a:srgbClr val="000000"/>
              </a:solidFill>
            </a:endParaRPr>
          </a:p>
          <a:p>
            <a:pPr indent="0" lvl="0" marL="0" rtl="1" algn="r">
              <a:spcBef>
                <a:spcPts val="600"/>
              </a:spcBef>
              <a:spcAft>
                <a:spcPts val="0"/>
              </a:spcAft>
              <a:buNone/>
            </a:pPr>
            <a:r>
              <a:rPr lang="iw-IL" sz="1400">
                <a:solidFill>
                  <a:srgbClr val="000000"/>
                </a:solidFill>
              </a:rPr>
              <a:t>                                                                שֶׁל הַנִּסְפִּים בַּמַּעֲרָכָה הַכְּבֵדָה.</a:t>
            </a:r>
            <a:endParaRPr sz="1400">
              <a:solidFill>
                <a:srgbClr val="000000"/>
              </a:solidFill>
            </a:endParaRPr>
          </a:p>
          <a:p>
            <a:pPr indent="0" lvl="0" marL="0" rtl="1" algn="r">
              <a:spcBef>
                <a:spcPts val="600"/>
              </a:spcBef>
              <a:spcAft>
                <a:spcPts val="0"/>
              </a:spcAft>
              <a:buNone/>
            </a:pPr>
            <a:r>
              <a:rPr lang="iw-IL" sz="1400">
                <a:solidFill>
                  <a:srgbClr val="000000"/>
                </a:solidFill>
              </a:rPr>
              <a:t>                                                                                                                           יִהְיוּ חַלְלֵי מַעַרְכוֹת יִשְֹרָאֵל עֲטוּרֵי הַנִּצָּחוֹן</a:t>
            </a:r>
            <a:endParaRPr sz="1400">
              <a:solidFill>
                <a:srgbClr val="000000"/>
              </a:solidFill>
            </a:endParaRPr>
          </a:p>
          <a:p>
            <a:pPr indent="0" lvl="0" marL="0" rtl="1" algn="r">
              <a:spcBef>
                <a:spcPts val="600"/>
              </a:spcBef>
              <a:spcAft>
                <a:spcPts val="600"/>
              </a:spcAft>
              <a:buNone/>
            </a:pPr>
            <a:r>
              <a:rPr lang="iw-IL" sz="1400">
                <a:solidFill>
                  <a:srgbClr val="000000"/>
                </a:solidFill>
              </a:rPr>
              <a:t>                                                                                                                           חֲתוּמִים בְּלֵב יִשְֹרָאֵל לְדוֹר דּוֹר.</a:t>
            </a:r>
            <a:endParaRPr sz="1400">
              <a:solidFill>
                <a:srgbClr val="000000"/>
              </a:solidFill>
            </a:endParaRPr>
          </a:p>
        </p:txBody>
      </p:sp>
      <p:pic>
        <p:nvPicPr>
          <p:cNvPr id="104" name="Google Shape;104;p14"/>
          <p:cNvPicPr preferRelativeResize="0"/>
          <p:nvPr/>
        </p:nvPicPr>
        <p:blipFill>
          <a:blip r:embed="rId3">
            <a:alphaModFix/>
          </a:blip>
          <a:stretch>
            <a:fillRect/>
          </a:stretch>
        </p:blipFill>
        <p:spPr>
          <a:xfrm>
            <a:off x="515200" y="457525"/>
            <a:ext cx="2822175" cy="3574750"/>
          </a:xfrm>
          <a:prstGeom prst="rect">
            <a:avLst/>
          </a:prstGeom>
          <a:noFill/>
          <a:ln>
            <a:noFill/>
          </a:ln>
        </p:spPr>
      </p:pic>
      <p:sp>
        <p:nvSpPr>
          <p:cNvPr id="105" name="Google Shape;105;p14"/>
          <p:cNvSpPr txBox="1"/>
          <p:nvPr/>
        </p:nvSpPr>
        <p:spPr>
          <a:xfrm>
            <a:off x="597225" y="4285875"/>
            <a:ext cx="4041300" cy="5358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lang="iw-IL">
                <a:latin typeface="Calibri"/>
                <a:ea typeface="Calibri"/>
                <a:cs typeface="Calibri"/>
                <a:sym typeface="Calibri"/>
              </a:rPr>
              <a:t>שרה צ'יזיק, נפלה על הגנת תל חי 01.03.1920 מאתר יזכור</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5"/>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נפגעי פעולות האיבה</a:t>
            </a:r>
            <a:endParaRPr/>
          </a:p>
        </p:txBody>
      </p:sp>
      <p:sp>
        <p:nvSpPr>
          <p:cNvPr id="112" name="Google Shape;112;p15"/>
          <p:cNvSpPr txBox="1"/>
          <p:nvPr>
            <p:ph idx="1" type="body"/>
          </p:nvPr>
        </p:nvSpPr>
        <p:spPr>
          <a:xfrm>
            <a:off x="515206" y="1195757"/>
            <a:ext cx="11160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ההבחנה בין חללי מערכות ישראל לנפגעי פעולות האיבה צרמה לרבים במקרים שונים.</a:t>
            </a:r>
            <a:endParaRPr/>
          </a:p>
          <a:p>
            <a:pPr indent="0" lvl="0" marL="0" rtl="1" algn="r">
              <a:spcBef>
                <a:spcPts val="600"/>
              </a:spcBef>
              <a:spcAft>
                <a:spcPts val="0"/>
              </a:spcAft>
              <a:buNone/>
            </a:pPr>
            <a:r>
              <a:rPr lang="iw-IL"/>
              <a:t>במלחמת העצמאות - בחלק הראשון של המלחמה בעצם כל ההרוגים היו אזרחים, חלקם התנדבו לשרת במחתרות וחלקם לא.</a:t>
            </a:r>
            <a:endParaRPr/>
          </a:p>
          <a:p>
            <a:pPr indent="0" lvl="0" marL="0" rtl="1" algn="r">
              <a:spcBef>
                <a:spcPts val="600"/>
              </a:spcBef>
              <a:spcAft>
                <a:spcPts val="0"/>
              </a:spcAft>
              <a:buNone/>
            </a:pPr>
            <a:r>
              <a:rPr lang="iw-IL"/>
              <a:t>ב-1998 החליטה הממשלה להרחיב את ההנצחה ביום הזה ל:</a:t>
            </a:r>
            <a:endParaRPr/>
          </a:p>
          <a:p>
            <a:pPr indent="0" lvl="0" marL="0" rtl="1" algn="r">
              <a:spcBef>
                <a:spcPts val="600"/>
              </a:spcBef>
              <a:spcAft>
                <a:spcPts val="0"/>
              </a:spcAft>
              <a:buNone/>
            </a:pPr>
            <a:r>
              <a:rPr b="1" lang="iw-IL"/>
              <a:t>יום הזיכרון לחללי מערכות </a:t>
            </a:r>
            <a:r>
              <a:rPr b="1" lang="iw-IL"/>
              <a:t>ישראל</a:t>
            </a:r>
            <a:r>
              <a:rPr b="1" lang="iw-IL"/>
              <a:t> ונפגעי פעולות האיבה</a:t>
            </a:r>
            <a:r>
              <a:rPr lang="iw-IL"/>
              <a:t>.</a:t>
            </a:r>
            <a:endParaRPr/>
          </a:p>
          <a:p>
            <a:pPr indent="0" lvl="0" marL="0" rtl="1" algn="r">
              <a:spcBef>
                <a:spcPts val="600"/>
              </a:spcBef>
              <a:spcAft>
                <a:spcPts val="0"/>
              </a:spcAft>
              <a:buNone/>
            </a:pPr>
            <a:r>
              <a:rPr lang="iw-IL"/>
              <a:t>                                           </a:t>
            </a:r>
            <a:r>
              <a:rPr lang="iw-IL" sz="1800"/>
              <a:t>  </a:t>
            </a:r>
            <a:r>
              <a:rPr lang="iw-IL" sz="2000"/>
              <a:t> </a:t>
            </a:r>
            <a:endParaRPr/>
          </a:p>
          <a:p>
            <a:pPr indent="0" lvl="0" marL="0" rtl="1" algn="r">
              <a:spcBef>
                <a:spcPts val="600"/>
              </a:spcBef>
              <a:spcAft>
                <a:spcPts val="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t/>
            </a:r>
            <a:endParaRPr/>
          </a:p>
        </p:txBody>
      </p:sp>
      <p:sp>
        <p:nvSpPr>
          <p:cNvPr id="119" name="Google Shape;119;p16"/>
          <p:cNvSpPr txBox="1"/>
          <p:nvPr>
            <p:ph idx="1" type="body"/>
          </p:nvPr>
        </p:nvSpPr>
        <p:spPr>
          <a:xfrm>
            <a:off x="515206" y="1195757"/>
            <a:ext cx="11160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Clr>
                <a:schemeClr val="dk1"/>
              </a:buClr>
              <a:buSzPts val="1100"/>
              <a:buFont typeface="Arial"/>
              <a:buNone/>
            </a:pPr>
            <a:r>
              <a:rPr lang="iw-IL"/>
              <a:t>ב-1998 החליטה הממשלה להרחיב את ההנצחה ביום הזה ל:</a:t>
            </a:r>
            <a:endParaRPr/>
          </a:p>
          <a:p>
            <a:pPr indent="0" lvl="0" marL="0" rtl="1" algn="r">
              <a:spcBef>
                <a:spcPts val="600"/>
              </a:spcBef>
              <a:spcAft>
                <a:spcPts val="0"/>
              </a:spcAft>
              <a:buNone/>
            </a:pPr>
            <a:r>
              <a:t/>
            </a:r>
            <a:endParaRPr b="1"/>
          </a:p>
          <a:p>
            <a:pPr indent="0" lvl="0" marL="0" rtl="1" algn="r">
              <a:spcBef>
                <a:spcPts val="600"/>
              </a:spcBef>
              <a:spcAft>
                <a:spcPts val="0"/>
              </a:spcAft>
              <a:buClr>
                <a:schemeClr val="dk1"/>
              </a:buClr>
              <a:buSzPts val="1100"/>
              <a:buFont typeface="Arial"/>
              <a:buNone/>
            </a:pPr>
            <a:r>
              <a:rPr b="1" lang="iw-IL" sz="3000"/>
              <a:t>יום הזיכרון לחללי מערכות ישראל ונפגעי פעולות האיבה</a:t>
            </a:r>
            <a:r>
              <a:rPr lang="iw-IL"/>
              <a:t>.</a:t>
            </a:r>
            <a:endParaRPr/>
          </a:p>
          <a:p>
            <a:pPr indent="0" lvl="0" marL="0" rtl="1" algn="r">
              <a:spcBef>
                <a:spcPts val="600"/>
              </a:spcBef>
              <a:spcAft>
                <a:spcPts val="0"/>
              </a:spcAft>
              <a:buNone/>
            </a:pPr>
            <a:r>
              <a:rPr lang="iw-IL"/>
              <a:t>                                           </a:t>
            </a:r>
            <a:r>
              <a:rPr lang="iw-IL" sz="1800"/>
              <a:t>  </a:t>
            </a:r>
            <a:r>
              <a:rPr lang="iw-IL" sz="2000"/>
              <a:t> </a:t>
            </a:r>
            <a:endParaRPr sz="2000"/>
          </a:p>
          <a:p>
            <a:pPr indent="0" lvl="0" marL="0" rtl="1" algn="r">
              <a:spcBef>
                <a:spcPts val="600"/>
              </a:spcBef>
              <a:spcAft>
                <a:spcPts val="0"/>
              </a:spcAft>
              <a:buNone/>
            </a:pPr>
            <a:r>
              <a:t/>
            </a:r>
            <a:endParaRPr b="1" sz="2000"/>
          </a:p>
          <a:p>
            <a:pPr indent="0" lvl="0" marL="0" rtl="1" algn="r">
              <a:spcBef>
                <a:spcPts val="600"/>
              </a:spcBef>
              <a:spcAft>
                <a:spcPts val="600"/>
              </a:spcAft>
              <a:buClr>
                <a:schemeClr val="dk1"/>
              </a:buClr>
              <a:buSzPts val="1100"/>
              <a:buFont typeface="Arial"/>
              <a:buNone/>
            </a:pPr>
            <a:r>
              <a:rPr b="1" lang="iw-IL" sz="2000"/>
              <a:t>                                                   דנה גלקוביץ</a:t>
            </a:r>
            <a:r>
              <a:rPr lang="iw-IL" sz="2000"/>
              <a:t> מאתר המועצה האזורית שער הנגב</a:t>
            </a:r>
            <a:endParaRPr/>
          </a:p>
        </p:txBody>
      </p:sp>
      <p:pic>
        <p:nvPicPr>
          <p:cNvPr id="120" name="Google Shape;120;p16"/>
          <p:cNvPicPr preferRelativeResize="0"/>
          <p:nvPr/>
        </p:nvPicPr>
        <p:blipFill>
          <a:blip r:embed="rId3">
            <a:alphaModFix/>
          </a:blip>
          <a:stretch>
            <a:fillRect/>
          </a:stretch>
        </p:blipFill>
        <p:spPr>
          <a:xfrm>
            <a:off x="515188" y="2011750"/>
            <a:ext cx="2238375" cy="304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