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30"/>
  </p:notesMasterIdLst>
  <p:sldIdLst>
    <p:sldId id="257" r:id="rId5"/>
    <p:sldId id="262" r:id="rId6"/>
    <p:sldId id="263" r:id="rId7"/>
    <p:sldId id="370" r:id="rId8"/>
    <p:sldId id="268" r:id="rId9"/>
    <p:sldId id="269" r:id="rId10"/>
    <p:sldId id="270" r:id="rId11"/>
    <p:sldId id="280" r:id="rId12"/>
    <p:sldId id="374" r:id="rId13"/>
    <p:sldId id="375" r:id="rId14"/>
    <p:sldId id="376" r:id="rId15"/>
    <p:sldId id="377" r:id="rId16"/>
    <p:sldId id="378" r:id="rId17"/>
    <p:sldId id="274" r:id="rId18"/>
    <p:sldId id="275" r:id="rId19"/>
    <p:sldId id="315" r:id="rId20"/>
    <p:sldId id="318" r:id="rId21"/>
    <p:sldId id="272" r:id="rId22"/>
    <p:sldId id="379" r:id="rId23"/>
    <p:sldId id="382" r:id="rId24"/>
    <p:sldId id="383" r:id="rId25"/>
    <p:sldId id="384" r:id="rId26"/>
    <p:sldId id="385" r:id="rId27"/>
    <p:sldId id="337" r:id="rId28"/>
    <p:sldId id="291" r:id="rId2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6CF0FF"/>
    <a:srgbClr val="192A72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CC548E-E7D6-4FC5-9544-612B9F6BC2AF}" v="330" dt="2020-08-20T08:26:31.1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4984" autoAdjust="0"/>
  </p:normalViewPr>
  <p:slideViewPr>
    <p:cSldViewPr snapToGrid="0" snapToObjects="1">
      <p:cViewPr varScale="1">
        <p:scale>
          <a:sx n="47" d="100"/>
          <a:sy n="47" d="100"/>
        </p:scale>
        <p:origin x="1070" y="53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כ"ג/ניסן/תשפ"ב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19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8120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20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16336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21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07344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22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789816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23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9FB852-48F4-4871-B87F-862A880D588F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D9B41598-88A3-4817-9F4C-41EDFCAADE95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7535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5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8DC40-F8E9-4A98-8927-6A3C584F4F46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265FD33-68EE-41D8-8D0F-B59DD96D4F3A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476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6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6B28B-20D7-41AD-9042-166F7DAF05D0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C36E844-ECC7-44BB-9364-2C5B4E320E95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2858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7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663E7-C20A-4ADD-ADC3-352CB58F5DB3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90975DC-958D-4742-8F06-79FE752CC3FC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6596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14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E065E-BA59-4119-A4C0-B46B192E7A1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CB9762E-98C8-4B45-A7A7-7FA7D95238AE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92247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15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E065E-BA59-4119-A4C0-B46B192E7A11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CB9762E-98C8-4B45-A7A7-7FA7D95238AE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4794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765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18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529668-510A-4362-9A50-2F1591715744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7E49AF8-0710-4091-8B41-4CE24369824B}" type="datetime8">
              <a:rPr lang="en-IL" smtClean="0"/>
              <a:t>04/24/2022 14:41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875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483797" y="237906"/>
            <a:ext cx="7316765" cy="12434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{a</a:t>
            </a:r>
            <a:r>
              <a:rPr lang="en-US" sz="3200" baseline="30000" dirty="0"/>
              <a:t>2n</a:t>
            </a:r>
            <a:r>
              <a:rPr lang="en-US" sz="3200" dirty="0"/>
              <a:t>b</a:t>
            </a:r>
            <a:r>
              <a:rPr lang="en-US" sz="3200" baseline="30000" dirty="0"/>
              <a:t>2</a:t>
            </a:r>
            <a:r>
              <a:rPr lang="en-US" sz="3200" dirty="0"/>
              <a:t>a</a:t>
            </a:r>
            <a:r>
              <a:rPr lang="en-US" sz="3200" baseline="30000" dirty="0"/>
              <a:t>2n</a:t>
            </a:r>
            <a:r>
              <a:rPr lang="en-US" sz="3200" dirty="0"/>
              <a:t> | n ≥ 0}</a:t>
            </a:r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 err="1"/>
              <a:t>b</a:t>
            </a:r>
            <a:r>
              <a:rPr lang="en-US" sz="3200" baseline="30000" dirty="0" err="1"/>
              <a:t>m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/>
              <a:t> | n, m &gt; 0}</a:t>
            </a:r>
            <a:endParaRPr lang="he-IL" sz="24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463550" y="2069589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2800" dirty="0">
                <a:solidFill>
                  <a:srgbClr val="FF0000"/>
                </a:solidFill>
                <a:latin typeface="+mn-lt"/>
              </a:rPr>
              <a:t>לא נכון! </a:t>
            </a:r>
          </a:p>
          <a:p>
            <a:pPr marL="0" indent="0" algn="l" rtl="0">
              <a:buNone/>
            </a:pPr>
            <a:r>
              <a:rPr lang="en-US" sz="2800" dirty="0" err="1"/>
              <a:t>aabbaa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</a:t>
            </a:r>
            <a:r>
              <a:rPr lang="en-US" sz="2800" dirty="0"/>
              <a:t> L</a:t>
            </a:r>
            <a:r>
              <a:rPr lang="en-US" sz="2800" baseline="-25000" dirty="0"/>
              <a:t>2</a:t>
            </a:r>
            <a:r>
              <a:rPr lang="en-US" sz="2800" dirty="0"/>
              <a:t> (n = 1)</a:t>
            </a:r>
          </a:p>
          <a:p>
            <a:pPr marL="0" indent="0" algn="l" rtl="0">
              <a:buNone/>
            </a:pPr>
            <a:r>
              <a:rPr lang="en-US" sz="2800" dirty="0" err="1"/>
              <a:t>aabbaa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</a:t>
            </a:r>
            <a:r>
              <a:rPr lang="en-US" sz="2800" dirty="0"/>
              <a:t> L</a:t>
            </a:r>
            <a:r>
              <a:rPr lang="en-US" sz="2800" baseline="-25000" dirty="0"/>
              <a:t>3</a:t>
            </a:r>
            <a:r>
              <a:rPr lang="en-US" sz="2800" dirty="0"/>
              <a:t> (n = 2, m = 2)</a:t>
            </a:r>
          </a:p>
          <a:p>
            <a:pPr marL="0" indent="0" algn="l" rtl="0">
              <a:buNone/>
            </a:pPr>
            <a:r>
              <a:rPr lang="en-US" sz="2800" dirty="0" err="1"/>
              <a:t>aabbaa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</a:t>
            </a:r>
            <a:r>
              <a:rPr lang="en-US" sz="2800" dirty="0"/>
              <a:t> L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</a:t>
            </a:r>
            <a:r>
              <a:rPr lang="en-US" sz="2800" dirty="0"/>
              <a:t> L</a:t>
            </a:r>
            <a:r>
              <a:rPr lang="en-US" sz="2800" baseline="-25000" dirty="0"/>
              <a:t>3</a:t>
            </a:r>
            <a:endParaRPr lang="he-IL" sz="2800" baseline="300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404149" y="1534246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112885C-B31B-43FB-9F78-1171C9E3D7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0347" y="826172"/>
                <a:ext cx="3717266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2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>
                          <a:sym typeface="Symbol" panose="05050102010706020507" pitchFamily="18" charset="2"/>
                        </a:rPr>
                        <m:t>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3 </m:t>
                      </m:r>
                      <m:r>
                        <m:rPr>
                          <m:nor/>
                        </m:rPr>
                        <a:rPr lang="en-US" sz="3200" dirty="0"/>
                        <m:t>= </m:t>
                      </m:r>
                      <m:r>
                        <m:rPr>
                          <m:nor/>
                        </m:rPr>
                        <a:rPr lang="en-US" sz="3200" dirty="0">
                          <a:sym typeface="Symbol" panose="05050102010706020507" pitchFamily="18" charset="2"/>
                        </a:rPr>
                        <m:t>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112885C-B31B-43FB-9F78-1171C9E3D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347" y="826172"/>
                <a:ext cx="3717266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841FAD16-B878-46C2-9592-4D210E8ED2A7}"/>
              </a:ext>
            </a:extLst>
          </p:cNvPr>
          <p:cNvSpPr txBox="1">
            <a:spLocks/>
          </p:cNvSpPr>
          <p:nvPr/>
        </p:nvSpPr>
        <p:spPr>
          <a:xfrm>
            <a:off x="8474663" y="855923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D6C5D414-6B5D-4A70-B02B-C02ED8121CE7}"/>
              </a:ext>
            </a:extLst>
          </p:cNvPr>
          <p:cNvSpPr/>
          <p:nvPr/>
        </p:nvSpPr>
        <p:spPr>
          <a:xfrm>
            <a:off x="5726777" y="954972"/>
            <a:ext cx="6136826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4FA4FE51-0201-425D-867D-72C827982F03}"/>
              </a:ext>
            </a:extLst>
          </p:cNvPr>
          <p:cNvSpPr/>
          <p:nvPr/>
        </p:nvSpPr>
        <p:spPr>
          <a:xfrm>
            <a:off x="9149066" y="964596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BF5F11F1-4560-4AE3-851E-4B9B4F68BF59}"/>
              </a:ext>
            </a:extLst>
          </p:cNvPr>
          <p:cNvSpPr/>
          <p:nvPr/>
        </p:nvSpPr>
        <p:spPr>
          <a:xfrm>
            <a:off x="5196330" y="2296336"/>
            <a:ext cx="4916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he-IL" sz="2400" dirty="0"/>
              <a:t>נוכיח ע"י דוגמה הסותרת את הטענה:</a:t>
            </a:r>
          </a:p>
        </p:txBody>
      </p:sp>
    </p:spTree>
    <p:extLst>
      <p:ext uri="{BB962C8B-B14F-4D97-AF65-F5344CB8AC3E}">
        <p14:creationId xmlns:p14="http://schemas.microsoft.com/office/powerpoint/2010/main" val="388367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483797" y="237907"/>
            <a:ext cx="6082103" cy="92948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he-IL" sz="3200" baseline="-25000" dirty="0"/>
              <a:t>4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= |w</a:t>
            </a:r>
            <a:r>
              <a:rPr lang="en-US" sz="3200" baseline="-25000" dirty="0"/>
              <a:t>2</a:t>
            </a:r>
            <a:r>
              <a:rPr lang="en-US" sz="3200" dirty="0"/>
              <a:t>|}	</a:t>
            </a:r>
          </a:p>
          <a:p>
            <a:endParaRPr lang="he-IL" sz="16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483797" y="2032413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>
                <a:solidFill>
                  <a:srgbClr val="00B050"/>
                </a:solidFill>
              </a:rPr>
              <a:t>נכון!</a:t>
            </a:r>
          </a:p>
          <a:p>
            <a:pPr marL="0" indent="0" algn="l" rtl="0">
              <a:buNone/>
            </a:pPr>
            <a:r>
              <a:rPr lang="en-US" sz="2800" dirty="0">
                <a:sym typeface="Symbol" panose="05050102010706020507" pitchFamily="18" charset="2"/>
              </a:rPr>
              <a:t>w  </a:t>
            </a:r>
            <a:r>
              <a:rPr lang="en-US" sz="2800" dirty="0"/>
              <a:t>L</a:t>
            </a:r>
            <a:r>
              <a:rPr lang="he-IL" sz="2800" baseline="-25000" dirty="0"/>
              <a:t>4 </a:t>
            </a:r>
            <a:r>
              <a:rPr lang="en-US" sz="2800" dirty="0">
                <a:sym typeface="Wingdings" panose="05000000000000000000" pitchFamily="2" charset="2"/>
              </a:rPr>
              <a:t> |w| = </a:t>
            </a:r>
            <a:r>
              <a:rPr lang="en-US" sz="2800" dirty="0"/>
              <a:t>|w</a:t>
            </a:r>
            <a:r>
              <a:rPr lang="en-US" sz="2800" baseline="-25000" dirty="0"/>
              <a:t>1</a:t>
            </a:r>
            <a:r>
              <a:rPr lang="en-US" sz="2800" dirty="0"/>
              <a:t>| + |w</a:t>
            </a:r>
            <a:r>
              <a:rPr lang="en-US" sz="2800" baseline="-25000" dirty="0"/>
              <a:t>2</a:t>
            </a:r>
            <a:r>
              <a:rPr lang="en-US" sz="2800" dirty="0"/>
              <a:t>|</a:t>
            </a:r>
          </a:p>
          <a:p>
            <a:pPr marL="0" indent="0" algn="l" rtl="0">
              <a:buNone/>
            </a:pPr>
            <a:r>
              <a:rPr lang="en-US" sz="2800" dirty="0">
                <a:sym typeface="Wingdings" panose="05000000000000000000" pitchFamily="2" charset="2"/>
              </a:rPr>
              <a:t>|w| = 2 k (</a:t>
            </a:r>
            <a:r>
              <a:rPr lang="en-US" sz="2800" dirty="0"/>
              <a:t>|w</a:t>
            </a:r>
            <a:r>
              <a:rPr lang="en-US" sz="2800" baseline="-25000" dirty="0"/>
              <a:t>1</a:t>
            </a:r>
            <a:r>
              <a:rPr lang="en-US" sz="2800" dirty="0"/>
              <a:t>| = |w</a:t>
            </a:r>
            <a:r>
              <a:rPr lang="en-US" sz="2800" baseline="-25000" dirty="0"/>
              <a:t>2</a:t>
            </a:r>
            <a:r>
              <a:rPr lang="en-US" sz="2800" dirty="0"/>
              <a:t>|, </a:t>
            </a:r>
            <a:r>
              <a:rPr lang="he-IL" sz="2800" dirty="0"/>
              <a:t> </a:t>
            </a:r>
            <a:r>
              <a:rPr lang="en-US" sz="2800" dirty="0"/>
              <a:t>K  </a:t>
            </a:r>
            <a:r>
              <a:rPr lang="he-IL" sz="2800" dirty="0"/>
              <a:t>אורך המילים</a:t>
            </a:r>
            <a:r>
              <a:rPr lang="en-US" sz="2800" dirty="0"/>
              <a:t>)</a:t>
            </a:r>
          </a:p>
          <a:p>
            <a:pPr marL="0" indent="0" algn="l" rtl="0">
              <a:buNone/>
            </a:pPr>
            <a:r>
              <a:rPr lang="en-US" sz="2800" dirty="0"/>
              <a:t>|w| mod 2 = 0</a:t>
            </a:r>
            <a:endParaRPr lang="he-IL" sz="2800" baseline="300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412776" y="911403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6BAC884-8642-4E82-AF38-C095709EBB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149970" y="963424"/>
                <a:ext cx="4044387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|</m:t>
                      </m:r>
                      <m:r>
                        <m:rPr>
                          <m:nor/>
                        </m:rPr>
                        <a:rPr lang="en-US" sz="3200" dirty="0"/>
                        <m:t>w</m:t>
                      </m:r>
                      <m:r>
                        <m:rPr>
                          <m:nor/>
                        </m:rPr>
                        <a:rPr lang="en-US" sz="3200" dirty="0"/>
                        <m:t>| </m:t>
                      </m:r>
                      <m:r>
                        <m:rPr>
                          <m:nor/>
                        </m:rPr>
                        <a:rPr lang="en-US" sz="3200" dirty="0"/>
                        <m:t>in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4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mod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2 </m:t>
                      </m:r>
                      <m:r>
                        <m:rPr>
                          <m:nor/>
                        </m:rPr>
                        <a:rPr lang="en-US" sz="3200" dirty="0"/>
                        <m:t>= </m:t>
                      </m:r>
                      <m:r>
                        <m:rPr>
                          <m:nor/>
                        </m:rPr>
                        <a:rPr lang="en-US" sz="3200" dirty="0"/>
                        <m:t>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D6BAC884-8642-4E82-AF38-C095709EBB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9970" y="963424"/>
                <a:ext cx="4044387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3C378AE6-6E66-46C8-ADC0-3875D36F98DF}"/>
              </a:ext>
            </a:extLst>
          </p:cNvPr>
          <p:cNvSpPr txBox="1">
            <a:spLocks/>
          </p:cNvSpPr>
          <p:nvPr/>
        </p:nvSpPr>
        <p:spPr>
          <a:xfrm>
            <a:off x="8431407" y="993175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DD4DBDCB-B91B-4C51-A473-975823726E4A}"/>
              </a:ext>
            </a:extLst>
          </p:cNvPr>
          <p:cNvSpPr/>
          <p:nvPr/>
        </p:nvSpPr>
        <p:spPr>
          <a:xfrm>
            <a:off x="5244860" y="1092224"/>
            <a:ext cx="6575487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DD4D0F93-13A9-47E4-82D8-89F91A73F3A6}"/>
              </a:ext>
            </a:extLst>
          </p:cNvPr>
          <p:cNvSpPr/>
          <p:nvPr/>
        </p:nvSpPr>
        <p:spPr>
          <a:xfrm>
            <a:off x="9105810" y="1101848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378499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330200" y="148310"/>
            <a:ext cx="8075807" cy="12386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he-IL" sz="3200" baseline="-25000" dirty="0"/>
              <a:t>4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= |w</a:t>
            </a:r>
            <a:r>
              <a:rPr lang="en-US" sz="3200" baseline="-25000" dirty="0"/>
              <a:t>2</a:t>
            </a:r>
            <a:r>
              <a:rPr lang="en-US" sz="3200" dirty="0"/>
              <a:t>|}	</a:t>
            </a:r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mod 3 = |w</a:t>
            </a:r>
            <a:r>
              <a:rPr lang="en-US" sz="3200" baseline="-25000" dirty="0"/>
              <a:t>2</a:t>
            </a:r>
            <a:r>
              <a:rPr lang="en-US" sz="3200" dirty="0"/>
              <a:t>| mod 3}</a:t>
            </a:r>
            <a:endParaRPr lang="he-IL" sz="24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330200" y="2545502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sz="3200" dirty="0">
                <a:solidFill>
                  <a:srgbClr val="FF0000"/>
                </a:solidFill>
              </a:rPr>
              <a:t>לא נכון</a:t>
            </a:r>
          </a:p>
          <a:p>
            <a:pPr marL="0" indent="0" algn="l" rtl="0">
              <a:buNone/>
            </a:pPr>
            <a:r>
              <a:rPr lang="en-US" sz="2800" dirty="0" err="1"/>
              <a:t>aabab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 L</a:t>
            </a:r>
            <a:r>
              <a:rPr lang="en-US" sz="2800" baseline="-25000" dirty="0">
                <a:sym typeface="Symbol" panose="05050102010706020507" pitchFamily="18" charset="2"/>
              </a:rPr>
              <a:t>5</a:t>
            </a:r>
            <a:r>
              <a:rPr lang="en-US" sz="2800" dirty="0">
                <a:sym typeface="Symbol" panose="05050102010706020507" pitchFamily="18" charset="2"/>
              </a:rPr>
              <a:t> </a:t>
            </a:r>
            <a:r>
              <a:rPr lang="en-US" sz="3200" dirty="0"/>
              <a:t>(</a:t>
            </a:r>
            <a:r>
              <a:rPr lang="en-US" sz="2800" dirty="0"/>
              <a:t>w</a:t>
            </a:r>
            <a:r>
              <a:rPr lang="en-US" sz="2800" baseline="-25000" dirty="0"/>
              <a:t>1</a:t>
            </a:r>
            <a:r>
              <a:rPr lang="en-US" sz="2800" dirty="0"/>
              <a:t> = a, w</a:t>
            </a:r>
            <a:r>
              <a:rPr lang="en-US" sz="2800" baseline="-25000" dirty="0"/>
              <a:t>2</a:t>
            </a:r>
            <a:r>
              <a:rPr lang="en-US" sz="2800" dirty="0"/>
              <a:t> = </a:t>
            </a:r>
            <a:r>
              <a:rPr lang="en-US" sz="2800" dirty="0" err="1"/>
              <a:t>abab</a:t>
            </a:r>
            <a:r>
              <a:rPr lang="en-US" sz="2800" dirty="0"/>
              <a:t>, |w</a:t>
            </a:r>
            <a:r>
              <a:rPr lang="en-US" sz="2800" baseline="-25000" dirty="0"/>
              <a:t>1</a:t>
            </a:r>
            <a:r>
              <a:rPr lang="en-US" sz="2800" dirty="0"/>
              <a:t>| mod 3 = |w</a:t>
            </a:r>
            <a:r>
              <a:rPr lang="en-US" sz="2800" baseline="-25000" dirty="0"/>
              <a:t>2</a:t>
            </a:r>
            <a:r>
              <a:rPr lang="en-US" sz="2800" dirty="0"/>
              <a:t>| mod 3 </a:t>
            </a:r>
            <a:r>
              <a:rPr lang="en-US" sz="2800" b="1" dirty="0"/>
              <a:t>= 1</a:t>
            </a:r>
            <a:r>
              <a:rPr lang="en-US" sz="2800" dirty="0"/>
              <a:t>)</a:t>
            </a:r>
          </a:p>
          <a:p>
            <a:pPr marL="0" indent="0" algn="l" rtl="0">
              <a:buNone/>
            </a:pPr>
            <a:r>
              <a:rPr lang="en-US" sz="2800" dirty="0" err="1"/>
              <a:t>aabab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</a:t>
            </a:r>
            <a:r>
              <a:rPr lang="en-US" sz="2800" dirty="0"/>
              <a:t> L</a:t>
            </a:r>
            <a:r>
              <a:rPr lang="en-US" sz="2800" baseline="-25000" dirty="0"/>
              <a:t>4</a:t>
            </a:r>
            <a:r>
              <a:rPr lang="en-US" sz="2800" dirty="0"/>
              <a:t> (</a:t>
            </a:r>
            <a:r>
              <a:rPr lang="he-IL" sz="2800" dirty="0"/>
              <a:t>לא ניתן לחלקה לשתי מילים עם מספר שווה של אותיות</a:t>
            </a:r>
            <a:r>
              <a:rPr lang="en-US" sz="2800" dirty="0"/>
              <a:t>)</a:t>
            </a:r>
          </a:p>
          <a:p>
            <a:pPr marL="0" indent="0" algn="l" rtl="0">
              <a:buNone/>
            </a:pPr>
            <a:r>
              <a:rPr lang="en-US" sz="2800" dirty="0" err="1"/>
              <a:t>aabab</a:t>
            </a:r>
            <a:r>
              <a:rPr lang="en-US" sz="2800" baseline="300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</a:t>
            </a:r>
            <a:r>
              <a:rPr lang="en-US" sz="2800" dirty="0"/>
              <a:t> L</a:t>
            </a:r>
            <a:r>
              <a:rPr lang="en-US" sz="2800" baseline="-25000" dirty="0"/>
              <a:t>4</a:t>
            </a:r>
            <a:r>
              <a:rPr lang="en-US" sz="2800" dirty="0"/>
              <a:t> </a:t>
            </a:r>
            <a:r>
              <a:rPr lang="en-US" sz="2800" dirty="0">
                <a:sym typeface="Symbol" panose="05050102010706020507" pitchFamily="18" charset="2"/>
              </a:rPr>
              <a:t></a:t>
            </a:r>
            <a:r>
              <a:rPr lang="en-US" sz="2800" dirty="0"/>
              <a:t> L</a:t>
            </a:r>
            <a:r>
              <a:rPr lang="en-US" sz="2800" baseline="-25000" dirty="0"/>
              <a:t>5</a:t>
            </a:r>
            <a:endParaRPr lang="en-US" sz="28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330200" y="1471908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2478D3A5-1969-4CE6-AEAD-2D476E5529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15904" y="1589856"/>
                <a:ext cx="2953053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4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>
                          <a:sym typeface="Symbol" panose="05050102010706020507" pitchFamily="18" charset="2"/>
                        </a:rPr>
                        <m:t>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5</m:t>
                      </m:r>
                      <m:r>
                        <m:rPr>
                          <m:nor/>
                        </m:rPr>
                        <a:rPr lang="en-US" sz="3200" dirty="0"/>
                        <m:t> </m:t>
                      </m:r>
                      <m:r>
                        <m:rPr>
                          <m:nor/>
                        </m:rPr>
                        <a:rPr lang="en-US" sz="3200" dirty="0"/>
                        <m:t>= </m:t>
                      </m:r>
                      <m:r>
                        <m:rPr>
                          <m:nor/>
                        </m:rPr>
                        <a:rPr lang="en-US" sz="3200" dirty="0"/>
                        <m:t>L</m:t>
                      </m:r>
                      <m:r>
                        <m:rPr>
                          <m:nor/>
                        </m:rPr>
                        <a:rPr lang="en-US" sz="3200" baseline="-25000" dirty="0"/>
                        <m:t>5</m:t>
                      </m:r>
                    </m:oMath>
                  </m:oMathPara>
                </a14:m>
                <a:endParaRPr lang="en-US" sz="3200" baseline="-25000" dirty="0"/>
              </a:p>
            </p:txBody>
          </p:sp>
        </mc:Choice>
        <mc:Fallback xmlns="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2478D3A5-1969-4CE6-AEAD-2D476E5529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5904" y="1589856"/>
                <a:ext cx="2953053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6D2DB8F8-5D44-48A4-ABBA-76E74185D4EF}"/>
              </a:ext>
            </a:extLst>
          </p:cNvPr>
          <p:cNvSpPr txBox="1">
            <a:spLocks/>
          </p:cNvSpPr>
          <p:nvPr/>
        </p:nvSpPr>
        <p:spPr>
          <a:xfrm>
            <a:off x="8406007" y="1619607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F619A21D-9DB7-4578-8D57-D75E42A536B4}"/>
              </a:ext>
            </a:extLst>
          </p:cNvPr>
          <p:cNvSpPr/>
          <p:nvPr/>
        </p:nvSpPr>
        <p:spPr>
          <a:xfrm>
            <a:off x="6215904" y="1718656"/>
            <a:ext cx="5579043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E0102790-5782-4F98-A78C-9458A02A0E77}"/>
              </a:ext>
            </a:extLst>
          </p:cNvPr>
          <p:cNvSpPr/>
          <p:nvPr/>
        </p:nvSpPr>
        <p:spPr>
          <a:xfrm>
            <a:off x="9080410" y="1728280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5921DFF1-C93D-4601-93D3-07BD5854262C}"/>
              </a:ext>
            </a:extLst>
          </p:cNvPr>
          <p:cNvSpPr/>
          <p:nvPr/>
        </p:nvSpPr>
        <p:spPr>
          <a:xfrm>
            <a:off x="4058486" y="2729622"/>
            <a:ext cx="4916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נוכיח ע"י דוגמה הסותרת את הטענה:</a:t>
            </a:r>
          </a:p>
        </p:txBody>
      </p:sp>
    </p:spTree>
    <p:extLst>
      <p:ext uri="{BB962C8B-B14F-4D97-AF65-F5344CB8AC3E}">
        <p14:creationId xmlns:p14="http://schemas.microsoft.com/office/powerpoint/2010/main" val="34313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330200" y="148310"/>
            <a:ext cx="8080555" cy="123867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he-IL" sz="3200" baseline="-25000" dirty="0"/>
              <a:t>4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= |w</a:t>
            </a:r>
            <a:r>
              <a:rPr lang="en-US" sz="3200" baseline="-25000" dirty="0"/>
              <a:t>2</a:t>
            </a:r>
            <a:r>
              <a:rPr lang="en-US" sz="3200" dirty="0"/>
              <a:t>|}	</a:t>
            </a:r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mod 3 = |w</a:t>
            </a:r>
            <a:r>
              <a:rPr lang="en-US" sz="3200" baseline="-25000" dirty="0"/>
              <a:t>2</a:t>
            </a:r>
            <a:r>
              <a:rPr lang="en-US" sz="3200" dirty="0"/>
              <a:t>| mod 3}</a:t>
            </a:r>
            <a:endParaRPr lang="he-IL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ציין מיקום תוכן 4">
                <a:extLst>
                  <a:ext uri="{FF2B5EF4-FFF2-40B4-BE49-F238E27FC236}">
                    <a16:creationId xmlns:a16="http://schemas.microsoft.com/office/drawing/2014/main" id="{7AC6F803-5A76-4F76-8642-647051DA54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30200" y="2545502"/>
                <a:ext cx="11264900" cy="2673479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rm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he-IL" sz="3200" dirty="0">
                    <a:solidFill>
                      <a:srgbClr val="FF0000"/>
                    </a:solidFill>
                  </a:rPr>
                  <a:t>לא נכון! </a:t>
                </a:r>
              </a:p>
              <a:p>
                <a:pPr marL="0" indent="0" algn="l" rtl="0">
                  <a:buNone/>
                </a:pPr>
                <a:r>
                  <a:rPr lang="en-US" sz="2800" dirty="0"/>
                  <a:t>aba = </a:t>
                </a:r>
                <a:r>
                  <a:rPr lang="en-US" sz="2800" dirty="0">
                    <a:sym typeface="Symbol" panose="05050102010706020507" pitchFamily="18" charset="2"/>
                  </a:rPr>
                  <a:t> </a:t>
                </a:r>
                <a:r>
                  <a:rPr lang="en-US" sz="2800" dirty="0"/>
                  <a:t>∙</a:t>
                </a:r>
                <a:r>
                  <a:rPr lang="en-US" sz="2800" baseline="30000" dirty="0"/>
                  <a:t> </a:t>
                </a:r>
                <a:r>
                  <a:rPr lang="en-US" sz="2800" dirty="0"/>
                  <a:t>aba </a:t>
                </a:r>
                <a:r>
                  <a:rPr lang="en-US" sz="2800" dirty="0">
                    <a:sym typeface="Symbol" panose="05050102010706020507" pitchFamily="18" charset="2"/>
                  </a:rPr>
                  <a:t> </a:t>
                </a:r>
                <a:r>
                  <a:rPr lang="en-US" sz="2800" dirty="0"/>
                  <a:t>L</a:t>
                </a:r>
                <a:r>
                  <a:rPr lang="en-US" sz="2800" baseline="-25000" dirty="0"/>
                  <a:t>5 </a:t>
                </a:r>
                <a:r>
                  <a:rPr lang="en-US" sz="2800" dirty="0"/>
                  <a:t>( |</a:t>
                </a:r>
                <a:r>
                  <a:rPr lang="en-US" sz="2800" dirty="0">
                    <a:sym typeface="Symbol" panose="05050102010706020507" pitchFamily="18" charset="2"/>
                  </a:rPr>
                  <a:t>| mod 3 = </a:t>
                </a:r>
                <a:r>
                  <a:rPr lang="en-US" sz="2800" b="1" dirty="0">
                    <a:sym typeface="Symbol" panose="05050102010706020507" pitchFamily="18" charset="2"/>
                  </a:rPr>
                  <a:t>0</a:t>
                </a:r>
                <a:r>
                  <a:rPr lang="en-US" sz="2800" dirty="0">
                    <a:sym typeface="Symbol" panose="05050102010706020507" pitchFamily="18" charset="2"/>
                  </a:rPr>
                  <a:t> =</a:t>
                </a:r>
                <a:r>
                  <a:rPr lang="en-US" sz="2800" dirty="0"/>
                  <a:t> |aba| mod 3)</a:t>
                </a:r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l" rtl="0">
                  <a:buNone/>
                </a:pPr>
                <a:r>
                  <a:rPr lang="en-US" sz="2800" dirty="0"/>
                  <a:t>aba </a:t>
                </a:r>
                <a:r>
                  <a:rPr lang="en-US" sz="2800" dirty="0">
                    <a:sym typeface="Symbol" panose="05050102010706020507" pitchFamily="18" charset="2"/>
                  </a:rPr>
                  <a:t>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e>
                    </m:acc>
                  </m:oMath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5" name="מציין מיקום תוכן 4">
                <a:extLst>
                  <a:ext uri="{FF2B5EF4-FFF2-40B4-BE49-F238E27FC236}">
                    <a16:creationId xmlns:a16="http://schemas.microsoft.com/office/drawing/2014/main" id="{7AC6F803-5A76-4F76-8642-647051DA54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00" y="2545502"/>
                <a:ext cx="11264900" cy="2673479"/>
              </a:xfrm>
              <a:prstGeom prst="rect">
                <a:avLst/>
              </a:prstGeom>
              <a:blipFill>
                <a:blip r:embed="rId2"/>
                <a:stretch>
                  <a:fillRect l="-1082" r="-140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304800" y="1491864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175DCB5D-4F23-4480-A126-44920F488C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30944" y="1433232"/>
                <a:ext cx="2442761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/>
                        <m:t>aba</m:t>
                      </m:r>
                      <m:r>
                        <m:rPr>
                          <m:nor/>
                        </m:rPr>
                        <a:rPr lang="en-US" sz="3200" dirty="0"/>
                        <m:t>  </m:t>
                      </m:r>
                      <m:acc>
                        <m:accPr>
                          <m:chr m:val="̅"/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en-US" sz="3200" baseline="-25000" dirty="0"/>
              </a:p>
            </p:txBody>
          </p:sp>
        </mc:Choice>
        <mc:Fallback xmlns="">
          <p:sp>
            <p:nvSpPr>
              <p:cNvPr id="8" name="מציין מיקום תוכן 2">
                <a:extLst>
                  <a:ext uri="{FF2B5EF4-FFF2-40B4-BE49-F238E27FC236}">
                    <a16:creationId xmlns:a16="http://schemas.microsoft.com/office/drawing/2014/main" id="{175DCB5D-4F23-4480-A126-44920F488C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0944" y="1433232"/>
                <a:ext cx="2442761" cy="9556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מציין מיקום תוכן 2">
            <a:extLst>
              <a:ext uri="{FF2B5EF4-FFF2-40B4-BE49-F238E27FC236}">
                <a16:creationId xmlns:a16="http://schemas.microsoft.com/office/drawing/2014/main" id="{86DDEAE9-08BA-40D1-BF0F-279915FAC2BD}"/>
              </a:ext>
            </a:extLst>
          </p:cNvPr>
          <p:cNvSpPr txBox="1">
            <a:spLocks/>
          </p:cNvSpPr>
          <p:nvPr/>
        </p:nvSpPr>
        <p:spPr>
          <a:xfrm>
            <a:off x="8410755" y="1462983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AC6723BB-61E8-4B3C-9429-5B6E483F5FCB}"/>
              </a:ext>
            </a:extLst>
          </p:cNvPr>
          <p:cNvSpPr/>
          <p:nvPr/>
        </p:nvSpPr>
        <p:spPr>
          <a:xfrm>
            <a:off x="6999945" y="1562032"/>
            <a:ext cx="4799750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416F17BC-E357-4767-9574-32828FEE171D}"/>
              </a:ext>
            </a:extLst>
          </p:cNvPr>
          <p:cNvSpPr/>
          <p:nvPr/>
        </p:nvSpPr>
        <p:spPr>
          <a:xfrm>
            <a:off x="9085158" y="1571656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47269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14</a:t>
            </a:fld>
            <a:endParaRPr lang="he-IL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535AD7D-8460-43AD-AE7C-F9690D0554D0}"/>
              </a:ext>
            </a:extLst>
          </p:cNvPr>
          <p:cNvGrpSpPr/>
          <p:nvPr/>
        </p:nvGrpSpPr>
        <p:grpSpPr>
          <a:xfrm>
            <a:off x="5695577" y="3099486"/>
            <a:ext cx="1497403" cy="672603"/>
            <a:chOff x="1784359" y="2964029"/>
            <a:chExt cx="1497403" cy="672603"/>
          </a:xfrm>
        </p:grpSpPr>
        <p:cxnSp>
          <p:nvCxnSpPr>
            <p:cNvPr id="22" name="Line 271">
              <a:extLst>
                <a:ext uri="{FF2B5EF4-FFF2-40B4-BE49-F238E27FC236}">
                  <a16:creationId xmlns:a16="http://schemas.microsoft.com/office/drawing/2014/main" id="{7057E17C-A859-44F5-A18F-2BD202AC3F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845783" y="3335057"/>
              <a:ext cx="792000" cy="0"/>
            </a:xfrm>
            <a:prstGeom prst="line">
              <a:avLst/>
            </a:prstGeom>
            <a:ln>
              <a:tailEnd type="arrow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 Box 273">
              <a:extLst>
                <a:ext uri="{FF2B5EF4-FFF2-40B4-BE49-F238E27FC236}">
                  <a16:creationId xmlns:a16="http://schemas.microsoft.com/office/drawing/2014/main" id="{E751EB47-A345-4258-AD05-BAB52F2D4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84359" y="2964029"/>
              <a:ext cx="924825" cy="325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/>
              <a:r>
                <a:rPr lang="en-US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b</a:t>
              </a:r>
              <a:endPara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sp>
          <p:nvSpPr>
            <p:cNvPr id="24" name="Oval 16">
              <a:extLst>
                <a:ext uri="{FF2B5EF4-FFF2-40B4-BE49-F238E27FC236}">
                  <a16:creationId xmlns:a16="http://schemas.microsoft.com/office/drawing/2014/main" id="{911A3076-77CF-4C86-9CDC-3C3220DF10FB}"/>
                </a:ext>
              </a:extLst>
            </p:cNvPr>
            <p:cNvSpPr/>
            <p:nvPr/>
          </p:nvSpPr>
          <p:spPr>
            <a:xfrm>
              <a:off x="2705762" y="3060632"/>
              <a:ext cx="576000" cy="576000"/>
            </a:xfrm>
            <a:prstGeom prst="ellipse">
              <a:avLst/>
            </a:prstGeom>
            <a:noFill/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6504A82A-D96B-4FD1-B4E0-4C639C4C54B9}"/>
              </a:ext>
            </a:extLst>
          </p:cNvPr>
          <p:cNvGrpSpPr/>
          <p:nvPr/>
        </p:nvGrpSpPr>
        <p:grpSpPr>
          <a:xfrm>
            <a:off x="4538876" y="2863788"/>
            <a:ext cx="1491209" cy="2368446"/>
            <a:chOff x="627658" y="2728332"/>
            <a:chExt cx="1491209" cy="2368446"/>
          </a:xfrm>
        </p:grpSpPr>
        <p:sp>
          <p:nvSpPr>
            <p:cNvPr id="15" name="Text Box 273">
              <a:extLst>
                <a:ext uri="{FF2B5EF4-FFF2-40B4-BE49-F238E27FC236}">
                  <a16:creationId xmlns:a16="http://schemas.microsoft.com/office/drawing/2014/main" id="{DCAAF188-1D66-43D3-A2CC-F03D2E8B5A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4042" y="4035721"/>
              <a:ext cx="924825" cy="3251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 rtl="0"/>
              <a:r>
                <a:rPr lang="en-US" sz="20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endPara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9B761DD-48A9-420D-9A3F-8D2AEC78AF8A}"/>
                </a:ext>
              </a:extLst>
            </p:cNvPr>
            <p:cNvGrpSpPr/>
            <p:nvPr/>
          </p:nvGrpSpPr>
          <p:grpSpPr>
            <a:xfrm>
              <a:off x="627658" y="2728332"/>
              <a:ext cx="1154624" cy="2368446"/>
              <a:chOff x="627658" y="2728332"/>
              <a:chExt cx="1154624" cy="2368446"/>
            </a:xfrm>
          </p:grpSpPr>
          <p:sp>
            <p:nvSpPr>
              <p:cNvPr id="13" name="Oval 16">
                <a:extLst>
                  <a:ext uri="{FF2B5EF4-FFF2-40B4-BE49-F238E27FC236}">
                    <a16:creationId xmlns:a16="http://schemas.microsoft.com/office/drawing/2014/main" id="{EB4FF35B-059B-4999-89A0-7A0D3734BAD5}"/>
                  </a:ext>
                </a:extLst>
              </p:cNvPr>
              <p:cNvSpPr/>
              <p:nvPr/>
            </p:nvSpPr>
            <p:spPr>
              <a:xfrm>
                <a:off x="1187624" y="4520778"/>
                <a:ext cx="576000" cy="576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2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endParaRPr 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69879289-1158-4AF3-9F9C-B570059BFB54}"/>
                  </a:ext>
                </a:extLst>
              </p:cNvPr>
              <p:cNvCxnSpPr/>
              <p:nvPr/>
            </p:nvCxnSpPr>
            <p:spPr>
              <a:xfrm>
                <a:off x="627658" y="2728332"/>
                <a:ext cx="434999" cy="403101"/>
              </a:xfrm>
              <a:prstGeom prst="straightConnector1">
                <a:avLst/>
              </a:prstGeom>
              <a:noFill/>
              <a:ln w="25400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</p:cxn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58B66FE4-63C2-4601-8D10-FF0CA1792922}"/>
                  </a:ext>
                </a:extLst>
              </p:cNvPr>
              <p:cNvGrpSpPr/>
              <p:nvPr/>
            </p:nvGrpSpPr>
            <p:grpSpPr>
              <a:xfrm>
                <a:off x="1433676" y="3645024"/>
                <a:ext cx="83896" cy="834836"/>
                <a:chOff x="1463767" y="3645024"/>
                <a:chExt cx="83896" cy="834836"/>
              </a:xfrm>
            </p:grpSpPr>
            <p:cxnSp>
              <p:nvCxnSpPr>
                <p:cNvPr id="14" name="Line 271">
                  <a:extLst>
                    <a:ext uri="{FF2B5EF4-FFF2-40B4-BE49-F238E27FC236}">
                      <a16:creationId xmlns:a16="http://schemas.microsoft.com/office/drawing/2014/main" id="{96A33C7A-8909-41F8-A7EF-183A0FA70595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1151663" y="4041024"/>
                  <a:ext cx="792000" cy="0"/>
                </a:xfrm>
                <a:prstGeom prst="line">
                  <a:avLst/>
                </a:prstGeom>
                <a:ln>
                  <a:tailEnd type="arrow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Line 271">
                  <a:extLst>
                    <a:ext uri="{FF2B5EF4-FFF2-40B4-BE49-F238E27FC236}">
                      <a16:creationId xmlns:a16="http://schemas.microsoft.com/office/drawing/2014/main" id="{C704442B-3E30-467A-98E5-47A1110C96F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 flipH="1" flipV="1">
                  <a:off x="1067767" y="4083860"/>
                  <a:ext cx="792000" cy="0"/>
                </a:xfrm>
                <a:prstGeom prst="line">
                  <a:avLst/>
                </a:prstGeom>
                <a:ln>
                  <a:tailEnd type="arrow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Text Box 273">
                <a:extLst>
                  <a:ext uri="{FF2B5EF4-FFF2-40B4-BE49-F238E27FC236}">
                    <a16:creationId xmlns:a16="http://schemas.microsoft.com/office/drawing/2014/main" id="{DEB3FFAE-1A3E-4F13-BEE8-34C2DD9A06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57457" y="3605265"/>
                <a:ext cx="924825" cy="325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 rtl="0"/>
                <a:r>
                  <a:rPr lang="en-US" sz="2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</a:t>
                </a:r>
                <a:endParaRPr lang="en-US" sz="2000" b="1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  <a:sym typeface="Symbol" panose="05050102010706020507" pitchFamily="18" charset="2"/>
                </a:endParaRPr>
              </a:p>
            </p:txBody>
          </p:sp>
          <p:sp>
            <p:nvSpPr>
              <p:cNvPr id="29" name="Oval 16">
                <a:extLst>
                  <a:ext uri="{FF2B5EF4-FFF2-40B4-BE49-F238E27FC236}">
                    <a16:creationId xmlns:a16="http://schemas.microsoft.com/office/drawing/2014/main" id="{8DEB45CB-9041-4F7B-B4F6-0301218B4F8A}"/>
                  </a:ext>
                </a:extLst>
              </p:cNvPr>
              <p:cNvSpPr/>
              <p:nvPr/>
            </p:nvSpPr>
            <p:spPr>
              <a:xfrm>
                <a:off x="1187624" y="3069024"/>
                <a:ext cx="576000" cy="576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2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2000" baseline="-25000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</a:t>
                </a:r>
                <a:endParaRPr 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" name="מלבן 9">
            <a:extLst>
              <a:ext uri="{FF2B5EF4-FFF2-40B4-BE49-F238E27FC236}">
                <a16:creationId xmlns:a16="http://schemas.microsoft.com/office/drawing/2014/main" id="{6A29FB74-2254-4B40-A4EC-811EC3B40F5E}"/>
              </a:ext>
            </a:extLst>
          </p:cNvPr>
          <p:cNvSpPr/>
          <p:nvPr/>
        </p:nvSpPr>
        <p:spPr>
          <a:xfrm>
            <a:off x="4289255" y="1439312"/>
            <a:ext cx="3613490" cy="6524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{a</a:t>
            </a:r>
            <a:r>
              <a:rPr lang="en-US" sz="3200" baseline="30000" dirty="0"/>
              <a:t>2n</a:t>
            </a:r>
            <a:r>
              <a:rPr lang="en-US" sz="3200" dirty="0"/>
              <a:t>b | n ≥ 0}</a:t>
            </a:r>
            <a:r>
              <a:rPr lang="he-IL" sz="3200" dirty="0"/>
              <a:t> </a:t>
            </a:r>
            <a:endParaRPr lang="en-US" sz="3200" dirty="0"/>
          </a:p>
        </p:txBody>
      </p:sp>
      <p:sp>
        <p:nvSpPr>
          <p:cNvPr id="27" name="כותרת 1">
            <a:extLst>
              <a:ext uri="{FF2B5EF4-FFF2-40B4-BE49-F238E27FC236}">
                <a16:creationId xmlns:a16="http://schemas.microsoft.com/office/drawing/2014/main" id="{38BF8E4B-666E-47A8-B1F5-7B9814846067}"/>
              </a:ext>
            </a:extLst>
          </p:cNvPr>
          <p:cNvSpPr txBox="1">
            <a:spLocks/>
          </p:cNvSpPr>
          <p:nvPr/>
        </p:nvSpPr>
        <p:spPr>
          <a:xfrm>
            <a:off x="1176528" y="304534"/>
            <a:ext cx="9802368" cy="720000"/>
          </a:xfrm>
          <a:prstGeom prst="rect">
            <a:avLst/>
          </a:prstGeom>
        </p:spPr>
        <p:txBody>
          <a:bodyPr vert="horz" lIns="36000" tIns="0" rIns="36000" bIns="0" rtlCol="1" anchor="ctr">
            <a:noAutofit/>
          </a:bodyPr>
          <a:lstStyle>
            <a:lvl1pPr marL="0" indent="0" algn="ctr" defTabSz="914491" rtl="1" eaLnBrk="1" latinLnBrk="0" hangingPunct="1">
              <a:spcBef>
                <a:spcPct val="0"/>
              </a:spcBef>
              <a:buNone/>
              <a:tabLst>
                <a:tab pos="11659766" algn="l"/>
              </a:tabLst>
              <a:defRPr sz="4400" b="1" kern="120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r>
              <a:rPr lang="he-IL"/>
              <a:t>הוכחת רגולריות ע"י אוטומט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013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15</a:t>
            </a:fld>
            <a:endParaRPr lang="he-IL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8F6E65A-A792-4CCD-BA2B-BED662FECCDA}"/>
              </a:ext>
            </a:extLst>
          </p:cNvPr>
          <p:cNvGrpSpPr/>
          <p:nvPr/>
        </p:nvGrpSpPr>
        <p:grpSpPr>
          <a:xfrm>
            <a:off x="2858953" y="2936209"/>
            <a:ext cx="2945148" cy="2039575"/>
            <a:chOff x="1296853" y="2936208"/>
            <a:chExt cx="2945148" cy="2039575"/>
          </a:xfrm>
        </p:grpSpPr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EB4FF35B-059B-4999-89A0-7A0D3734BAD5}"/>
                </a:ext>
              </a:extLst>
            </p:cNvPr>
            <p:cNvSpPr/>
            <p:nvPr/>
          </p:nvSpPr>
          <p:spPr>
            <a:xfrm>
              <a:off x="3666001" y="3277565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69879289-1158-4AF3-9F9C-B570059BFB54}"/>
                </a:ext>
              </a:extLst>
            </p:cNvPr>
            <p:cNvCxnSpPr/>
            <p:nvPr/>
          </p:nvCxnSpPr>
          <p:spPr>
            <a:xfrm>
              <a:off x="1296853" y="2936208"/>
              <a:ext cx="434999" cy="403101"/>
            </a:xfrm>
            <a:prstGeom prst="straightConnector1">
              <a:avLst/>
            </a:prstGeom>
            <a:noFill/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19" name="Oval 16">
              <a:extLst>
                <a:ext uri="{FF2B5EF4-FFF2-40B4-BE49-F238E27FC236}">
                  <a16:creationId xmlns:a16="http://schemas.microsoft.com/office/drawing/2014/main" id="{B5F6AE71-CD28-48EB-AE68-066F32DDDC0A}"/>
                </a:ext>
              </a:extLst>
            </p:cNvPr>
            <p:cNvSpPr/>
            <p:nvPr/>
          </p:nvSpPr>
          <p:spPr>
            <a:xfrm>
              <a:off x="1891003" y="3268508"/>
              <a:ext cx="576000" cy="576000"/>
            </a:xfrm>
            <a:prstGeom prst="ellipse">
              <a:avLst/>
            </a:prstGeom>
            <a:noFill/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0</a:t>
              </a:r>
              <a:endPara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21" name="Oval 16">
              <a:extLst>
                <a:ext uri="{FF2B5EF4-FFF2-40B4-BE49-F238E27FC236}">
                  <a16:creationId xmlns:a16="http://schemas.microsoft.com/office/drawing/2014/main" id="{0785EBE5-45BA-4CC9-BE7E-906F56E65D5A}"/>
                </a:ext>
              </a:extLst>
            </p:cNvPr>
            <p:cNvSpPr/>
            <p:nvPr/>
          </p:nvSpPr>
          <p:spPr>
            <a:xfrm>
              <a:off x="2789303" y="4399783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204CB404-AFDD-474F-B94A-9EDAD1CD6567}"/>
                </a:ext>
              </a:extLst>
            </p:cNvPr>
            <p:cNvGrpSpPr/>
            <p:nvPr/>
          </p:nvGrpSpPr>
          <p:grpSpPr>
            <a:xfrm>
              <a:off x="3314531" y="3929765"/>
              <a:ext cx="726937" cy="497936"/>
              <a:chOff x="6161384" y="4739656"/>
              <a:chExt cx="726937" cy="497936"/>
            </a:xfrm>
          </p:grpSpPr>
          <p:cxnSp>
            <p:nvCxnSpPr>
              <p:cNvPr id="32" name="Line 271">
                <a:extLst>
                  <a:ext uri="{FF2B5EF4-FFF2-40B4-BE49-F238E27FC236}">
                    <a16:creationId xmlns:a16="http://schemas.microsoft.com/office/drawing/2014/main" id="{3890E6F5-6917-499B-89F6-D8587437298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161384" y="4739656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36AF0449-716A-4BAF-9BFD-C4FE8347ECE1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AFBA818-71CC-4C25-ADFB-079AA20142AE}"/>
                </a:ext>
              </a:extLst>
            </p:cNvPr>
            <p:cNvGrpSpPr/>
            <p:nvPr/>
          </p:nvGrpSpPr>
          <p:grpSpPr>
            <a:xfrm>
              <a:off x="2626520" y="3196233"/>
              <a:ext cx="901567" cy="369332"/>
              <a:chOff x="5479407" y="3772234"/>
              <a:chExt cx="901567" cy="369332"/>
            </a:xfrm>
          </p:grpSpPr>
          <p:cxnSp>
            <p:nvCxnSpPr>
              <p:cNvPr id="38" name="Line 271">
                <a:extLst>
                  <a:ext uri="{FF2B5EF4-FFF2-40B4-BE49-F238E27FC236}">
                    <a16:creationId xmlns:a16="http://schemas.microsoft.com/office/drawing/2014/main" id="{A4B6B748-9F05-40D0-A779-37D64E57206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479407" y="4129213"/>
                <a:ext cx="901567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99B5488B-B9E4-4956-B603-B797BAD6E05C}"/>
                  </a:ext>
                </a:extLst>
              </p:cNvPr>
              <p:cNvSpPr txBox="1"/>
              <p:nvPr/>
            </p:nvSpPr>
            <p:spPr>
              <a:xfrm>
                <a:off x="5629817" y="3772234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0A514991-689D-4D13-8CD5-6E6B2F5A8C41}"/>
                </a:ext>
              </a:extLst>
            </p:cNvPr>
            <p:cNvGrpSpPr/>
            <p:nvPr/>
          </p:nvGrpSpPr>
          <p:grpSpPr>
            <a:xfrm>
              <a:off x="2171121" y="3871338"/>
              <a:ext cx="678203" cy="497936"/>
              <a:chOff x="6370230" y="4681229"/>
              <a:chExt cx="678203" cy="497936"/>
            </a:xfrm>
          </p:grpSpPr>
          <p:cxnSp>
            <p:nvCxnSpPr>
              <p:cNvPr id="41" name="Line 271">
                <a:extLst>
                  <a:ext uri="{FF2B5EF4-FFF2-40B4-BE49-F238E27FC236}">
                    <a16:creationId xmlns:a16="http://schemas.microsoft.com/office/drawing/2014/main" id="{1C6905FD-3186-4730-BF88-E91DFE90AE8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>
                <a:off x="6677437" y="4681229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3B80BAF-2912-481E-B1A3-9B87E9F1807F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A422ADF-0638-40F5-A2C5-1602227703F4}"/>
              </a:ext>
            </a:extLst>
          </p:cNvPr>
          <p:cNvGrpSpPr/>
          <p:nvPr/>
        </p:nvGrpSpPr>
        <p:grpSpPr>
          <a:xfrm>
            <a:off x="3783024" y="2420888"/>
            <a:ext cx="2970755" cy="772284"/>
            <a:chOff x="2897389" y="2987660"/>
            <a:chExt cx="2970755" cy="772284"/>
          </a:xfrm>
        </p:grpSpPr>
        <p:sp>
          <p:nvSpPr>
            <p:cNvPr id="55" name="Curved Down Arrow 30">
              <a:extLst>
                <a:ext uri="{FF2B5EF4-FFF2-40B4-BE49-F238E27FC236}">
                  <a16:creationId xmlns:a16="http://schemas.microsoft.com/office/drawing/2014/main" id="{0B032EE4-C242-4726-A59A-08EED6273804}"/>
                </a:ext>
              </a:extLst>
            </p:cNvPr>
            <p:cNvSpPr/>
            <p:nvPr/>
          </p:nvSpPr>
          <p:spPr>
            <a:xfrm>
              <a:off x="2897389" y="3307673"/>
              <a:ext cx="2970755" cy="452271"/>
            </a:xfrm>
            <a:prstGeom prst="curvedDownArrow">
              <a:avLst>
                <a:gd name="adj1" fmla="val 0"/>
                <a:gd name="adj2" fmla="val 72500"/>
                <a:gd name="adj3" fmla="val 2333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4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C89E39E-BFE9-4332-9302-0022174C050B}"/>
                </a:ext>
              </a:extLst>
            </p:cNvPr>
            <p:cNvSpPr/>
            <p:nvPr/>
          </p:nvSpPr>
          <p:spPr>
            <a:xfrm>
              <a:off x="4123721" y="2987660"/>
              <a:ext cx="5180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a, b</a:t>
              </a:r>
              <a:endParaRPr lang="he-IL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6D2763E6-B08A-431E-9CBB-D5AED41D74EA}"/>
              </a:ext>
            </a:extLst>
          </p:cNvPr>
          <p:cNvGrpSpPr/>
          <p:nvPr/>
        </p:nvGrpSpPr>
        <p:grpSpPr>
          <a:xfrm rot="2398915">
            <a:off x="5604304" y="4143910"/>
            <a:ext cx="1750277" cy="407386"/>
            <a:chOff x="2943564" y="3530618"/>
            <a:chExt cx="2597150" cy="407386"/>
          </a:xfrm>
        </p:grpSpPr>
        <p:sp>
          <p:nvSpPr>
            <p:cNvPr id="57" name="Curved Down Arrow 30">
              <a:extLst>
                <a:ext uri="{FF2B5EF4-FFF2-40B4-BE49-F238E27FC236}">
                  <a16:creationId xmlns:a16="http://schemas.microsoft.com/office/drawing/2014/main" id="{65A5C016-6552-4F39-B09B-146F3DFD22D4}"/>
                </a:ext>
              </a:extLst>
            </p:cNvPr>
            <p:cNvSpPr/>
            <p:nvPr/>
          </p:nvSpPr>
          <p:spPr>
            <a:xfrm rot="21401552" flipV="1">
              <a:off x="2943564" y="3763947"/>
              <a:ext cx="2597150" cy="174057"/>
            </a:xfrm>
            <a:prstGeom prst="curvedDownArrow">
              <a:avLst>
                <a:gd name="adj1" fmla="val 0"/>
                <a:gd name="adj2" fmla="val 72500"/>
                <a:gd name="adj3" fmla="val 2333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400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AF2D59D-5DA7-48EF-B31B-85F6820058C8}"/>
                </a:ext>
              </a:extLst>
            </p:cNvPr>
            <p:cNvSpPr/>
            <p:nvPr/>
          </p:nvSpPr>
          <p:spPr>
            <a:xfrm>
              <a:off x="3021044" y="3530618"/>
              <a:ext cx="7687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a, b</a:t>
              </a:r>
              <a:endParaRPr lang="he-IL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D427B01-D896-4BD5-81BC-3678788AC4B5}"/>
              </a:ext>
            </a:extLst>
          </p:cNvPr>
          <p:cNvGrpSpPr/>
          <p:nvPr/>
        </p:nvGrpSpPr>
        <p:grpSpPr>
          <a:xfrm>
            <a:off x="6522838" y="3196233"/>
            <a:ext cx="2165451" cy="1821336"/>
            <a:chOff x="4998837" y="3196233"/>
            <a:chExt cx="2165451" cy="1821336"/>
          </a:xfrm>
        </p:grpSpPr>
        <p:sp>
          <p:nvSpPr>
            <p:cNvPr id="43" name="Oval 16">
              <a:extLst>
                <a:ext uri="{FF2B5EF4-FFF2-40B4-BE49-F238E27FC236}">
                  <a16:creationId xmlns:a16="http://schemas.microsoft.com/office/drawing/2014/main" id="{96EE3875-E3B0-4136-B730-CBBB7F8C328D}"/>
                </a:ext>
              </a:extLst>
            </p:cNvPr>
            <p:cNvSpPr/>
            <p:nvPr/>
          </p:nvSpPr>
          <p:spPr>
            <a:xfrm>
              <a:off x="4998837" y="3277565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3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C9CF58D0-275C-4E36-8F9A-E09C0977E0FE}"/>
                </a:ext>
              </a:extLst>
            </p:cNvPr>
            <p:cNvSpPr/>
            <p:nvPr/>
          </p:nvSpPr>
          <p:spPr>
            <a:xfrm>
              <a:off x="5753075" y="4441569"/>
              <a:ext cx="576000" cy="576000"/>
            </a:xfrm>
            <a:prstGeom prst="ellipse">
              <a:avLst/>
            </a:prstGeom>
            <a:noFill/>
            <a:ln w="762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5</a:t>
              </a:r>
              <a:endPara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1126A9E-C89B-400A-82D6-9B7B02EC1EA8}"/>
                </a:ext>
              </a:extLst>
            </p:cNvPr>
            <p:cNvGrpSpPr/>
            <p:nvPr/>
          </p:nvGrpSpPr>
          <p:grpSpPr>
            <a:xfrm>
              <a:off x="6303458" y="3929765"/>
              <a:ext cx="726937" cy="497936"/>
              <a:chOff x="6161384" y="4739656"/>
              <a:chExt cx="726937" cy="497936"/>
            </a:xfrm>
          </p:grpSpPr>
          <p:cxnSp>
            <p:nvCxnSpPr>
              <p:cNvPr id="47" name="Line 271">
                <a:extLst>
                  <a:ext uri="{FF2B5EF4-FFF2-40B4-BE49-F238E27FC236}">
                    <a16:creationId xmlns:a16="http://schemas.microsoft.com/office/drawing/2014/main" id="{679674AF-4036-48B5-9863-635449C0584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161384" y="4739656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79059435-4998-41D3-8287-553E69A22684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DE8AC98E-24BB-4B42-B279-07EA5007F0BB}"/>
                </a:ext>
              </a:extLst>
            </p:cNvPr>
            <p:cNvGrpSpPr/>
            <p:nvPr/>
          </p:nvGrpSpPr>
          <p:grpSpPr>
            <a:xfrm>
              <a:off x="5615447" y="3196233"/>
              <a:ext cx="901567" cy="369332"/>
              <a:chOff x="5479407" y="3772234"/>
              <a:chExt cx="901567" cy="369332"/>
            </a:xfrm>
          </p:grpSpPr>
          <p:cxnSp>
            <p:nvCxnSpPr>
              <p:cNvPr id="50" name="Line 271">
                <a:extLst>
                  <a:ext uri="{FF2B5EF4-FFF2-40B4-BE49-F238E27FC236}">
                    <a16:creationId xmlns:a16="http://schemas.microsoft.com/office/drawing/2014/main" id="{8E564891-FB34-43B3-B4B2-2CECE70F76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479407" y="4129213"/>
                <a:ext cx="901567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B598C8E-FC39-4239-A09F-792576C3B5D4}"/>
                  </a:ext>
                </a:extLst>
              </p:cNvPr>
              <p:cNvSpPr txBox="1"/>
              <p:nvPr/>
            </p:nvSpPr>
            <p:spPr>
              <a:xfrm>
                <a:off x="5629817" y="3772234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B26E15B4-2E15-4FC9-8BD0-F04AD43E3419}"/>
                </a:ext>
              </a:extLst>
            </p:cNvPr>
            <p:cNvGrpSpPr/>
            <p:nvPr/>
          </p:nvGrpSpPr>
          <p:grpSpPr>
            <a:xfrm>
              <a:off x="5160048" y="3871338"/>
              <a:ext cx="678203" cy="497936"/>
              <a:chOff x="6370230" y="4681229"/>
              <a:chExt cx="678203" cy="497936"/>
            </a:xfrm>
          </p:grpSpPr>
          <p:cxnSp>
            <p:nvCxnSpPr>
              <p:cNvPr id="53" name="Line 271">
                <a:extLst>
                  <a:ext uri="{FF2B5EF4-FFF2-40B4-BE49-F238E27FC236}">
                    <a16:creationId xmlns:a16="http://schemas.microsoft.com/office/drawing/2014/main" id="{25F3C515-0011-4365-94F2-E59304B2D8B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>
                <a:off x="6677437" y="4681229"/>
                <a:ext cx="370996" cy="497936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6A5467F-CBA3-468B-83CA-E28FE476453F}"/>
                  </a:ext>
                </a:extLst>
              </p:cNvPr>
              <p:cNvSpPr txBox="1"/>
              <p:nvPr/>
            </p:nvSpPr>
            <p:spPr>
              <a:xfrm>
                <a:off x="6370230" y="4783900"/>
                <a:ext cx="51809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 b</a:t>
                </a:r>
                <a:endParaRPr lang="he-IL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9" name="Oval 16">
              <a:extLst>
                <a:ext uri="{FF2B5EF4-FFF2-40B4-BE49-F238E27FC236}">
                  <a16:creationId xmlns:a16="http://schemas.microsoft.com/office/drawing/2014/main" id="{CDE2F8A2-3F64-4D7C-9200-7D8B4DBA75D7}"/>
                </a:ext>
              </a:extLst>
            </p:cNvPr>
            <p:cNvSpPr/>
            <p:nvPr/>
          </p:nvSpPr>
          <p:spPr>
            <a:xfrm>
              <a:off x="6588288" y="3277565"/>
              <a:ext cx="576000" cy="576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chemeClr val="tx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4</a:t>
              </a:r>
              <a:endParaRPr lang="en-US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DAB15E0C-C262-49DE-985B-CD661B9B0447}"/>
              </a:ext>
            </a:extLst>
          </p:cNvPr>
          <p:cNvGrpSpPr/>
          <p:nvPr/>
        </p:nvGrpSpPr>
        <p:grpSpPr>
          <a:xfrm rot="20734023">
            <a:off x="4337920" y="4526649"/>
            <a:ext cx="4682701" cy="892206"/>
            <a:chOff x="2592511" y="3307673"/>
            <a:chExt cx="3069938" cy="452271"/>
          </a:xfrm>
        </p:grpSpPr>
        <p:sp>
          <p:nvSpPr>
            <p:cNvPr id="61" name="Curved Down Arrow 30">
              <a:extLst>
                <a:ext uri="{FF2B5EF4-FFF2-40B4-BE49-F238E27FC236}">
                  <a16:creationId xmlns:a16="http://schemas.microsoft.com/office/drawing/2014/main" id="{69FA9518-F97B-4F61-8C5F-9A28917BBC35}"/>
                </a:ext>
              </a:extLst>
            </p:cNvPr>
            <p:cNvSpPr/>
            <p:nvPr/>
          </p:nvSpPr>
          <p:spPr>
            <a:xfrm flipV="1">
              <a:off x="2897390" y="3307673"/>
              <a:ext cx="2765059" cy="452271"/>
            </a:xfrm>
            <a:prstGeom prst="curvedDownArrow">
              <a:avLst>
                <a:gd name="adj1" fmla="val 0"/>
                <a:gd name="adj2" fmla="val 25363"/>
                <a:gd name="adj3" fmla="val 18514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400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CDD69C34-066C-4085-9616-BA436CE9C21B}"/>
                </a:ext>
              </a:extLst>
            </p:cNvPr>
            <p:cNvSpPr/>
            <p:nvPr/>
          </p:nvSpPr>
          <p:spPr>
            <a:xfrm>
              <a:off x="2592511" y="3361488"/>
              <a:ext cx="339656" cy="18721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a, b</a:t>
              </a:r>
              <a:endParaRPr lang="he-IL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5" name="כותרת 1">
            <a:extLst>
              <a:ext uri="{FF2B5EF4-FFF2-40B4-BE49-F238E27FC236}">
                <a16:creationId xmlns:a16="http://schemas.microsoft.com/office/drawing/2014/main" id="{016471C2-E19C-4651-B0D7-81178E2C13F1}"/>
              </a:ext>
            </a:extLst>
          </p:cNvPr>
          <p:cNvSpPr txBox="1">
            <a:spLocks/>
          </p:cNvSpPr>
          <p:nvPr/>
        </p:nvSpPr>
        <p:spPr>
          <a:xfrm>
            <a:off x="1176528" y="304534"/>
            <a:ext cx="9802368" cy="720000"/>
          </a:xfrm>
          <a:prstGeom prst="rect">
            <a:avLst/>
          </a:prstGeom>
        </p:spPr>
        <p:txBody>
          <a:bodyPr vert="horz" lIns="36000" tIns="0" rIns="36000" bIns="0" rtlCol="1" anchor="ctr">
            <a:noAutofit/>
          </a:bodyPr>
          <a:lstStyle>
            <a:lvl1pPr marL="0" indent="0" algn="ctr" defTabSz="914491" rtl="1" eaLnBrk="1" latinLnBrk="0" hangingPunct="1">
              <a:spcBef>
                <a:spcPct val="0"/>
              </a:spcBef>
              <a:buNone/>
              <a:tabLst>
                <a:tab pos="11659766" algn="l"/>
              </a:tabLst>
              <a:defRPr sz="4400" b="1" kern="120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r>
              <a:rPr lang="he-IL"/>
              <a:t>הוכחת רגולריות ע"י אוטומט</a:t>
            </a:r>
            <a:endParaRPr lang="he-IL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A22BEA39-D5D3-465A-987A-4A10855E5AD6}"/>
              </a:ext>
            </a:extLst>
          </p:cNvPr>
          <p:cNvSpPr/>
          <p:nvPr/>
        </p:nvSpPr>
        <p:spPr>
          <a:xfrm>
            <a:off x="2559837" y="1328250"/>
            <a:ext cx="7633821" cy="6477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{w</a:t>
            </a:r>
            <a:r>
              <a:rPr lang="en-US" sz="3200" baseline="-25000" dirty="0"/>
              <a:t>1</a:t>
            </a:r>
            <a:r>
              <a:rPr lang="en-US" sz="3200" dirty="0"/>
              <a:t> ∙ w</a:t>
            </a:r>
            <a:r>
              <a:rPr lang="en-US" sz="3200" baseline="-25000" dirty="0"/>
              <a:t>2</a:t>
            </a:r>
            <a:r>
              <a:rPr lang="en-US" sz="3200" dirty="0"/>
              <a:t> | |w</a:t>
            </a:r>
            <a:r>
              <a:rPr lang="en-US" sz="3200" baseline="-25000" dirty="0"/>
              <a:t>1</a:t>
            </a:r>
            <a:r>
              <a:rPr lang="en-US" sz="3200" dirty="0"/>
              <a:t>| mod 3 = |w</a:t>
            </a:r>
            <a:r>
              <a:rPr lang="en-US" sz="3200" baseline="-25000" dirty="0"/>
              <a:t>2</a:t>
            </a:r>
            <a:r>
              <a:rPr lang="en-US" sz="3200" dirty="0"/>
              <a:t>| mod 3}</a:t>
            </a:r>
          </a:p>
        </p:txBody>
      </p:sp>
    </p:spTree>
    <p:extLst>
      <p:ext uri="{BB962C8B-B14F-4D97-AF65-F5344CB8AC3E}">
        <p14:creationId xmlns:p14="http://schemas.microsoft.com/office/powerpoint/2010/main" val="112360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15448"/>
            <a:ext cx="10752236" cy="720000"/>
          </a:xfrm>
        </p:spPr>
        <p:txBody>
          <a:bodyPr/>
          <a:lstStyle/>
          <a:p>
            <a:r>
              <a:rPr lang="he-IL" dirty="0"/>
              <a:t>לאחר ההפסקה נמשיך לתרגל</a:t>
            </a:r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515273" y="4726487"/>
            <a:ext cx="11161454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dirty="0"/>
              <a:t>נצא להפסקה בת 10 דקות</a:t>
            </a:r>
          </a:p>
        </p:txBody>
      </p:sp>
    </p:spTree>
    <p:extLst>
      <p:ext uri="{BB962C8B-B14F-4D97-AF65-F5344CB8AC3E}">
        <p14:creationId xmlns:p14="http://schemas.microsoft.com/office/powerpoint/2010/main" val="41358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0415E0-4372-4DCE-A917-C1ED388F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!!!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C0ACE1-6312-4448-B1A1-B30DA7399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B094-5D2D-455E-BC3E-9977F64394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6165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18</a:t>
            </a:fld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0385" y="1214080"/>
                <a:ext cx="11558194" cy="39808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he-IL" sz="2800" dirty="0"/>
                  <a:t>בעבור כל אות בא"ב {</a:t>
                </a:r>
                <a:r>
                  <a:rPr lang="en-US" sz="2800" dirty="0"/>
                  <a:t>0, 1</a:t>
                </a:r>
                <a:r>
                  <a:rPr lang="he-IL" sz="2800" dirty="0"/>
                  <a:t>} נגדיר פעולת "ניגוד", שמסומנת באמצעות ~ באופן הזה:</a:t>
                </a:r>
              </a:p>
              <a:p>
                <a:pPr algn="ctr" rtl="0"/>
                <a:r>
                  <a:rPr lang="he-IL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,   </m:t>
                    </m:r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800" dirty="0"/>
              </a:p>
              <a:p>
                <a:pPr algn="l" rtl="0"/>
                <a:endParaRPr lang="he-IL" sz="2800" dirty="0"/>
              </a:p>
              <a:p>
                <a:r>
                  <a:rPr lang="he-IL" sz="2800" dirty="0"/>
                  <a:t>בעבור כל מילה מעל הא"ב {</a:t>
                </a:r>
                <a:r>
                  <a:rPr lang="en-US" sz="2800" dirty="0"/>
                  <a:t>0, 1</a:t>
                </a:r>
                <a:r>
                  <a:rPr lang="he-IL" sz="2800" dirty="0"/>
                  <a:t>} נגדיר פעולת "ניגוד" באופן הזה:</a:t>
                </a:r>
              </a:p>
              <a:p>
                <a:r>
                  <a:rPr lang="he-IL" sz="2800" dirty="0"/>
                  <a:t>אם </a:t>
                </a:r>
                <a:r>
                  <a:rPr lang="en-US" sz="2800" dirty="0"/>
                  <a:t>w = a</a:t>
                </a:r>
                <a:r>
                  <a:rPr lang="en-US" sz="2800" baseline="-25000" dirty="0"/>
                  <a:t>1</a:t>
                </a:r>
                <a:r>
                  <a:rPr lang="en-US" sz="2800" dirty="0"/>
                  <a:t>a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a</a:t>
                </a:r>
                <a:r>
                  <a:rPr lang="en-US" sz="2800" baseline="-25000" dirty="0"/>
                  <a:t>3</a:t>
                </a:r>
                <a:r>
                  <a:rPr lang="en-US" sz="2800" dirty="0"/>
                  <a:t>…a</a:t>
                </a:r>
                <a:r>
                  <a:rPr lang="en-US" sz="2800" baseline="-25000" dirty="0"/>
                  <a:t>n</a:t>
                </a:r>
                <a:r>
                  <a:rPr lang="he-IL" sz="2800" dirty="0"/>
                  <a:t> </a:t>
                </a:r>
              </a:p>
              <a:p>
                <a:r>
                  <a:rPr lang="he-IL" sz="2800" dirty="0"/>
                  <a:t>אזי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800" dirty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2800" i="1" dirty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acc>
                      </m:e>
                      <m:sub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he-IL" sz="2800" dirty="0"/>
                  <a:t>, </a:t>
                </a:r>
              </a:p>
              <a:p>
                <a:r>
                  <a:rPr lang="he-IL" sz="2800" dirty="0"/>
                  <a:t>עבור </a:t>
                </a:r>
                <a:r>
                  <a:rPr lang="el-GR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ε</a:t>
                </a:r>
                <a:r>
                  <a:rPr lang="he-IL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המילה הריקה </a:t>
                </a:r>
                <a:r>
                  <a:rPr lang="he-IL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l-GR" sz="28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ε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ε</a:t>
                </a:r>
                <a:endParaRPr lang="en-US" sz="2800" dirty="0"/>
              </a:p>
              <a:p>
                <a:pPr>
                  <a:tabLst>
                    <a:tab pos="1252538" algn="l"/>
                  </a:tabLst>
                </a:pPr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85" y="1214080"/>
                <a:ext cx="11558194" cy="3980833"/>
              </a:xfrm>
              <a:prstGeom prst="rect">
                <a:avLst/>
              </a:prstGeom>
              <a:blipFill>
                <a:blip r:embed="rId3"/>
                <a:stretch>
                  <a:fillRect t="-1531" r="-105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כותרת 1">
            <a:extLst>
              <a:ext uri="{FF2B5EF4-FFF2-40B4-BE49-F238E27FC236}">
                <a16:creationId xmlns:a16="http://schemas.microsoft.com/office/drawing/2014/main" id="{DBDFD3ED-AE9B-41EC-80F7-225F1B742FE9}"/>
              </a:ext>
            </a:extLst>
          </p:cNvPr>
          <p:cNvSpPr txBox="1">
            <a:spLocks/>
          </p:cNvSpPr>
          <p:nvPr/>
        </p:nvSpPr>
        <p:spPr>
          <a:xfrm>
            <a:off x="1630391" y="277721"/>
            <a:ext cx="8749577" cy="720000"/>
          </a:xfrm>
          <a:prstGeom prst="rect">
            <a:avLst/>
          </a:prstGeom>
        </p:spPr>
        <p:txBody>
          <a:bodyPr vert="horz" lIns="36000" tIns="0" rIns="36000" bIns="0" rtlCol="1" anchor="ctr">
            <a:noAutofit/>
          </a:bodyPr>
          <a:lstStyle>
            <a:lvl1pPr marL="0" indent="0" algn="ctr" defTabSz="914491" rtl="1" eaLnBrk="1" latinLnBrk="0" hangingPunct="1">
              <a:spcBef>
                <a:spcPct val="0"/>
              </a:spcBef>
              <a:buNone/>
              <a:tabLst>
                <a:tab pos="11659766" algn="l"/>
              </a:tabLst>
              <a:defRPr sz="4400" b="1" kern="120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r>
              <a:rPr lang="he-IL" dirty="0"/>
              <a:t>תרגיל מתוך מבחן בגרות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מציין מיקום טקסט 2">
                <a:extLst>
                  <a:ext uri="{FF2B5EF4-FFF2-40B4-BE49-F238E27FC236}">
                    <a16:creationId xmlns:a16="http://schemas.microsoft.com/office/drawing/2014/main" id="{7ABC94AF-5A0C-45F9-A09C-D464A176486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37270" y="5180439"/>
                <a:ext cx="5917459" cy="461665"/>
              </a:xfrm>
              <a:prstGeom prst="rect">
                <a:avLst/>
              </a:prstGeom>
              <a:solidFill>
                <a:srgbClr val="6CF0FF"/>
              </a:solidFill>
              <a:ln w="85725"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>
                <a:defPPr>
                  <a:defRPr lang="he-IL"/>
                </a:defPPr>
                <a:lvl1pPr algn="ctr">
                  <a:defRPr sz="2800"/>
                </a:lvl1pPr>
                <a:lvl2pPr marL="4572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8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16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he-IL" sz="2400" b="1" dirty="0"/>
                  <a:t>דוגמה</a:t>
                </a:r>
                <a:r>
                  <a:rPr lang="he-IL" sz="2400" dirty="0"/>
                  <a:t> - אם </a:t>
                </a:r>
                <a:r>
                  <a:rPr lang="en-US" sz="2400" dirty="0"/>
                  <a:t>w = 10010</a:t>
                </a:r>
                <a:r>
                  <a:rPr lang="he-IL" sz="2400" dirty="0"/>
                  <a:t> אזי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  <m:r>
                      <a:rPr lang="he-IL" sz="2400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he-IL" sz="2400" dirty="0">
                        <a:latin typeface="Cambria Math" panose="02040503050406030204" pitchFamily="18" charset="0"/>
                      </a:rPr>
                      <m:t>01101</m:t>
                    </m:r>
                  </m:oMath>
                </a14:m>
                <a:endParaRPr lang="he-IL" sz="2400" dirty="0"/>
              </a:p>
            </p:txBody>
          </p:sp>
        </mc:Choice>
        <mc:Fallback xmlns="">
          <p:sp>
            <p:nvSpPr>
              <p:cNvPr id="6" name="מציין מיקום טקסט 2">
                <a:extLst>
                  <a:ext uri="{FF2B5EF4-FFF2-40B4-BE49-F238E27FC236}">
                    <a16:creationId xmlns:a16="http://schemas.microsoft.com/office/drawing/2014/main" id="{7ABC94AF-5A0C-45F9-A09C-D464A17648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270" y="5180439"/>
                <a:ext cx="5917459" cy="461665"/>
              </a:xfrm>
              <a:prstGeom prst="rect">
                <a:avLst/>
              </a:prstGeom>
              <a:blipFill>
                <a:blip r:embed="rId4"/>
                <a:stretch>
                  <a:fillRect t="-1111" b="-16667"/>
                </a:stretch>
              </a:blipFill>
              <a:ln w="85725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733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19</a:t>
            </a:fld>
            <a:endParaRPr lang="he-IL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50331" y="2877109"/>
            <a:ext cx="11168569" cy="2485606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{1</a:t>
            </a:r>
            <a:r>
              <a:rPr lang="en-US" sz="3200" baseline="30000" dirty="0"/>
              <a:t>n</a:t>
            </a:r>
            <a:r>
              <a:rPr lang="en-US" sz="3200" dirty="0"/>
              <a:t>	| n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3200" dirty="0"/>
              <a:t>}</a:t>
            </a:r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L</a:t>
            </a:r>
            <a:r>
              <a:rPr lang="en-US" sz="3200" baseline="-25000" dirty="0"/>
              <a:t>A</a:t>
            </a:r>
            <a:endParaRPr lang="en-US" sz="3200" dirty="0"/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{0</a:t>
            </a:r>
            <a:r>
              <a:rPr lang="en-US" sz="3200" baseline="30000" dirty="0"/>
              <a:t>n</a:t>
            </a:r>
            <a:r>
              <a:rPr lang="en-US" sz="3200" dirty="0"/>
              <a:t>1</a:t>
            </a:r>
            <a:r>
              <a:rPr lang="en-US" sz="3200" baseline="30000" dirty="0"/>
              <a:t>n </a:t>
            </a:r>
            <a:r>
              <a:rPr lang="en-US" sz="3200" dirty="0"/>
              <a:t>| n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3200" dirty="0"/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400" dirty="0">
                        <a:latin typeface="Cambria Math" panose="02040503050406030204" pitchFamily="18" charset="0"/>
                      </a:rPr>
                      <m:t>∙</m:t>
                    </m:r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  <a:blipFill>
                <a:blip r:embed="rId3"/>
                <a:stretch>
                  <a:fillRect l="-2249" t="-5076" b="-1116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מלבן 2">
            <a:extLst>
              <a:ext uri="{FF2B5EF4-FFF2-40B4-BE49-F238E27FC236}">
                <a16:creationId xmlns:a16="http://schemas.microsoft.com/office/drawing/2014/main" id="{61AEE248-CE7A-45D8-BA9A-B5F766AA7414}"/>
              </a:ext>
            </a:extLst>
          </p:cNvPr>
          <p:cNvSpPr/>
          <p:nvPr/>
        </p:nvSpPr>
        <p:spPr>
          <a:xfrm>
            <a:off x="272094" y="1419733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3EED1B96-8B60-46BB-8331-82FD6D8DD095}"/>
              </a:ext>
            </a:extLst>
          </p:cNvPr>
          <p:cNvSpPr/>
          <p:nvPr/>
        </p:nvSpPr>
        <p:spPr>
          <a:xfrm>
            <a:off x="4152198" y="1945452"/>
            <a:ext cx="388760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>
              <a:tabLst>
                <a:tab pos="1252538" algn="l"/>
              </a:tabLst>
            </a:pPr>
            <a:r>
              <a:rPr lang="en-US" sz="4400" dirty="0"/>
              <a:t>L = {0</a:t>
            </a:r>
            <a:r>
              <a:rPr lang="en-US" sz="4400" baseline="30000" dirty="0"/>
              <a:t>n</a:t>
            </a:r>
            <a:r>
              <a:rPr lang="en-US" sz="4400" dirty="0"/>
              <a:t> | n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4400" dirty="0"/>
              <a:t>}</a:t>
            </a:r>
          </a:p>
        </p:txBody>
      </p:sp>
      <p:sp>
        <p:nvSpPr>
          <p:cNvPr id="8" name="מלבן: פינות מעוגלות 7">
            <a:extLst>
              <a:ext uri="{FF2B5EF4-FFF2-40B4-BE49-F238E27FC236}">
                <a16:creationId xmlns:a16="http://schemas.microsoft.com/office/drawing/2014/main" id="{119E481A-FD66-42C9-8635-A77C502DBD3D}"/>
              </a:ext>
            </a:extLst>
          </p:cNvPr>
          <p:cNvSpPr/>
          <p:nvPr/>
        </p:nvSpPr>
        <p:spPr>
          <a:xfrm>
            <a:off x="4152198" y="1929857"/>
            <a:ext cx="4064000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841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364984" y="1538300"/>
            <a:ext cx="12028713" cy="1028268"/>
          </a:xfrm>
        </p:spPr>
        <p:txBody>
          <a:bodyPr/>
          <a:lstStyle/>
          <a:p>
            <a:r>
              <a:rPr lang="he-IL" sz="4800" dirty="0"/>
              <a:t>שפות רגולריות </a:t>
            </a:r>
            <a:br>
              <a:rPr lang="en-US" sz="4800" dirty="0"/>
            </a:br>
            <a:r>
              <a:rPr lang="he-IL" sz="4800" dirty="0"/>
              <a:t>וחסרות הקשר - תרגול ג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6879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מודלים חישוביים,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979340" y="3529232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גד לידרור</a:t>
            </a:r>
          </a:p>
          <a:p>
            <a:r>
              <a:rPr lang="he-IL" dirty="0">
                <a:sym typeface="Varela Round"/>
              </a:rPr>
              <a:t>מורה בודקת: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20</a:t>
            </a:fld>
            <a:endParaRPr lang="he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50330" y="2682955"/>
                <a:ext cx="11168569" cy="2462756"/>
              </a:xfrm>
            </p:spPr>
            <p:txBody>
              <a:bodyPr>
                <a:noAutofit/>
              </a:bodyPr>
              <a:lstStyle/>
              <a:p>
                <a:pPr marL="0" indent="0" algn="l" rtl="0">
                  <a:buNone/>
                  <a:tabLst>
                    <a:tab pos="1252538" algn="l"/>
                  </a:tabLst>
                </a:pPr>
                <a:r>
                  <a:rPr lang="en-US" sz="3200" dirty="0"/>
                  <a:t>L</a:t>
                </a:r>
                <a:r>
                  <a:rPr lang="en-US" sz="3200" baseline="-25000" dirty="0"/>
                  <a:t>1</a:t>
                </a:r>
                <a:r>
                  <a:rPr lang="en-US" sz="3200" dirty="0"/>
                  <a:t> = {1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3200" dirty="0"/>
                  <a:t>1} 		</a:t>
                </a:r>
              </a:p>
              <a:p>
                <a:pPr marL="0" indent="0" algn="l" rtl="0">
                  <a:buNone/>
                  <a:tabLst>
                    <a:tab pos="1252538" algn="l"/>
                  </a:tabLst>
                </a:pPr>
                <a:r>
                  <a:rPr lang="en-US" sz="3200" dirty="0"/>
                  <a:t>L</a:t>
                </a:r>
                <a:r>
                  <a:rPr lang="en-US" sz="3200" baseline="-25000" dirty="0"/>
                  <a:t>2</a:t>
                </a:r>
                <a:r>
                  <a:rPr lang="en-US" sz="3200" dirty="0"/>
                  <a:t> = {0R(w)0}</a:t>
                </a:r>
              </a:p>
              <a:p>
                <a:pPr marL="0" indent="0" algn="l" rtl="0">
                  <a:buNone/>
                  <a:tabLst>
                    <a:tab pos="1252538" algn="l"/>
                  </a:tabLst>
                </a:pPr>
                <a:r>
                  <a:rPr lang="en-US" sz="3200" dirty="0"/>
                  <a:t>L</a:t>
                </a:r>
                <a:r>
                  <a:rPr lang="en-US" sz="3200" baseline="-25000" dirty="0"/>
                  <a:t>3</a:t>
                </a:r>
                <a:r>
                  <a:rPr lang="en-US" sz="3200" dirty="0"/>
                  <a:t> = {0w01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3200" dirty="0"/>
                  <a:t>1}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50330" y="2682955"/>
                <a:ext cx="11168569" cy="2462756"/>
              </a:xfrm>
              <a:blipFill>
                <a:blip r:embed="rId3"/>
                <a:stretch>
                  <a:fillRect l="-1364" b="-4455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400" dirty="0">
                        <a:latin typeface="Cambria Math" panose="02040503050406030204" pitchFamily="18" charset="0"/>
                      </a:rPr>
                      <m:t>∙</m:t>
                    </m:r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  <a:blipFill>
                <a:blip r:embed="rId4"/>
                <a:stretch>
                  <a:fillRect l="-2249" t="-5076" b="-1116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03B7E76F-12EE-463F-9C71-CF13ADDBCA74}"/>
              </a:ext>
            </a:extLst>
          </p:cNvPr>
          <p:cNvSpPr/>
          <p:nvPr/>
        </p:nvSpPr>
        <p:spPr>
          <a:xfrm>
            <a:off x="272094" y="1419733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256DAE00-1587-4BE1-9C92-7F8209108704}"/>
              </a:ext>
            </a:extLst>
          </p:cNvPr>
          <p:cNvSpPr/>
          <p:nvPr/>
        </p:nvSpPr>
        <p:spPr>
          <a:xfrm>
            <a:off x="226259" y="5362715"/>
            <a:ext cx="3223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המילים </a:t>
            </a:r>
            <a:r>
              <a:rPr lang="en-US" dirty="0"/>
              <a:t>w</a:t>
            </a:r>
            <a:r>
              <a:rPr lang="he-IL" dirty="0"/>
              <a:t>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56786EBC-1D50-4F0E-85AA-6328769FBA48}"/>
              </a:ext>
            </a:extLst>
          </p:cNvPr>
          <p:cNvSpPr/>
          <p:nvPr/>
        </p:nvSpPr>
        <p:spPr>
          <a:xfrm>
            <a:off x="2673776" y="1983241"/>
            <a:ext cx="75312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>
              <a:tabLst>
                <a:tab pos="1252538" algn="l"/>
              </a:tabLst>
            </a:pPr>
            <a:r>
              <a:rPr lang="en-US" sz="3600" dirty="0"/>
              <a:t>L = {0w0 | {0,1} </a:t>
            </a:r>
            <a:r>
              <a:rPr lang="he-IL" sz="3600" dirty="0"/>
              <a:t> מילה מעל הא"ב</a:t>
            </a:r>
            <a:r>
              <a:rPr lang="en-US" sz="3600" dirty="0"/>
              <a:t>w} </a:t>
            </a:r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DCD5AF7B-C686-49EC-ABEE-D04EBCB0845B}"/>
              </a:ext>
            </a:extLst>
          </p:cNvPr>
          <p:cNvSpPr/>
          <p:nvPr/>
        </p:nvSpPr>
        <p:spPr>
          <a:xfrm>
            <a:off x="2673776" y="1929857"/>
            <a:ext cx="7531229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5958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21</a:t>
            </a:fld>
            <a:endParaRPr lang="he-IL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350331" y="2833863"/>
            <a:ext cx="11168569" cy="3421486"/>
          </a:xfrm>
        </p:spPr>
        <p:txBody>
          <a:bodyPr>
            <a:noAutofit/>
          </a:bodyPr>
          <a:lstStyle/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{1</a:t>
            </a:r>
            <a:r>
              <a:rPr lang="en-US" sz="3200" baseline="30000" dirty="0"/>
              <a:t>n</a:t>
            </a:r>
            <a:r>
              <a:rPr lang="en-US" sz="3200" dirty="0"/>
              <a:t>(10)</a:t>
            </a:r>
            <a:r>
              <a:rPr lang="en-US" sz="3200" baseline="30000" dirty="0"/>
              <a:t>k</a:t>
            </a:r>
            <a:r>
              <a:rPr lang="en-US" sz="3200" dirty="0"/>
              <a:t>}</a:t>
            </a:r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{(10)</a:t>
            </a:r>
            <a:r>
              <a:rPr lang="en-US" sz="3200" baseline="30000" dirty="0"/>
              <a:t>k</a:t>
            </a:r>
            <a:r>
              <a:rPr lang="en-US" sz="3200" dirty="0"/>
              <a:t>0</a:t>
            </a:r>
            <a:r>
              <a:rPr lang="en-US" sz="3200" baseline="30000" dirty="0"/>
              <a:t>n</a:t>
            </a:r>
            <a:r>
              <a:rPr lang="en-US" sz="3200" dirty="0"/>
              <a:t>}</a:t>
            </a:r>
          </a:p>
          <a:p>
            <a:pPr marL="0" indent="0" algn="l" rtl="0">
              <a:buNone/>
              <a:tabLst>
                <a:tab pos="1252538" algn="l"/>
              </a:tabLst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{0</a:t>
            </a:r>
            <a:r>
              <a:rPr lang="en-US" sz="3200" baseline="30000" dirty="0"/>
              <a:t>n</a:t>
            </a:r>
            <a:r>
              <a:rPr lang="en-US" sz="3200" dirty="0"/>
              <a:t>(01)</a:t>
            </a:r>
            <a:r>
              <a:rPr lang="en-US" sz="3200" baseline="30000" dirty="0"/>
              <a:t>k</a:t>
            </a:r>
            <a:r>
              <a:rPr lang="en-US" sz="3200" dirty="0"/>
              <a:t>1</a:t>
            </a:r>
            <a:r>
              <a:rPr lang="en-US" sz="3200" baseline="30000" dirty="0"/>
              <a:t>n</a:t>
            </a:r>
            <a:r>
              <a:rPr lang="en-US" sz="3200" dirty="0"/>
              <a:t>(10)</a:t>
            </a:r>
            <a:r>
              <a:rPr lang="en-US" sz="3200" baseline="30000" dirty="0"/>
              <a:t>k</a:t>
            </a:r>
            <a:r>
              <a:rPr lang="en-US" sz="3200" dirty="0"/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w</m:t>
                    </m:r>
                    <m:r>
                      <a:rPr lang="en-US" sz="2400" dirty="0">
                        <a:latin typeface="Cambria Math" panose="02040503050406030204" pitchFamily="18" charset="0"/>
                      </a:rPr>
                      <m:t>∙</m:t>
                    </m:r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1200329"/>
              </a:xfrm>
              <a:prstGeom prst="rect">
                <a:avLst/>
              </a:prstGeom>
              <a:blipFill>
                <a:blip r:embed="rId3"/>
                <a:stretch>
                  <a:fillRect l="-2249" t="-5076" b="-1116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832A9A91-EBEE-45DF-82D9-1317355DB633}"/>
              </a:ext>
            </a:extLst>
          </p:cNvPr>
          <p:cNvSpPr/>
          <p:nvPr/>
        </p:nvSpPr>
        <p:spPr>
          <a:xfrm>
            <a:off x="272094" y="1419733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F537D241-8B65-4850-BEC1-1A84EB7569A9}"/>
              </a:ext>
            </a:extLst>
          </p:cNvPr>
          <p:cNvSpPr/>
          <p:nvPr/>
        </p:nvSpPr>
        <p:spPr>
          <a:xfrm>
            <a:off x="3847993" y="1982870"/>
            <a:ext cx="50016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>
              <a:tabLst>
                <a:tab pos="1252538" algn="l"/>
              </a:tabLst>
            </a:pPr>
            <a:r>
              <a:rPr lang="en-US" sz="3600" dirty="0"/>
              <a:t>L = {0</a:t>
            </a:r>
            <a:r>
              <a:rPr lang="en-US" sz="3600" baseline="30000" dirty="0"/>
              <a:t>n</a:t>
            </a:r>
            <a:r>
              <a:rPr lang="en-US" sz="3600" dirty="0"/>
              <a:t>(01)</a:t>
            </a:r>
            <a:r>
              <a:rPr lang="en-US" sz="3600" baseline="30000" dirty="0"/>
              <a:t>k</a:t>
            </a:r>
            <a:r>
              <a:rPr lang="en-US" sz="3600" dirty="0"/>
              <a:t>	| n, k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≥ 0</a:t>
            </a:r>
            <a:r>
              <a:rPr lang="en-US" sz="3600" dirty="0"/>
              <a:t>} </a:t>
            </a:r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25D770BB-D740-4367-86C8-6A08C2D7FE74}"/>
              </a:ext>
            </a:extLst>
          </p:cNvPr>
          <p:cNvSpPr/>
          <p:nvPr/>
        </p:nvSpPr>
        <p:spPr>
          <a:xfrm>
            <a:off x="3772635" y="1917288"/>
            <a:ext cx="5077047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799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22</a:t>
            </a:fld>
            <a:endParaRPr lang="he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-425447" y="2984141"/>
                <a:ext cx="11168569" cy="264088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he-IL" sz="3200" dirty="0"/>
                  <a:t>שפת המילה הריקה </a:t>
                </a:r>
                <a:r>
                  <a:rPr lang="en-US" sz="3200" dirty="0"/>
                  <a:t>{</a:t>
                </a:r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ε</a:t>
                </a:r>
                <a:r>
                  <a:rPr lang="en-US" sz="3200" dirty="0"/>
                  <a:t>}</a:t>
                </a:r>
                <a:r>
                  <a:rPr lang="he-IL" sz="3200" dirty="0"/>
                  <a:t> = </a:t>
                </a:r>
                <a:r>
                  <a:rPr lang="en-US" sz="3200" dirty="0"/>
                  <a:t>L</a:t>
                </a:r>
                <a:r>
                  <a:rPr lang="el-GR" sz="3200" dirty="0"/>
                  <a:t>ε</a:t>
                </a:r>
                <a:r>
                  <a:rPr lang="he-IL" sz="3200" dirty="0"/>
                  <a:t>  (זו אינה שפה ריקה !!)</a:t>
                </a:r>
                <a:br>
                  <a:rPr lang="en-US" sz="3200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he-IL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כיוון שמוגדר ש</a:t>
                </a:r>
                <a:r>
                  <a:rPr lang="he-IL" sz="3200" dirty="0"/>
                  <a:t>בעבור </a:t>
                </a:r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ε</a:t>
                </a:r>
                <a:r>
                  <a:rPr lang="he-IL" sz="3200" dirty="0">
                    <a:latin typeface="Arial" panose="020B0604020202020204" pitchFamily="34" charset="0"/>
                  </a:rPr>
                  <a:t> המילה הריקה </a:t>
                </a:r>
                <a:r>
                  <a:rPr lang="he-IL" sz="32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3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l-GR" sz="32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ε</m:t>
                        </m:r>
                      </m:e>
                    </m:acc>
                    <m:r>
                      <a:rPr lang="en-US" sz="3200" i="1" dirty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l-GR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ε</a:t>
                </a:r>
                <a:endParaRPr lang="en-US" sz="32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-425447" y="2984141"/>
                <a:ext cx="11168569" cy="2640881"/>
              </a:xfrm>
              <a:blipFill>
                <a:blip r:embed="rId3"/>
                <a:stretch>
                  <a:fillRect r="-1419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415084"/>
                <a:ext cx="40640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415084"/>
                <a:ext cx="4064000" cy="461665"/>
              </a:xfrm>
              <a:prstGeom prst="rect">
                <a:avLst/>
              </a:prstGeom>
              <a:blipFill>
                <a:blip r:embed="rId4"/>
                <a:stretch>
                  <a:fillRect l="-2249" t="-13158" b="-30263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3582AB2F-BCA4-4974-9DFC-81BFF271C512}"/>
              </a:ext>
            </a:extLst>
          </p:cNvPr>
          <p:cNvSpPr/>
          <p:nvPr/>
        </p:nvSpPr>
        <p:spPr>
          <a:xfrm>
            <a:off x="256475" y="957944"/>
            <a:ext cx="18934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10" name="מלבן: פינות מעוגלות 9">
            <a:extLst>
              <a:ext uri="{FF2B5EF4-FFF2-40B4-BE49-F238E27FC236}">
                <a16:creationId xmlns:a16="http://schemas.microsoft.com/office/drawing/2014/main" id="{00CF0DD6-C6FB-4E40-95FE-7282D37B230A}"/>
              </a:ext>
            </a:extLst>
          </p:cNvPr>
          <p:cNvSpPr/>
          <p:nvPr/>
        </p:nvSpPr>
        <p:spPr>
          <a:xfrm>
            <a:off x="1819761" y="1929857"/>
            <a:ext cx="8923361" cy="623562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0CB4F3F7-346D-4599-BEB1-C9AF5F416B8E}"/>
              </a:ext>
            </a:extLst>
          </p:cNvPr>
          <p:cNvSpPr/>
          <p:nvPr/>
        </p:nvSpPr>
        <p:spPr>
          <a:xfrm>
            <a:off x="1916432" y="1929857"/>
            <a:ext cx="86276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1252538" algn="l"/>
              </a:tabLst>
            </a:pPr>
            <a:r>
              <a:rPr lang="he-IL" sz="3200" dirty="0"/>
              <a:t>תנו דוגמה ל </a:t>
            </a:r>
            <a:r>
              <a:rPr lang="en-US" sz="3200" dirty="0"/>
              <a:t>L</a:t>
            </a:r>
            <a:r>
              <a:rPr lang="he-IL" sz="3200" dirty="0"/>
              <a:t> (לא ריקה) שעבורה מתקיים </a:t>
            </a:r>
            <a:r>
              <a:rPr lang="en-US" sz="3200" dirty="0"/>
              <a:t>L = L</a:t>
            </a:r>
            <a:r>
              <a:rPr lang="en-US" sz="3200" baseline="-25000" dirty="0"/>
              <a:t>1</a:t>
            </a:r>
            <a:endParaRPr lang="he-IL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975868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23</a:t>
            </a:fld>
            <a:endParaRPr lang="he-IL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10717" y="2883741"/>
            <a:ext cx="11168569" cy="21713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3200" dirty="0"/>
              <a:t>שפת המילה </a:t>
            </a:r>
            <a:r>
              <a:rPr lang="en-US" sz="3200" dirty="0"/>
              <a:t>{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r>
              <a:rPr lang="en-US" sz="3200" dirty="0"/>
              <a:t>}</a:t>
            </a:r>
            <a:r>
              <a:rPr lang="he-IL" sz="3200" dirty="0"/>
              <a:t> = </a:t>
            </a:r>
            <a:r>
              <a:rPr lang="en-US" sz="3200" dirty="0"/>
              <a:t>L</a:t>
            </a:r>
          </a:p>
          <a:p>
            <a:pPr marL="0" indent="0" algn="l" rtl="0">
              <a:buNone/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{10} ≠ L</a:t>
            </a:r>
          </a:p>
          <a:p>
            <a:pPr marL="0" indent="0" algn="l" rtl="0">
              <a:buNone/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{10} = L</a:t>
            </a:r>
            <a:r>
              <a:rPr lang="en-US" sz="3200" baseline="-25000" dirty="0"/>
              <a:t>1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  <a:tabLst>
                <a:tab pos="1252538" algn="l"/>
              </a:tabLst>
            </a:pP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/>
              <p:nvPr/>
            </p:nvSpPr>
            <p:spPr>
              <a:xfrm>
                <a:off x="350331" y="185769"/>
                <a:ext cx="4064000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= {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dirty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acc>
                  </m:oMath>
                </a14:m>
                <a:r>
                  <a:rPr lang="en-US" sz="2400" dirty="0"/>
                  <a:t> 	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  <a:p>
                <a:pPr algn="l" rtl="0">
                  <a:tabLst>
                    <a:tab pos="1252538" algn="l"/>
                  </a:tabLst>
                </a:pPr>
                <a:r>
                  <a:rPr lang="en-US" sz="2400" dirty="0"/>
                  <a:t>L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= {R(w)	| w </a:t>
                </a:r>
                <a:r>
                  <a:rPr lang="en-US" sz="2400" dirty="0">
                    <a:sym typeface="Symbol" panose="05050102010706020507" pitchFamily="18" charset="2"/>
                  </a:rPr>
                  <a:t></a:t>
                </a:r>
                <a:r>
                  <a:rPr lang="en-US" sz="2400" dirty="0"/>
                  <a:t> L}</a:t>
                </a:r>
              </a:p>
            </p:txBody>
          </p:sp>
        </mc:Choice>
        <mc:Fallback xmlns="">
          <p:sp>
            <p:nvSpPr>
              <p:cNvPr id="5" name="מלבן 4">
                <a:extLst>
                  <a:ext uri="{FF2B5EF4-FFF2-40B4-BE49-F238E27FC236}">
                    <a16:creationId xmlns:a16="http://schemas.microsoft.com/office/drawing/2014/main" id="{91B222B5-FF90-4A91-AD24-6447014BF6B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331" y="185769"/>
                <a:ext cx="4064000" cy="830997"/>
              </a:xfrm>
              <a:prstGeom prst="rect">
                <a:avLst/>
              </a:prstGeom>
              <a:blipFill>
                <a:blip r:embed="rId3"/>
                <a:stretch>
                  <a:fillRect l="-2249" t="-7299" b="-16058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מלבן 5">
            <a:extLst>
              <a:ext uri="{FF2B5EF4-FFF2-40B4-BE49-F238E27FC236}">
                <a16:creationId xmlns:a16="http://schemas.microsoft.com/office/drawing/2014/main" id="{4F718A97-60D7-4380-B68B-4356FF290BFB}"/>
              </a:ext>
            </a:extLst>
          </p:cNvPr>
          <p:cNvSpPr/>
          <p:nvPr/>
        </p:nvSpPr>
        <p:spPr>
          <a:xfrm>
            <a:off x="211709" y="1016766"/>
            <a:ext cx="2967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0, 1</a:t>
            </a:r>
            <a:r>
              <a:rPr lang="he-IL" dirty="0"/>
              <a:t>} 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431BB455-AD05-4DBB-9DB9-96AD5C0D14BB}"/>
              </a:ext>
            </a:extLst>
          </p:cNvPr>
          <p:cNvSpPr/>
          <p:nvPr/>
        </p:nvSpPr>
        <p:spPr>
          <a:xfrm>
            <a:off x="992039" y="1929857"/>
            <a:ext cx="10526862" cy="623562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5F9A6D4A-795E-4407-A939-3AF68113B02B}"/>
              </a:ext>
            </a:extLst>
          </p:cNvPr>
          <p:cNvSpPr/>
          <p:nvPr/>
        </p:nvSpPr>
        <p:spPr>
          <a:xfrm>
            <a:off x="912118" y="1942369"/>
            <a:ext cx="105240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200" dirty="0"/>
              <a:t>תארו שפה לא ריקה </a:t>
            </a:r>
            <a:r>
              <a:rPr lang="en-US" sz="3200" dirty="0"/>
              <a:t>L</a:t>
            </a:r>
            <a:r>
              <a:rPr lang="he-IL" sz="3200" dirty="0"/>
              <a:t> שבעבורה מתקיים </a:t>
            </a: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L</a:t>
            </a:r>
            <a:r>
              <a:rPr lang="en-US" sz="3200" baseline="-25000" dirty="0"/>
              <a:t>2</a:t>
            </a:r>
            <a:r>
              <a:rPr lang="he-IL" sz="3200" dirty="0"/>
              <a:t> וגם </a:t>
            </a:r>
            <a:r>
              <a:rPr lang="en-US" sz="3200" dirty="0"/>
              <a:t>L ≠ L</a:t>
            </a:r>
            <a:r>
              <a:rPr lang="en-US" sz="3200" baseline="-25000" dirty="0"/>
              <a:t>1</a:t>
            </a:r>
            <a:endParaRPr lang="he-IL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381430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61D6AA4-60C6-4219-9443-7F5296B88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</a:p>
        </p:txBody>
      </p:sp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FD4CBDC4-3F30-4493-8868-3AEA9019B256}"/>
              </a:ext>
            </a:extLst>
          </p:cNvPr>
          <p:cNvSpPr txBox="1">
            <a:spLocks/>
          </p:cNvSpPr>
          <p:nvPr/>
        </p:nvSpPr>
        <p:spPr>
          <a:xfrm>
            <a:off x="873549" y="1123221"/>
            <a:ext cx="10367106" cy="2508980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he-IL" b="1" dirty="0">
                <a:sym typeface="Varela Round"/>
              </a:rPr>
              <a:t>תרגלנו זיהוי והוכחה של שפות כרגולריות או חופשיות הקשר</a:t>
            </a:r>
            <a:endParaRPr lang="he-IL" dirty="0">
              <a:sym typeface="Varela Round"/>
            </a:endParaRPr>
          </a:p>
          <a:p>
            <a:pPr lvl="1"/>
            <a:r>
              <a:rPr lang="he-IL" dirty="0">
                <a:sym typeface="Symbol" panose="05050102010706020507" pitchFamily="18" charset="2"/>
              </a:rPr>
              <a:t>ראינו את החשיבות של זיהוי שפה כסופית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למדנו לנמק – על ידי הצבעה על תלות אינסופית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תרגלנו הוכחות, תוך שימוש בתכונות הסגירות של פעולות שונות</a:t>
            </a:r>
            <a:endParaRPr lang="en-US" dirty="0">
              <a:sym typeface="Symbol"/>
            </a:endParaRPr>
          </a:p>
          <a:p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87664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329836" cy="720000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69343" y="1513185"/>
            <a:ext cx="10505611" cy="4611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בשיעור זה נתרגל נושאים מתחום השפות הרגולריות, חופשיות ההקשר ושאינן חופשיות הקשר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נשתמש בהגדרות של השפות הללו ובחוקי הסגירות שהוכחנו</a:t>
            </a:r>
          </a:p>
          <a:p>
            <a:pPr marL="0" indent="0">
              <a:buNone/>
            </a:pPr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D1D78AD-CD43-4573-9FC4-35AD83AC2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D6C0239D-CD27-442F-BD1C-01D6A09129C0}"/>
              </a:ext>
            </a:extLst>
          </p:cNvPr>
          <p:cNvGrpSpPr/>
          <p:nvPr/>
        </p:nvGrpSpPr>
        <p:grpSpPr>
          <a:xfrm>
            <a:off x="608329" y="676098"/>
            <a:ext cx="10975341" cy="5089584"/>
            <a:chOff x="370937" y="707365"/>
            <a:chExt cx="10975341" cy="5089584"/>
          </a:xfrm>
        </p:grpSpPr>
        <p:sp>
          <p:nvSpPr>
            <p:cNvPr id="5" name="Rectangle 8">
              <a:extLst>
                <a:ext uri="{FF2B5EF4-FFF2-40B4-BE49-F238E27FC236}">
                  <a16:creationId xmlns:a16="http://schemas.microsoft.com/office/drawing/2014/main" id="{D19646CB-F514-4F72-ABDA-5F1CACE0483B}"/>
                </a:ext>
              </a:extLst>
            </p:cNvPr>
            <p:cNvSpPr/>
            <p:nvPr/>
          </p:nvSpPr>
          <p:spPr>
            <a:xfrm>
              <a:off x="370937" y="707365"/>
              <a:ext cx="10525751" cy="5089584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F392F713-EC46-4282-8FC2-A441D049A455}"/>
                </a:ext>
              </a:extLst>
            </p:cNvPr>
            <p:cNvSpPr/>
            <p:nvPr/>
          </p:nvSpPr>
          <p:spPr>
            <a:xfrm>
              <a:off x="10108440" y="707365"/>
              <a:ext cx="1237838" cy="10156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/>
              <a:r>
                <a:rPr lang="he-IL" sz="6000" dirty="0">
                  <a:solidFill>
                    <a:schemeClr val="tx2"/>
                  </a:solidFill>
                  <a:sym typeface="Symbol"/>
                </a:rPr>
                <a:t></a:t>
              </a:r>
              <a:endParaRPr lang="he-IL" sz="23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9FCCDA5A-DB7D-45DA-8CA5-762DE3910EF8}"/>
                </a:ext>
              </a:extLst>
            </p:cNvPr>
            <p:cNvSpPr/>
            <p:nvPr/>
          </p:nvSpPr>
          <p:spPr>
            <a:xfrm>
              <a:off x="1842835" y="1852168"/>
              <a:ext cx="8166044" cy="3832640"/>
            </a:xfrm>
            <a:prstGeom prst="ellipse">
              <a:avLst/>
            </a:prstGeom>
            <a:solidFill>
              <a:srgbClr val="192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ז</a:t>
              </a: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89903A36-57A1-4AA5-BFB4-0EF0FEEB032B}"/>
                </a:ext>
              </a:extLst>
            </p:cNvPr>
            <p:cNvSpPr/>
            <p:nvPr/>
          </p:nvSpPr>
          <p:spPr>
            <a:xfrm>
              <a:off x="2426153" y="3128284"/>
              <a:ext cx="6999411" cy="249294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Rectangle 13">
              <a:extLst>
                <a:ext uri="{FF2B5EF4-FFF2-40B4-BE49-F238E27FC236}">
                  <a16:creationId xmlns:a16="http://schemas.microsoft.com/office/drawing/2014/main" id="{A5AAFC25-F65C-46C3-8466-14FA87921FB9}"/>
                </a:ext>
              </a:extLst>
            </p:cNvPr>
            <p:cNvSpPr/>
            <p:nvPr/>
          </p:nvSpPr>
          <p:spPr>
            <a:xfrm>
              <a:off x="2704389" y="1013597"/>
              <a:ext cx="6442927" cy="646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e-IL" sz="3600" dirty="0">
                  <a:solidFill>
                    <a:schemeClr val="tx2"/>
                  </a:solidFill>
                </a:rPr>
                <a:t>שפות שאינן חופשיות הקשר</a:t>
              </a:r>
              <a:endParaRPr lang="he-IL" sz="36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10" name="מלבן 9">
              <a:extLst>
                <a:ext uri="{FF2B5EF4-FFF2-40B4-BE49-F238E27FC236}">
                  <a16:creationId xmlns:a16="http://schemas.microsoft.com/office/drawing/2014/main" id="{B949A928-4837-499A-B33A-87A5FF224ECE}"/>
                </a:ext>
              </a:extLst>
            </p:cNvPr>
            <p:cNvSpPr/>
            <p:nvPr/>
          </p:nvSpPr>
          <p:spPr>
            <a:xfrm>
              <a:off x="3729583" y="2366017"/>
              <a:ext cx="4392548" cy="646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sz="3600" dirty="0">
                  <a:solidFill>
                    <a:srgbClr val="6CF0FF"/>
                  </a:solidFill>
                </a:rPr>
                <a:t>שפות חופשיות הקשר</a:t>
              </a:r>
              <a:endParaRPr lang="he-IL" sz="3600" dirty="0">
                <a:solidFill>
                  <a:srgbClr val="6CF0FF"/>
                </a:solidFill>
                <a:sym typeface="Symbol"/>
              </a:endParaRPr>
            </a:p>
          </p:txBody>
        </p:sp>
        <p:sp>
          <p:nvSpPr>
            <p:cNvPr id="11" name="מלבן 10">
              <a:extLst>
                <a:ext uri="{FF2B5EF4-FFF2-40B4-BE49-F238E27FC236}">
                  <a16:creationId xmlns:a16="http://schemas.microsoft.com/office/drawing/2014/main" id="{C27D1D95-580A-4606-B176-8219335FFB20}"/>
                </a:ext>
              </a:extLst>
            </p:cNvPr>
            <p:cNvSpPr/>
            <p:nvPr/>
          </p:nvSpPr>
          <p:spPr>
            <a:xfrm>
              <a:off x="4386419" y="3451943"/>
              <a:ext cx="3078868" cy="646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e-IL" sz="3600" dirty="0">
                  <a:solidFill>
                    <a:schemeClr val="tx2"/>
                  </a:solidFill>
                </a:rPr>
                <a:t>שפות רגולריות</a:t>
              </a:r>
              <a:endParaRPr lang="he-IL" sz="36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22C073A-79D3-4D89-B321-7E9627472CB1}"/>
                </a:ext>
              </a:extLst>
            </p:cNvPr>
            <p:cNvSpPr/>
            <p:nvPr/>
          </p:nvSpPr>
          <p:spPr>
            <a:xfrm>
              <a:off x="4347662" y="4099002"/>
              <a:ext cx="3156382" cy="1491695"/>
            </a:xfrm>
            <a:prstGeom prst="ellipse">
              <a:avLst/>
            </a:prstGeom>
            <a:solidFill>
              <a:srgbClr val="6CF0FF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3" name="מלבן 12">
              <a:extLst>
                <a:ext uri="{FF2B5EF4-FFF2-40B4-BE49-F238E27FC236}">
                  <a16:creationId xmlns:a16="http://schemas.microsoft.com/office/drawing/2014/main" id="{5D0B14D1-6573-4DCD-A82C-4704F4A82AAA}"/>
                </a:ext>
              </a:extLst>
            </p:cNvPr>
            <p:cNvSpPr/>
            <p:nvPr/>
          </p:nvSpPr>
          <p:spPr>
            <a:xfrm>
              <a:off x="4722640" y="4483478"/>
              <a:ext cx="2406428" cy="5847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sz="3200" dirty="0"/>
                <a:t>שפות סופיות</a:t>
              </a:r>
              <a:endParaRPr lang="he-IL" sz="3200" dirty="0">
                <a:sym typeface="Symbo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181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שפות - הגדרה וזיהוי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5</a:t>
            </a:fld>
            <a:endParaRPr lang="he-IL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10416443"/>
              </p:ext>
            </p:extLst>
          </p:nvPr>
        </p:nvGraphicFramePr>
        <p:xfrm>
          <a:off x="665408" y="872134"/>
          <a:ext cx="10861183" cy="461599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42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8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8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02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</a:rPr>
                        <a:t>סוג השפה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>
                          <a:effectLst/>
                        </a:rPr>
                        <a:t>הגדרה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>
                          <a:effectLst/>
                        </a:rPr>
                        <a:t>איך מזהים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</a:rPr>
                        <a:t>דוגמה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69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רגולרית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1" dirty="0">
                          <a:effectLst/>
                        </a:rPr>
                        <a:t>שפה שניתן לבנות עבורה אוטומט סופי (רגיל)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סופית / 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אין תלות אינסופית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m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n, m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3377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שפה שאינה רגולרית /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חופשית הקשר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שניתן לבנות עבורה אוטומט </a:t>
                      </a:r>
                      <a:r>
                        <a:rPr lang="he-IL" sz="2000" b="1" u="sng" dirty="0">
                          <a:effectLst/>
                        </a:rPr>
                        <a:t>מחסנית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he-IL" sz="2000" b="1" dirty="0">
                          <a:effectLst/>
                        </a:rPr>
                        <a:t> סופי</a:t>
                      </a:r>
                      <a:br>
                        <a:rPr lang="he-IL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תלות אינסופית בודדת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220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</a:t>
                      </a:r>
                      <a:r>
                        <a:rPr lang="he-IL" sz="1800" u="sng" dirty="0">
                          <a:effectLst/>
                        </a:rPr>
                        <a:t>שאינה</a:t>
                      </a:r>
                      <a:r>
                        <a:rPr lang="he-IL" sz="1800" dirty="0">
                          <a:effectLst/>
                        </a:rPr>
                        <a:t> חופשית הקשר</a:t>
                      </a:r>
                      <a:br>
                        <a:rPr lang="en-US" sz="1800" dirty="0">
                          <a:effectLst/>
                        </a:rPr>
                      </a:b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</a:t>
                      </a:r>
                      <a:r>
                        <a:rPr lang="he-IL" sz="2000" b="1" u="sng" dirty="0">
                          <a:effectLst/>
                        </a:rPr>
                        <a:t>שלא</a:t>
                      </a:r>
                      <a:r>
                        <a:rPr lang="he-IL" sz="2000" b="1" dirty="0">
                          <a:effectLst/>
                        </a:rPr>
                        <a:t> ניתן לבנות עבורה אוטומט מחסנית </a:t>
                      </a:r>
                      <a:br>
                        <a:rPr lang="he-IL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תלות אינסופית כפולה (לפחות)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3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שפות - היחס בין קבוצות השפות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6</a:t>
            </a:fld>
            <a:endParaRPr lang="he-IL" dirty="0"/>
          </a:p>
        </p:txBody>
      </p: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B04F0EBB-825F-42BF-A320-9A732382DCBB}"/>
              </a:ext>
            </a:extLst>
          </p:cNvPr>
          <p:cNvGrpSpPr/>
          <p:nvPr/>
        </p:nvGrpSpPr>
        <p:grpSpPr>
          <a:xfrm>
            <a:off x="1448318" y="1987404"/>
            <a:ext cx="9378178" cy="1667774"/>
            <a:chOff x="317914" y="1247955"/>
            <a:chExt cx="9378178" cy="1667774"/>
          </a:xfrm>
        </p:grpSpPr>
        <p:sp>
          <p:nvSpPr>
            <p:cNvPr id="6" name="מלבן 5">
              <a:extLst>
                <a:ext uri="{FF2B5EF4-FFF2-40B4-BE49-F238E27FC236}">
                  <a16:creationId xmlns:a16="http://schemas.microsoft.com/office/drawing/2014/main" id="{ACEF8C2B-1718-4467-870A-250FB486DADE}"/>
                </a:ext>
              </a:extLst>
            </p:cNvPr>
            <p:cNvSpPr/>
            <p:nvPr/>
          </p:nvSpPr>
          <p:spPr>
            <a:xfrm>
              <a:off x="5357004" y="1811547"/>
              <a:ext cx="4339087" cy="560717"/>
            </a:xfrm>
            <a:prstGeom prst="rect">
              <a:avLst/>
            </a:prstGeom>
            <a:solidFill>
              <a:srgbClr val="92D050">
                <a:alpha val="61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17">
              <a:extLst>
                <a:ext uri="{FF2B5EF4-FFF2-40B4-BE49-F238E27FC236}">
                  <a16:creationId xmlns:a16="http://schemas.microsoft.com/office/drawing/2014/main" id="{8800CCA2-AF24-4007-84C3-7E675920951F}"/>
                </a:ext>
              </a:extLst>
            </p:cNvPr>
            <p:cNvSpPr/>
            <p:nvPr/>
          </p:nvSpPr>
          <p:spPr>
            <a:xfrm>
              <a:off x="7573993" y="2355012"/>
              <a:ext cx="2122098" cy="560717"/>
            </a:xfrm>
            <a:prstGeom prst="rect">
              <a:avLst/>
            </a:prstGeom>
            <a:solidFill>
              <a:srgbClr val="92D05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מלבן 18">
              <a:extLst>
                <a:ext uri="{FF2B5EF4-FFF2-40B4-BE49-F238E27FC236}">
                  <a16:creationId xmlns:a16="http://schemas.microsoft.com/office/drawing/2014/main" id="{A3CCA1D6-5650-47D6-A2F5-8B8977A19C47}"/>
                </a:ext>
              </a:extLst>
            </p:cNvPr>
            <p:cNvSpPr/>
            <p:nvPr/>
          </p:nvSpPr>
          <p:spPr>
            <a:xfrm>
              <a:off x="5357004" y="2350700"/>
              <a:ext cx="2221301" cy="560717"/>
            </a:xfrm>
            <a:prstGeom prst="rect">
              <a:avLst/>
            </a:prstGeom>
            <a:solidFill>
              <a:srgbClr val="92D050">
                <a:alpha val="1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מלבן 23">
              <a:extLst>
                <a:ext uri="{FF2B5EF4-FFF2-40B4-BE49-F238E27FC236}">
                  <a16:creationId xmlns:a16="http://schemas.microsoft.com/office/drawing/2014/main" id="{B22BA7FA-19AF-4715-B3A3-E888D1FBCC7A}"/>
                </a:ext>
              </a:extLst>
            </p:cNvPr>
            <p:cNvSpPr/>
            <p:nvPr/>
          </p:nvSpPr>
          <p:spPr>
            <a:xfrm>
              <a:off x="2838092" y="1247955"/>
              <a:ext cx="6858000" cy="560717"/>
            </a:xfrm>
            <a:prstGeom prst="rect">
              <a:avLst/>
            </a:prstGeom>
            <a:solidFill>
              <a:schemeClr val="accent1">
                <a:alpha val="8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מלבן 24">
              <a:extLst>
                <a:ext uri="{FF2B5EF4-FFF2-40B4-BE49-F238E27FC236}">
                  <a16:creationId xmlns:a16="http://schemas.microsoft.com/office/drawing/2014/main" id="{D3BF80DC-2CBD-46CF-A18A-D1B42A365C8C}"/>
                </a:ext>
              </a:extLst>
            </p:cNvPr>
            <p:cNvSpPr/>
            <p:nvPr/>
          </p:nvSpPr>
          <p:spPr>
            <a:xfrm>
              <a:off x="2838092" y="1808672"/>
              <a:ext cx="2518912" cy="1105620"/>
            </a:xfrm>
            <a:prstGeom prst="rect">
              <a:avLst/>
            </a:prstGeom>
            <a:solidFill>
              <a:srgbClr val="92D050">
                <a:alpha val="5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מלבן 25">
              <a:extLst>
                <a:ext uri="{FF2B5EF4-FFF2-40B4-BE49-F238E27FC236}">
                  <a16:creationId xmlns:a16="http://schemas.microsoft.com/office/drawing/2014/main" id="{B6CFA7D3-351E-4807-93CE-D5E12BF03EF3}"/>
                </a:ext>
              </a:extLst>
            </p:cNvPr>
            <p:cNvSpPr/>
            <p:nvPr/>
          </p:nvSpPr>
          <p:spPr>
            <a:xfrm>
              <a:off x="317914" y="1253826"/>
              <a:ext cx="2518912" cy="1660466"/>
            </a:xfrm>
            <a:prstGeom prst="rect">
              <a:avLst/>
            </a:prstGeom>
            <a:solidFill>
              <a:srgbClr val="6CF0FF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C33D7462-7406-41D5-BA51-2EDB5497BA3C}"/>
              </a:ext>
            </a:extLst>
          </p:cNvPr>
          <p:cNvSpPr txBox="1"/>
          <p:nvPr/>
        </p:nvSpPr>
        <p:spPr>
          <a:xfrm>
            <a:off x="5807342" y="2028889"/>
            <a:ext cx="298992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שפות חופשיות הקשר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C07AA225-0213-48BC-A537-0DC2262871B8}"/>
              </a:ext>
            </a:extLst>
          </p:cNvPr>
          <p:cNvSpPr txBox="1"/>
          <p:nvPr/>
        </p:nvSpPr>
        <p:spPr>
          <a:xfrm>
            <a:off x="7736023" y="2634263"/>
            <a:ext cx="1774845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dirty="0"/>
              <a:t>שפות רגולריות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C4E6B538-A2DE-428D-8292-0F0737E5C60E}"/>
              </a:ext>
            </a:extLst>
          </p:cNvPr>
          <p:cNvSpPr txBox="1"/>
          <p:nvPr/>
        </p:nvSpPr>
        <p:spPr>
          <a:xfrm>
            <a:off x="9352512" y="3215150"/>
            <a:ext cx="82586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סופיות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D295051A-7E06-4403-8A73-157392E73C91}"/>
              </a:ext>
            </a:extLst>
          </p:cNvPr>
          <p:cNvSpPr txBox="1"/>
          <p:nvPr/>
        </p:nvSpPr>
        <p:spPr>
          <a:xfrm>
            <a:off x="7109821" y="3194980"/>
            <a:ext cx="111601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אינסופיות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27BC3EF1-F141-48C4-9E1E-BFD508AED4D4}"/>
              </a:ext>
            </a:extLst>
          </p:cNvPr>
          <p:cNvSpPr txBox="1"/>
          <p:nvPr/>
        </p:nvSpPr>
        <p:spPr>
          <a:xfrm>
            <a:off x="3946342" y="2647468"/>
            <a:ext cx="25410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/>
              <a:t>שפות שאינן רגולריות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98325A23-E953-4ECC-88EF-E16ACD82511D}"/>
              </a:ext>
            </a:extLst>
          </p:cNvPr>
          <p:cNvSpPr txBox="1"/>
          <p:nvPr/>
        </p:nvSpPr>
        <p:spPr>
          <a:xfrm>
            <a:off x="1622845" y="2443818"/>
            <a:ext cx="2172390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sz="2400" dirty="0"/>
              <a:t>שפות שאינן </a:t>
            </a:r>
            <a:br>
              <a:rPr lang="en-US" sz="2400" dirty="0"/>
            </a:br>
            <a:r>
              <a:rPr lang="he-IL" sz="2400" dirty="0"/>
              <a:t>חופשיות בקשר</a:t>
            </a:r>
          </a:p>
        </p:txBody>
      </p:sp>
    </p:spTree>
    <p:extLst>
      <p:ext uri="{BB962C8B-B14F-4D97-AF65-F5344CB8AC3E}">
        <p14:creationId xmlns:p14="http://schemas.microsoft.com/office/powerpoint/2010/main" val="1053333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סגירות תחת ההכלה והפעולות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7</a:t>
            </a:fld>
            <a:endParaRPr lang="he-IL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3758320"/>
              </p:ext>
            </p:extLst>
          </p:nvPr>
        </p:nvGraphicFramePr>
        <p:xfrm>
          <a:off x="923637" y="1111940"/>
          <a:ext cx="10659530" cy="4466418"/>
        </p:xfrm>
        <a:graphic>
          <a:graphicData uri="http://schemas.openxmlformats.org/drawingml/2006/table">
            <a:tbl>
              <a:tblPr rtl="1">
                <a:tableStyleId>{5940675A-B579-460E-94D1-54222C63F5DA}</a:tableStyleId>
              </a:tblPr>
              <a:tblGrid>
                <a:gridCol w="173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7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9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1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6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סגירות תחת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כלומר</a:t>
                      </a:r>
                      <a:endParaRPr lang="en-US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רגולריות</a:t>
                      </a:r>
                      <a:br>
                        <a:rPr lang="en-US" sz="2000" b="1" kern="0" dirty="0">
                          <a:effectLst/>
                        </a:rPr>
                      </a:br>
                      <a:endParaRPr lang="en-US" sz="2000" b="0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חופשיות הקשר</a:t>
                      </a:r>
                      <a:endParaRPr lang="en-US" sz="2000" b="0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הכלה</a:t>
                      </a:r>
                      <a:br>
                        <a:rPr lang="en-US" sz="2000" b="1" dirty="0">
                          <a:effectLst/>
                        </a:rPr>
                      </a:br>
                      <a:endParaRPr kumimoji="0"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נתון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he-IL" sz="2000" dirty="0">
                          <a:effectLst/>
                        </a:rPr>
                        <a:t> שפה ...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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או  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</a:t>
                      </a:r>
                      <a:r>
                        <a:rPr lang="en-US" sz="2000" dirty="0">
                          <a:effectLst/>
                        </a:rPr>
                        <a:t> L 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FF0000"/>
                          </a:solidFill>
                          <a:effectLst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FF0000"/>
                          </a:solidFill>
                          <a:effectLst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איחוד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16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r>
                        <a:rPr lang="en-US" sz="2000">
                          <a:effectLst/>
                        </a:rPr>
                        <a:t>, L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he-IL" sz="2000">
                          <a:effectLst/>
                        </a:rPr>
                        <a:t> שפות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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 </a:t>
                      </a:r>
                      <a:r>
                        <a:rPr lang="he-IL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? 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dirty="0">
                          <a:solidFill>
                            <a:srgbClr val="00B050"/>
                          </a:solidFill>
                          <a:effectLst/>
                          <a:sym typeface="Wingdings" panose="05000000000000000000" pitchFamily="2" charset="2"/>
                        </a:rPr>
                        <a:t>יש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חיתוך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r>
                        <a:rPr lang="en-US" sz="2000">
                          <a:effectLst/>
                        </a:rPr>
                        <a:t>, L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he-IL" sz="2000">
                          <a:effectLst/>
                        </a:rPr>
                        <a:t> שפות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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 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משלים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he-IL" sz="2000">
                          <a:effectLst/>
                        </a:rPr>
                        <a:t> שפה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spc="-800" dirty="0">
                          <a:effectLst/>
                        </a:rPr>
                        <a:t>L ¯</a:t>
                      </a:r>
                      <a:r>
                        <a:rPr lang="he-IL" sz="2000" dirty="0">
                          <a:effectLst/>
                        </a:rPr>
                        <a:t>   </a:t>
                      </a:r>
                      <a:r>
                        <a:rPr lang="en-US" sz="2000" dirty="0">
                          <a:effectLst/>
                        </a:rPr>
                        <a:t>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הופכי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16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he-IL" sz="2000">
                          <a:effectLst/>
                        </a:rPr>
                        <a:t> שפה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R(L) </a:t>
                      </a:r>
                      <a:r>
                        <a:rPr lang="en-US" sz="2000" spc="-8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שרשור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נתון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, L</a:t>
                      </a:r>
                      <a:r>
                        <a:rPr lang="en-US" sz="2000" baseline="-25000" dirty="0">
                          <a:effectLst/>
                        </a:rPr>
                        <a:t>2</a:t>
                      </a:r>
                      <a:r>
                        <a:rPr lang="he-IL" sz="2000" dirty="0">
                          <a:effectLst/>
                        </a:rPr>
                        <a:t> שפות ...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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</a:t>
                      </a:r>
                      <a:r>
                        <a:rPr lang="he-IL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91" rtl="1" eaLnBrk="1" latinLnBrk="0" hangingPunct="1">
                        <a:spcAft>
                          <a:spcPts val="0"/>
                        </a:spcAft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54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000" dirty="0"/>
              <a:t>תרגיל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8</a:t>
            </a:fld>
            <a:endParaRPr lang="he-IL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381000" y="957132"/>
            <a:ext cx="11068050" cy="5314220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he-IL" sz="2800" dirty="0"/>
              <a:t>נתונות השפות הבאות מעל</a:t>
            </a:r>
            <a:r>
              <a:rPr lang="en-US" sz="2800" dirty="0"/>
              <a:t> </a:t>
            </a:r>
            <a:r>
              <a:rPr lang="he-IL" sz="2800" dirty="0"/>
              <a:t>הא"ב {</a:t>
            </a:r>
            <a:r>
              <a:rPr lang="en-US" sz="2800" dirty="0"/>
              <a:t>a, b</a:t>
            </a:r>
            <a:r>
              <a:rPr lang="he-IL" sz="2800" dirty="0"/>
              <a:t>}:</a:t>
            </a:r>
            <a:endParaRPr lang="en-US" dirty="0"/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 = {a</a:t>
            </a:r>
            <a:r>
              <a:rPr lang="en-US" sz="3600" baseline="30000" dirty="0">
                <a:solidFill>
                  <a:schemeClr val="tx1"/>
                </a:solidFill>
              </a:rPr>
              <a:t>2n</a:t>
            </a:r>
            <a:r>
              <a:rPr lang="en-US" sz="3600" dirty="0">
                <a:solidFill>
                  <a:schemeClr val="tx1"/>
                </a:solidFill>
              </a:rPr>
              <a:t>b | n ≥ 0}</a:t>
            </a:r>
            <a:r>
              <a:rPr lang="he-IL" sz="3600" dirty="0">
                <a:solidFill>
                  <a:schemeClr val="tx1"/>
                </a:solidFill>
              </a:rPr>
              <a:t> </a:t>
            </a:r>
            <a:endParaRPr lang="en-US" sz="3600" dirty="0">
              <a:solidFill>
                <a:schemeClr val="tx1"/>
              </a:solidFill>
            </a:endParaRP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 = {a</a:t>
            </a:r>
            <a:r>
              <a:rPr lang="en-US" sz="3600" baseline="30000" dirty="0">
                <a:solidFill>
                  <a:schemeClr val="tx1"/>
                </a:solidFill>
              </a:rPr>
              <a:t>2n</a:t>
            </a:r>
            <a:r>
              <a:rPr lang="en-US" sz="3600" dirty="0">
                <a:solidFill>
                  <a:schemeClr val="tx1"/>
                </a:solidFill>
              </a:rPr>
              <a:t>b</a:t>
            </a:r>
            <a:r>
              <a:rPr lang="en-US" sz="3600" baseline="30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a</a:t>
            </a:r>
            <a:r>
              <a:rPr lang="en-US" sz="3600" baseline="30000" dirty="0">
                <a:solidFill>
                  <a:schemeClr val="tx1"/>
                </a:solidFill>
              </a:rPr>
              <a:t>2n</a:t>
            </a:r>
            <a:r>
              <a:rPr lang="en-US" sz="3600" dirty="0">
                <a:solidFill>
                  <a:schemeClr val="tx1"/>
                </a:solidFill>
              </a:rPr>
              <a:t> | n ≥ 0}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3</a:t>
            </a:r>
            <a:r>
              <a:rPr lang="en-US" sz="3600" dirty="0">
                <a:solidFill>
                  <a:schemeClr val="tx1"/>
                </a:solidFill>
              </a:rPr>
              <a:t> = {</a:t>
            </a:r>
            <a:r>
              <a:rPr lang="en-US" sz="3600" dirty="0" err="1">
                <a:solidFill>
                  <a:schemeClr val="tx1"/>
                </a:solidFill>
              </a:rPr>
              <a:t>a</a:t>
            </a:r>
            <a:r>
              <a:rPr lang="en-US" sz="3600" baseline="30000" dirty="0" err="1">
                <a:solidFill>
                  <a:schemeClr val="tx1"/>
                </a:solidFill>
              </a:rPr>
              <a:t>n</a:t>
            </a:r>
            <a:r>
              <a:rPr lang="en-US" sz="3600" dirty="0" err="1">
                <a:solidFill>
                  <a:schemeClr val="tx1"/>
                </a:solidFill>
              </a:rPr>
              <a:t>b</a:t>
            </a:r>
            <a:r>
              <a:rPr lang="en-US" sz="3600" baseline="30000" dirty="0" err="1">
                <a:solidFill>
                  <a:schemeClr val="tx1"/>
                </a:solidFill>
              </a:rPr>
              <a:t>m</a:t>
            </a:r>
            <a:r>
              <a:rPr lang="en-US" sz="3600" dirty="0" err="1">
                <a:solidFill>
                  <a:schemeClr val="tx1"/>
                </a:solidFill>
              </a:rPr>
              <a:t>a</a:t>
            </a:r>
            <a:r>
              <a:rPr lang="en-US" sz="3600" baseline="30000" dirty="0" err="1">
                <a:solidFill>
                  <a:schemeClr val="tx1"/>
                </a:solidFill>
              </a:rPr>
              <a:t>n</a:t>
            </a:r>
            <a:r>
              <a:rPr lang="en-US" sz="3600" dirty="0">
                <a:solidFill>
                  <a:schemeClr val="tx1"/>
                </a:solidFill>
              </a:rPr>
              <a:t> | n, m &gt; 0}</a:t>
            </a: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he-IL" sz="3600" baseline="-25000" dirty="0">
                <a:solidFill>
                  <a:schemeClr val="tx1"/>
                </a:solidFill>
              </a:rPr>
              <a:t>4</a:t>
            </a:r>
            <a:r>
              <a:rPr lang="en-US" sz="3600" dirty="0">
                <a:solidFill>
                  <a:schemeClr val="tx1"/>
                </a:solidFill>
              </a:rPr>
              <a:t> = {w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 ∙ 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 | |w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| = |w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|}	  </a:t>
            </a:r>
            <a:r>
              <a:rPr lang="en-US" dirty="0">
                <a:solidFill>
                  <a:schemeClr val="tx1"/>
                </a:solidFill>
              </a:rPr>
              <a:t>(|w| - </a:t>
            </a:r>
            <a:r>
              <a:rPr lang="he-IL" dirty="0">
                <a:solidFill>
                  <a:schemeClr val="tx1"/>
                </a:solidFill>
              </a:rPr>
              <a:t>(מייצג את מספר האותיות במילה</a:t>
            </a:r>
            <a:endParaRPr lang="en-US" sz="3600" dirty="0">
              <a:solidFill>
                <a:schemeClr val="tx1"/>
              </a:solidFill>
            </a:endParaRPr>
          </a:p>
          <a:p>
            <a:pPr marL="0" indent="0" algn="l" rtl="0">
              <a:lnSpc>
                <a:spcPct val="120000"/>
              </a:lnSpc>
              <a:buNone/>
            </a:pPr>
            <a:r>
              <a:rPr lang="en-US" sz="3600" dirty="0">
                <a:solidFill>
                  <a:schemeClr val="tx1"/>
                </a:solidFill>
              </a:rPr>
              <a:t>L</a:t>
            </a:r>
            <a:r>
              <a:rPr lang="en-US" sz="3600" baseline="-25000" dirty="0">
                <a:solidFill>
                  <a:schemeClr val="tx1"/>
                </a:solidFill>
              </a:rPr>
              <a:t>5</a:t>
            </a:r>
            <a:r>
              <a:rPr lang="en-US" sz="3600" dirty="0">
                <a:solidFill>
                  <a:schemeClr val="tx1"/>
                </a:solidFill>
              </a:rPr>
              <a:t> = {w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 ∙ 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 | |w</a:t>
            </a:r>
            <a:r>
              <a:rPr lang="en-US" sz="3600" baseline="-25000" dirty="0">
                <a:solidFill>
                  <a:schemeClr val="tx1"/>
                </a:solidFill>
              </a:rPr>
              <a:t>1</a:t>
            </a:r>
            <a:r>
              <a:rPr lang="en-US" sz="3600" dirty="0">
                <a:solidFill>
                  <a:schemeClr val="tx1"/>
                </a:solidFill>
              </a:rPr>
              <a:t>| mod 3 = |w</a:t>
            </a:r>
            <a:r>
              <a:rPr lang="en-US" sz="3600" baseline="-25000" dirty="0">
                <a:solidFill>
                  <a:schemeClr val="tx1"/>
                </a:solidFill>
              </a:rPr>
              <a:t>2</a:t>
            </a:r>
            <a:r>
              <a:rPr lang="en-US" sz="3600" dirty="0">
                <a:solidFill>
                  <a:schemeClr val="tx1"/>
                </a:solidFill>
              </a:rPr>
              <a:t>| mod 3}</a:t>
            </a:r>
          </a:p>
        </p:txBody>
      </p:sp>
    </p:spTree>
    <p:extLst>
      <p:ext uri="{BB962C8B-B14F-4D97-AF65-F5344CB8AC3E}">
        <p14:creationId xmlns:p14="http://schemas.microsoft.com/office/powerpoint/2010/main" val="3982495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7BE21DD-A441-4D7B-9AA0-6AF535D003BD}"/>
              </a:ext>
            </a:extLst>
          </p:cNvPr>
          <p:cNvSpPr txBox="1"/>
          <p:nvPr/>
        </p:nvSpPr>
        <p:spPr>
          <a:xfrm>
            <a:off x="483797" y="237906"/>
            <a:ext cx="7711297" cy="16435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{a</a:t>
            </a:r>
            <a:r>
              <a:rPr lang="en-US" sz="3200" baseline="30000" dirty="0"/>
              <a:t>2n</a:t>
            </a:r>
            <a:r>
              <a:rPr lang="en-US" sz="3200" dirty="0"/>
              <a:t>b | n ≥ 0}</a:t>
            </a:r>
            <a:r>
              <a:rPr lang="he-IL" sz="3200" dirty="0"/>
              <a:t> </a:t>
            </a:r>
            <a:endParaRPr lang="en-US" sz="3200" dirty="0"/>
          </a:p>
          <a:p>
            <a:pPr algn="l" rtl="0">
              <a:lnSpc>
                <a:spcPct val="120000"/>
              </a:lnSpc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 err="1"/>
              <a:t>b</a:t>
            </a:r>
            <a:r>
              <a:rPr lang="en-US" sz="3200" baseline="30000" dirty="0" err="1"/>
              <a:t>m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/>
              <a:t> | n &gt; 0, n mod 2 =0, m=2}</a:t>
            </a:r>
          </a:p>
          <a:p>
            <a:endParaRPr lang="he-IL" sz="2400" dirty="0"/>
          </a:p>
        </p:txBody>
      </p:sp>
      <p:sp>
        <p:nvSpPr>
          <p:cNvPr id="5" name="מציין מיקום תוכן 4">
            <a:extLst>
              <a:ext uri="{FF2B5EF4-FFF2-40B4-BE49-F238E27FC236}">
                <a16:creationId xmlns:a16="http://schemas.microsoft.com/office/drawing/2014/main" id="{7AC6F803-5A76-4F76-8642-647051DA54EC}"/>
              </a:ext>
            </a:extLst>
          </p:cNvPr>
          <p:cNvSpPr txBox="1">
            <a:spLocks/>
          </p:cNvSpPr>
          <p:nvPr/>
        </p:nvSpPr>
        <p:spPr>
          <a:xfrm>
            <a:off x="330200" y="2545502"/>
            <a:ext cx="11264900" cy="4611559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>
                <a:solidFill>
                  <a:srgbClr val="FF0000"/>
                </a:solidFill>
                <a:latin typeface="+mn-lt"/>
              </a:rPr>
              <a:t>לא נכון! </a:t>
            </a:r>
          </a:p>
          <a:p>
            <a:pPr marL="0" indent="0" algn="l" rtl="0">
              <a:buNone/>
            </a:pPr>
            <a:r>
              <a:rPr lang="en-US" dirty="0" err="1"/>
              <a:t>aab</a:t>
            </a:r>
            <a:r>
              <a:rPr lang="en-US" baseline="30000" dirty="0"/>
              <a:t> </a:t>
            </a:r>
            <a:r>
              <a:rPr lang="en-US" dirty="0">
                <a:sym typeface="Symbol" panose="05050102010706020507" pitchFamily="18" charset="2"/>
              </a:rPr>
              <a:t> L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/>
              <a:t>(n = 1)</a:t>
            </a:r>
          </a:p>
          <a:p>
            <a:pPr marL="0" indent="0" algn="l" rtl="0">
              <a:buNone/>
            </a:pPr>
            <a:r>
              <a:rPr lang="en-US" dirty="0" err="1"/>
              <a:t>baaaa</a:t>
            </a:r>
            <a:r>
              <a:rPr lang="en-US" baseline="30000" dirty="0"/>
              <a:t> </a:t>
            </a:r>
            <a:r>
              <a:rPr lang="en-US" dirty="0">
                <a:sym typeface="Symbol" panose="05050102010706020507" pitchFamily="18" charset="2"/>
              </a:rPr>
              <a:t> R(L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) </a:t>
            </a:r>
            <a:r>
              <a:rPr lang="en-US" dirty="0"/>
              <a:t>(n = 2)</a:t>
            </a:r>
          </a:p>
          <a:p>
            <a:pPr marL="0" indent="0" algn="l" rtl="0">
              <a:buNone/>
            </a:pPr>
            <a:r>
              <a:rPr lang="en-US" dirty="0" err="1">
                <a:sym typeface="Wingdings" panose="05000000000000000000" pitchFamily="2" charset="2"/>
              </a:rPr>
              <a:t>aab</a:t>
            </a:r>
            <a:r>
              <a:rPr lang="en-US" dirty="0" err="1"/>
              <a:t>baaaa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dirty="0"/>
              <a:t>L</a:t>
            </a:r>
            <a:r>
              <a:rPr lang="en-US" baseline="-25000" dirty="0"/>
              <a:t>1</a:t>
            </a:r>
            <a:r>
              <a:rPr lang="en-US" dirty="0"/>
              <a:t> ∙ R(L</a:t>
            </a:r>
            <a:r>
              <a:rPr lang="en-US" baseline="-25000" dirty="0"/>
              <a:t>1</a:t>
            </a:r>
            <a:r>
              <a:rPr lang="en-US" dirty="0"/>
              <a:t>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 rtl="0">
              <a:buNone/>
            </a:pPr>
            <a:r>
              <a:rPr lang="en-US" dirty="0" err="1">
                <a:sym typeface="Wingdings" panose="05000000000000000000" pitchFamily="2" charset="2"/>
              </a:rPr>
              <a:t>aab</a:t>
            </a:r>
            <a:r>
              <a:rPr lang="en-US" dirty="0" err="1"/>
              <a:t>baaaa</a:t>
            </a:r>
            <a:r>
              <a:rPr lang="en-US" dirty="0"/>
              <a:t> = </a:t>
            </a:r>
            <a:r>
              <a:rPr lang="en-US" dirty="0">
                <a:sym typeface="Wingdings" panose="05000000000000000000" pitchFamily="2" charset="2"/>
              </a:rPr>
              <a:t>a</a:t>
            </a:r>
            <a:r>
              <a:rPr lang="en-US" baseline="30000" dirty="0">
                <a:sym typeface="Wingdings" panose="05000000000000000000" pitchFamily="2" charset="2"/>
              </a:rPr>
              <a:t>2</a:t>
            </a:r>
            <a:r>
              <a:rPr lang="en-US" dirty="0">
                <a:sym typeface="Wingdings" panose="05000000000000000000" pitchFamily="2" charset="2"/>
              </a:rPr>
              <a:t>b</a:t>
            </a:r>
            <a:r>
              <a:rPr lang="en-US" baseline="30000" dirty="0">
                <a:sym typeface="Wingdings" panose="05000000000000000000" pitchFamily="2" charset="2"/>
              </a:rPr>
              <a:t>2</a:t>
            </a:r>
            <a:r>
              <a:rPr lang="en-US" dirty="0"/>
              <a:t>a</a:t>
            </a:r>
            <a:r>
              <a:rPr lang="en-US" baseline="30000" dirty="0"/>
              <a:t>4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</a:t>
            </a:r>
            <a:r>
              <a:rPr lang="en-US" dirty="0"/>
              <a:t> L</a:t>
            </a:r>
            <a:r>
              <a:rPr lang="en-US" baseline="-25000" dirty="0"/>
              <a:t>3</a:t>
            </a:r>
            <a:r>
              <a:rPr lang="he-IL" dirty="0"/>
              <a:t> </a:t>
            </a:r>
            <a:endParaRPr lang="he-IL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096E1853-0A28-4CD8-BA8E-3E6F96BAB473}"/>
              </a:ext>
            </a:extLst>
          </p:cNvPr>
          <p:cNvSpPr/>
          <p:nvPr/>
        </p:nvSpPr>
        <p:spPr>
          <a:xfrm>
            <a:off x="404150" y="1462575"/>
            <a:ext cx="295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</a:t>
            </a:r>
            <a:r>
              <a:rPr lang="en-US" dirty="0"/>
              <a:t> </a:t>
            </a:r>
            <a:r>
              <a:rPr lang="he-IL" dirty="0"/>
              <a:t>הא"ב {</a:t>
            </a:r>
            <a:r>
              <a:rPr lang="en-US" dirty="0"/>
              <a:t>a, b</a:t>
            </a:r>
            <a:r>
              <a:rPr lang="he-IL" dirty="0"/>
              <a:t>}</a:t>
            </a:r>
            <a:endParaRPr 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מציין מיקום תוכן 2">
                <a:extLst>
                  <a:ext uri="{FF2B5EF4-FFF2-40B4-BE49-F238E27FC236}">
                    <a16:creationId xmlns:a16="http://schemas.microsoft.com/office/drawing/2014/main" id="{0FB58B74-065E-406F-B905-DA1F2A8483F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59956" y="1456204"/>
                <a:ext cx="3717266" cy="955646"/>
              </a:xfrm>
              <a:prstGeom prst="rect">
                <a:avLst/>
              </a:prstGeom>
            </p:spPr>
            <p:txBody>
              <a:bodyPr vert="horz" lIns="91440" tIns="45720" rIns="91440" bIns="45720" rtlCol="1">
                <a:noAutofit/>
              </a:bodyPr>
              <a:lstStyle>
                <a:lvl1pPr marL="342934" indent="-342934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1pPr>
                <a:lvl2pPr marL="743024" indent="-285779" algn="r" defTabSz="914491" rtl="1" eaLnBrk="1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–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2pPr>
                <a:lvl3pPr marL="1143114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3pPr>
                <a:lvl4pPr marL="1600360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4pPr>
                <a:lvl5pPr marL="2057606" indent="-228623" algn="r" defTabSz="914491" rtl="1" eaLnBrk="1" latinLnBrk="0" hangingPunct="1">
                  <a:lnSpc>
                    <a:spcPct val="150000"/>
                  </a:lnSpc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rgbClr val="002060"/>
                    </a:solidFill>
                    <a:latin typeface="Varela Round" pitchFamily="2" charset="-79"/>
                    <a:ea typeface="+mn-ea"/>
                    <a:cs typeface="Varela Round" pitchFamily="2" charset="-79"/>
                  </a:defRPr>
                </a:lvl5pPr>
                <a:lvl6pPr marL="2514851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2097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343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589" indent="-228623" algn="r" defTabSz="914491" rtl="1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lvl="1" indent="0" algn="l" rtl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baseline="-25000" dirty="0">
                          <a:solidFill>
                            <a:schemeClr val="tx1"/>
                          </a:solidFill>
                        </a:rPr>
                        <m:t>1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∙ 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R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(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baseline="-25000" dirty="0">
                          <a:solidFill>
                            <a:schemeClr val="tx1"/>
                          </a:solidFill>
                        </a:rPr>
                        <m:t>1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) = 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chemeClr val="tx1"/>
                          </a:solidFill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baseline="-25000" dirty="0">
                          <a:solidFill>
                            <a:schemeClr val="tx1"/>
                          </a:solidFill>
                        </a:rPr>
                        <m:t>3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מציין מיקום תוכן 2">
                <a:extLst>
                  <a:ext uri="{FF2B5EF4-FFF2-40B4-BE49-F238E27FC236}">
                    <a16:creationId xmlns:a16="http://schemas.microsoft.com/office/drawing/2014/main" id="{0FB58B74-065E-406F-B905-DA1F2A8483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9956" y="1456204"/>
                <a:ext cx="3717266" cy="9556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מציין מיקום תוכן 2">
            <a:extLst>
              <a:ext uri="{FF2B5EF4-FFF2-40B4-BE49-F238E27FC236}">
                <a16:creationId xmlns:a16="http://schemas.microsoft.com/office/drawing/2014/main" id="{0522DDE6-59A1-469C-B44E-CB8C923CAC9E}"/>
              </a:ext>
            </a:extLst>
          </p:cNvPr>
          <p:cNvSpPr txBox="1">
            <a:spLocks/>
          </p:cNvSpPr>
          <p:nvPr/>
        </p:nvSpPr>
        <p:spPr>
          <a:xfrm>
            <a:off x="8514272" y="1485955"/>
            <a:ext cx="3276796" cy="641846"/>
          </a:xfrm>
          <a:prstGeom prst="rect">
            <a:avLst/>
          </a:prstGeom>
        </p:spPr>
        <p:txBody>
          <a:bodyPr vert="horz" lIns="91440" tIns="45720" rIns="91440" bIns="45720" rtlCol="1">
            <a:noAutofit/>
          </a:bodyPr>
          <a:lstStyle>
            <a:lvl1pPr marL="342934" indent="-342934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3pPr>
            <a:lvl4pPr marL="1600360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4pPr>
            <a:lvl5pPr marL="2057606" indent="-228623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3200" dirty="0"/>
              <a:t>נכון / לא נכון?</a:t>
            </a:r>
          </a:p>
        </p:txBody>
      </p:sp>
      <p:sp>
        <p:nvSpPr>
          <p:cNvPr id="11" name="מלבן: פינות מעוגלות 10">
            <a:extLst>
              <a:ext uri="{FF2B5EF4-FFF2-40B4-BE49-F238E27FC236}">
                <a16:creationId xmlns:a16="http://schemas.microsoft.com/office/drawing/2014/main" id="{AA02AFC5-2038-40E6-A15C-1DA666E8D732}"/>
              </a:ext>
            </a:extLst>
          </p:cNvPr>
          <p:cNvSpPr/>
          <p:nvPr/>
        </p:nvSpPr>
        <p:spPr>
          <a:xfrm>
            <a:off x="5766386" y="1585004"/>
            <a:ext cx="6136826" cy="753098"/>
          </a:xfrm>
          <a:prstGeom prst="roundRect">
            <a:avLst/>
          </a:prstGeom>
          <a:noFill/>
          <a:ln w="57150">
            <a:solidFill>
              <a:srgbClr val="6CF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44267730-18D2-421B-81DF-27B08F3DB698}"/>
              </a:ext>
            </a:extLst>
          </p:cNvPr>
          <p:cNvSpPr/>
          <p:nvPr/>
        </p:nvSpPr>
        <p:spPr>
          <a:xfrm>
            <a:off x="9188675" y="1594628"/>
            <a:ext cx="2690940" cy="753098"/>
          </a:xfrm>
          <a:prstGeom prst="roundRect">
            <a:avLst/>
          </a:prstGeom>
          <a:solidFill>
            <a:srgbClr val="6CF0FF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400" dirty="0"/>
          </a:p>
        </p:txBody>
      </p:sp>
      <p:sp>
        <p:nvSpPr>
          <p:cNvPr id="2" name="מלבן 1">
            <a:extLst>
              <a:ext uri="{FF2B5EF4-FFF2-40B4-BE49-F238E27FC236}">
                <a16:creationId xmlns:a16="http://schemas.microsoft.com/office/drawing/2014/main" id="{421AEC08-1A51-4D19-A89B-E8E2596DA5CE}"/>
              </a:ext>
            </a:extLst>
          </p:cNvPr>
          <p:cNvSpPr/>
          <p:nvPr/>
        </p:nvSpPr>
        <p:spPr>
          <a:xfrm>
            <a:off x="4058486" y="2729622"/>
            <a:ext cx="4916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נוכיח ע"י דוגמה הסותרת את הטענה:</a:t>
            </a:r>
          </a:p>
        </p:txBody>
      </p:sp>
    </p:spTree>
    <p:extLst>
      <p:ext uri="{BB962C8B-B14F-4D97-AF65-F5344CB8AC3E}">
        <p14:creationId xmlns:p14="http://schemas.microsoft.com/office/powerpoint/2010/main" val="170058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D405C3C5E2144991A82FB03AD36A29" ma:contentTypeVersion="12" ma:contentTypeDescription="Create a new document." ma:contentTypeScope="" ma:versionID="e4f0827a931059b31765ed3d04ced2b4">
  <xsd:schema xmlns:xsd="http://www.w3.org/2001/XMLSchema" xmlns:xs="http://www.w3.org/2001/XMLSchema" xmlns:p="http://schemas.microsoft.com/office/2006/metadata/properties" xmlns:ns3="3fb18b26-9745-44e6-b802-7b00fa7a1430" xmlns:ns4="e3d15af0-53cc-4fdd-8ebf-c94b218c505a" targetNamespace="http://schemas.microsoft.com/office/2006/metadata/properties" ma:root="true" ma:fieldsID="4b78d8332063f637b049228e2d456018" ns3:_="" ns4:_="">
    <xsd:import namespace="3fb18b26-9745-44e6-b802-7b00fa7a1430"/>
    <xsd:import namespace="e3d15af0-53cc-4fdd-8ebf-c94b218c50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b18b26-9745-44e6-b802-7b00fa7a1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d15af0-53cc-4fdd-8ebf-c94b218c505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C04255-4C6C-48B0-A3A7-498277781A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6F7CD5-BBAA-41C8-82E5-967BB315640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fb18b26-9745-44e6-b802-7b00fa7a1430"/>
    <ds:schemaRef ds:uri="e3d15af0-53cc-4fdd-8ebf-c94b218c505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D1D434E-C7F5-4FDC-8F40-2077BB7074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b18b26-9745-44e6-b802-7b00fa7a1430"/>
    <ds:schemaRef ds:uri="e3d15af0-53cc-4fdd-8ebf-c94b218c50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18634</TotalTime>
  <Words>1521</Words>
  <Application>Microsoft Office PowerPoint</Application>
  <PresentationFormat>מסך רחב</PresentationFormat>
  <Paragraphs>251</Paragraphs>
  <Slides>25</Slides>
  <Notes>14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25</vt:i4>
      </vt:variant>
    </vt:vector>
  </HeadingPairs>
  <TitlesOfParts>
    <vt:vector size="33" baseType="lpstr">
      <vt:lpstr>Arial</vt:lpstr>
      <vt:lpstr>Calibri</vt:lpstr>
      <vt:lpstr>Cambria Math</vt:lpstr>
      <vt:lpstr>Symbol</vt:lpstr>
      <vt:lpstr>Times New Roman</vt:lpstr>
      <vt:lpstr>Varela Round</vt:lpstr>
      <vt:lpstr>Wingdings</vt:lpstr>
      <vt:lpstr>ערכת נושא Office</vt:lpstr>
      <vt:lpstr>מערכת שידורים לאומית</vt:lpstr>
      <vt:lpstr>שפות רגולריות  וחסרות הקשר - תרגול ג</vt:lpstr>
      <vt:lpstr>מה נלמד היום </vt:lpstr>
      <vt:lpstr>מצגת של PowerPoint‏</vt:lpstr>
      <vt:lpstr>שפות - הגדרה וזיהוי</vt:lpstr>
      <vt:lpstr>שפות - היחס בין קבוצות השפות</vt:lpstr>
      <vt:lpstr>סגירות תחת ההכלה והפעולות</vt:lpstr>
      <vt:lpstr>תרגיל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לאחר ההפסקה נמשיך לתרגל</vt:lpstr>
      <vt:lpstr>הפסקה !!!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שני שמלה/Shani Chemla</cp:lastModifiedBy>
  <cp:revision>215</cp:revision>
  <dcterms:created xsi:type="dcterms:W3CDTF">2020-03-15T19:13:03Z</dcterms:created>
  <dcterms:modified xsi:type="dcterms:W3CDTF">2022-04-24T11:42:47Z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0x01010033D405C3C5E2144991A82FB03AD36A29</vt:lpwstr>
  </property>
</Properties>
</file>