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4"/>
  </p:notesMasterIdLst>
  <p:sldIdLst>
    <p:sldId id="257" r:id="rId5"/>
    <p:sldId id="262" r:id="rId6"/>
    <p:sldId id="288" r:id="rId7"/>
    <p:sldId id="263" r:id="rId8"/>
    <p:sldId id="289" r:id="rId9"/>
    <p:sldId id="291" r:id="rId10"/>
    <p:sldId id="306" r:id="rId11"/>
    <p:sldId id="307" r:id="rId12"/>
    <p:sldId id="293" r:id="rId13"/>
    <p:sldId id="309" r:id="rId14"/>
    <p:sldId id="308" r:id="rId15"/>
    <p:sldId id="295" r:id="rId16"/>
    <p:sldId id="310" r:id="rId17"/>
    <p:sldId id="296" r:id="rId18"/>
    <p:sldId id="297" r:id="rId19"/>
    <p:sldId id="311" r:id="rId20"/>
    <p:sldId id="298" r:id="rId21"/>
    <p:sldId id="302" r:id="rId22"/>
    <p:sldId id="305" r:id="rId23"/>
    <p:sldId id="317" r:id="rId24"/>
    <p:sldId id="300" r:id="rId25"/>
    <p:sldId id="304" r:id="rId26"/>
    <p:sldId id="312" r:id="rId27"/>
    <p:sldId id="313" r:id="rId28"/>
    <p:sldId id="316" r:id="rId29"/>
    <p:sldId id="314" r:id="rId30"/>
    <p:sldId id="315" r:id="rId31"/>
    <p:sldId id="318" r:id="rId32"/>
    <p:sldId id="319" r:id="rId33"/>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47" d="100"/>
          <a:sy n="47" d="100"/>
        </p:scale>
        <p:origin x="1056" y="101"/>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כ"ג/ניסן/תשפ"ב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כ"ג/ניסן/תשפ"ב</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כ"ג/ניסן/תשפ"ב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 id="2147483666" r:id="rId7"/>
    <p:sldLayoutId id="2147483667" r:id="rId8"/>
    <p:sldLayoutId id="2147483665" r:id="rId9"/>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61681" y="1137221"/>
            <a:ext cx="6127819" cy="1532334"/>
          </a:xfrm>
          <a:prstGeom prst="roundRect">
            <a:avLst/>
          </a:prstGeom>
          <a:noFill/>
          <a:ln>
            <a:solidFill>
              <a:srgbClr val="192A72"/>
            </a:solidFill>
          </a:ln>
        </p:spPr>
        <p:txBody>
          <a:bodyPr wrap="square" rtlCol="1">
            <a:spAutoFit/>
          </a:bodyPr>
          <a:lstStyle/>
          <a:p>
            <a:pPr algn="ctr" rtl="1"/>
            <a:r>
              <a:rPr lang="he-IL" sz="2800" dirty="0">
                <a:solidFill>
                  <a:srgbClr val="192A72"/>
                </a:solidFill>
                <a:latin typeface="Varela Round" panose="00000500000000000000" pitchFamily="2" charset="-79"/>
                <a:cs typeface="Varela Round" panose="00000500000000000000" pitchFamily="2" charset="-79"/>
              </a:rPr>
              <a:t>ה. חוצפה וגסות אינן מאפשרות לאדם להבין שיש כאן חכמה שהיא מעבר להשגתו</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430" y="2845275"/>
            <a:ext cx="3238776" cy="2875504"/>
          </a:xfrm>
          <a:prstGeom prst="rect">
            <a:avLst/>
          </a:prstGeom>
        </p:spPr>
      </p:pic>
      <p:sp>
        <p:nvSpPr>
          <p:cNvPr id="5" name="כותרת 1">
            <a:extLst>
              <a:ext uri="{FF2B5EF4-FFF2-40B4-BE49-F238E27FC236}">
                <a16:creationId xmlns:a16="http://schemas.microsoft.com/office/drawing/2014/main" id="{76BD022F-C58A-4741-88B0-24C994E1A960}"/>
              </a:ext>
            </a:extLst>
          </p:cNvPr>
          <p:cNvSpPr>
            <a:spLocks noGrp="1"/>
          </p:cNvSpPr>
          <p:nvPr>
            <p:ph type="title"/>
          </p:nvPr>
        </p:nvSpPr>
        <p:spPr>
          <a:xfrm>
            <a:off x="515206" y="213094"/>
            <a:ext cx="11160000" cy="720000"/>
          </a:xfrm>
        </p:spPr>
        <p:txBody>
          <a:bodyPr/>
          <a:lstStyle/>
          <a:p>
            <a:r>
              <a:rPr lang="he-IL" dirty="0"/>
              <a:t>שמונה הסיבות בגללן בני האדם כופרים</a:t>
            </a:r>
          </a:p>
        </p:txBody>
      </p:sp>
    </p:spTree>
    <p:extLst>
      <p:ext uri="{BB962C8B-B14F-4D97-AF65-F5344CB8AC3E}">
        <p14:creationId xmlns:p14="http://schemas.microsoft.com/office/powerpoint/2010/main" val="128516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40202" y="1543297"/>
            <a:ext cx="4315017" cy="578882"/>
          </a:xfrm>
          <a:prstGeom prst="roundRect">
            <a:avLst/>
          </a:prstGeom>
          <a:noFill/>
          <a:ln>
            <a:solidFill>
              <a:srgbClr val="192A72"/>
            </a:solidFill>
          </a:ln>
        </p:spPr>
        <p:txBody>
          <a:bodyPr wrap="square" rtlCol="1">
            <a:spAutoFit/>
          </a:bodyPr>
          <a:lstStyle/>
          <a:p>
            <a:pPr algn="ctr" rtl="1"/>
            <a:r>
              <a:rPr lang="he-IL" sz="2800" dirty="0">
                <a:solidFill>
                  <a:srgbClr val="192A72"/>
                </a:solidFill>
                <a:latin typeface="Varela Round" panose="00000500000000000000" pitchFamily="2" charset="-79"/>
                <a:cs typeface="Varela Round" panose="00000500000000000000" pitchFamily="2" charset="-79"/>
              </a:rPr>
              <a:t>ו. השפעת דברי הכופרים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017" y="2443346"/>
            <a:ext cx="2871357" cy="2871357"/>
          </a:xfrm>
          <a:prstGeom prst="rect">
            <a:avLst/>
          </a:prstGeom>
        </p:spPr>
      </p:pic>
      <p:sp>
        <p:nvSpPr>
          <p:cNvPr id="5" name="כותרת 1">
            <a:extLst>
              <a:ext uri="{FF2B5EF4-FFF2-40B4-BE49-F238E27FC236}">
                <a16:creationId xmlns:a16="http://schemas.microsoft.com/office/drawing/2014/main" id="{6637EE70-3F7C-4DAC-9779-A130B1C40F43}"/>
              </a:ext>
            </a:extLst>
          </p:cNvPr>
          <p:cNvSpPr>
            <a:spLocks noGrp="1"/>
          </p:cNvSpPr>
          <p:nvPr>
            <p:ph type="title"/>
          </p:nvPr>
        </p:nvSpPr>
        <p:spPr>
          <a:xfrm>
            <a:off x="515206" y="213094"/>
            <a:ext cx="11160000" cy="720000"/>
          </a:xfrm>
        </p:spPr>
        <p:txBody>
          <a:bodyPr/>
          <a:lstStyle/>
          <a:p>
            <a:r>
              <a:rPr lang="he-IL" dirty="0"/>
              <a:t>שמונה הסיבות בגללן בני האדם כופרים</a:t>
            </a:r>
          </a:p>
        </p:txBody>
      </p:sp>
    </p:spTree>
    <p:extLst>
      <p:ext uri="{BB962C8B-B14F-4D97-AF65-F5344CB8AC3E}">
        <p14:creationId xmlns:p14="http://schemas.microsoft.com/office/powerpoint/2010/main" val="348868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13258" y="1194714"/>
            <a:ext cx="4205619" cy="1055471"/>
          </a:xfrm>
          <a:prstGeom prst="roundRect">
            <a:avLst/>
          </a:prstGeom>
          <a:noFill/>
          <a:ln>
            <a:solidFill>
              <a:srgbClr val="192A72"/>
            </a:solidFill>
          </a:ln>
        </p:spPr>
        <p:txBody>
          <a:bodyPr wrap="square" rtlCol="1">
            <a:spAutoFit/>
          </a:bodyPr>
          <a:lstStyle/>
          <a:p>
            <a:pPr algn="ctr" rtl="1"/>
            <a:r>
              <a:rPr lang="he-IL" sz="2800" dirty="0">
                <a:solidFill>
                  <a:srgbClr val="192A72"/>
                </a:solidFill>
                <a:latin typeface="Varela Round" panose="00000500000000000000" pitchFamily="2" charset="-79"/>
                <a:cs typeface="Varela Round" panose="00000500000000000000" pitchFamily="2" charset="-79"/>
              </a:rPr>
              <a:t>ז. הוכחה חלושה ששמע מאחד מהמאמינים</a:t>
            </a:r>
          </a:p>
        </p:txBody>
      </p:sp>
      <p:pic>
        <p:nvPicPr>
          <p:cNvPr id="3076" name="Picture 4" descr="משוואות כתובות על לוח עץ חו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2205" y="2524618"/>
            <a:ext cx="4276672" cy="3207505"/>
          </a:xfrm>
          <a:prstGeom prst="rect">
            <a:avLst/>
          </a:prstGeom>
          <a:noFill/>
          <a:extLst>
            <a:ext uri="{909E8E84-426E-40DD-AFC4-6F175D3DCCD1}">
              <a14:hiddenFill xmlns:a14="http://schemas.microsoft.com/office/drawing/2010/main">
                <a:solidFill>
                  <a:srgbClr val="FFFFFF"/>
                </a:solidFill>
              </a14:hiddenFill>
            </a:ext>
          </a:extLst>
        </p:spPr>
      </p:pic>
      <p:sp>
        <p:nvSpPr>
          <p:cNvPr id="7" name="כותרת 1">
            <a:extLst>
              <a:ext uri="{FF2B5EF4-FFF2-40B4-BE49-F238E27FC236}">
                <a16:creationId xmlns:a16="http://schemas.microsoft.com/office/drawing/2014/main" id="{CBD490BD-091D-4F91-B27A-AF5851BAA504}"/>
              </a:ext>
            </a:extLst>
          </p:cNvPr>
          <p:cNvSpPr>
            <a:spLocks noGrp="1"/>
          </p:cNvSpPr>
          <p:nvPr>
            <p:ph type="title"/>
          </p:nvPr>
        </p:nvSpPr>
        <p:spPr>
          <a:xfrm>
            <a:off x="515206" y="213094"/>
            <a:ext cx="11160000" cy="720000"/>
          </a:xfrm>
        </p:spPr>
        <p:txBody>
          <a:bodyPr/>
          <a:lstStyle/>
          <a:p>
            <a:r>
              <a:rPr lang="he-IL" dirty="0"/>
              <a:t>שמונה הסיבות בגללן בני האדם כופרים</a:t>
            </a:r>
          </a:p>
        </p:txBody>
      </p:sp>
    </p:spTree>
    <p:extLst>
      <p:ext uri="{BB962C8B-B14F-4D97-AF65-F5344CB8AC3E}">
        <p14:creationId xmlns:p14="http://schemas.microsoft.com/office/powerpoint/2010/main" val="215736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50626" y="1275350"/>
            <a:ext cx="4671605" cy="1055471"/>
          </a:xfrm>
          <a:prstGeom prst="roundRect">
            <a:avLst/>
          </a:prstGeom>
          <a:noFill/>
          <a:ln>
            <a:solidFill>
              <a:srgbClr val="192A72"/>
            </a:solidFill>
          </a:ln>
        </p:spPr>
        <p:txBody>
          <a:bodyPr wrap="square" rtlCol="1">
            <a:spAutoFit/>
          </a:bodyPr>
          <a:lstStyle/>
          <a:p>
            <a:pPr algn="ctr" rtl="1"/>
            <a:r>
              <a:rPr lang="he-IL" sz="2800" dirty="0">
                <a:solidFill>
                  <a:srgbClr val="192A72"/>
                </a:solidFill>
              </a:rPr>
              <a:t>ח. שנאה לאדם מאמין מובילה לשנאת אלוקים</a:t>
            </a:r>
          </a:p>
        </p:txBody>
      </p:sp>
      <p:pic>
        <p:nvPicPr>
          <p:cNvPr id="3074" name="Picture 2" descr="שני ביסונים נלחמים ברא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0626" y="2673078"/>
            <a:ext cx="4597977" cy="3066851"/>
          </a:xfrm>
          <a:prstGeom prst="rect">
            <a:avLst/>
          </a:prstGeom>
          <a:noFill/>
          <a:extLst>
            <a:ext uri="{909E8E84-426E-40DD-AFC4-6F175D3DCCD1}">
              <a14:hiddenFill xmlns:a14="http://schemas.microsoft.com/office/drawing/2010/main">
                <a:solidFill>
                  <a:srgbClr val="FFFFFF"/>
                </a:solidFill>
              </a14:hiddenFill>
            </a:ext>
          </a:extLst>
        </p:spPr>
      </p:pic>
      <p:sp>
        <p:nvSpPr>
          <p:cNvPr id="7" name="כותרת 1">
            <a:extLst>
              <a:ext uri="{FF2B5EF4-FFF2-40B4-BE49-F238E27FC236}">
                <a16:creationId xmlns:a16="http://schemas.microsoft.com/office/drawing/2014/main" id="{24E8630E-CA62-45F1-9B16-86DB7921DC66}"/>
              </a:ext>
            </a:extLst>
          </p:cNvPr>
          <p:cNvSpPr>
            <a:spLocks noGrp="1"/>
          </p:cNvSpPr>
          <p:nvPr>
            <p:ph type="title"/>
          </p:nvPr>
        </p:nvSpPr>
        <p:spPr>
          <a:xfrm>
            <a:off x="515206" y="213094"/>
            <a:ext cx="11160000" cy="720000"/>
          </a:xfrm>
        </p:spPr>
        <p:txBody>
          <a:bodyPr/>
          <a:lstStyle/>
          <a:p>
            <a:r>
              <a:rPr lang="he-IL" dirty="0"/>
              <a:t>שמונה הסיבות בגללן בני האדם כופרים</a:t>
            </a:r>
          </a:p>
        </p:txBody>
      </p:sp>
    </p:spTree>
    <p:extLst>
      <p:ext uri="{BB962C8B-B14F-4D97-AF65-F5344CB8AC3E}">
        <p14:creationId xmlns:p14="http://schemas.microsoft.com/office/powerpoint/2010/main" val="401244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18303" y="1159394"/>
            <a:ext cx="9443420" cy="1055471"/>
          </a:xfrm>
          <a:prstGeom prst="roundRect">
            <a:avLst/>
          </a:prstGeom>
          <a:noFill/>
          <a:ln>
            <a:solidFill>
              <a:srgbClr val="192A72"/>
            </a:solidFill>
          </a:ln>
        </p:spPr>
        <p:txBody>
          <a:bodyPr wrap="square" rtlCol="1">
            <a:spAutoFit/>
          </a:bodyPr>
          <a:lstStyle/>
          <a:p>
            <a:pPr algn="ctr" rtl="1"/>
            <a:r>
              <a:rPr lang="he-IL" sz="2800" dirty="0">
                <a:solidFill>
                  <a:srgbClr val="192A72"/>
                </a:solidFill>
                <a:latin typeface="Varela Round" panose="00000500000000000000" pitchFamily="2" charset="-79"/>
                <a:cs typeface="Varela Round" panose="00000500000000000000" pitchFamily="2" charset="-79"/>
              </a:rPr>
              <a:t>עבור אדם אשר מתמודד עם שאלות מהותיות באמונה </a:t>
            </a:r>
          </a:p>
          <a:p>
            <a:pPr algn="ctr" rtl="1"/>
            <a:r>
              <a:rPr lang="he-IL" sz="2800" dirty="0">
                <a:solidFill>
                  <a:srgbClr val="192A72"/>
                </a:solidFill>
                <a:latin typeface="Varela Round" panose="00000500000000000000" pitchFamily="2" charset="-79"/>
                <a:cs typeface="Varela Round" panose="00000500000000000000" pitchFamily="2" charset="-79"/>
              </a:rPr>
              <a:t>והסיבות לכפירתו אינן הסיבות מקריות אשר הוזכרו קודם</a:t>
            </a:r>
          </a:p>
        </p:txBody>
      </p:sp>
      <p:sp>
        <p:nvSpPr>
          <p:cNvPr id="6" name="כותרת 5"/>
          <p:cNvSpPr>
            <a:spLocks noGrp="1"/>
          </p:cNvSpPr>
          <p:nvPr>
            <p:ph type="title"/>
          </p:nvPr>
        </p:nvSpPr>
        <p:spPr>
          <a:xfrm>
            <a:off x="1251514" y="232558"/>
            <a:ext cx="10176997" cy="776613"/>
          </a:xfrm>
        </p:spPr>
        <p:txBody>
          <a:bodyPr>
            <a:normAutofit/>
          </a:bodyPr>
          <a:lstStyle/>
          <a:p>
            <a:r>
              <a:rPr lang="he-IL" sz="3600" dirty="0"/>
              <a:t>ייעודו של הספר "אמונות ודעות" </a:t>
            </a:r>
          </a:p>
        </p:txBody>
      </p:sp>
      <p:pic>
        <p:nvPicPr>
          <p:cNvPr id="1028" name="Picture 4" descr="אישה במקטורן חום וכובע סרוג שחור עומדת במהלך השקיע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479" y="2390651"/>
            <a:ext cx="4959453" cy="330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9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651548" y="520791"/>
            <a:ext cx="5698159" cy="763736"/>
          </a:xfrm>
        </p:spPr>
        <p:txBody>
          <a:bodyPr>
            <a:noAutofit/>
          </a:bodyPr>
          <a:lstStyle/>
          <a:p>
            <a:r>
              <a:rPr lang="he-IL" dirty="0"/>
              <a:t>הרב שאול ישראלי </a:t>
            </a:r>
            <a:br>
              <a:rPr lang="he-IL" dirty="0"/>
            </a:br>
            <a:endParaRPr lang="he-IL" dirty="0"/>
          </a:p>
        </p:txBody>
      </p:sp>
      <p:sp>
        <p:nvSpPr>
          <p:cNvPr id="3" name="מציין מיקום תוכן 2"/>
          <p:cNvSpPr>
            <a:spLocks noGrp="1"/>
          </p:cNvSpPr>
          <p:nvPr>
            <p:ph idx="1"/>
          </p:nvPr>
        </p:nvSpPr>
        <p:spPr>
          <a:xfrm>
            <a:off x="-1693384" y="1122568"/>
            <a:ext cx="10176997" cy="843455"/>
          </a:xfrm>
        </p:spPr>
        <p:txBody>
          <a:bodyPr/>
          <a:lstStyle/>
          <a:p>
            <a:pPr marL="0" indent="0">
              <a:buNone/>
            </a:pPr>
            <a:r>
              <a:rPr lang="he-IL" sz="3200" dirty="0"/>
              <a:t>ישראל, 1909-1995</a:t>
            </a:r>
          </a:p>
        </p:txBody>
      </p:sp>
      <p:pic>
        <p:nvPicPr>
          <p:cNvPr id="12" name="תמונה 11"/>
          <p:cNvPicPr>
            <a:picLocks noChangeAspect="1"/>
          </p:cNvPicPr>
          <p:nvPr/>
        </p:nvPicPr>
        <p:blipFill rotWithShape="1">
          <a:blip r:embed="rId2"/>
          <a:srcRect t="10392" b="16141"/>
          <a:stretch/>
        </p:blipFill>
        <p:spPr>
          <a:xfrm>
            <a:off x="4856476" y="1901485"/>
            <a:ext cx="3486460" cy="3849128"/>
          </a:xfrm>
          <a:prstGeom prst="rect">
            <a:avLst/>
          </a:prstGeom>
          <a:ln>
            <a:solidFill>
              <a:schemeClr val="tx1"/>
            </a:solidFill>
          </a:ln>
        </p:spPr>
      </p:pic>
    </p:spTree>
    <p:extLst>
      <p:ext uri="{BB962C8B-B14F-4D97-AF65-F5344CB8AC3E}">
        <p14:creationId xmlns:p14="http://schemas.microsoft.com/office/powerpoint/2010/main" val="389882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37073"/>
            <a:ext cx="11160000" cy="2807197"/>
          </a:xfrm>
        </p:spPr>
        <p:txBody>
          <a:bodyPr/>
          <a:lstStyle/>
          <a:p>
            <a:r>
              <a:rPr lang="he-IL" dirty="0"/>
              <a:t>כפירה באלוקים</a:t>
            </a:r>
            <a:br>
              <a:rPr lang="he-IL" dirty="0"/>
            </a:br>
            <a:r>
              <a:rPr lang="he-IL" dirty="0"/>
              <a:t>=</a:t>
            </a:r>
            <a:br>
              <a:rPr lang="he-IL" dirty="0"/>
            </a:br>
            <a:r>
              <a:rPr lang="he-IL" dirty="0"/>
              <a:t>כפירה בצלם אלוקים שבאדם ובמוסר</a:t>
            </a:r>
          </a:p>
        </p:txBody>
      </p:sp>
      <p:sp>
        <p:nvSpPr>
          <p:cNvPr id="3" name="מציין מיקום תוכן 2"/>
          <p:cNvSpPr>
            <a:spLocks noGrp="1"/>
          </p:cNvSpPr>
          <p:nvPr>
            <p:ph idx="1"/>
          </p:nvPr>
        </p:nvSpPr>
        <p:spPr>
          <a:xfrm>
            <a:off x="515206" y="1616691"/>
            <a:ext cx="11160000" cy="4680000"/>
          </a:xfrm>
        </p:spPr>
        <p:txBody>
          <a:bodyPr/>
          <a:lstStyle/>
          <a:p>
            <a:endParaRPr lang="he-IL" dirty="0"/>
          </a:p>
          <a:p>
            <a:pPr marL="0" indent="0">
              <a:buNone/>
            </a:pPr>
            <a:endParaRPr lang="he-IL" dirty="0"/>
          </a:p>
          <a:p>
            <a:pPr marL="0" indent="0">
              <a:buNone/>
            </a:pPr>
            <a:endParaRPr lang="he-IL" dirty="0"/>
          </a:p>
          <a:p>
            <a:pPr marL="0" indent="0">
              <a:buNone/>
            </a:pPr>
            <a:endParaRPr lang="he-IL" dirty="0"/>
          </a:p>
          <a:p>
            <a:endParaRPr lang="he-IL" dirty="0"/>
          </a:p>
          <a:p>
            <a:endParaRPr lang="he-IL" dirty="0"/>
          </a:p>
          <a:p>
            <a:endParaRPr lang="he-IL"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129" y="2841674"/>
            <a:ext cx="1876154" cy="25762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1187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6707" y="200887"/>
            <a:ext cx="10176997" cy="1144147"/>
          </a:xfrm>
        </p:spPr>
        <p:txBody>
          <a:bodyPr>
            <a:normAutofit/>
          </a:bodyPr>
          <a:lstStyle/>
          <a:p>
            <a:pPr algn="ctr"/>
            <a:r>
              <a:rPr lang="he-IL" sz="3600" dirty="0"/>
              <a:t>שתי תנועות פילוסופיות צמחו מתפיסת הכפירה באלוקים ובמוסר</a:t>
            </a:r>
          </a:p>
        </p:txBody>
      </p:sp>
      <p:sp>
        <p:nvSpPr>
          <p:cNvPr id="3" name="מציין מיקום תוכן 2"/>
          <p:cNvSpPr>
            <a:spLocks noGrp="1"/>
          </p:cNvSpPr>
          <p:nvPr>
            <p:ph idx="1"/>
          </p:nvPr>
        </p:nvSpPr>
        <p:spPr>
          <a:xfrm>
            <a:off x="5399616" y="1518846"/>
            <a:ext cx="3128621" cy="1248972"/>
          </a:xfrm>
        </p:spPr>
        <p:txBody>
          <a:bodyPr>
            <a:noAutofit/>
          </a:bodyPr>
          <a:lstStyle/>
          <a:p>
            <a:pPr marL="0" indent="0" algn="ctr">
              <a:buNone/>
            </a:pPr>
            <a:r>
              <a:rPr lang="he-IL" sz="3200" dirty="0"/>
              <a:t>פרידריך ניטשה </a:t>
            </a:r>
          </a:p>
          <a:p>
            <a:pPr marL="0" indent="0" algn="ctr">
              <a:buNone/>
            </a:pPr>
            <a:r>
              <a:rPr lang="he-IL" sz="2800" dirty="0"/>
              <a:t>"האדם העליון" </a:t>
            </a:r>
          </a:p>
          <a:p>
            <a:pPr algn="ctr"/>
            <a:endParaRPr lang="he-IL" sz="2000" dirty="0"/>
          </a:p>
          <a:p>
            <a:pPr marL="0" indent="0" algn="ctr">
              <a:buNone/>
            </a:pPr>
            <a:r>
              <a:rPr lang="he-IL" sz="2000" dirty="0"/>
              <a:t> </a:t>
            </a:r>
          </a:p>
        </p:txBody>
      </p:sp>
      <p:pic>
        <p:nvPicPr>
          <p:cNvPr id="4" name="תמונה 3"/>
          <p:cNvPicPr>
            <a:picLocks noChangeAspect="1"/>
          </p:cNvPicPr>
          <p:nvPr/>
        </p:nvPicPr>
        <p:blipFill>
          <a:blip r:embed="rId2"/>
          <a:stretch>
            <a:fillRect/>
          </a:stretch>
        </p:blipFill>
        <p:spPr>
          <a:xfrm>
            <a:off x="6006290" y="3061639"/>
            <a:ext cx="1915272" cy="2705701"/>
          </a:xfrm>
          <a:prstGeom prst="rect">
            <a:avLst/>
          </a:prstGeom>
          <a:ln w="28575">
            <a:solidFill>
              <a:schemeClr val="tx1"/>
            </a:solidFill>
          </a:ln>
        </p:spPr>
      </p:pic>
      <p:sp>
        <p:nvSpPr>
          <p:cNvPr id="5" name="מציין מיקום תוכן 2"/>
          <p:cNvSpPr txBox="1">
            <a:spLocks/>
          </p:cNvSpPr>
          <p:nvPr/>
        </p:nvSpPr>
        <p:spPr>
          <a:xfrm>
            <a:off x="907323" y="1316029"/>
            <a:ext cx="3676104" cy="1712850"/>
          </a:xfrm>
          <a:prstGeom prst="rect">
            <a:avLst/>
          </a:prstGeom>
        </p:spPr>
        <p:txBody>
          <a:bodyPr vert="horz" lIns="91428" tIns="45714" rIns="91428" bIns="45714" rtlCol="0">
            <a:normAutofit lnSpcReduction="10000"/>
          </a:bodyPr>
          <a:lst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he-IL" sz="3200" dirty="0">
                <a:solidFill>
                  <a:srgbClr val="192A72"/>
                </a:solidFill>
                <a:latin typeface="Varela Round" panose="00000500000000000000" pitchFamily="2" charset="-79"/>
                <a:cs typeface="Varela Round" panose="00000500000000000000" pitchFamily="2" charset="-79"/>
              </a:rPr>
              <a:t>קרל מרקס</a:t>
            </a:r>
            <a:r>
              <a:rPr lang="he-IL" sz="4400" dirty="0">
                <a:solidFill>
                  <a:srgbClr val="192A72"/>
                </a:solidFill>
                <a:latin typeface="Varela Round" panose="00000500000000000000" pitchFamily="2" charset="-79"/>
                <a:cs typeface="Varela Round" panose="00000500000000000000" pitchFamily="2" charset="-79"/>
              </a:rPr>
              <a:t> </a:t>
            </a:r>
          </a:p>
          <a:p>
            <a:pPr marL="0" indent="0" algn="ctr">
              <a:buNone/>
            </a:pPr>
            <a:r>
              <a:rPr lang="he-IL" sz="2800" dirty="0">
                <a:solidFill>
                  <a:srgbClr val="192A72"/>
                </a:solidFill>
                <a:latin typeface="Varela Round" panose="00000500000000000000" pitchFamily="2" charset="-79"/>
                <a:cs typeface="Varela Round" panose="00000500000000000000" pitchFamily="2" charset="-79"/>
              </a:rPr>
              <a:t>"על הלחם לבדו יחיה האדם</a:t>
            </a:r>
            <a:r>
              <a:rPr lang="he-IL" sz="2800" dirty="0">
                <a:solidFill>
                  <a:srgbClr val="192A72"/>
                </a:solidFill>
              </a:rPr>
              <a:t>"</a:t>
            </a:r>
          </a:p>
          <a:p>
            <a:pPr algn="ctr"/>
            <a:endParaRPr lang="he-IL" sz="2400" dirty="0"/>
          </a:p>
        </p:txBody>
      </p:sp>
      <p:pic>
        <p:nvPicPr>
          <p:cNvPr id="6" name="תמונה 5"/>
          <p:cNvPicPr>
            <a:picLocks noChangeAspect="1"/>
          </p:cNvPicPr>
          <p:nvPr/>
        </p:nvPicPr>
        <p:blipFill>
          <a:blip r:embed="rId3"/>
          <a:stretch>
            <a:fillRect/>
          </a:stretch>
        </p:blipFill>
        <p:spPr>
          <a:xfrm>
            <a:off x="1417518" y="3160950"/>
            <a:ext cx="2643955" cy="2585718"/>
          </a:xfrm>
          <a:prstGeom prst="rect">
            <a:avLst/>
          </a:prstGeom>
          <a:ln w="28575">
            <a:solidFill>
              <a:schemeClr val="tx1"/>
            </a:solidFill>
          </a:ln>
        </p:spPr>
      </p:pic>
      <p:sp>
        <p:nvSpPr>
          <p:cNvPr id="8" name="מלבן 7"/>
          <p:cNvSpPr/>
          <p:nvPr/>
        </p:nvSpPr>
        <p:spPr>
          <a:xfrm>
            <a:off x="5121480" y="1477106"/>
            <a:ext cx="3684894" cy="4584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n>
                <a:solidFill>
                  <a:sysClr val="windowText" lastClr="000000"/>
                </a:solidFill>
              </a:ln>
              <a:noFill/>
            </a:endParaRPr>
          </a:p>
        </p:txBody>
      </p:sp>
      <p:sp>
        <p:nvSpPr>
          <p:cNvPr id="10" name="מלבן 9"/>
          <p:cNvSpPr/>
          <p:nvPr/>
        </p:nvSpPr>
        <p:spPr>
          <a:xfrm>
            <a:off x="897049" y="1477105"/>
            <a:ext cx="3684894" cy="458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n>
                <a:solidFill>
                  <a:sysClr val="windowText" lastClr="000000"/>
                </a:solidFill>
              </a:ln>
              <a:noFill/>
            </a:endParaRPr>
          </a:p>
        </p:txBody>
      </p:sp>
    </p:spTree>
    <p:extLst>
      <p:ext uri="{BB962C8B-B14F-4D97-AF65-F5344CB8AC3E}">
        <p14:creationId xmlns:p14="http://schemas.microsoft.com/office/powerpoint/2010/main" val="687395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28778" y="274566"/>
            <a:ext cx="10176997" cy="918262"/>
          </a:xfrm>
        </p:spPr>
        <p:txBody>
          <a:bodyPr>
            <a:noAutofit/>
          </a:bodyPr>
          <a:lstStyle/>
          <a:p>
            <a:r>
              <a:rPr lang="he-IL" sz="3600" dirty="0"/>
              <a:t>למרות שהכפירה אינה טבעית לעם ישראל, היא הואצה בשל שתי סיבות</a:t>
            </a:r>
            <a:endParaRPr lang="he-IL" sz="2400" dirty="0"/>
          </a:p>
        </p:txBody>
      </p:sp>
      <p:sp>
        <p:nvSpPr>
          <p:cNvPr id="5" name="TextBox 4"/>
          <p:cNvSpPr txBox="1"/>
          <p:nvPr/>
        </p:nvSpPr>
        <p:spPr>
          <a:xfrm>
            <a:off x="5773627" y="1482079"/>
            <a:ext cx="3667471" cy="1191661"/>
          </a:xfrm>
          <a:prstGeom prst="roundRect">
            <a:avLst/>
          </a:prstGeom>
          <a:noFill/>
          <a:ln>
            <a:solidFill>
              <a:srgbClr val="192A72"/>
            </a:solidFill>
          </a:ln>
        </p:spPr>
        <p:txBody>
          <a:bodyPr wrap="square" rtlCol="1">
            <a:spAutoFit/>
          </a:bodyPr>
          <a:lstStyle/>
          <a:p>
            <a:pPr algn="ctr"/>
            <a:r>
              <a:rPr lang="he-IL" sz="3200" dirty="0">
                <a:solidFill>
                  <a:srgbClr val="192A72"/>
                </a:solidFill>
                <a:latin typeface="Varela Round" panose="00000500000000000000" pitchFamily="2" charset="-79"/>
                <a:cs typeface="Varela Round" panose="00000500000000000000" pitchFamily="2" charset="-79"/>
              </a:rPr>
              <a:t>השפעת העמים בגלות</a:t>
            </a:r>
          </a:p>
        </p:txBody>
      </p:sp>
      <p:sp>
        <p:nvSpPr>
          <p:cNvPr id="6" name="TextBox 5"/>
          <p:cNvSpPr txBox="1"/>
          <p:nvPr/>
        </p:nvSpPr>
        <p:spPr>
          <a:xfrm>
            <a:off x="1647459" y="1482078"/>
            <a:ext cx="3448109" cy="1191661"/>
          </a:xfrm>
          <a:prstGeom prst="roundRect">
            <a:avLst/>
          </a:prstGeom>
          <a:noFill/>
          <a:ln>
            <a:solidFill>
              <a:srgbClr val="192A72"/>
            </a:solidFill>
          </a:ln>
        </p:spPr>
        <p:txBody>
          <a:bodyPr wrap="square" rtlCol="1">
            <a:spAutoFit/>
          </a:bodyPr>
          <a:lstStyle/>
          <a:p>
            <a:pPr algn="ctr"/>
            <a:r>
              <a:rPr lang="he-IL" sz="3200" dirty="0">
                <a:solidFill>
                  <a:srgbClr val="192A72"/>
                </a:solidFill>
                <a:latin typeface="Varela Round" panose="00000500000000000000" pitchFamily="2" charset="-79"/>
                <a:cs typeface="Varela Round" panose="00000500000000000000" pitchFamily="2" charset="-79"/>
              </a:rPr>
              <a:t>''כוחי ועוצם ידי'' בעקבות המודרנה</a:t>
            </a:r>
          </a:p>
        </p:txBody>
      </p:sp>
      <p:pic>
        <p:nvPicPr>
          <p:cNvPr id="8" name="מציין מיקום תוכן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800" y="3033335"/>
            <a:ext cx="2320628" cy="2320628"/>
          </a:xfrm>
          <a:prstGeom prst="rect">
            <a:avLst/>
          </a:prstGeom>
          <a:ln w="228600" cap="sq" cmpd="thickThin">
            <a:solidFill>
              <a:srgbClr val="000000"/>
            </a:solidFill>
            <a:prstDash val="solid"/>
            <a:miter lim="800000"/>
          </a:ln>
          <a:effectLst>
            <a:innerShdw blurRad="76200">
              <a:srgbClr val="000000"/>
            </a:innerShdw>
          </a:effectLst>
        </p:spPr>
      </p:pic>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396" y="3033335"/>
            <a:ext cx="2452584" cy="245258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795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שאלת בגרות על המקור של הרב ישראלי</a:t>
            </a:r>
          </a:p>
        </p:txBody>
      </p:sp>
      <p:sp>
        <p:nvSpPr>
          <p:cNvPr id="3" name="מציין מיקום תוכן 2"/>
          <p:cNvSpPr>
            <a:spLocks noGrp="1"/>
          </p:cNvSpPr>
          <p:nvPr>
            <p:ph idx="1"/>
          </p:nvPr>
        </p:nvSpPr>
        <p:spPr>
          <a:xfrm>
            <a:off x="515206" y="1195757"/>
            <a:ext cx="8474049" cy="4680000"/>
          </a:xfrm>
        </p:spPr>
        <p:txBody>
          <a:bodyPr/>
          <a:lstStyle/>
          <a:p>
            <a:pPr marL="0" lvl="0" indent="0">
              <a:buClr>
                <a:srgbClr val="2A1A00"/>
              </a:buClr>
              <a:buNone/>
            </a:pPr>
            <a:r>
              <a:rPr lang="he-IL" dirty="0">
                <a:solidFill>
                  <a:srgbClr val="192A72"/>
                </a:solidFill>
              </a:rPr>
              <a:t>"הכפירה (...) היא בעומקו של דבר, לא רק כפירה באלוקים, אלא גם כפירה בצלם האלוקים אשר באדם. היא מוכרחה לכפור בקיומה של נשמה חצובה מתחת כיסא הכבוד"</a:t>
            </a:r>
          </a:p>
          <a:p>
            <a:pPr marL="0" lvl="0" indent="0">
              <a:buClr>
                <a:srgbClr val="2A1A00"/>
              </a:buClr>
              <a:buNone/>
            </a:pPr>
            <a:r>
              <a:rPr lang="he-IL" dirty="0">
                <a:solidFill>
                  <a:srgbClr val="192A72"/>
                </a:solidFill>
              </a:rPr>
              <a:t>1. הסבר מהי המשמעות של "כפירה בצלם אלוקים אשר באדם".</a:t>
            </a:r>
          </a:p>
          <a:p>
            <a:pPr marL="0" lvl="0" indent="0">
              <a:buClr>
                <a:srgbClr val="2A1A00"/>
              </a:buClr>
              <a:buNone/>
            </a:pPr>
            <a:r>
              <a:rPr lang="he-IL" dirty="0">
                <a:solidFill>
                  <a:srgbClr val="192A72"/>
                </a:solidFill>
              </a:rPr>
              <a:t>2. על פי הרב ישראלי, מדוע התחזקו גורמי הכפירה דווקא בתקופה המודרנית?</a:t>
            </a:r>
          </a:p>
          <a:p>
            <a:endParaRPr lang="he-IL" dirty="0"/>
          </a:p>
        </p:txBody>
      </p:sp>
      <p:pic>
        <p:nvPicPr>
          <p:cNvPr id="5" name="תמונה 4" descr="תמונה שמכילה שעון&#10;&#10;התיאור נוצר באופן אוטומטי">
            <a:extLst>
              <a:ext uri="{FF2B5EF4-FFF2-40B4-BE49-F238E27FC236}">
                <a16:creationId xmlns:a16="http://schemas.microsoft.com/office/drawing/2014/main" id="{078A1A23-6163-4A7C-B955-6AA5DFA2C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0109" y="1235690"/>
            <a:ext cx="1997164" cy="2300067"/>
          </a:xfrm>
          <a:prstGeom prst="rect">
            <a:avLst/>
          </a:prstGeom>
        </p:spPr>
      </p:pic>
    </p:spTree>
    <p:extLst>
      <p:ext uri="{BB962C8B-B14F-4D97-AF65-F5344CB8AC3E}">
        <p14:creationId xmlns:p14="http://schemas.microsoft.com/office/powerpoint/2010/main" val="41045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כותרת 7">
            <a:extLst>
              <a:ext uri="{FF2B5EF4-FFF2-40B4-BE49-F238E27FC236}">
                <a16:creationId xmlns:a16="http://schemas.microsoft.com/office/drawing/2014/main" id="{2F00399A-27CD-4F3E-B49C-1DA1819BD2C7}"/>
              </a:ext>
            </a:extLst>
          </p:cNvPr>
          <p:cNvSpPr>
            <a:spLocks noGrp="1"/>
          </p:cNvSpPr>
          <p:nvPr>
            <p:ph type="ctrTitle"/>
          </p:nvPr>
        </p:nvSpPr>
        <p:spPr>
          <a:xfrm>
            <a:off x="738940" y="2508959"/>
            <a:ext cx="10871177" cy="1260000"/>
          </a:xfrm>
        </p:spPr>
        <p:txBody>
          <a:bodyPr/>
          <a:lstStyle/>
          <a:p>
            <a:r>
              <a:rPr lang="he-IL" dirty="0">
                <a:solidFill>
                  <a:srgbClr val="192A72"/>
                </a:solidFill>
                <a:sym typeface="Varela Round"/>
              </a:rPr>
              <a:t>מאיפה באה הכפירה?</a:t>
            </a:r>
            <a:br>
              <a:rPr lang="he-IL" dirty="0">
                <a:solidFill>
                  <a:srgbClr val="192A72"/>
                </a:solidFill>
                <a:sym typeface="Varela Round"/>
              </a:rPr>
            </a:br>
            <a:endParaRPr lang="he-IL" dirty="0">
              <a:solidFill>
                <a:srgbClr val="192A72"/>
              </a:solidFill>
            </a:endParaRPr>
          </a:p>
        </p:txBody>
      </p:sp>
      <p:sp>
        <p:nvSpPr>
          <p:cNvPr id="4" name="מציין מיקום תוכן 3"/>
          <p:cNvSpPr>
            <a:spLocks noGrp="1"/>
          </p:cNvSpPr>
          <p:nvPr>
            <p:ph idx="10"/>
          </p:nvPr>
        </p:nvSpPr>
        <p:spPr>
          <a:xfrm>
            <a:off x="935255" y="3429000"/>
            <a:ext cx="10872000" cy="720000"/>
          </a:xfrm>
        </p:spPr>
        <p:txBody>
          <a:bodyPr/>
          <a:lstStyle/>
          <a:p>
            <a:r>
              <a:rPr lang="he-IL" dirty="0">
                <a:sym typeface="Varela Round"/>
              </a:rPr>
              <a:t>שם המורה: חנה </a:t>
            </a:r>
            <a:r>
              <a:rPr lang="he-IL" dirty="0" err="1">
                <a:sym typeface="Varela Round"/>
              </a:rPr>
              <a:t>ריקלין</a:t>
            </a:r>
            <a:endParaRPr lang="he-IL" dirty="0">
              <a:sym typeface="Varela Round"/>
            </a:endParaRPr>
          </a:p>
        </p:txBody>
      </p:sp>
      <p:sp>
        <p:nvSpPr>
          <p:cNvPr id="6" name="Google Shape;55;p13"/>
          <p:cNvSpPr txBox="1"/>
          <p:nvPr/>
        </p:nvSpPr>
        <p:spPr>
          <a:xfrm>
            <a:off x="1725104" y="-661864"/>
            <a:ext cx="1008215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83957" y="136106"/>
            <a:ext cx="9798907" cy="2693591"/>
          </a:xfrm>
        </p:spPr>
        <p:txBody>
          <a:bodyPr>
            <a:normAutofit fontScale="92500" lnSpcReduction="10000"/>
          </a:bodyPr>
          <a:lstStyle/>
          <a:p>
            <a:pPr marL="0" indent="0" algn="ctr">
              <a:buNone/>
            </a:pPr>
            <a:r>
              <a:rPr lang="he-IL" sz="6000" dirty="0"/>
              <a:t>הפסקה </a:t>
            </a:r>
          </a:p>
          <a:p>
            <a:pPr marL="0" indent="0" algn="ctr">
              <a:buNone/>
            </a:pPr>
            <a:r>
              <a:rPr lang="he-IL" sz="6000" dirty="0"/>
              <a:t>נשוב עוד 10 דקות</a:t>
            </a:r>
          </a:p>
          <a:p>
            <a:pPr marL="0" indent="0" algn="ctr">
              <a:buNone/>
            </a:pPr>
            <a:endParaRPr lang="he-IL" sz="6000" dirty="0"/>
          </a:p>
          <a:p>
            <a:pPr marL="0" indent="0" algn="ctr">
              <a:buNone/>
            </a:pPr>
            <a:endParaRPr lang="he-IL" sz="7200" b="1"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410" y="3018392"/>
            <a:ext cx="3810000" cy="25431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650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7442" y="382782"/>
            <a:ext cx="10176997" cy="879630"/>
          </a:xfrm>
        </p:spPr>
        <p:txBody>
          <a:bodyPr>
            <a:normAutofit/>
          </a:bodyPr>
          <a:lstStyle/>
          <a:p>
            <a:r>
              <a:rPr lang="he-IL" dirty="0"/>
              <a:t>גורמי הכפירה</a:t>
            </a:r>
          </a:p>
        </p:txBody>
      </p:sp>
      <p:sp>
        <p:nvSpPr>
          <p:cNvPr id="4" name="מלבן מעוגל 3"/>
          <p:cNvSpPr/>
          <p:nvPr/>
        </p:nvSpPr>
        <p:spPr>
          <a:xfrm>
            <a:off x="325265" y="1481324"/>
            <a:ext cx="8579585" cy="991544"/>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400" dirty="0">
                <a:solidFill>
                  <a:schemeClr val="tx1"/>
                </a:solidFill>
                <a:latin typeface="Varela Round" panose="00000500000000000000" pitchFamily="2" charset="-79"/>
                <a:cs typeface="Varela Round" panose="00000500000000000000" pitchFamily="2" charset="-79"/>
              </a:rPr>
              <a:t>1. תאוות האדם - החיים נדמים קלים ונוחים בלי אלוקים ובלי הדת</a:t>
            </a:r>
          </a:p>
        </p:txBody>
      </p:sp>
      <p:sp>
        <p:nvSpPr>
          <p:cNvPr id="5" name="מלבן מעוגל 4"/>
          <p:cNvSpPr/>
          <p:nvPr/>
        </p:nvSpPr>
        <p:spPr>
          <a:xfrm>
            <a:off x="325264" y="2769044"/>
            <a:ext cx="8579585" cy="991545"/>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400" dirty="0">
                <a:solidFill>
                  <a:schemeClr val="tx1"/>
                </a:solidFill>
                <a:latin typeface="Varela Round" panose="00000500000000000000" pitchFamily="2" charset="-79"/>
                <a:cs typeface="Varela Round" panose="00000500000000000000" pitchFamily="2" charset="-79"/>
              </a:rPr>
              <a:t>2. האדם אינו מעוניין להיות כפוף לכוח עליון</a:t>
            </a:r>
          </a:p>
        </p:txBody>
      </p:sp>
      <p:sp>
        <p:nvSpPr>
          <p:cNvPr id="6" name="מלבן מעוגל 5"/>
          <p:cNvSpPr/>
          <p:nvPr/>
        </p:nvSpPr>
        <p:spPr>
          <a:xfrm>
            <a:off x="325263" y="4018134"/>
            <a:ext cx="8579585" cy="991544"/>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400" dirty="0">
                <a:solidFill>
                  <a:schemeClr val="tx1"/>
                </a:solidFill>
                <a:latin typeface="Varela Round" panose="00000500000000000000" pitchFamily="2" charset="-79"/>
                <a:cs typeface="Varela Round" panose="00000500000000000000" pitchFamily="2" charset="-79"/>
              </a:rPr>
              <a:t>3. יצר הקנאה לא מאפשר לאדם להאמין שקיימת </a:t>
            </a:r>
            <a:r>
              <a:rPr lang="he-IL" sz="2400" dirty="0" err="1">
                <a:solidFill>
                  <a:schemeClr val="tx1"/>
                </a:solidFill>
                <a:latin typeface="Varela Round" panose="00000500000000000000" pitchFamily="2" charset="-79"/>
                <a:cs typeface="Varela Round" panose="00000500000000000000" pitchFamily="2" charset="-79"/>
              </a:rPr>
              <a:t>יישות</a:t>
            </a:r>
            <a:r>
              <a:rPr lang="he-IL" sz="2400" dirty="0">
                <a:solidFill>
                  <a:schemeClr val="tx1"/>
                </a:solidFill>
                <a:latin typeface="Varela Round" panose="00000500000000000000" pitchFamily="2" charset="-79"/>
                <a:cs typeface="Varela Round" panose="00000500000000000000" pitchFamily="2" charset="-79"/>
              </a:rPr>
              <a:t> אלוקית אינסופית</a:t>
            </a:r>
          </a:p>
        </p:txBody>
      </p:sp>
    </p:spTree>
    <p:extLst>
      <p:ext uri="{BB962C8B-B14F-4D97-AF65-F5344CB8AC3E}">
        <p14:creationId xmlns:p14="http://schemas.microsoft.com/office/powerpoint/2010/main" val="35644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60" y="382782"/>
            <a:ext cx="10176997" cy="931139"/>
          </a:xfrm>
        </p:spPr>
        <p:txBody>
          <a:bodyPr>
            <a:normAutofit/>
          </a:bodyPr>
          <a:lstStyle/>
          <a:p>
            <a:r>
              <a:rPr lang="he-IL" dirty="0"/>
              <a:t>טעויות נפוצות המביאות לכפירה</a:t>
            </a:r>
          </a:p>
        </p:txBody>
      </p:sp>
      <p:sp>
        <p:nvSpPr>
          <p:cNvPr id="4" name="מלבן מעוגל 3"/>
          <p:cNvSpPr/>
          <p:nvPr/>
        </p:nvSpPr>
        <p:spPr>
          <a:xfrm>
            <a:off x="887973" y="1720444"/>
            <a:ext cx="8227893" cy="991544"/>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400" dirty="0">
                <a:solidFill>
                  <a:srgbClr val="192A72"/>
                </a:solidFill>
                <a:latin typeface="Varela Round" panose="00000500000000000000" pitchFamily="2" charset="-79"/>
                <a:cs typeface="Varela Round" panose="00000500000000000000" pitchFamily="2" charset="-79"/>
              </a:rPr>
              <a:t>1. הכרות עם חסרונן של הדתות האחרות מוביל לחוסר אמון ביהדות</a:t>
            </a:r>
          </a:p>
        </p:txBody>
      </p:sp>
      <p:sp>
        <p:nvSpPr>
          <p:cNvPr id="5" name="מלבן מעוגל 4"/>
          <p:cNvSpPr/>
          <p:nvPr/>
        </p:nvSpPr>
        <p:spPr>
          <a:xfrm>
            <a:off x="887972" y="2969532"/>
            <a:ext cx="8227893" cy="991545"/>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400" dirty="0">
                <a:solidFill>
                  <a:srgbClr val="192A72"/>
                </a:solidFill>
                <a:latin typeface="Varela Round" panose="00000500000000000000" pitchFamily="2" charset="-79"/>
                <a:cs typeface="Varela Round" panose="00000500000000000000" pitchFamily="2" charset="-79"/>
              </a:rPr>
              <a:t>2. האשליה כי מדענים יודעים את האמת </a:t>
            </a:r>
            <a:r>
              <a:rPr lang="he-IL" sz="2400" dirty="0" err="1">
                <a:solidFill>
                  <a:srgbClr val="192A72"/>
                </a:solidFill>
                <a:latin typeface="Varela Round" panose="00000500000000000000" pitchFamily="2" charset="-79"/>
                <a:cs typeface="Varela Round" panose="00000500000000000000" pitchFamily="2" charset="-79"/>
              </a:rPr>
              <a:t>לאשורה</a:t>
            </a:r>
            <a:endParaRPr lang="he-IL" sz="2400" dirty="0">
              <a:solidFill>
                <a:srgbClr val="192A72"/>
              </a:solidFill>
              <a:latin typeface="Varela Round" panose="00000500000000000000" pitchFamily="2" charset="-79"/>
              <a:cs typeface="Varela Round" panose="00000500000000000000" pitchFamily="2" charset="-79"/>
            </a:endParaRPr>
          </a:p>
        </p:txBody>
      </p:sp>
      <p:sp>
        <p:nvSpPr>
          <p:cNvPr id="6" name="מלבן מעוגל 5"/>
          <p:cNvSpPr/>
          <p:nvPr/>
        </p:nvSpPr>
        <p:spPr>
          <a:xfrm>
            <a:off x="887971" y="4218622"/>
            <a:ext cx="8227893" cy="991544"/>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400" dirty="0">
                <a:solidFill>
                  <a:srgbClr val="192A72"/>
                </a:solidFill>
                <a:latin typeface="Varela Round" panose="00000500000000000000" pitchFamily="2" charset="-79"/>
                <a:cs typeface="Varela Round" panose="00000500000000000000" pitchFamily="2" charset="-79"/>
              </a:rPr>
              <a:t>3. האשליה כי דעת ההמון מעידה על האמת</a:t>
            </a:r>
          </a:p>
        </p:txBody>
      </p:sp>
    </p:spTree>
    <p:extLst>
      <p:ext uri="{BB962C8B-B14F-4D97-AF65-F5344CB8AC3E}">
        <p14:creationId xmlns:p14="http://schemas.microsoft.com/office/powerpoint/2010/main" val="3716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הרב קוק מאמר הדור</a:t>
            </a:r>
          </a:p>
        </p:txBody>
      </p:sp>
      <p:pic>
        <p:nvPicPr>
          <p:cNvPr id="4098" name="Picture 2" descr="תוצאת תמונה עבור הרב קוק"/>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9726" y="1394613"/>
            <a:ext cx="6116324" cy="359047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1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אומרת הכפירה על רמתו של הדור?</a:t>
            </a:r>
          </a:p>
        </p:txBody>
      </p:sp>
      <p:sp>
        <p:nvSpPr>
          <p:cNvPr id="3" name="מציין מיקום תוכן 2"/>
          <p:cNvSpPr>
            <a:spLocks noGrp="1"/>
          </p:cNvSpPr>
          <p:nvPr>
            <p:ph idx="1"/>
          </p:nvPr>
        </p:nvSpPr>
        <p:spPr>
          <a:xfrm>
            <a:off x="515206" y="1097282"/>
            <a:ext cx="8853877" cy="4680000"/>
          </a:xfrm>
        </p:spPr>
        <p:txBody>
          <a:bodyPr>
            <a:normAutofit/>
          </a:bodyPr>
          <a:lstStyle/>
          <a:p>
            <a:pPr marL="0" indent="0" algn="just">
              <a:spcAft>
                <a:spcPts val="0"/>
              </a:spcAft>
              <a:buNone/>
            </a:pPr>
            <a:r>
              <a:rPr lang="he-IL" dirty="0">
                <a:ea typeface="Times New Roman" panose="02020603050405020304" pitchFamily="18" charset="0"/>
              </a:rPr>
              <a:t>כְּשֶׁהַדּוֹר הוּא שָׁפֵל, כְּשֶׁמּוּסָרוֹ הָעַצְמִי הוּא נִשְׁחָת, כְּשֶׁמֻּשְּׂגֵי הַצֶּדֶק וְהַיֹּשֶׁר הַטִּבְעִי אֵינָם מְפֻתָּחִים בּוֹ כָּרָאוּי, אֵין הַמַּחְשָׁבָה פּוֹעֶלֶת עָלָיו לֹא לְטוֹבָה וְלֹא לְרָעָה, אוֹ פּוֹעֶלֶת פְּעֻלָּה חֲלוּשָׁה. </a:t>
            </a:r>
            <a:r>
              <a:rPr lang="he-IL" b="1" dirty="0">
                <a:ea typeface="Times New Roman" panose="02020603050405020304" pitchFamily="18" charset="0"/>
              </a:rPr>
              <a:t>אֲבָל כֵּיוָן שֶׁהוּא מִתְעַלֶּה, </a:t>
            </a:r>
            <a:r>
              <a:rPr lang="he-IL" dirty="0">
                <a:ea typeface="Times New Roman" panose="02020603050405020304" pitchFamily="18" charset="0"/>
              </a:rPr>
              <a:t>כֵּיוָן שֶׁהוּא מַרְגִּישׁ בְּקִרְבּוֹ אֲצִילוּת וַעֲדִינוּת </a:t>
            </a:r>
            <a:r>
              <a:rPr lang="he-IL" dirty="0" err="1">
                <a:ea typeface="Times New Roman" panose="02020603050405020304" pitchFamily="18" charset="0"/>
              </a:rPr>
              <a:t>נְטִיָּה</a:t>
            </a:r>
            <a:r>
              <a:rPr lang="he-IL" dirty="0">
                <a:ea typeface="Times New Roman" panose="02020603050405020304" pitchFamily="18" charset="0"/>
              </a:rPr>
              <a:t> חֲזָקָה לְהַשְׂכִּיל וּלְהֵטִיב וְהַכָּרָה פְּנִימִית בְּהַרְבֵּה נְתִיבוֹת וּדְרָכִים שֶׁל אוֹרְחוֹת הַחַיִּים, אע"פ שֶׁאֵינָם גְּמוּרִים וּמְשֻׁכְלָלִים,</a:t>
            </a:r>
            <a:r>
              <a:rPr lang="he-IL" b="1" dirty="0">
                <a:ea typeface="Times New Roman" panose="02020603050405020304" pitchFamily="18" charset="0"/>
              </a:rPr>
              <a:t> מִכָּל מָקוֹם הֲרֵי הוּא כְּבָר צָמֵא לְמַחְשָׁבָה וְהִגָּיוֹן,</a:t>
            </a:r>
            <a:r>
              <a:rPr lang="he-IL" dirty="0">
                <a:ea typeface="Times New Roman" panose="02020603050405020304" pitchFamily="18" charset="0"/>
              </a:rPr>
              <a:t> וְעִם זֶה גַּם לְרֶגֶשׁ יֹשֶׁר שָׁמֵן </a:t>
            </a:r>
            <a:r>
              <a:rPr lang="he-IL" dirty="0" err="1">
                <a:ea typeface="Times New Roman" panose="02020603050405020304" pitchFamily="18" charset="0"/>
              </a:rPr>
              <a:t>וְרָטֹב</a:t>
            </a:r>
            <a:r>
              <a:rPr lang="he-IL" dirty="0">
                <a:ea typeface="Times New Roman" panose="02020603050405020304" pitchFamily="18" charset="0"/>
              </a:rPr>
              <a:t>, רַעְנָן וָחַי. </a:t>
            </a:r>
          </a:p>
          <a:p>
            <a:pPr marL="0" indent="0" algn="just">
              <a:spcAft>
                <a:spcPts val="0"/>
              </a:spcAft>
              <a:buNone/>
            </a:pPr>
            <a:endParaRPr lang="he-IL" dirty="0">
              <a:latin typeface="Garamond" panose="02020404030301010803" pitchFamily="18" charset="0"/>
              <a:cs typeface="David" panose="020E0502060401010101" pitchFamily="34" charset="-79"/>
            </a:endParaRPr>
          </a:p>
          <a:p>
            <a:pPr marL="0" indent="0" algn="just">
              <a:spcAft>
                <a:spcPts val="0"/>
              </a:spcAft>
              <a:buNone/>
            </a:pPr>
            <a:endParaRPr lang="he-IL" dirty="0"/>
          </a:p>
        </p:txBody>
      </p:sp>
      <p:sp>
        <p:nvSpPr>
          <p:cNvPr id="5" name="מלבן מעוגל 4"/>
          <p:cNvSpPr/>
          <p:nvPr/>
        </p:nvSpPr>
        <p:spPr>
          <a:xfrm>
            <a:off x="351692" y="5081845"/>
            <a:ext cx="9017391" cy="695437"/>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rgbClr val="192A72"/>
                </a:solidFill>
                <a:latin typeface="Varela Round" panose="00000500000000000000" pitchFamily="2" charset="-79"/>
                <a:cs typeface="Varela Round" panose="00000500000000000000" pitchFamily="2" charset="-79"/>
              </a:rPr>
              <a:t>הכפירה בראשית הציונות נובעת מאהבת דעת ואידאליזם</a:t>
            </a:r>
          </a:p>
        </p:txBody>
      </p:sp>
    </p:spTree>
    <p:extLst>
      <p:ext uri="{BB962C8B-B14F-4D97-AF65-F5344CB8AC3E}">
        <p14:creationId xmlns:p14="http://schemas.microsoft.com/office/powerpoint/2010/main" val="386806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0299" y="374509"/>
            <a:ext cx="11160000" cy="720000"/>
          </a:xfrm>
        </p:spPr>
        <p:txBody>
          <a:bodyPr/>
          <a:lstStyle/>
          <a:p>
            <a:r>
              <a:rPr lang="he-IL" sz="4000" dirty="0"/>
              <a:t>מדוע תהליך הכפירה הואץ בתקופה המודרנית?</a:t>
            </a:r>
          </a:p>
        </p:txBody>
      </p:sp>
      <p:sp>
        <p:nvSpPr>
          <p:cNvPr id="3" name="מציין מיקום תוכן 2"/>
          <p:cNvSpPr>
            <a:spLocks noGrp="1"/>
          </p:cNvSpPr>
          <p:nvPr>
            <p:ph idx="1"/>
          </p:nvPr>
        </p:nvSpPr>
        <p:spPr>
          <a:xfrm>
            <a:off x="472672" y="856392"/>
            <a:ext cx="7911673" cy="4680000"/>
          </a:xfrm>
        </p:spPr>
        <p:txBody>
          <a:bodyPr>
            <a:normAutofit/>
          </a:bodyPr>
          <a:lstStyle/>
          <a:p>
            <a:pPr marL="0" lvl="0" indent="0" algn="just">
              <a:spcAft>
                <a:spcPts val="0"/>
              </a:spcAft>
              <a:buNone/>
            </a:pPr>
            <a:endParaRPr lang="he-IL" sz="2200" dirty="0">
              <a:latin typeface="Garamond" panose="02020404030301010803" pitchFamily="18" charset="0"/>
              <a:ea typeface="Times New Roman" panose="02020603050405020304" pitchFamily="18" charset="0"/>
              <a:cs typeface="David" panose="020E0502060401010101" pitchFamily="34" charset="-79"/>
            </a:endParaRPr>
          </a:p>
          <a:p>
            <a:pPr marL="0" lvl="0" indent="0" algn="just">
              <a:spcAft>
                <a:spcPts val="0"/>
              </a:spcAft>
              <a:buNone/>
            </a:pPr>
            <a:r>
              <a:rPr lang="he-IL" sz="2000" dirty="0">
                <a:ea typeface="Times New Roman" panose="02020603050405020304" pitchFamily="18" charset="0"/>
              </a:rPr>
              <a:t>בְּרֻבֵּי תְּקוּפוֹת הַהִיסְטוֹרְיָה אֲנַחְנוּ מוֹצְאִים חֲכָמִים נַעֲלִים גְּדוֹלֵי רוּחַ בַּדּוֹרוֹת הָרִאשׁוֹנִים, שֶׁאָנוּ מִשְׁתָּאִים עַל גָּדְלָם וְעֹז רוּחָם, אֲבָל הַכְּלָל הוּא הָיָה נָתוּן בְּשֵׁפֶל הַמַּצָּב, בֵּין בְּדַעַת בֵּין בְּמוּסָר, אֱמֶת כִּי נַעֲלֶה מִכָּל הָמוֹן הָיָה הֲמוֹן עַמֵּנוּ מִצַּד הַקְּדֻשָּׁה </a:t>
            </a:r>
            <a:r>
              <a:rPr lang="he-IL" sz="2000" dirty="0" err="1">
                <a:ea typeface="Times New Roman" panose="02020603050405020304" pitchFamily="18" charset="0"/>
              </a:rPr>
              <a:t>הָאֱלֹהִית</a:t>
            </a:r>
            <a:r>
              <a:rPr lang="he-IL" sz="2000" dirty="0">
                <a:ea typeface="Times New Roman" panose="02020603050405020304" pitchFamily="18" charset="0"/>
              </a:rPr>
              <a:t> הַחוֹפֶפֶת עָלָיו, וַיִּהְיֶה לְנֵס. </a:t>
            </a:r>
            <a:r>
              <a:rPr lang="he-IL" sz="2000" b="1" dirty="0">
                <a:ea typeface="Times New Roman" panose="02020603050405020304" pitchFamily="18" charset="0"/>
              </a:rPr>
              <a:t>בַּדּוֹרוֹת הָאַחֲרוֹנִים הִתְחִילוּ הָעֲנָקִים לְהִתְמַעֵט וְהַכְּלָל הוֹלֵךְ וּמִתְעַלֶּה.</a:t>
            </a:r>
            <a:r>
              <a:rPr lang="he-IL" sz="2000" dirty="0">
                <a:ea typeface="Times New Roman" panose="02020603050405020304" pitchFamily="18" charset="0"/>
              </a:rPr>
              <a:t> בְּעַמֵּנוּ נִתְמַעֲטוּ הַבּוּרִים, </a:t>
            </a:r>
            <a:r>
              <a:rPr lang="he-IL" sz="2000" dirty="0" err="1">
                <a:ea typeface="Times New Roman" panose="02020603050405020304" pitchFamily="18" charset="0"/>
              </a:rPr>
              <a:t>וּלְעֻמָּתָם</a:t>
            </a:r>
            <a:r>
              <a:rPr lang="he-IL" sz="2000" dirty="0">
                <a:ea typeface="Times New Roman" panose="02020603050405020304" pitchFamily="18" charset="0"/>
              </a:rPr>
              <a:t> נִתְמַעֲטוּ וְהֻקְטְנוּ הַגְּאוֹנִים וְהַצַּדִּיקִים.</a:t>
            </a:r>
          </a:p>
          <a:p>
            <a:pPr marL="0" lvl="0" indent="0" algn="just">
              <a:spcAft>
                <a:spcPts val="0"/>
              </a:spcAft>
              <a:buNone/>
            </a:pPr>
            <a:endParaRPr lang="en-US" sz="1500" dirty="0">
              <a:latin typeface="Garamond" panose="02020404030301010803" pitchFamily="18" charset="0"/>
              <a:ea typeface="Times New Roman" panose="02020603050405020304" pitchFamily="18" charset="0"/>
              <a:cs typeface="Garamond" panose="02020404030301010803" pitchFamily="18" charset="0"/>
            </a:endParaRPr>
          </a:p>
        </p:txBody>
      </p:sp>
      <p:sp>
        <p:nvSpPr>
          <p:cNvPr id="5" name="מלבן מעוגל 4"/>
          <p:cNvSpPr/>
          <p:nvPr/>
        </p:nvSpPr>
        <p:spPr>
          <a:xfrm>
            <a:off x="940874" y="4239491"/>
            <a:ext cx="7426037" cy="1524000"/>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err="1">
                <a:solidFill>
                  <a:srgbClr val="192A72"/>
                </a:solidFill>
                <a:latin typeface="Varela Round" panose="00000500000000000000" pitchFamily="2" charset="-79"/>
                <a:cs typeface="Varela Round" panose="00000500000000000000" pitchFamily="2" charset="-79"/>
              </a:rPr>
              <a:t>דמוקטריזציה</a:t>
            </a:r>
            <a:r>
              <a:rPr lang="he-IL" sz="2400" b="1" dirty="0">
                <a:solidFill>
                  <a:srgbClr val="192A72"/>
                </a:solidFill>
                <a:latin typeface="Varela Round" panose="00000500000000000000" pitchFamily="2" charset="-79"/>
                <a:cs typeface="Varela Round" panose="00000500000000000000" pitchFamily="2" charset="-79"/>
              </a:rPr>
              <a:t> של הידע</a:t>
            </a:r>
          </a:p>
          <a:p>
            <a:r>
              <a:rPr lang="he-IL" sz="2400" dirty="0">
                <a:solidFill>
                  <a:srgbClr val="192A72"/>
                </a:solidFill>
                <a:latin typeface="Varela Round" panose="00000500000000000000" pitchFamily="2" charset="-79"/>
                <a:cs typeface="Varela Round" panose="00000500000000000000" pitchFamily="2" charset="-79"/>
              </a:rPr>
              <a:t>אנשים הופכים למשכילים וביקורתיים </a:t>
            </a:r>
            <a:br>
              <a:rPr lang="en-US" sz="2400" dirty="0">
                <a:solidFill>
                  <a:srgbClr val="192A72"/>
                </a:solidFill>
                <a:latin typeface="Varela Round" panose="00000500000000000000" pitchFamily="2" charset="-79"/>
                <a:cs typeface="Varela Round" panose="00000500000000000000" pitchFamily="2" charset="-79"/>
              </a:rPr>
            </a:br>
            <a:r>
              <a:rPr lang="he-IL" sz="2400" dirty="0">
                <a:solidFill>
                  <a:srgbClr val="192A72"/>
                </a:solidFill>
                <a:latin typeface="Varela Round" panose="00000500000000000000" pitchFamily="2" charset="-79"/>
                <a:cs typeface="Varela Round" panose="00000500000000000000" pitchFamily="2" charset="-79"/>
              </a:rPr>
              <a:t>מצטמצם הפער בין הגאונים לבין פשוטי העם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562" y="1814731"/>
            <a:ext cx="2039816" cy="20398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1123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475757"/>
            <a:ext cx="11160000" cy="720000"/>
          </a:xfrm>
        </p:spPr>
        <p:txBody>
          <a:bodyPr/>
          <a:lstStyle/>
          <a:p>
            <a:r>
              <a:rPr lang="he-IL" dirty="0"/>
              <a:t>צמיחה מתוך משבר הכפירה</a:t>
            </a:r>
          </a:p>
        </p:txBody>
      </p:sp>
      <p:sp>
        <p:nvSpPr>
          <p:cNvPr id="3" name="מציין מיקום תוכן 2"/>
          <p:cNvSpPr>
            <a:spLocks noGrp="1"/>
          </p:cNvSpPr>
          <p:nvPr>
            <p:ph idx="1"/>
          </p:nvPr>
        </p:nvSpPr>
        <p:spPr>
          <a:xfrm>
            <a:off x="515206" y="1195757"/>
            <a:ext cx="8234900" cy="4680000"/>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he-IL" sz="2200" dirty="0">
                <a:ea typeface="Times New Roman" panose="02020603050405020304" pitchFamily="18" charset="0"/>
              </a:rPr>
              <a:t>בַּתְּקוּפָה </a:t>
            </a:r>
            <a:r>
              <a:rPr lang="he-IL" sz="2200" dirty="0" err="1">
                <a:ea typeface="Times New Roman" panose="02020603050405020304" pitchFamily="18" charset="0"/>
              </a:rPr>
              <a:t>הַנִּמְהָרָה</a:t>
            </a:r>
            <a:r>
              <a:rPr lang="he-IL" sz="2200" dirty="0">
                <a:ea typeface="Times New Roman" panose="02020603050405020304" pitchFamily="18" charset="0"/>
              </a:rPr>
              <a:t> שֶׁל </a:t>
            </a:r>
            <a:r>
              <a:rPr lang="he-IL" sz="2200" dirty="0" err="1">
                <a:ea typeface="Times New Roman" panose="02020603050405020304" pitchFamily="18" charset="0"/>
              </a:rPr>
              <a:t>עַכְשָׁו</a:t>
            </a:r>
            <a:r>
              <a:rPr lang="he-IL" sz="2200" dirty="0">
                <a:ea typeface="Times New Roman" panose="02020603050405020304" pitchFamily="18" charset="0"/>
              </a:rPr>
              <a:t> הַדָּבָר בּוֹלֵט </a:t>
            </a:r>
            <a:r>
              <a:rPr lang="he-IL" sz="2200" dirty="0" err="1">
                <a:ea typeface="Times New Roman" panose="02020603050405020304" pitchFamily="18" charset="0"/>
              </a:rPr>
              <a:t>לִמְאֹד</a:t>
            </a:r>
            <a:r>
              <a:rPr lang="he-IL" sz="2200" dirty="0">
                <a:ea typeface="Times New Roman" panose="02020603050405020304" pitchFamily="18" charset="0"/>
              </a:rPr>
              <a:t>, וְזֹאת </a:t>
            </a:r>
            <a:r>
              <a:rPr lang="he-IL" sz="2200" dirty="0" err="1">
                <a:ea typeface="Times New Roman" panose="02020603050405020304" pitchFamily="18" charset="0"/>
              </a:rPr>
              <a:t>הָעֲלִיָּה</a:t>
            </a:r>
            <a:r>
              <a:rPr lang="he-IL" sz="2200" dirty="0">
                <a:ea typeface="Times New Roman" panose="02020603050405020304" pitchFamily="18" charset="0"/>
              </a:rPr>
              <a:t> שֶׁל הַכְּלָל הַהֲמוֹנִי הֵסֵבָּה ג"כ - גם כן - יְרִידָה, שֶׁהַדּוֹר שֶׁהוּא מוֹצֵא אֶת כָּל מַה שֶׁהוּא שׁוֹמֵעַ וְרוֹאֶה מֵהוֹרִים וּמוֹרִים קָטָן מֵעֶרְכּוֹ, </a:t>
            </a:r>
            <a:r>
              <a:rPr lang="he-IL" sz="2200" b="1" dirty="0">
                <a:ea typeface="Times New Roman" panose="02020603050405020304" pitchFamily="18" charset="0"/>
              </a:rPr>
              <a:t>אָז מוּסָרָם אֵינוֹ לוֹקֵחַ אֶת לְבָבוֹ וְאֵינוֹ מַשְׁבִּיר אֶת </a:t>
            </a:r>
            <a:r>
              <a:rPr lang="he-IL" sz="2200" b="1" dirty="0" err="1">
                <a:ea typeface="Times New Roman" panose="02020603050405020304" pitchFamily="18" charset="0"/>
              </a:rPr>
              <a:t>צִמְאוֹנו</a:t>
            </a:r>
            <a:r>
              <a:rPr lang="he-IL" sz="2200" b="1" dirty="0">
                <a:ea typeface="Times New Roman" panose="02020603050405020304" pitchFamily="18" charset="0"/>
              </a:rPr>
              <a:t>ֹ</a:t>
            </a:r>
            <a:r>
              <a:rPr lang="he-IL" sz="2200" dirty="0">
                <a:ea typeface="Times New Roman" panose="02020603050405020304" pitchFamily="18" charset="0"/>
              </a:rPr>
              <a:t>. </a:t>
            </a:r>
            <a:r>
              <a:rPr lang="he-IL" sz="2200" b="1" dirty="0">
                <a:ea typeface="Times New Roman" panose="02020603050405020304" pitchFamily="18" charset="0"/>
              </a:rPr>
              <a:t>וְגַם אֵינוֹ מֵטִיל עָלָיו שׁוּם אֵימָה וָפַחַד</a:t>
            </a:r>
            <a:r>
              <a:rPr lang="he-IL" sz="2200" dirty="0">
                <a:ea typeface="Times New Roman" panose="02020603050405020304" pitchFamily="18" charset="0"/>
              </a:rPr>
              <a:t>, שֶׁכְּבָר הִתְעַלָּה בִּתְכוּנָתוֹ מִלִּהְיוֹת מַעֲמִיד אוֹפִי לְחַיָּיו מִפְּנֵי בְּרִיחָה מִפַּחַד אֵיזֶה שֶׁהָיָה, בֵּין מוּחָשִׁי בֵּין צִיּוּרִי, בֵּין חוֹמְרִי  בֵּין רוּחָנִי...</a:t>
            </a:r>
            <a:r>
              <a:rPr lang="he-IL" sz="2200" b="1" dirty="0">
                <a:ea typeface="Times New Roman" panose="02020603050405020304" pitchFamily="18" charset="0"/>
              </a:rPr>
              <a:t>הוּא לֹא יוּכַל לָשׁוּב מִיִּרְאָה, אֲבָל מְאֹד מֻכְשָׁר הוּא לָשׁוּב מֵאַהֲבָה שֶׁיִּרְאַת הָרוֹמְמוּת תִּתְחַבֵּר עִמָּהּ. </a:t>
            </a:r>
          </a:p>
          <a:p>
            <a:pPr marL="0" indent="0">
              <a:buNone/>
            </a:pPr>
            <a:endParaRPr lang="he-IL" sz="2200" dirty="0"/>
          </a:p>
        </p:txBody>
      </p:sp>
      <p:sp>
        <p:nvSpPr>
          <p:cNvPr id="4" name="מלבן מעוגל 3"/>
          <p:cNvSpPr/>
          <p:nvPr/>
        </p:nvSpPr>
        <p:spPr>
          <a:xfrm>
            <a:off x="3868614" y="5382846"/>
            <a:ext cx="4881491" cy="817005"/>
          </a:xfrm>
          <a:prstGeom prst="roundRect">
            <a:avLst/>
          </a:prstGeom>
          <a:no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dirty="0">
                <a:solidFill>
                  <a:srgbClr val="192A72"/>
                </a:solidFill>
                <a:latin typeface="Varela Round" panose="00000500000000000000" pitchFamily="2" charset="-79"/>
                <a:cs typeface="Varela Round" panose="00000500000000000000" pitchFamily="2" charset="-79"/>
              </a:rPr>
              <a:t>מעבר מחינוך ליראה לחינוך מאהבה</a:t>
            </a:r>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5299" y="1506482"/>
            <a:ext cx="2214713" cy="22147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220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דור גדול זקוק לתורה גדולה</a:t>
            </a:r>
          </a:p>
        </p:txBody>
      </p:sp>
      <p:sp>
        <p:nvSpPr>
          <p:cNvPr id="3" name="מציין מיקום תוכן 2"/>
          <p:cNvSpPr>
            <a:spLocks noGrp="1"/>
          </p:cNvSpPr>
          <p:nvPr>
            <p:ph idx="1"/>
          </p:nvPr>
        </p:nvSpPr>
        <p:spPr>
          <a:xfrm>
            <a:off x="670132" y="935127"/>
            <a:ext cx="8811493" cy="4680000"/>
          </a:xfrm>
        </p:spPr>
        <p:txBody>
          <a:bodyPr>
            <a:normAutofit/>
          </a:bodyPr>
          <a:lstStyle/>
          <a:p>
            <a:pPr marL="0" indent="0">
              <a:buNone/>
            </a:pPr>
            <a:r>
              <a:rPr lang="he-IL" b="1" dirty="0">
                <a:ea typeface="Times New Roman" panose="02020603050405020304" pitchFamily="18" charset="0"/>
              </a:rPr>
              <a:t>וְדוֹר בַּעַל רוּחַ גָּדוֹל חָפֵץ </a:t>
            </a:r>
            <a:r>
              <a:rPr lang="he-IL" b="1" dirty="0" err="1">
                <a:ea typeface="Times New Roman" panose="02020603050405020304" pitchFamily="18" charset="0"/>
              </a:rPr>
              <a:t>וּמֻכְרָח</a:t>
            </a:r>
            <a:r>
              <a:rPr lang="he-IL" b="1" dirty="0">
                <a:ea typeface="Times New Roman" panose="02020603050405020304" pitchFamily="18" charset="0"/>
              </a:rPr>
              <a:t> לַחְפֹּץ, בְּכָל מָקוֹם שֶׁהוּא פּוֹנֶה, לִשְׁמֹעַ דְּבָרִים גְּדוֹלִים. וְעִקֵַּר הַגְּדֻלָּה שֶׁל הַדְּבָרִים הוּא שֶׁיִּהְיוּ </a:t>
            </a:r>
            <a:r>
              <a:rPr lang="he-IL" b="1" dirty="0" err="1">
                <a:ea typeface="Times New Roman" panose="02020603050405020304" pitchFamily="18" charset="0"/>
              </a:rPr>
              <a:t>מְסֻיָּמִים</a:t>
            </a:r>
            <a:r>
              <a:rPr lang="he-IL" b="1" dirty="0">
                <a:ea typeface="Times New Roman" panose="02020603050405020304" pitchFamily="18" charset="0"/>
              </a:rPr>
              <a:t> וּמְבֹרָרִים, עִם גָּדְלָם </a:t>
            </a:r>
            <a:r>
              <a:rPr lang="he-IL" b="1" dirty="0" err="1">
                <a:ea typeface="Times New Roman" panose="02020603050405020304" pitchFamily="18" charset="0"/>
              </a:rPr>
              <a:t>רָחְבָּם</a:t>
            </a:r>
            <a:r>
              <a:rPr lang="he-IL" b="1" dirty="0">
                <a:ea typeface="Times New Roman" panose="02020603050405020304" pitchFamily="18" charset="0"/>
              </a:rPr>
              <a:t> </a:t>
            </a:r>
            <a:r>
              <a:rPr lang="he-IL" b="1" dirty="0" err="1">
                <a:ea typeface="Times New Roman" panose="02020603050405020304" pitchFamily="18" charset="0"/>
              </a:rPr>
              <a:t>וְהֶקֵּפָם</a:t>
            </a:r>
            <a:r>
              <a:rPr lang="he-IL" b="1" dirty="0">
                <a:ea typeface="Times New Roman" panose="02020603050405020304" pitchFamily="18" charset="0"/>
              </a:rPr>
              <a:t>.</a:t>
            </a:r>
            <a:r>
              <a:rPr lang="he-IL" dirty="0">
                <a:ea typeface="Times New Roman" panose="02020603050405020304" pitchFamily="18" charset="0"/>
              </a:rPr>
              <a:t> הַמַּטָּרוֹת הַיּוֹתֵר פְּנִימִיּוֹת, שֶׁהַשַּׁרְשֶׁרֶת שֶׁל כָּל הַחַיִּים הַמּוּסָרִיִּים, הַדָּתִיִּים </a:t>
            </a:r>
            <a:r>
              <a:rPr lang="he-IL" dirty="0" err="1">
                <a:ea typeface="Times New Roman" panose="02020603050405020304" pitchFamily="18" charset="0"/>
              </a:rPr>
              <a:t>וְהַלְּאֻמִּיִּים</a:t>
            </a:r>
            <a:r>
              <a:rPr lang="he-IL" dirty="0">
                <a:ea typeface="Times New Roman" panose="02020603050405020304" pitchFamily="18" charset="0"/>
              </a:rPr>
              <a:t>, וְכָל הַתָּלוּי בָּהֶם, אֲחוּזָה בָּהֶן, תִּהְיֶינָה מְבֹרָרוֹת לְפָנָיו, עַד כַּמָּה שֶׁהוּא יָכוֹל לְשַׁעֵר וְעַד כַּמָּה שֶׁכֹּחַ </a:t>
            </a:r>
            <a:r>
              <a:rPr lang="he-IL" dirty="0" err="1">
                <a:ea typeface="Times New Roman" panose="02020603050405020304" pitchFamily="18" charset="0"/>
              </a:rPr>
              <a:t>בֵּרוּרו</a:t>
            </a:r>
            <a:r>
              <a:rPr lang="he-IL" dirty="0">
                <a:ea typeface="Times New Roman" panose="02020603050405020304" pitchFamily="18" charset="0"/>
              </a:rPr>
              <a:t>ֹ יָכוֹל לְהַגִּיעַ.</a:t>
            </a:r>
            <a:endParaRPr lang="he-IL" dirty="0"/>
          </a:p>
        </p:txBody>
      </p:sp>
      <p:pic>
        <p:nvPicPr>
          <p:cNvPr id="2050" name="Picture 2" descr="https://s3.amazonaws.com/sitebuilderreport-assets/stock_photos/files/000/040/231/small/torah-scroll-in-silver-case_373x_2x.jpg?1513135796"/>
          <p:cNvPicPr>
            <a:picLocks noChangeAspect="1" noChangeArrowheads="1"/>
          </p:cNvPicPr>
          <p:nvPr/>
        </p:nvPicPr>
        <p:blipFill rotWithShape="1">
          <a:blip r:embed="rId2">
            <a:extLst>
              <a:ext uri="{28A0092B-C50C-407E-A947-70E740481C1C}">
                <a14:useLocalDpi xmlns:a14="http://schemas.microsoft.com/office/drawing/2010/main" val="0"/>
              </a:ext>
            </a:extLst>
          </a:blip>
          <a:srcRect t="2733" r="49940"/>
          <a:stretch/>
        </p:blipFill>
        <p:spPr bwMode="auto">
          <a:xfrm>
            <a:off x="9820172" y="1376198"/>
            <a:ext cx="1855034" cy="22136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4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1294430"/>
          </a:xfrm>
        </p:spPr>
        <p:txBody>
          <a:bodyPr/>
          <a:lstStyle/>
          <a:p>
            <a:r>
              <a:rPr lang="he-IL" dirty="0"/>
              <a:t>תודה שהייתם אתנו! </a:t>
            </a:r>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9448" y="1732055"/>
            <a:ext cx="5531516" cy="368967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29899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255" y="3016166"/>
            <a:ext cx="11172957" cy="2618133"/>
          </a:xfrm>
          <a:prstGeom prst="rect">
            <a:avLst/>
          </a:prstGeom>
          <a:noFill/>
        </p:spPr>
        <p:txBody>
          <a:bodyPr wrap="square" rtlCol="1">
            <a:spAutoFit/>
          </a:bodyPr>
          <a:lstStyle/>
          <a:p>
            <a:pPr marL="89526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solidFill>
                  <a:srgbClr val="192A72"/>
                </a:solidFill>
              </a:rPr>
              <a:t>אמונה בשעת משבר פרק ד</a:t>
            </a:r>
          </a:p>
        </p:txBody>
      </p:sp>
      <p:sp>
        <p:nvSpPr>
          <p:cNvPr id="7" name="כותרת משנה 6"/>
          <p:cNvSpPr>
            <a:spLocks noGrp="1"/>
          </p:cNvSpPr>
          <p:nvPr>
            <p:ph type="subTitle" idx="1"/>
          </p:nvPr>
        </p:nvSpPr>
        <p:spPr>
          <a:xfrm>
            <a:off x="738940" y="3313677"/>
            <a:ext cx="10872000" cy="642090"/>
          </a:xfrm>
        </p:spPr>
        <p:txBody>
          <a:bodyPr/>
          <a:lstStyle/>
          <a:p>
            <a:r>
              <a:rPr lang="he-IL" dirty="0">
                <a:solidFill>
                  <a:srgbClr val="192A72"/>
                </a:solidFill>
                <a:sym typeface="Varela Round"/>
              </a:rPr>
              <a:t>משבר הכפירה והחילון</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8" name="מציין מיקום תוכן 7"/>
          <p:cNvSpPr>
            <a:spLocks noGrp="1"/>
          </p:cNvSpPr>
          <p:nvPr>
            <p:ph sz="quarter" idx="4"/>
          </p:nvPr>
        </p:nvSpPr>
        <p:spPr>
          <a:xfrm>
            <a:off x="-2016235" y="1352741"/>
            <a:ext cx="9976827" cy="4152517"/>
          </a:xfrm>
        </p:spPr>
        <p:txBody>
          <a:bodyPr/>
          <a:lstStyle/>
          <a:p>
            <a:pPr>
              <a:lnSpc>
                <a:spcPct val="200000"/>
              </a:lnSpc>
            </a:pPr>
            <a:r>
              <a:rPr lang="he-IL" dirty="0" err="1">
                <a:solidFill>
                  <a:srgbClr val="192A72"/>
                </a:solidFill>
              </a:rPr>
              <a:t>הרס"ג</a:t>
            </a:r>
            <a:r>
              <a:rPr lang="he-IL" dirty="0">
                <a:solidFill>
                  <a:srgbClr val="192A72"/>
                </a:solidFill>
              </a:rPr>
              <a:t> – מהם מניעי הכפירה?</a:t>
            </a:r>
          </a:p>
          <a:p>
            <a:pPr>
              <a:lnSpc>
                <a:spcPct val="200000"/>
              </a:lnSpc>
            </a:pPr>
            <a:r>
              <a:rPr lang="he-IL" dirty="0">
                <a:solidFill>
                  <a:srgbClr val="192A72"/>
                </a:solidFill>
              </a:rPr>
              <a:t>הרב ישראלי – מהי משמעותה של הכפירה? </a:t>
            </a:r>
          </a:p>
          <a:p>
            <a:pPr>
              <a:lnSpc>
                <a:spcPct val="200000"/>
              </a:lnSpc>
            </a:pPr>
            <a:r>
              <a:rPr lang="he-IL" dirty="0">
                <a:solidFill>
                  <a:srgbClr val="192A72"/>
                </a:solidFill>
              </a:rPr>
              <a:t>הרב קוק – האם הכפירה יכולה להעיד על תהליך חיובי?</a:t>
            </a:r>
          </a:p>
          <a:p>
            <a:pPr>
              <a:lnSpc>
                <a:spcPct val="200000"/>
              </a:lnSpc>
            </a:pPr>
            <a:endParaRPr lang="he-IL"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רב סעדיה גאון</a:t>
            </a:r>
          </a:p>
        </p:txBody>
      </p:sp>
      <p:sp>
        <p:nvSpPr>
          <p:cNvPr id="14" name="מציין מיקום טקסט 13"/>
          <p:cNvSpPr>
            <a:spLocks noGrp="1"/>
          </p:cNvSpPr>
          <p:nvPr>
            <p:ph type="body" sz="quarter" idx="3"/>
          </p:nvPr>
        </p:nvSpPr>
        <p:spPr>
          <a:xfrm>
            <a:off x="-832827" y="1124787"/>
            <a:ext cx="9000000" cy="540000"/>
          </a:xfrm>
        </p:spPr>
        <p:txBody>
          <a:bodyPr/>
          <a:lstStyle/>
          <a:p>
            <a:r>
              <a:rPr lang="he-IL" dirty="0">
                <a:solidFill>
                  <a:srgbClr val="192A72"/>
                </a:solidFill>
              </a:rPr>
              <a:t>בבל ומצריים, 942-822</a:t>
            </a:r>
          </a:p>
        </p:txBody>
      </p:sp>
      <p:pic>
        <p:nvPicPr>
          <p:cNvPr id="5" name="תמונה 4"/>
          <p:cNvPicPr>
            <a:picLocks noChangeAspect="1"/>
          </p:cNvPicPr>
          <p:nvPr/>
        </p:nvPicPr>
        <p:blipFill rotWithShape="1">
          <a:blip r:embed="rId3"/>
          <a:srcRect l="9737" t="26459" r="46094" b="11570"/>
          <a:stretch/>
        </p:blipFill>
        <p:spPr>
          <a:xfrm>
            <a:off x="3938367" y="1970203"/>
            <a:ext cx="4313677" cy="3389316"/>
          </a:xfrm>
          <a:prstGeom prst="rect">
            <a:avLst/>
          </a:prstGeom>
          <a:ln w="38100">
            <a:solidFill>
              <a:sysClr val="windowText" lastClr="000000"/>
            </a:solidFill>
          </a:ln>
        </p:spPr>
      </p:pic>
    </p:spTree>
    <p:extLst>
      <p:ext uri="{BB962C8B-B14F-4D97-AF65-F5344CB8AC3E}">
        <p14:creationId xmlns:p14="http://schemas.microsoft.com/office/powerpoint/2010/main" val="335106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347090"/>
            <a:ext cx="11160000" cy="720000"/>
          </a:xfrm>
        </p:spPr>
        <p:txBody>
          <a:bodyPr/>
          <a:lstStyle/>
          <a:p>
            <a:r>
              <a:rPr lang="he-IL" dirty="0"/>
              <a:t>שמונה הסיבות בגללן בני האדם כופרים</a:t>
            </a:r>
          </a:p>
        </p:txBody>
      </p:sp>
      <p:sp>
        <p:nvSpPr>
          <p:cNvPr id="9" name="TextBox 8"/>
          <p:cNvSpPr txBox="1"/>
          <p:nvPr/>
        </p:nvSpPr>
        <p:spPr>
          <a:xfrm>
            <a:off x="4316848" y="1589439"/>
            <a:ext cx="3556716" cy="1055608"/>
          </a:xfrm>
          <a:prstGeom prst="roundRect">
            <a:avLst/>
          </a:prstGeom>
          <a:noFill/>
          <a:ln>
            <a:solidFill>
              <a:srgbClr val="192A72"/>
            </a:solidFill>
          </a:ln>
        </p:spPr>
        <p:txBody>
          <a:bodyPr wrap="square" rtlCol="1">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srgbClr val="192A72"/>
                </a:solidFill>
                <a:effectLst/>
                <a:uLnTx/>
                <a:uFillTx/>
                <a:latin typeface="Segoe UI Light"/>
                <a:cs typeface="Varela Round" panose="00000500000000000000"/>
              </a:rPr>
              <a:t>א. עצלות בתחום הרוחני</a:t>
            </a:r>
          </a:p>
        </p:txBody>
      </p:sp>
      <p:pic>
        <p:nvPicPr>
          <p:cNvPr id="2050" name="Picture 2" descr="ינשוף חום על ענף עץ חום בשעות היו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162" y="2901277"/>
            <a:ext cx="3828088" cy="25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6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שמונה הסיבות בגללן בני האדם כופרים</a:t>
            </a:r>
          </a:p>
        </p:txBody>
      </p:sp>
      <p:sp>
        <p:nvSpPr>
          <p:cNvPr id="10" name="TextBox 9"/>
          <p:cNvSpPr txBox="1"/>
          <p:nvPr/>
        </p:nvSpPr>
        <p:spPr>
          <a:xfrm>
            <a:off x="3552305" y="1417367"/>
            <a:ext cx="5044582" cy="1055608"/>
          </a:xfrm>
          <a:prstGeom prst="roundRect">
            <a:avLst/>
          </a:prstGeom>
          <a:noFill/>
          <a:ln>
            <a:solidFill>
              <a:srgbClr val="192A72"/>
            </a:solidFill>
          </a:ln>
        </p:spPr>
        <p:txBody>
          <a:bodyPr wrap="square" rtlCol="1">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srgbClr val="192A72"/>
                </a:solidFill>
                <a:effectLst/>
                <a:uLnTx/>
                <a:uFillTx/>
                <a:latin typeface="Segoe UI Light"/>
                <a:cs typeface="Varela Round" panose="00000500000000000000"/>
              </a:rPr>
              <a:t>ב. יהירות שיסודה בסכלות וטיפשות ללא הבנת התוצאה</a:t>
            </a:r>
          </a:p>
        </p:txBody>
      </p:sp>
      <p:pic>
        <p:nvPicPr>
          <p:cNvPr id="13" name="תמונה 12"/>
          <p:cNvPicPr>
            <a:picLocks noChangeAspect="1"/>
          </p:cNvPicPr>
          <p:nvPr/>
        </p:nvPicPr>
        <p:blipFill>
          <a:blip r:embed="rId2"/>
          <a:stretch>
            <a:fillRect/>
          </a:stretch>
        </p:blipFill>
        <p:spPr>
          <a:xfrm>
            <a:off x="4069046" y="2769241"/>
            <a:ext cx="4011099" cy="2671392"/>
          </a:xfrm>
          <a:prstGeom prst="rect">
            <a:avLst/>
          </a:prstGeom>
        </p:spPr>
      </p:pic>
    </p:spTree>
    <p:extLst>
      <p:ext uri="{BB962C8B-B14F-4D97-AF65-F5344CB8AC3E}">
        <p14:creationId xmlns:p14="http://schemas.microsoft.com/office/powerpoint/2010/main" val="213669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שמונה הסיבות בגללן בני האדם כופרים</a:t>
            </a:r>
          </a:p>
        </p:txBody>
      </p:sp>
      <p:pic>
        <p:nvPicPr>
          <p:cNvPr id="12" name="מציין מיקום תוכן 11"/>
          <p:cNvPicPr>
            <a:picLocks noGrp="1" noChangeAspect="1"/>
          </p:cNvPicPr>
          <p:nvPr>
            <p:ph sz="quarter" idx="4"/>
          </p:nvPr>
        </p:nvPicPr>
        <p:blipFill>
          <a:blip r:embed="rId2"/>
          <a:stretch>
            <a:fillRect/>
          </a:stretch>
        </p:blipFill>
        <p:spPr>
          <a:xfrm>
            <a:off x="5236124" y="2989067"/>
            <a:ext cx="1718164" cy="24741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1" name="TextBox 10"/>
          <p:cNvSpPr txBox="1"/>
          <p:nvPr/>
        </p:nvSpPr>
        <p:spPr>
          <a:xfrm>
            <a:off x="4168002" y="1289375"/>
            <a:ext cx="3761924" cy="1055608"/>
          </a:xfrm>
          <a:prstGeom prst="roundRect">
            <a:avLst/>
          </a:prstGeom>
          <a:noFill/>
          <a:ln>
            <a:solidFill>
              <a:srgbClr val="192A72"/>
            </a:solidFill>
          </a:ln>
        </p:spPr>
        <p:txBody>
          <a:bodyPr wrap="square" rtlCol="1">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srgbClr val="192A72"/>
                </a:solidFill>
                <a:effectLst/>
                <a:uLnTx/>
                <a:uFillTx/>
                <a:latin typeface="Segoe UI Light"/>
                <a:cs typeface="Varela Round" panose="00000500000000000000"/>
              </a:rPr>
              <a:t>ג. התאוות גורמות לאדם לא לחשוב</a:t>
            </a:r>
          </a:p>
        </p:txBody>
      </p:sp>
    </p:spTree>
    <p:extLst>
      <p:ext uri="{BB962C8B-B14F-4D97-AF65-F5344CB8AC3E}">
        <p14:creationId xmlns:p14="http://schemas.microsoft.com/office/powerpoint/2010/main" val="220751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98098" y="1104251"/>
            <a:ext cx="3556253" cy="1055471"/>
          </a:xfrm>
          <a:prstGeom prst="roundRect">
            <a:avLst/>
          </a:prstGeom>
          <a:noFill/>
          <a:ln>
            <a:solidFill>
              <a:srgbClr val="192A72"/>
            </a:solidFill>
          </a:ln>
        </p:spPr>
        <p:txBody>
          <a:bodyPr wrap="square" rtlCol="1">
            <a:spAutoFit/>
          </a:bodyPr>
          <a:lstStyle/>
          <a:p>
            <a:pPr algn="ctr" rtl="1"/>
            <a:r>
              <a:rPr lang="he-IL" sz="2800" dirty="0">
                <a:solidFill>
                  <a:srgbClr val="192A72"/>
                </a:solidFill>
                <a:latin typeface="Varela Round" panose="00000500000000000000" pitchFamily="2" charset="-79"/>
                <a:cs typeface="Varela Round" panose="00000500000000000000" pitchFamily="2" charset="-79"/>
              </a:rPr>
              <a:t>ד. הסתפקות במועט בלמידה ובהתבוננות</a:t>
            </a:r>
          </a:p>
        </p:txBody>
      </p:sp>
      <p:pic>
        <p:nvPicPr>
          <p:cNvPr id="2" name="תמונה 1"/>
          <p:cNvPicPr>
            <a:picLocks noChangeAspect="1"/>
          </p:cNvPicPr>
          <p:nvPr/>
        </p:nvPicPr>
        <p:blipFill>
          <a:blip r:embed="rId2"/>
          <a:stretch>
            <a:fillRect/>
          </a:stretch>
        </p:blipFill>
        <p:spPr>
          <a:xfrm>
            <a:off x="5140438" y="2384283"/>
            <a:ext cx="2527842" cy="3791764"/>
          </a:xfrm>
          <a:prstGeom prst="rect">
            <a:avLst/>
          </a:prstGeom>
        </p:spPr>
      </p:pic>
      <p:sp>
        <p:nvSpPr>
          <p:cNvPr id="5" name="כותרת 1">
            <a:extLst>
              <a:ext uri="{FF2B5EF4-FFF2-40B4-BE49-F238E27FC236}">
                <a16:creationId xmlns:a16="http://schemas.microsoft.com/office/drawing/2014/main" id="{8CF526BB-6FDF-47C3-96A5-1F13564F201B}"/>
              </a:ext>
            </a:extLst>
          </p:cNvPr>
          <p:cNvSpPr>
            <a:spLocks noGrp="1"/>
          </p:cNvSpPr>
          <p:nvPr>
            <p:ph type="title"/>
          </p:nvPr>
        </p:nvSpPr>
        <p:spPr>
          <a:xfrm>
            <a:off x="515206" y="213094"/>
            <a:ext cx="11160000" cy="720000"/>
          </a:xfrm>
        </p:spPr>
        <p:txBody>
          <a:bodyPr/>
          <a:lstStyle/>
          <a:p>
            <a:r>
              <a:rPr lang="he-IL" dirty="0"/>
              <a:t>שמונה הסיבות בגללן בני האדם כופרים</a:t>
            </a:r>
          </a:p>
        </p:txBody>
      </p:sp>
    </p:spTree>
    <p:extLst>
      <p:ext uri="{BB962C8B-B14F-4D97-AF65-F5344CB8AC3E}">
        <p14:creationId xmlns:p14="http://schemas.microsoft.com/office/powerpoint/2010/main" val="234137986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616EBC-4054-4E3C-AA2B-603740967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729E9B-D5ED-42AE-AB57-046C1A3202C9}">
  <ds:schemaRefs>
    <ds:schemaRef ds:uri="http://schemas.microsoft.com/sharepoint/v3/contenttype/forms"/>
  </ds:schemaRefs>
</ds:datastoreItem>
</file>

<file path=customXml/itemProps3.xml><?xml version="1.0" encoding="utf-8"?>
<ds:datastoreItem xmlns:ds="http://schemas.openxmlformats.org/officeDocument/2006/customXml" ds:itemID="{8ED67066-8C11-41A3-8247-B5C2B5564CD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1022</TotalTime>
  <Words>811</Words>
  <Application>Microsoft Office PowerPoint</Application>
  <PresentationFormat>מותאם אישית</PresentationFormat>
  <Paragraphs>79</Paragraphs>
  <Slides>29</Slides>
  <Notes>4</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29</vt:i4>
      </vt:variant>
    </vt:vector>
  </HeadingPairs>
  <TitlesOfParts>
    <vt:vector size="37" baseType="lpstr">
      <vt:lpstr>Arial</vt:lpstr>
      <vt:lpstr>Calibri</vt:lpstr>
      <vt:lpstr>David</vt:lpstr>
      <vt:lpstr>Garamond</vt:lpstr>
      <vt:lpstr>Segoe UI Light</vt:lpstr>
      <vt:lpstr>Times New Roman</vt:lpstr>
      <vt:lpstr>Varela Round</vt:lpstr>
      <vt:lpstr>ערכת נושא Office</vt:lpstr>
      <vt:lpstr>מערכת שידורים לאומית</vt:lpstr>
      <vt:lpstr>מאיפה באה הכפירה? </vt:lpstr>
      <vt:lpstr>אמונה בשעת משבר פרק ד</vt:lpstr>
      <vt:lpstr>מה נלמד היום </vt:lpstr>
      <vt:lpstr>רב סעדיה גאון</vt:lpstr>
      <vt:lpstr>שמונה הסיבות בגללן בני האדם כופרים</vt:lpstr>
      <vt:lpstr>שמונה הסיבות בגללן בני האדם כופרים</vt:lpstr>
      <vt:lpstr>שמונה הסיבות בגללן בני האדם כופרים</vt:lpstr>
      <vt:lpstr>שמונה הסיבות בגללן בני האדם כופרים</vt:lpstr>
      <vt:lpstr>שמונה הסיבות בגללן בני האדם כופרים</vt:lpstr>
      <vt:lpstr>שמונה הסיבות בגללן בני האדם כופרים</vt:lpstr>
      <vt:lpstr>שמונה הסיבות בגללן בני האדם כופרים</vt:lpstr>
      <vt:lpstr>שמונה הסיבות בגללן בני האדם כופרים</vt:lpstr>
      <vt:lpstr>ייעודו של הספר "אמונות ודעות" </vt:lpstr>
      <vt:lpstr>הרב שאול ישראלי  </vt:lpstr>
      <vt:lpstr>כפירה באלוקים = כפירה בצלם אלוקים שבאדם ובמוסר</vt:lpstr>
      <vt:lpstr>שתי תנועות פילוסופיות צמחו מתפיסת הכפירה באלוקים ובמוסר</vt:lpstr>
      <vt:lpstr>למרות שהכפירה אינה טבעית לעם ישראל, היא הואצה בשל שתי סיבות</vt:lpstr>
      <vt:lpstr>שאלת בגרות על המקור של הרב ישראלי</vt:lpstr>
      <vt:lpstr>מצגת של PowerPoint‏</vt:lpstr>
      <vt:lpstr>גורמי הכפירה</vt:lpstr>
      <vt:lpstr>טעויות נפוצות המביאות לכפירה</vt:lpstr>
      <vt:lpstr>הרב קוק מאמר הדור</vt:lpstr>
      <vt:lpstr>מה אומרת הכפירה על רמתו של הדור?</vt:lpstr>
      <vt:lpstr>מדוע תהליך הכפירה הואץ בתקופה המודרנית?</vt:lpstr>
      <vt:lpstr>צמיחה מתוך משבר הכפירה</vt:lpstr>
      <vt:lpstr>דור גדול זקוק לתורה גדולה</vt:lpstr>
      <vt:lpstr>תודה שהייתם אתנו!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73</cp:revision>
  <dcterms:created xsi:type="dcterms:W3CDTF">2020-03-15T19:13:03Z</dcterms:created>
  <dcterms:modified xsi:type="dcterms:W3CDTF">2022-04-24T09:57:41Z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