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4"/>
  </p:notesMasterIdLst>
  <p:sldIdLst>
    <p:sldId id="257" r:id="rId2"/>
    <p:sldId id="262" r:id="rId3"/>
    <p:sldId id="312" r:id="rId4"/>
    <p:sldId id="324" r:id="rId5"/>
    <p:sldId id="313" r:id="rId6"/>
    <p:sldId id="328" r:id="rId7"/>
    <p:sldId id="301" r:id="rId8"/>
    <p:sldId id="322" r:id="rId9"/>
    <p:sldId id="325" r:id="rId10"/>
    <p:sldId id="330" r:id="rId11"/>
    <p:sldId id="314" r:id="rId12"/>
    <p:sldId id="292" r:id="rId13"/>
    <p:sldId id="310" r:id="rId14"/>
    <p:sldId id="327" r:id="rId15"/>
    <p:sldId id="316" r:id="rId16"/>
    <p:sldId id="315" r:id="rId17"/>
    <p:sldId id="317" r:id="rId18"/>
    <p:sldId id="307" r:id="rId19"/>
    <p:sldId id="329" r:id="rId20"/>
    <p:sldId id="326" r:id="rId21"/>
    <p:sldId id="332" r:id="rId22"/>
    <p:sldId id="319" r:id="rId23"/>
    <p:sldId id="302" r:id="rId24"/>
    <p:sldId id="321" r:id="rId25"/>
    <p:sldId id="331" r:id="rId26"/>
    <p:sldId id="308" r:id="rId27"/>
    <p:sldId id="333" r:id="rId28"/>
    <p:sldId id="320" r:id="rId29"/>
    <p:sldId id="334" r:id="rId30"/>
    <p:sldId id="303" r:id="rId31"/>
    <p:sldId id="304" r:id="rId32"/>
    <p:sldId id="291" r:id="rId3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92D050"/>
    <a:srgbClr val="6CF0FF"/>
    <a:srgbClr val="E0E0E0"/>
    <a:srgbClr val="E6E6E6"/>
    <a:srgbClr val="11A4AB"/>
    <a:srgbClr val="12B4BC"/>
    <a:srgbClr val="8DD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44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696" y="-30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י"א/סיון/תש"ף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467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3945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2726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5150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0826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26805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101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F83B4-4527-4147-AD95-DA0687FA723C}" type="slidenum">
              <a:rPr lang="he-IL" smtClean="0"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643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73" y="213094"/>
            <a:ext cx="11161453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185681"/>
            <a:ext cx="11161452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11161453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046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טי השיעור, מקצוע ו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000014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24059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872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לבן מעוגל 7">
            <a:extLst>
              <a:ext uri="{FF2B5EF4-FFF2-40B4-BE49-F238E27FC236}">
                <a16:creationId xmlns:a16="http://schemas.microsoft.com/office/drawing/2014/main" id="{F6801116-CC43-4B2A-8C30-E06B51438E5F}"/>
              </a:ext>
            </a:extLst>
          </p:cNvPr>
          <p:cNvSpPr/>
          <p:nvPr userDrawn="1"/>
        </p:nvSpPr>
        <p:spPr>
          <a:xfrm>
            <a:off x="9066088" y="593003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3851AC-7C39-4D24-80F3-E23F47BEFFD4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AEE328-D2C3-444A-8724-BDAF608C4860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96B898-2CF0-49F5-BBD6-BB8ACC47A495}"/>
              </a:ext>
            </a:extLst>
          </p:cNvPr>
          <p:cNvSpPr/>
          <p:nvPr userDrawn="1"/>
        </p:nvSpPr>
        <p:spPr>
          <a:xfrm rot="5400000">
            <a:off x="10107939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EA7E53-F4C8-4E78-8841-55D753889071}"/>
              </a:ext>
            </a:extLst>
          </p:cNvPr>
          <p:cNvSpPr/>
          <p:nvPr userDrawn="1"/>
        </p:nvSpPr>
        <p:spPr>
          <a:xfrm>
            <a:off x="-3246402" y="-426720"/>
            <a:ext cx="3246401" cy="80785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6AF90618-5011-488D-8577-8090B2BE5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140076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23" name="Google Shape;11;p2">
            <a:extLst>
              <a:ext uri="{FF2B5EF4-FFF2-40B4-BE49-F238E27FC236}">
                <a16:creationId xmlns:a16="http://schemas.microsoft.com/office/drawing/2014/main" id="{60774046-55DB-47C4-8731-49E4A217CD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96000" y="2798300"/>
            <a:ext cx="10800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4EE53297-C04D-4B07-99F8-BCEC4E3B9E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6000" y="3655832"/>
            <a:ext cx="10800000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20" name="מציין מיקום של מספר שקופית 22">
            <a:extLst>
              <a:ext uri="{FF2B5EF4-FFF2-40B4-BE49-F238E27FC236}">
                <a16:creationId xmlns:a16="http://schemas.microsoft.com/office/drawing/2014/main" id="{58C13A1B-004E-44B4-BBDC-E08548A96B8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EAE132D4-D270-4859-A0A8-0EABA938935B}"/>
              </a:ext>
            </a:extLst>
          </p:cNvPr>
          <p:cNvSpPr/>
          <p:nvPr userDrawn="1"/>
        </p:nvSpPr>
        <p:spPr>
          <a:xfrm>
            <a:off x="6581228" y="6447542"/>
            <a:ext cx="5993234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8A467694-CC08-4C30-BF05-885FCBD4CAB0}"/>
              </a:ext>
            </a:extLst>
          </p:cNvPr>
          <p:cNvSpPr/>
          <p:nvPr userDrawn="1"/>
        </p:nvSpPr>
        <p:spPr>
          <a:xfrm>
            <a:off x="9704146" y="5381191"/>
            <a:ext cx="3496396" cy="44235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998859"/>
            <a:ext cx="11161453" cy="4062435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206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226982" y="101748"/>
            <a:ext cx="2160598" cy="2168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54055" y="390797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53219EEB-A406-4AC2-B87E-54A955D7D483}"/>
              </a:ext>
            </a:extLst>
          </p:cNvPr>
          <p:cNvSpPr/>
          <p:nvPr userDrawn="1"/>
        </p:nvSpPr>
        <p:spPr>
          <a:xfrm>
            <a:off x="7978665" y="5944772"/>
            <a:ext cx="4766811" cy="38154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BA376-F667-4A43-9264-CB356AE2FBF1}"/>
              </a:ext>
            </a:extLst>
          </p:cNvPr>
          <p:cNvSpPr/>
          <p:nvPr userDrawn="1"/>
        </p:nvSpPr>
        <p:spPr>
          <a:xfrm rot="5400000">
            <a:off x="9936561" y="2157343"/>
            <a:ext cx="735717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CE73A552-D52C-4EE0-9E7A-557CEB6CE479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208D21-C13C-48D3-8634-05FCD1520B3D}"/>
              </a:ext>
            </a:extLst>
          </p:cNvPr>
          <p:cNvSpPr/>
          <p:nvPr userDrawn="1"/>
        </p:nvSpPr>
        <p:spPr>
          <a:xfrm>
            <a:off x="5903744" y="6876112"/>
            <a:ext cx="6894095" cy="14933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FFA872-60FE-48B4-B509-3F90F2F53575}"/>
              </a:ext>
            </a:extLst>
          </p:cNvPr>
          <p:cNvSpPr/>
          <p:nvPr userDrawn="1"/>
        </p:nvSpPr>
        <p:spPr>
          <a:xfrm>
            <a:off x="-2191928" y="-31850"/>
            <a:ext cx="2165034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2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024128"/>
            <a:ext cx="11161453" cy="457200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567973"/>
            <a:ext cx="11161453" cy="3522187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377633" y="110284"/>
            <a:ext cx="210552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1729189" y="435139"/>
            <a:ext cx="2615798" cy="32187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8A91BCC4-EC47-43E2-9595-B89F757E1A7A}"/>
              </a:ext>
            </a:extLst>
          </p:cNvPr>
          <p:cNvSpPr/>
          <p:nvPr userDrawn="1"/>
        </p:nvSpPr>
        <p:spPr>
          <a:xfrm>
            <a:off x="9323387" y="5555326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238EE3F7-5012-4191-9ABD-A8E69370622E}"/>
              </a:ext>
            </a:extLst>
          </p:cNvPr>
          <p:cNvSpPr/>
          <p:nvPr userDrawn="1"/>
        </p:nvSpPr>
        <p:spPr>
          <a:xfrm>
            <a:off x="8679109" y="6024163"/>
            <a:ext cx="4127100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31BF6EDC-D21A-4961-802C-6C57056DED88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09765D6C-4312-45BD-AEDC-93B641915820}"/>
              </a:ext>
            </a:extLst>
          </p:cNvPr>
          <p:cNvSpPr/>
          <p:nvPr userDrawn="1"/>
        </p:nvSpPr>
        <p:spPr>
          <a:xfrm>
            <a:off x="11005702" y="5213334"/>
            <a:ext cx="2372591" cy="25130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0EF58C-1955-4299-80B8-7931E9453E0B}"/>
              </a:ext>
            </a:extLst>
          </p:cNvPr>
          <p:cNvSpPr/>
          <p:nvPr userDrawn="1"/>
        </p:nvSpPr>
        <p:spPr>
          <a:xfrm rot="5400000">
            <a:off x="10107939" y="1954539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CE651A-F01C-47F6-93CB-FED077AFFFB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9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 פריס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</p:spPr>
        <p:txBody>
          <a:bodyPr lIns="36000" tIns="0" rIns="36000" bIns="0">
            <a:noAutofit/>
          </a:bodyPr>
          <a:lstStyle>
            <a:lvl1pPr marL="0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24128" y="1049185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1218431" y="239177"/>
            <a:ext cx="1706880" cy="4583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6E834-92B3-4A32-920C-9FA2D69874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60292-D9F7-4A35-9D0A-68A9095BDE1E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53CA14-A360-48A3-A071-94DFC2B62EDC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536A81-6863-4B7C-BB9A-6F6DBBAB87E2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6A93F88D-0694-4107-9D3A-245864065D84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11497481" y="487099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11150538" y="127099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487680" y="5923581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9360283" y="2733622"/>
            <a:ext cx="6987520" cy="129719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5821949" y="1027133"/>
            <a:ext cx="521207" cy="1221889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5683838" y="-6805249"/>
            <a:ext cx="947627" cy="1263971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2001567" y="-416688"/>
            <a:ext cx="1974672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1578" y="1212161"/>
            <a:ext cx="7885112" cy="40909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04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820BD794-101C-426F-8015-9C33A0E995FA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1026926" y="1025601"/>
            <a:ext cx="9802368" cy="431447"/>
          </a:xfrm>
        </p:spPr>
        <p:txBody>
          <a:bodyPr anchor="ctr">
            <a:noAutofit/>
          </a:bodyPr>
          <a:lstStyle>
            <a:lvl1pPr marL="185757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1026927" y="1710442"/>
            <a:ext cx="8212766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4947B-AFA4-410D-A793-689C573D144E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4F41F-EAD8-495C-A662-C4F40F404DB3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1181A-6B49-4EE5-AE44-1B5B124FA758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3178B-7D7E-4A10-9724-453DF758F663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מציין מיקום של מספר שקופית 22">
            <a:extLst>
              <a:ext uri="{FF2B5EF4-FFF2-40B4-BE49-F238E27FC236}">
                <a16:creationId xmlns:a16="http://schemas.microsoft.com/office/drawing/2014/main" id="{7947FE0C-D7CF-4209-91A5-93564F2C3543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מעוגל 7"/>
          <p:cNvSpPr/>
          <p:nvPr userDrawn="1"/>
        </p:nvSpPr>
        <p:spPr>
          <a:xfrm>
            <a:off x="8667715" y="-161750"/>
            <a:ext cx="5300119" cy="382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26196-3340-4F6C-9B09-34934599BAD7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1965B-48C3-4AD9-9066-E67195630BFD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CB16E1-D93B-440E-81F5-6366FDB428B8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20DF7-29CF-4A0A-BC0A-7568981BF8AD}"/>
              </a:ext>
            </a:extLst>
          </p:cNvPr>
          <p:cNvSpPr/>
          <p:nvPr userDrawn="1"/>
        </p:nvSpPr>
        <p:spPr>
          <a:xfrm>
            <a:off x="-3948180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F0C566-C47D-446F-9E8E-EC9B0F5F1BF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63A8D2-0547-47E3-84C0-5D60CFDB7CB1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104F3-C98B-4790-842F-F7B1B2FBDE13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7C576E-38DA-426A-9C16-921DE9A0835B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מציין מיקום של מספר שקופית 22">
            <a:extLst>
              <a:ext uri="{FF2B5EF4-FFF2-40B4-BE49-F238E27FC236}">
                <a16:creationId xmlns:a16="http://schemas.microsoft.com/office/drawing/2014/main" id="{5F1A13CD-CEB6-4958-B99A-46020ADA9375}"/>
              </a:ext>
            </a:extLst>
          </p:cNvPr>
          <p:cNvSpPr txBox="1">
            <a:spLocks/>
          </p:cNvSpPr>
          <p:nvPr userDrawn="1"/>
        </p:nvSpPr>
        <p:spPr>
          <a:xfrm>
            <a:off x="-231414" y="6409126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6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6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EA3643-4251-43C2-A891-4C9664978E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C304FB8B-5E14-469F-8BA4-BF0F011B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8">
            <a:extLst>
              <a:ext uri="{FF2B5EF4-FFF2-40B4-BE49-F238E27FC236}">
                <a16:creationId xmlns:a16="http://schemas.microsoft.com/office/drawing/2014/main" id="{B712628B-0991-4441-8324-4563256F9B32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26E72AF6-8AD0-4AAD-B906-30424D022CD1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1" name="מלבן מעוגל 8">
            <a:extLst>
              <a:ext uri="{FF2B5EF4-FFF2-40B4-BE49-F238E27FC236}">
                <a16:creationId xmlns:a16="http://schemas.microsoft.com/office/drawing/2014/main" id="{68D073A7-D8C0-45AA-A5E4-B6122A52E8F5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0">
            <a:extLst>
              <a:ext uri="{FF2B5EF4-FFF2-40B4-BE49-F238E27FC236}">
                <a16:creationId xmlns:a16="http://schemas.microsoft.com/office/drawing/2014/main" id="{DF89C8AF-9EDF-46EF-BAB7-2D35F683552B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2FC1393-B378-4A8A-8716-61E038E3D6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315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01DEB-EE2D-463E-B92D-20469AC2DACB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DC8B5D-6FF7-4E76-819C-95A4A6017B9C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0F30E8-13B7-4C55-A126-67529F765268}"/>
              </a:ext>
            </a:extLst>
          </p:cNvPr>
          <p:cNvSpPr/>
          <p:nvPr userDrawn="1"/>
        </p:nvSpPr>
        <p:spPr>
          <a:xfrm rot="5400000">
            <a:off x="10092700" y="2084060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7D38CE-7F73-4533-B25A-F628D3EBA7C1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4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י"א/סיון/תש"ף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36FD-4A58-4EC2-B769-2CB4558CD86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89C66-91F2-409B-AE3C-970820728814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F9B00-5AF6-47AB-81E5-2BE048851E3E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3C55C6-DFDE-44BF-BB37-E582014C2D4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74" r:id="rId3"/>
    <p:sldLayoutId id="2147483675" r:id="rId4"/>
    <p:sldLayoutId id="2147483650" r:id="rId5"/>
    <p:sldLayoutId id="2147483676" r:id="rId6"/>
    <p:sldLayoutId id="2147483653" r:id="rId7"/>
    <p:sldLayoutId id="2147483666" r:id="rId8"/>
    <p:sldLayoutId id="2147483677" r:id="rId9"/>
    <p:sldLayoutId id="2147483678" r:id="rId10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N9IgGTwbF0&amp;feature=youtu.be" TargetMode="External"/><Relationship Id="rId2" Type="http://schemas.openxmlformats.org/officeDocument/2006/relationships/hyperlink" Target="https://youtu.be/NN9IgGTwbF0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rive.google.com/open?id=1825Jnh59ECpyLkwk_TBAzvosMxiEoCG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ora.com/During-the-French-Revolution-what-was-the-significance-of-the-left-right-seating-Was-it-a-wordplay-on-right-wrong-Was-it-just-how-it-worked-ou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videoseries?list=PLst1bVOCbE4g6x2NEDdKe8QzLgBze_DEp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hyperlink" Target="https://www.youtube.com/watch?v=Tn2smZuiSuc&amp;list=PLst1bVOCbE4g6x2NEDdKe8QzLgBze_DEp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milog.co.il/%D7%A8%D7%A4%D7%95%D7%91%D7%9C%D7%99%D7%A7%D7%94" TargetMode="External"/><Relationship Id="rId3" Type="http://schemas.openxmlformats.org/officeDocument/2006/relationships/hyperlink" Target="https://www.pinterest.com/pin/423479171187031877/" TargetMode="External"/><Relationship Id="rId7" Type="http://schemas.openxmlformats.org/officeDocument/2006/relationships/hyperlink" Target="https://eureka.org.il/item/20487/%D7%9C%D7%9E%D7%94-%D7%94%D7%AA%D7%A8%D7%97%D7%A9%D7%94-%D7%94%D7%9E%D7%94%D7%A4%D7%9B%D7%94-%D7%94%D7%A6%D7%A8%D7%A4%D7%AA%D7%99%D7%AA" TargetMode="External"/><Relationship Id="rId2" Type="http://schemas.openxmlformats.org/officeDocument/2006/relationships/hyperlink" Target="https://school.kotar.cet.ac.il/KotarApp/Viewer.aspx?nBookID=93660278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he.wikipedia.org/wiki/%D7%97%D7%95%D7%A7%D7%94#/media/%D7%A7%D7%95%D7%91%D7%A5:Constitution_of_the_United_States,_page_1.jpg" TargetMode="External"/><Relationship Id="rId11" Type="http://schemas.openxmlformats.org/officeDocument/2006/relationships/hyperlink" Target="https://pixabay.com/" TargetMode="External"/><Relationship Id="rId5" Type="http://schemas.openxmlformats.org/officeDocument/2006/relationships/hyperlink" Target="https://he.wikipedia.org/wiki/%D7%A0%D7%A4%D7%95%D7%9C%D7%99%D7%90%D7%95%D7%9F_%D7%91%D7%95%D7%A0%D7%A4%D7%A8%D7%98%D7%94#/media/%D7%A7%D7%95%D7%91%D7%A5:Napoleon_in_His_Study.jpg" TargetMode="External"/><Relationship Id="rId10" Type="http://schemas.openxmlformats.org/officeDocument/2006/relationships/hyperlink" Target="https://he.wikipedia.org/wiki/%D7%A9%D7%9C%D7%98%D7%95%D7%9F_%D7%94%D7%98%D7%A8%D7%95%D7%A8#/media/%D7%A7%D7%95%D7%91%D7%A5:Execution_robespierre,_saint_just....jpg" TargetMode="External"/><Relationship Id="rId4" Type="http://schemas.openxmlformats.org/officeDocument/2006/relationships/hyperlink" Target="https://www.youtube.com/watch?v=avSsS18wsOg&amp;t=783s" TargetMode="External"/><Relationship Id="rId9" Type="http://schemas.openxmlformats.org/officeDocument/2006/relationships/hyperlink" Target="https://iw.public-welfare.com/4271509-what-does-the-term-quotpolitical-regimequot-mean-the-concept-essence-characteristics-types-forms-of-the-state-political-regime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096B80-AF29-435E-8795-1A387C87F6BD}"/>
              </a:ext>
            </a:extLst>
          </p:cNvPr>
          <p:cNvSpPr/>
          <p:nvPr/>
        </p:nvSpPr>
        <p:spPr>
          <a:xfrm>
            <a:off x="12279398" y="6653"/>
            <a:ext cx="2404790" cy="663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שקופית זו היא חובה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94B9A1-1541-45E7-9ACE-02721554E39F}"/>
              </a:ext>
            </a:extLst>
          </p:cNvPr>
          <p:cNvSpPr/>
          <p:nvPr/>
        </p:nvSpPr>
        <p:spPr>
          <a:xfrm>
            <a:off x="12279398" y="746985"/>
            <a:ext cx="2404790" cy="4239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b="1" dirty="0">
                <a:solidFill>
                  <a:srgbClr val="002060"/>
                </a:solidFill>
              </a:rPr>
              <a:t>עליכם להתקין את הפונט </a:t>
            </a:r>
            <a:r>
              <a:rPr lang="en-US" b="1" dirty="0">
                <a:solidFill>
                  <a:srgbClr val="002060"/>
                </a:solidFill>
              </a:rPr>
              <a:t>Varela</a:t>
            </a:r>
            <a:r>
              <a:rPr lang="he-IL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Round</a:t>
            </a:r>
            <a:r>
              <a:rPr lang="he-IL" b="1" dirty="0">
                <a:solidFill>
                  <a:srgbClr val="002060"/>
                </a:solidFill>
              </a:rPr>
              <a:t> לפני תחילת העבודה.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אם ברצונכם לצפות בהנחיות להתקנת פונט </a:t>
            </a:r>
            <a:r>
              <a:rPr lang="en-US" dirty="0">
                <a:solidFill>
                  <a:srgbClr val="002060"/>
                </a:solidFill>
              </a:rPr>
              <a:t>Varela Round</a:t>
            </a:r>
            <a:r>
              <a:rPr lang="he-IL" dirty="0">
                <a:solidFill>
                  <a:srgbClr val="002060"/>
                </a:solidFill>
              </a:rPr>
              <a:t>, תוכלו לעשות זאת בקלות.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צפו בסרטון הבא: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he-IL" dirty="0">
              <a:solidFill>
                <a:srgbClr val="002060"/>
              </a:solidFill>
            </a:endParaRPr>
          </a:p>
          <a:p>
            <a:pPr algn="ctr"/>
            <a:br>
              <a:rPr lang="en-US" dirty="0">
                <a:solidFill>
                  <a:srgbClr val="002060"/>
                </a:solidFill>
                <a:hlinkClick r:id="rId2"/>
              </a:rPr>
            </a:br>
            <a:r>
              <a:rPr lang="en-US" dirty="0">
                <a:solidFill>
                  <a:srgbClr val="002060"/>
                </a:solidFill>
                <a:hlinkClick r:id="rId3"/>
              </a:rPr>
              <a:t>https://www.youtube.com/watch?v=NN9IgGTwbF0&amp;feature=youtu.be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7336567-3BEF-48E7-A00C-1582E175DD05}"/>
              </a:ext>
            </a:extLst>
          </p:cNvPr>
          <p:cNvSpPr/>
          <p:nvPr/>
        </p:nvSpPr>
        <p:spPr>
          <a:xfrm>
            <a:off x="12279398" y="5063135"/>
            <a:ext cx="2404790" cy="1156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  <a:hlinkClick r:id="rId4"/>
              </a:rPr>
              <a:t>קישור</a:t>
            </a:r>
            <a:r>
              <a:rPr lang="he-IL" dirty="0">
                <a:solidFill>
                  <a:srgbClr val="002060"/>
                </a:solidFill>
              </a:rPr>
              <a:t> להורדת הפונט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(אשרו את הודעת האבטחה)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515448"/>
            <a:ext cx="9802368" cy="720000"/>
          </a:xfrm>
        </p:spPr>
        <p:txBody>
          <a:bodyPr/>
          <a:lstStyle/>
          <a:p>
            <a:r>
              <a:rPr lang="he-IL" dirty="0"/>
              <a:t>אמנציפציה ליהודים- 1791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85" y="1558611"/>
            <a:ext cx="4666235" cy="304647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280" y="1558611"/>
            <a:ext cx="4251960" cy="2985461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5731982" y="4600713"/>
            <a:ext cx="50945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000" dirty="0">
                <a:solidFill>
                  <a:srgbClr val="002060"/>
                </a:solidFill>
                <a:latin typeface="Arial" panose="020B0604020202020204" pitchFamily="34" charset="0"/>
              </a:rPr>
              <a:t>1791- 40 אלף  יהודי צרפת  מקבלים  אמנציפציה (שוויון זכויות אזרחי). היהודים הראשונים מקיבוצי היהודים באירופה שזכו לכך </a:t>
            </a:r>
          </a:p>
          <a:p>
            <a:endParaRPr lang="he-IL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he-IL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he-IL" sz="20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4202" y="4629414"/>
            <a:ext cx="233311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/>
              <a:t>"השחרור ומחירו</a:t>
            </a:r>
            <a:r>
              <a:rPr lang="he-IL" dirty="0"/>
              <a:t>"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2080" y="1235448"/>
            <a:ext cx="18745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מתוך מט"ח</a:t>
            </a:r>
          </a:p>
        </p:txBody>
      </p:sp>
    </p:spTree>
    <p:extLst>
      <p:ext uri="{BB962C8B-B14F-4D97-AF65-F5344CB8AC3E}">
        <p14:creationId xmlns:p14="http://schemas.microsoft.com/office/powerpoint/2010/main" val="384512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63484" y="426543"/>
            <a:ext cx="11160000" cy="720000"/>
          </a:xfrm>
        </p:spPr>
        <p:txBody>
          <a:bodyPr/>
          <a:lstStyle/>
          <a:p>
            <a:r>
              <a:rPr lang="he-IL" dirty="0"/>
              <a:t>המלך מנסה לברוח מצרפת </a:t>
            </a:r>
          </a:p>
        </p:txBody>
      </p:sp>
      <p:sp>
        <p:nvSpPr>
          <p:cNvPr id="6" name="הסבר אליפטי 5"/>
          <p:cNvSpPr/>
          <p:nvPr/>
        </p:nvSpPr>
        <p:spPr>
          <a:xfrm rot="16638966">
            <a:off x="5800551" y="1132820"/>
            <a:ext cx="1603150" cy="2450061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5505206" y="1896185"/>
            <a:ext cx="219384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לא אמרתי" אם אין לחם , תאכלו עוגות"</a:t>
            </a:r>
          </a:p>
          <a:p>
            <a:r>
              <a:rPr lang="he-IL" dirty="0"/>
              <a:t>מישהו לא אוהב אותי</a:t>
            </a:r>
          </a:p>
        </p:txBody>
      </p:sp>
      <p:sp>
        <p:nvSpPr>
          <p:cNvPr id="8" name="הסבר אליפטי 7"/>
          <p:cNvSpPr/>
          <p:nvPr/>
        </p:nvSpPr>
        <p:spPr>
          <a:xfrm>
            <a:off x="6144371" y="3569158"/>
            <a:ext cx="1554675" cy="1240518"/>
          </a:xfrm>
          <a:prstGeom prst="wedgeEllipseCallout">
            <a:avLst>
              <a:gd name="adj1" fmla="val -152433"/>
              <a:gd name="adj2" fmla="val -2675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/>
              <a:t>למה העם לא אוהב אותי?</a:t>
            </a:r>
          </a:p>
        </p:txBody>
      </p:sp>
      <p:pic>
        <p:nvPicPr>
          <p:cNvPr id="14340" name="Picture 4" descr="https://upload.wikimedia.org/wikipedia/commons/thumb/8/8c/Duplessis_-_Louis_XVI_of_France%2C_oval%2C_Versailles.jpg/800px-Duplessis_-_Louis_XVI_of_France%2C_oval%2C_Versail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70" y="1406801"/>
            <a:ext cx="3787544" cy="444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upload.wikimedia.org/wikipedia/commons/thumb/6/66/Marie_Antoinette_Young2.jpg/800px-Marie_Antoinette_Youn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7" y="1597867"/>
            <a:ext cx="3344633" cy="444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5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B78F9A-FE2C-4302-8A5B-C853065E465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4350" y="133548"/>
            <a:ext cx="8580957" cy="400050"/>
          </a:xfrm>
        </p:spPr>
        <p:txBody>
          <a:bodyPr/>
          <a:lstStyle/>
          <a:p>
            <a:r>
              <a:rPr lang="fr-FR" dirty="0"/>
              <a:t>L'évasion de Louis XVI - Partie 5 (The escape of Louis XVI)</a:t>
            </a:r>
          </a:p>
        </p:txBody>
      </p:sp>
      <p:pic>
        <p:nvPicPr>
          <p:cNvPr id="19" name="B20A5E1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350" y="639763"/>
            <a:ext cx="11163300" cy="6122987"/>
          </a:xfrm>
        </p:spPr>
      </p:pic>
    </p:spTree>
    <p:extLst>
      <p:ext uri="{BB962C8B-B14F-4D97-AF65-F5344CB8AC3E}">
        <p14:creationId xmlns:p14="http://schemas.microsoft.com/office/powerpoint/2010/main" val="22301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0728"/>
            <a:ext cx="9802368" cy="720000"/>
          </a:xfrm>
        </p:spPr>
        <p:txBody>
          <a:bodyPr/>
          <a:lstStyle/>
          <a:p>
            <a:r>
              <a:rPr lang="he-IL" dirty="0"/>
              <a:t>"ימין ושמאל" באסיפה הלאומית </a:t>
            </a:r>
          </a:p>
        </p:txBody>
      </p:sp>
      <p:pic>
        <p:nvPicPr>
          <p:cNvPr id="2052" name="Picture 4" descr="Sign, Traffic, Right, Left, Turn, Road, High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79" y="1955503"/>
            <a:ext cx="2638320" cy="395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תרשים זרימה: מסיים 15">
            <a:extLst>
              <a:ext uri="{FF2B5EF4-FFF2-40B4-BE49-F238E27FC236}">
                <a16:creationId xmlns:a16="http://schemas.microsoft.com/office/drawing/2014/main" id="{582F3B17-6891-4A2A-BE13-6C3615478511}"/>
              </a:ext>
            </a:extLst>
          </p:cNvPr>
          <p:cNvSpPr/>
          <p:nvPr/>
        </p:nvSpPr>
        <p:spPr>
          <a:xfrm>
            <a:off x="9233683" y="3429820"/>
            <a:ext cx="2632363" cy="1246909"/>
          </a:xfrm>
          <a:prstGeom prst="flowChartTerminator">
            <a:avLst/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/>
              <a:t>המקור הוא צורת הישיבה באסיפה הלאומית ביחס ליושב ראש</a:t>
            </a:r>
          </a:p>
        </p:txBody>
      </p:sp>
      <p:sp>
        <p:nvSpPr>
          <p:cNvPr id="17" name="תרשים זרימה: מסיים 16">
            <a:extLst>
              <a:ext uri="{FF2B5EF4-FFF2-40B4-BE49-F238E27FC236}">
                <a16:creationId xmlns:a16="http://schemas.microsoft.com/office/drawing/2014/main" id="{65CF19B0-B50C-40AD-BC08-14E9353DC465}"/>
              </a:ext>
            </a:extLst>
          </p:cNvPr>
          <p:cNvSpPr/>
          <p:nvPr/>
        </p:nvSpPr>
        <p:spPr>
          <a:xfrm>
            <a:off x="9233684" y="1694042"/>
            <a:ext cx="2632363" cy="1246909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000" dirty="0"/>
              <a:t>מאז המהפכה הצרפתית משמשים המושגים "ימין " ושמאל" בפוליטיקה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1" name="תרשים זרימה: מסיים 20">
            <a:extLst>
              <a:ext uri="{FF2B5EF4-FFF2-40B4-BE49-F238E27FC236}">
                <a16:creationId xmlns:a16="http://schemas.microsoft.com/office/drawing/2014/main" id="{65CF19B0-B50C-40AD-BC08-14E9353DC465}"/>
              </a:ext>
            </a:extLst>
          </p:cNvPr>
          <p:cNvSpPr/>
          <p:nvPr/>
        </p:nvSpPr>
        <p:spPr>
          <a:xfrm>
            <a:off x="5540199" y="2063879"/>
            <a:ext cx="2632363" cy="1246909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/>
              <a:t>"ימין"-שמרנים ומתונים – פשרה עם המלוכה. משטר מלוכני- חוקתי </a:t>
            </a:r>
          </a:p>
        </p:txBody>
      </p:sp>
      <p:sp>
        <p:nvSpPr>
          <p:cNvPr id="22" name="תרשים זרימה: מסיים 21">
            <a:extLst>
              <a:ext uri="{FF2B5EF4-FFF2-40B4-BE49-F238E27FC236}">
                <a16:creationId xmlns:a16="http://schemas.microsoft.com/office/drawing/2014/main" id="{582F3B17-6891-4A2A-BE13-6C3615478511}"/>
              </a:ext>
            </a:extLst>
          </p:cNvPr>
          <p:cNvSpPr/>
          <p:nvPr/>
        </p:nvSpPr>
        <p:spPr>
          <a:xfrm>
            <a:off x="269516" y="4099931"/>
            <a:ext cx="2632363" cy="1246909"/>
          </a:xfrm>
          <a:prstGeom prst="flowChartTerminator">
            <a:avLst/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/>
              <a:t>"שמאל"- תומכי המהפכה הקיצוניים – ביטול המלוכה . </a:t>
            </a:r>
          </a:p>
          <a:p>
            <a:pPr algn="ctr"/>
            <a:r>
              <a:rPr lang="he-IL" sz="2000" dirty="0"/>
              <a:t>משטר רפובליקני </a:t>
            </a:r>
          </a:p>
        </p:txBody>
      </p:sp>
    </p:spTree>
    <p:extLst>
      <p:ext uri="{BB962C8B-B14F-4D97-AF65-F5344CB8AC3E}">
        <p14:creationId xmlns:p14="http://schemas.microsoft.com/office/powerpoint/2010/main" val="21636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515448"/>
            <a:ext cx="9802368" cy="720000"/>
          </a:xfrm>
        </p:spPr>
        <p:txBody>
          <a:bodyPr/>
          <a:lstStyle/>
          <a:p>
            <a:r>
              <a:rPr lang="he-IL" dirty="0"/>
              <a:t>קבוצות קיצוניות מתגבשות באסיפה הלאומית 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88" y="1776854"/>
            <a:ext cx="3850963" cy="38011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8221" y="5561869"/>
            <a:ext cx="21928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hlinkClick r:id="rId3"/>
              </a:rPr>
              <a:t>תרשים</a:t>
            </a:r>
            <a:endParaRPr lang="he-IL" dirty="0"/>
          </a:p>
        </p:txBody>
      </p:sp>
      <p:sp>
        <p:nvSpPr>
          <p:cNvPr id="8" name="תרשים זרימה: מסיים 7">
            <a:extLst>
              <a:ext uri="{FF2B5EF4-FFF2-40B4-BE49-F238E27FC236}">
                <a16:creationId xmlns:a16="http://schemas.microsoft.com/office/drawing/2014/main" id="{65CF19B0-B50C-40AD-BC08-14E9353DC465}"/>
              </a:ext>
            </a:extLst>
          </p:cNvPr>
          <p:cNvSpPr/>
          <p:nvPr/>
        </p:nvSpPr>
        <p:spPr>
          <a:xfrm>
            <a:off x="4678818" y="1890419"/>
            <a:ext cx="6539346" cy="1473397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000" b="1" dirty="0"/>
              <a:t>היעקובינים </a:t>
            </a:r>
            <a:r>
              <a:rPr lang="he-IL" sz="2000" dirty="0"/>
              <a:t>היו ברובם בני </a:t>
            </a:r>
            <a:r>
              <a:rPr lang="he-IL" sz="2000" u="sng" dirty="0"/>
              <a:t>מעמדות ביניים </a:t>
            </a:r>
            <a:r>
              <a:rPr lang="he-IL" sz="2000" dirty="0"/>
              <a:t>. הם חיפשו דרכים להקלת מצוקת ההמונים ובראש מענייהם גורל המהפכה. רבים מתושבי פריז תמכו בהם . דגלו תחילה </a:t>
            </a:r>
            <a:r>
              <a:rPr lang="he-IL" sz="2000" b="1" dirty="0"/>
              <a:t>במאבק בתוך צרפת</a:t>
            </a:r>
          </a:p>
        </p:txBody>
      </p:sp>
      <p:sp>
        <p:nvSpPr>
          <p:cNvPr id="9" name="תרשים זרימה: מסיים 8">
            <a:extLst>
              <a:ext uri="{FF2B5EF4-FFF2-40B4-BE49-F238E27FC236}">
                <a16:creationId xmlns:a16="http://schemas.microsoft.com/office/drawing/2014/main" id="{582F3B17-6891-4A2A-BE13-6C3615478511}"/>
              </a:ext>
            </a:extLst>
          </p:cNvPr>
          <p:cNvSpPr/>
          <p:nvPr/>
        </p:nvSpPr>
        <p:spPr>
          <a:xfrm>
            <a:off x="4678818" y="3554623"/>
            <a:ext cx="6761850" cy="1887625"/>
          </a:xfrm>
          <a:prstGeom prst="flowChartTermina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000" b="1" dirty="0" err="1"/>
              <a:t>הז'ירונדיסטים</a:t>
            </a:r>
            <a:r>
              <a:rPr lang="he-IL" sz="2000" dirty="0"/>
              <a:t> היו בני המעמד  הבינוני, </a:t>
            </a:r>
            <a:r>
              <a:rPr lang="he-IL" sz="2000" u="sng" dirty="0"/>
              <a:t>נציגי העירונים העשירים </a:t>
            </a:r>
            <a:r>
              <a:rPr lang="he-IL" sz="2000" dirty="0"/>
              <a:t>, אנשי רוח , סופרים ומלומדים חסידי שוויון, אך לא שוויון כפוי . לא היו מוכנים להקריב את החופש על מזבח . הם טענו שצריך להביא את בשורת המהפכה גם לעמים מ</a:t>
            </a:r>
            <a:r>
              <a:rPr lang="he-IL" sz="2000" b="1" dirty="0"/>
              <a:t>חוץ לצרפת </a:t>
            </a:r>
            <a:r>
              <a:rPr lang="he-IL" sz="2000" dirty="0"/>
              <a:t>ואחר כך לתוך צרפת </a:t>
            </a:r>
          </a:p>
        </p:txBody>
      </p:sp>
    </p:spTree>
    <p:extLst>
      <p:ext uri="{BB962C8B-B14F-4D97-AF65-F5344CB8AC3E}">
        <p14:creationId xmlns:p14="http://schemas.microsoft.com/office/powerpoint/2010/main" val="61437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6794"/>
            <a:ext cx="9802368" cy="720000"/>
          </a:xfrm>
        </p:spPr>
        <p:txBody>
          <a:bodyPr/>
          <a:lstStyle/>
          <a:p>
            <a:r>
              <a:rPr lang="he-IL" dirty="0"/>
              <a:t>צרפת מכריזה מלחמה על אוסטריה-1792 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63" y="1162775"/>
            <a:ext cx="5273040" cy="4256202"/>
          </a:xfrm>
          <a:prstGeom prst="rect">
            <a:avLst/>
          </a:prstGeom>
        </p:spPr>
      </p:pic>
      <p:sp>
        <p:nvSpPr>
          <p:cNvPr id="7" name="תרשים זרימה: תהליך חלופי 6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6411563" y="1206269"/>
            <a:ext cx="5182934" cy="2165923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24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תרשים זרימה: תהליך חלופי 7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6464903" y="3415687"/>
            <a:ext cx="5129594" cy="1357746"/>
          </a:xfrm>
          <a:prstGeom prst="flowChartAlternate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איומי המדינות האירופאיות יוצרת ליכוד השורות בקרב המוני הצרפתים </a:t>
            </a:r>
          </a:p>
        </p:txBody>
      </p:sp>
      <p:sp>
        <p:nvSpPr>
          <p:cNvPr id="6" name="מלבן 5"/>
          <p:cNvSpPr/>
          <p:nvPr/>
        </p:nvSpPr>
        <p:spPr>
          <a:xfrm>
            <a:off x="6743700" y="1389706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בהמשך הוכרזה מלחמה נגד כל מדינות אירופה .המלחמה הייתה נגד מדינות שהתנגדו</a:t>
            </a:r>
          </a:p>
          <a:p>
            <a:pPr algn="ctr" rtl="0"/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להפצת רעיונות המהפכה</a:t>
            </a:r>
          </a:p>
          <a:p>
            <a:pPr algn="ctr" rtl="0"/>
            <a:r>
              <a:rPr lang="he-IL" sz="24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המולדת בסכנה –אל הדגל"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6230" y="5342542"/>
            <a:ext cx="443097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*מתוך מסע אל העבר- קדמה ומהפכות </a:t>
            </a:r>
          </a:p>
        </p:txBody>
      </p:sp>
    </p:spTree>
    <p:extLst>
      <p:ext uri="{BB962C8B-B14F-4D97-AF65-F5344CB8AC3E}">
        <p14:creationId xmlns:p14="http://schemas.microsoft.com/office/powerpoint/2010/main" val="265088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26105"/>
            <a:ext cx="9802368" cy="720000"/>
          </a:xfrm>
        </p:spPr>
        <p:txBody>
          <a:bodyPr/>
          <a:lstStyle/>
          <a:p>
            <a:r>
              <a:rPr lang="he-IL" dirty="0"/>
              <a:t>המרסייז*- המנון לאומי של צרפת</a:t>
            </a:r>
          </a:p>
        </p:txBody>
      </p:sp>
      <p:pic>
        <p:nvPicPr>
          <p:cNvPr id="3" name="מציין מיקום תוכן 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22686" y="1084997"/>
            <a:ext cx="9608025" cy="27736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187355" y="6188197"/>
            <a:ext cx="53698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*מתוך מסע אל העבר- קדמה ומהפכות </a:t>
            </a:r>
          </a:p>
        </p:txBody>
      </p:sp>
    </p:spTree>
    <p:extLst>
      <p:ext uri="{BB962C8B-B14F-4D97-AF65-F5344CB8AC3E}">
        <p14:creationId xmlns:p14="http://schemas.microsoft.com/office/powerpoint/2010/main" val="3298810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581" y="-11398"/>
            <a:ext cx="4227667" cy="720000"/>
          </a:xfrm>
        </p:spPr>
        <p:txBody>
          <a:bodyPr/>
          <a:lstStyle/>
          <a:p>
            <a:r>
              <a:rPr lang="he-IL" dirty="0"/>
              <a:t>הגליוטינה </a:t>
            </a:r>
          </a:p>
        </p:txBody>
      </p:sp>
      <p:pic>
        <p:nvPicPr>
          <p:cNvPr id="4098" name="Picture 2" descr="Guillotine, Case Resolution, Capital Punish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91" y="860529"/>
            <a:ext cx="5227694" cy="534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1/19/DrGuillot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99" y="1226204"/>
            <a:ext cx="2691972" cy="34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41041" y="4652004"/>
            <a:ext cx="29401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ד"ר ג'וזף </a:t>
            </a:r>
            <a:r>
              <a:rPr lang="he-IL" dirty="0" err="1"/>
              <a:t>איניאס</a:t>
            </a:r>
            <a:r>
              <a:rPr lang="he-IL" dirty="0"/>
              <a:t>  </a:t>
            </a:r>
            <a:r>
              <a:rPr lang="he-IL" dirty="0" err="1"/>
              <a:t>גיוטין</a:t>
            </a:r>
            <a:r>
              <a:rPr lang="he-IL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5938" y="117693"/>
            <a:ext cx="3740085" cy="67403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err="1"/>
              <a:t>גיליוטין</a:t>
            </a:r>
            <a:r>
              <a:rPr lang="he-IL" dirty="0"/>
              <a:t> *</a:t>
            </a:r>
          </a:p>
          <a:p>
            <a:r>
              <a:rPr lang="he-IL" dirty="0"/>
              <a:t>איש עדין ואקזוטי</a:t>
            </a:r>
          </a:p>
          <a:p>
            <a:r>
              <a:rPr lang="he-IL" dirty="0"/>
              <a:t>קם בבוקר והבין שלתלות לא נעים </a:t>
            </a:r>
          </a:p>
          <a:p>
            <a:r>
              <a:rPr lang="he-IL" dirty="0"/>
              <a:t>וכלל לא פטריוטי.</a:t>
            </a:r>
          </a:p>
          <a:p>
            <a:r>
              <a:rPr lang="he-IL" dirty="0"/>
              <a:t>אז מיד הוא עבד</a:t>
            </a:r>
          </a:p>
          <a:p>
            <a:r>
              <a:rPr lang="he-IL" dirty="0"/>
              <a:t>על מין מתקן</a:t>
            </a:r>
          </a:p>
          <a:p>
            <a:r>
              <a:rPr lang="he-IL" dirty="0"/>
              <a:t>שבלי שום מטרד </a:t>
            </a:r>
          </a:p>
          <a:p>
            <a:r>
              <a:rPr lang="he-IL" dirty="0"/>
              <a:t>יבטל את משרת </a:t>
            </a:r>
            <a:r>
              <a:rPr lang="he-IL" dirty="0" err="1"/>
              <a:t>התלין</a:t>
            </a:r>
            <a:r>
              <a:rPr lang="he-IL" dirty="0"/>
              <a:t>.</a:t>
            </a:r>
          </a:p>
          <a:p>
            <a:r>
              <a:rPr lang="he-IL" dirty="0"/>
              <a:t>כך נאה וטוב לו כך </a:t>
            </a:r>
          </a:p>
          <a:p>
            <a:r>
              <a:rPr lang="he-IL" dirty="0"/>
              <a:t>וזכותו כן לא נשכח: הוא בנה מכונה </a:t>
            </a:r>
          </a:p>
          <a:p>
            <a:r>
              <a:rPr lang="he-IL" dirty="0"/>
              <a:t>שעורפת חד- חלק ובלי מכאוב –</a:t>
            </a:r>
          </a:p>
          <a:p>
            <a:r>
              <a:rPr lang="he-IL" dirty="0"/>
              <a:t>כך נאה וטוב </a:t>
            </a:r>
          </a:p>
          <a:p>
            <a:r>
              <a:rPr lang="he-IL" dirty="0"/>
              <a:t>לקרקפת</a:t>
            </a:r>
          </a:p>
          <a:p>
            <a:r>
              <a:rPr lang="he-IL" dirty="0"/>
              <a:t>איש אנין</a:t>
            </a:r>
          </a:p>
          <a:p>
            <a:r>
              <a:rPr lang="he-IL" dirty="0" err="1"/>
              <a:t>גליוטין</a:t>
            </a:r>
            <a:r>
              <a:rPr lang="he-IL" dirty="0"/>
              <a:t>,</a:t>
            </a:r>
          </a:p>
          <a:p>
            <a:r>
              <a:rPr lang="he-IL" dirty="0"/>
              <a:t>גבר כנפשי, התעניין בנושא </a:t>
            </a:r>
          </a:p>
          <a:p>
            <a:r>
              <a:rPr lang="he-IL" dirty="0"/>
              <a:t>ועשה מעשה- עלי ועל ראשי.</a:t>
            </a:r>
          </a:p>
          <a:p>
            <a:r>
              <a:rPr lang="he-IL" dirty="0"/>
              <a:t>וכך התקין </a:t>
            </a:r>
          </a:p>
          <a:p>
            <a:r>
              <a:rPr lang="he-IL" dirty="0"/>
              <a:t>והכין</a:t>
            </a:r>
          </a:p>
          <a:p>
            <a:r>
              <a:rPr lang="he-IL" dirty="0"/>
              <a:t>מין משינה </a:t>
            </a:r>
          </a:p>
          <a:p>
            <a:r>
              <a:rPr lang="he-IL" dirty="0"/>
              <a:t>שתקטול בחמלה </a:t>
            </a:r>
          </a:p>
          <a:p>
            <a:r>
              <a:rPr lang="he-IL" dirty="0"/>
              <a:t>ואשר לה נקרא-</a:t>
            </a:r>
          </a:p>
          <a:p>
            <a:r>
              <a:rPr lang="he-IL" dirty="0"/>
              <a:t>גיליוטינה</a:t>
            </a:r>
          </a:p>
          <a:p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-5148" y="6218983"/>
            <a:ext cx="2763572" cy="8002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/>
              <a:t>*</a:t>
            </a:r>
            <a:r>
              <a:rPr lang="he-IL" sz="1400" dirty="0" err="1"/>
              <a:t>אלדר,צ.יפה</a:t>
            </a:r>
            <a:r>
              <a:rPr lang="he-IL" sz="1400" dirty="0"/>
              <a:t> ל. תולדות ישראל והעמים , עמ'204-205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7347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9CB7FD-705A-4AFD-B7A3-B7819D0C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המלך  לואי ה16 מוצא להורג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222" y="1155382"/>
            <a:ext cx="4474138" cy="4085519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-304800" y="1270583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/>
              <a:t>בכף אלף ינואר*</a:t>
            </a:r>
          </a:p>
          <a:p>
            <a:r>
              <a:rPr lang="he-IL" dirty="0"/>
              <a:t>שנת תשעים ושלוש </a:t>
            </a:r>
          </a:p>
          <a:p>
            <a:r>
              <a:rPr lang="he-IL" dirty="0" err="1"/>
              <a:t>קאפה</a:t>
            </a:r>
            <a:r>
              <a:rPr lang="he-IL" dirty="0"/>
              <a:t>, עריץ אכזר,</a:t>
            </a:r>
          </a:p>
          <a:p>
            <a:r>
              <a:rPr lang="he-IL" dirty="0"/>
              <a:t>נשאר לו בלי ראש .</a:t>
            </a:r>
          </a:p>
          <a:p>
            <a:r>
              <a:rPr lang="he-IL" dirty="0"/>
              <a:t>זה השי בו זכה </a:t>
            </a:r>
          </a:p>
          <a:p>
            <a:r>
              <a:rPr lang="he-IL" dirty="0"/>
              <a:t>בעד כל נבזותו </a:t>
            </a:r>
          </a:p>
          <a:p>
            <a:r>
              <a:rPr lang="he-IL" dirty="0"/>
              <a:t>נלקח ממשפחה </a:t>
            </a:r>
          </a:p>
          <a:p>
            <a:r>
              <a:rPr lang="he-IL" dirty="0" err="1"/>
              <a:t>וגילטנו</a:t>
            </a:r>
            <a:r>
              <a:rPr lang="he-IL" dirty="0"/>
              <a:t> אותו</a:t>
            </a:r>
          </a:p>
          <a:p>
            <a:r>
              <a:rPr lang="he-IL" dirty="0"/>
              <a:t>מכתרי כתרים </a:t>
            </a:r>
          </a:p>
          <a:p>
            <a:r>
              <a:rPr lang="he-IL" dirty="0"/>
              <a:t>וכל </a:t>
            </a:r>
            <a:r>
              <a:rPr lang="he-IL" dirty="0" err="1"/>
              <a:t>גרוריהם</a:t>
            </a:r>
            <a:r>
              <a:rPr lang="he-IL" dirty="0"/>
              <a:t> </a:t>
            </a:r>
          </a:p>
          <a:p>
            <a:r>
              <a:rPr lang="he-IL" dirty="0"/>
              <a:t>אצילים מופקרים </a:t>
            </a:r>
          </a:p>
          <a:p>
            <a:r>
              <a:rPr lang="he-IL" dirty="0"/>
              <a:t>יפסיקו </a:t>
            </a:r>
            <a:r>
              <a:rPr lang="he-IL" dirty="0" err="1"/>
              <a:t>נכליהם</a:t>
            </a:r>
            <a:endParaRPr lang="he-IL" dirty="0"/>
          </a:p>
          <a:p>
            <a:r>
              <a:rPr lang="he-IL" dirty="0"/>
              <a:t>נגיד העריצים </a:t>
            </a:r>
          </a:p>
          <a:p>
            <a:r>
              <a:rPr lang="he-IL" dirty="0"/>
              <a:t>התפגר על הגרדום,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04800" y="6056221"/>
            <a:ext cx="46006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*</a:t>
            </a:r>
            <a:r>
              <a:rPr lang="he-IL" dirty="0" err="1"/>
              <a:t>אלדר,צ.יפה</a:t>
            </a:r>
            <a:r>
              <a:rPr lang="he-IL" dirty="0"/>
              <a:t> ל. תולדות ישראל והעמים , עמ'204-205</a:t>
            </a:r>
          </a:p>
        </p:txBody>
      </p:sp>
    </p:spTree>
    <p:extLst>
      <p:ext uri="{BB962C8B-B14F-4D97-AF65-F5344CB8AC3E}">
        <p14:creationId xmlns:p14="http://schemas.microsoft.com/office/powerpoint/2010/main" val="109541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315" y="509032"/>
            <a:ext cx="4587240" cy="37240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/>
              <a:t>והמעריצים </a:t>
            </a:r>
          </a:p>
          <a:p>
            <a:r>
              <a:rPr lang="he-IL" sz="2000" dirty="0"/>
              <a:t>נאלמו </a:t>
            </a:r>
            <a:r>
              <a:rPr lang="he-IL" sz="2000" dirty="0" err="1"/>
              <a:t>עכשו</a:t>
            </a:r>
            <a:r>
              <a:rPr lang="he-IL" sz="2000" dirty="0"/>
              <a:t> דום.</a:t>
            </a:r>
          </a:p>
          <a:p>
            <a:r>
              <a:rPr lang="he-IL" sz="2000" dirty="0"/>
              <a:t>יהי שם המלך </a:t>
            </a:r>
          </a:p>
          <a:p>
            <a:r>
              <a:rPr lang="he-IL" sz="2000" dirty="0"/>
              <a:t>נשכח </a:t>
            </a:r>
            <a:r>
              <a:rPr lang="he-IL" sz="2000" dirty="0" err="1"/>
              <a:t>מזכרונות</a:t>
            </a:r>
            <a:r>
              <a:rPr lang="he-IL" sz="2000" dirty="0"/>
              <a:t> </a:t>
            </a:r>
          </a:p>
          <a:p>
            <a:r>
              <a:rPr lang="he-IL" sz="2000" dirty="0"/>
              <a:t>בחנית ושלח </a:t>
            </a:r>
          </a:p>
          <a:p>
            <a:r>
              <a:rPr lang="he-IL" sz="2000" dirty="0"/>
              <a:t>נפליא עוד </a:t>
            </a:r>
            <a:r>
              <a:rPr lang="he-IL" sz="2000" dirty="0" err="1"/>
              <a:t>נצחונות</a:t>
            </a:r>
            <a:r>
              <a:rPr lang="he-IL" sz="2000" dirty="0"/>
              <a:t>.</a:t>
            </a:r>
          </a:p>
          <a:p>
            <a:r>
              <a:rPr lang="he-IL" sz="2000" dirty="0"/>
              <a:t>נשמור נא , חברים,</a:t>
            </a:r>
          </a:p>
          <a:p>
            <a:r>
              <a:rPr lang="he-IL" sz="2000" dirty="0"/>
              <a:t>בכידון וכפה </a:t>
            </a:r>
          </a:p>
          <a:p>
            <a:r>
              <a:rPr lang="he-IL" sz="2000" dirty="0"/>
              <a:t>משמרת גיבורים </a:t>
            </a:r>
          </a:p>
          <a:p>
            <a:r>
              <a:rPr lang="he-IL" sz="2000" dirty="0"/>
              <a:t>על הרפובליקה </a:t>
            </a:r>
          </a:p>
          <a:p>
            <a:endParaRPr lang="he-IL" dirty="0"/>
          </a:p>
          <a:p>
            <a:endParaRPr lang="he-IL" dirty="0"/>
          </a:p>
        </p:txBody>
      </p:sp>
      <p:pic>
        <p:nvPicPr>
          <p:cNvPr id="5" name="Picture 2" descr="https://upload.wikimedia.org/wikipedia/commons/thumb/d/d4/Execution_of_Louis_XVI.jpg/1024px-Execution_of_Louis_X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80" y="520964"/>
            <a:ext cx="6912655" cy="413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תרשים זרימה: מסיים 5">
            <a:extLst>
              <a:ext uri="{FF2B5EF4-FFF2-40B4-BE49-F238E27FC236}">
                <a16:creationId xmlns:a16="http://schemas.microsoft.com/office/drawing/2014/main" id="{65CF19B0-B50C-40AD-BC08-14E9353DC465}"/>
              </a:ext>
            </a:extLst>
          </p:cNvPr>
          <p:cNvSpPr/>
          <p:nvPr/>
        </p:nvSpPr>
        <p:spPr>
          <a:xfrm>
            <a:off x="885825" y="5017259"/>
            <a:ext cx="4021455" cy="1664924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פסק הדין בוצע על פי החלטת רוב </a:t>
            </a:r>
            <a:r>
              <a:rPr lang="he-IL" sz="2000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בקונבנט</a:t>
            </a:r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של 361 נגד 360 </a:t>
            </a:r>
          </a:p>
        </p:txBody>
      </p:sp>
    </p:spTree>
    <p:extLst>
      <p:ext uri="{BB962C8B-B14F-4D97-AF65-F5344CB8AC3E}">
        <p14:creationId xmlns:p14="http://schemas.microsoft.com/office/powerpoint/2010/main" val="2012771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ממונרכיה לרפובליקה ולטרור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היסטוריה , כתה ח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לאה וינברגר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024128" y="-14989"/>
            <a:ext cx="9802206" cy="720000"/>
          </a:xfrm>
        </p:spPr>
        <p:txBody>
          <a:bodyPr/>
          <a:lstStyle/>
          <a:p>
            <a:r>
              <a:rPr lang="he-IL" dirty="0"/>
              <a:t>צרפת – רפובליקה 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" y="1565909"/>
            <a:ext cx="4743450" cy="3238500"/>
          </a:xfrm>
          <a:prstGeom prst="rect">
            <a:avLst/>
          </a:prstGeom>
        </p:spPr>
      </p:pic>
      <p:sp>
        <p:nvSpPr>
          <p:cNvPr id="5" name="תרשים זרימה: מסיים 4">
            <a:extLst>
              <a:ext uri="{FF2B5EF4-FFF2-40B4-BE49-F238E27FC236}">
                <a16:creationId xmlns:a16="http://schemas.microsoft.com/office/drawing/2014/main" id="{65CF19B0-B50C-40AD-BC08-14E9353DC465}"/>
              </a:ext>
            </a:extLst>
          </p:cNvPr>
          <p:cNvSpPr/>
          <p:nvPr/>
        </p:nvSpPr>
        <p:spPr>
          <a:xfrm>
            <a:off x="9005454" y="1065232"/>
            <a:ext cx="2632363" cy="1246909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המלך מפוטר והקמת </a:t>
            </a:r>
            <a:r>
              <a:rPr lang="he-IL" sz="2000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הקונבנט</a:t>
            </a:r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</p:txBody>
      </p:sp>
      <p:sp>
        <p:nvSpPr>
          <p:cNvPr id="6" name="תרשים זרימה: מסיים 5">
            <a:extLst>
              <a:ext uri="{FF2B5EF4-FFF2-40B4-BE49-F238E27FC236}">
                <a16:creationId xmlns:a16="http://schemas.microsoft.com/office/drawing/2014/main" id="{582F3B17-6891-4A2A-BE13-6C3615478511}"/>
              </a:ext>
            </a:extLst>
          </p:cNvPr>
          <p:cNvSpPr/>
          <p:nvPr/>
        </p:nvSpPr>
        <p:spPr>
          <a:xfrm>
            <a:off x="9011388" y="4168833"/>
            <a:ext cx="2632363" cy="1246909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ביטול חוקת 1791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1582" y="4804409"/>
            <a:ext cx="3962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מתוך מסע אל העבר- מט"ח</a:t>
            </a:r>
          </a:p>
        </p:txBody>
      </p:sp>
      <p:sp>
        <p:nvSpPr>
          <p:cNvPr id="8" name="תרשים זרימה: מסיים 7">
            <a:extLst>
              <a:ext uri="{FF2B5EF4-FFF2-40B4-BE49-F238E27FC236}">
                <a16:creationId xmlns:a16="http://schemas.microsoft.com/office/drawing/2014/main" id="{65CF19B0-B50C-40AD-BC08-14E9353DC465}"/>
              </a:ext>
            </a:extLst>
          </p:cNvPr>
          <p:cNvSpPr/>
          <p:nvPr/>
        </p:nvSpPr>
        <p:spPr>
          <a:xfrm>
            <a:off x="9005453" y="2561704"/>
            <a:ext cx="2632363" cy="1246909"/>
          </a:xfrm>
          <a:prstGeom prst="flowChartTermina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מוסד המלוכה </a:t>
            </a:r>
            <a:r>
              <a:rPr lang="he-IL" sz="2000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מבוטל.צרפת</a:t>
            </a:r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 רפובליקה</a:t>
            </a:r>
          </a:p>
        </p:txBody>
      </p:sp>
      <p:sp>
        <p:nvSpPr>
          <p:cNvPr id="9" name="תרשים זרימה: מסיים 8">
            <a:extLst>
              <a:ext uri="{FF2B5EF4-FFF2-40B4-BE49-F238E27FC236}">
                <a16:creationId xmlns:a16="http://schemas.microsoft.com/office/drawing/2014/main" id="{65CF19B0-B50C-40AD-BC08-14E9353DC465}"/>
              </a:ext>
            </a:extLst>
          </p:cNvPr>
          <p:cNvSpPr/>
          <p:nvPr/>
        </p:nvSpPr>
        <p:spPr>
          <a:xfrm>
            <a:off x="5853545" y="2547210"/>
            <a:ext cx="2632363" cy="1246909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000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הקונבנט</a:t>
            </a:r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מכריז על גיוס לצבא </a:t>
            </a:r>
          </a:p>
        </p:txBody>
      </p:sp>
      <p:sp>
        <p:nvSpPr>
          <p:cNvPr id="10" name="תרשים זרימה: מסיים 9">
            <a:extLst>
              <a:ext uri="{FF2B5EF4-FFF2-40B4-BE49-F238E27FC236}">
                <a16:creationId xmlns:a16="http://schemas.microsoft.com/office/drawing/2014/main" id="{582F3B17-6891-4A2A-BE13-6C3615478511}"/>
              </a:ext>
            </a:extLst>
          </p:cNvPr>
          <p:cNvSpPr/>
          <p:nvPr/>
        </p:nvSpPr>
        <p:spPr>
          <a:xfrm>
            <a:off x="5853545" y="1065231"/>
            <a:ext cx="2632363" cy="1246909"/>
          </a:xfrm>
          <a:prstGeom prst="flowChartTermina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פרסום חוקה חדשה- ליברלית ודמוקרטית יותר- זכות הצבעה לכל </a:t>
            </a:r>
          </a:p>
        </p:txBody>
      </p:sp>
      <p:sp>
        <p:nvSpPr>
          <p:cNvPr id="14" name="תרשים זרימה: מסיים 13">
            <a:extLst>
              <a:ext uri="{FF2B5EF4-FFF2-40B4-BE49-F238E27FC236}">
                <a16:creationId xmlns:a16="http://schemas.microsoft.com/office/drawing/2014/main" id="{582F3B17-6891-4A2A-BE13-6C3615478511}"/>
              </a:ext>
            </a:extLst>
          </p:cNvPr>
          <p:cNvSpPr/>
          <p:nvPr/>
        </p:nvSpPr>
        <p:spPr>
          <a:xfrm>
            <a:off x="5751838" y="4154339"/>
            <a:ext cx="2966256" cy="2018721"/>
          </a:xfrm>
          <a:prstGeom prst="flowChartTermina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חקיקה סוציאלית- תמיכה בשכבות, עזרה רפואית, מס מותאם, ביטול העבדות במושבות </a:t>
            </a:r>
          </a:p>
        </p:txBody>
      </p:sp>
    </p:spTree>
    <p:extLst>
      <p:ext uri="{BB962C8B-B14F-4D97-AF65-F5344CB8AC3E}">
        <p14:creationId xmlns:p14="http://schemas.microsoft.com/office/powerpoint/2010/main" val="10128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err="1"/>
              <a:t>רוביספייר</a:t>
            </a:r>
            <a:r>
              <a:rPr lang="he-IL" dirty="0"/>
              <a:t>- הועד לשלום הציבור </a:t>
            </a:r>
          </a:p>
        </p:txBody>
      </p:sp>
      <p:pic>
        <p:nvPicPr>
          <p:cNvPr id="11266" name="Picture 2" descr="Robespier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9" y="990601"/>
            <a:ext cx="5246831" cy="569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תרשים זרימה: תהליך חלופי 4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9293938" y="990601"/>
            <a:ext cx="2429163" cy="1846812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מקסימילאן</a:t>
            </a: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רוביספייר</a:t>
            </a: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היה עורך דין במקצועו</a:t>
            </a:r>
          </a:p>
        </p:txBody>
      </p:sp>
      <p:sp>
        <p:nvSpPr>
          <p:cNvPr id="6" name="תרשים זרימה: תהליך חלופי 5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9293938" y="3097182"/>
            <a:ext cx="2429163" cy="1846812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דגל בהענקת זכות בחירה לכל אזרח ובמתן אפשרות לכל אדם תפקידים במדינה </a:t>
            </a:r>
          </a:p>
        </p:txBody>
      </p:sp>
      <p:sp>
        <p:nvSpPr>
          <p:cNvPr id="8" name="תרשים זרימה: תהליך חלופי 7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6264561" y="4735503"/>
            <a:ext cx="2043079" cy="1846812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סבר כי </a:t>
            </a:r>
            <a:r>
              <a:rPr lang="he-IL" b="1" u="sng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טרור </a:t>
            </a: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הכרחי להשגת מטרות המהפכה בתוך ומחוץ לצרפת </a:t>
            </a:r>
          </a:p>
        </p:txBody>
      </p:sp>
      <p:sp>
        <p:nvSpPr>
          <p:cNvPr id="9" name="תרשים זרימה: תהליך חלופי 8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6034442" y="990601"/>
            <a:ext cx="2429163" cy="1846812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קבל </a:t>
            </a:r>
            <a:r>
              <a:rPr lang="he-IL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מהקונבנט</a:t>
            </a: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סמכויות להנהגה מצומצמת </a:t>
            </a:r>
            <a:r>
              <a:rPr lang="he-IL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שנקראה"הועד</a:t>
            </a: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לשלום הציבור"</a:t>
            </a:r>
          </a:p>
        </p:txBody>
      </p:sp>
      <p:sp>
        <p:nvSpPr>
          <p:cNvPr id="10" name="תרשים זרימה: תהליך חלופי 9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6227482" y="3107585"/>
            <a:ext cx="2043079" cy="1357746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ביקש להשיג את החירות והשוויון שהבטיחה המהפכה </a:t>
            </a:r>
          </a:p>
        </p:txBody>
      </p:sp>
    </p:spTree>
    <p:extLst>
      <p:ext uri="{BB962C8B-B14F-4D97-AF65-F5344CB8AC3E}">
        <p14:creationId xmlns:p14="http://schemas.microsoft.com/office/powerpoint/2010/main" val="410342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194896" y="875448"/>
            <a:ext cx="9802206" cy="720000"/>
          </a:xfrm>
        </p:spPr>
        <p:txBody>
          <a:bodyPr/>
          <a:lstStyle/>
          <a:p>
            <a:r>
              <a:rPr lang="he-IL" dirty="0"/>
              <a:t>האם הטרור לגיטימי  כאמצעי להגשמת רעיונות המהפכה? </a:t>
            </a:r>
            <a:br>
              <a:rPr lang="he-IL" dirty="0"/>
            </a:br>
            <a:endParaRPr lang="he-IL" dirty="0"/>
          </a:p>
        </p:txBody>
      </p:sp>
      <p:sp>
        <p:nvSpPr>
          <p:cNvPr id="7" name="תרשים זרימה: תהליך חלופי 6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2586038" y="1938348"/>
            <a:ext cx="7029449" cy="3333740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כך הסביר </a:t>
            </a:r>
            <a:r>
              <a:rPr lang="he-IL" sz="2400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רוביספייר</a:t>
            </a:r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"המהפכה היא מלחמת </a:t>
            </a:r>
            <a:r>
              <a:rPr lang="he-IL" sz="24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החירות באויביה </a:t>
            </a:r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...ממשלה מהפכנית זקוקה לסמכות יוצאת מן הכלל, משום שהיא נמצאת במצב מלחמה . אין היא נתונה לפיקוחם של חוקים יציבים , מכיוון שהתנאים שבהם היא פועלת , הם סוערים ומשתנים מרגע לרגע . היא מוכרחה למצוא בלי הרף מקורות כוח חדשים נגד הסכנות המשתנות במהירות"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2949" y="5302262"/>
            <a:ext cx="679452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/>
              <a:t>קולט, ש. שיעורי בהיסטוריה- כרך ג, תל, ירושלים, תשמ"ט</a:t>
            </a:r>
          </a:p>
        </p:txBody>
      </p:sp>
    </p:spTree>
    <p:extLst>
      <p:ext uri="{BB962C8B-B14F-4D97-AF65-F5344CB8AC3E}">
        <p14:creationId xmlns:p14="http://schemas.microsoft.com/office/powerpoint/2010/main" val="3435864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שלטון באמצעות טרור </a:t>
            </a:r>
          </a:p>
        </p:txBody>
      </p:sp>
      <p:pic>
        <p:nvPicPr>
          <p:cNvPr id="9218" name="Picture 2" descr="https://upload.wikimedia.org/wikipedia/commons/thumb/2/2f/Octobre_1793%2C_supplice_de_9_%C3%A9migr%C3%A9s.jpg/800px-Octobre_1793%2C_supplice_de_9_%C3%A9migr%C3%A9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15" y="1275346"/>
            <a:ext cx="4705985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upload.wikimedia.org/wikipedia/commons/7/76/Cruikshank_-_The_Radical%27s_Arm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0" y="1175950"/>
            <a:ext cx="3319849" cy="463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תרשים זרימה: תהליך חלופי 12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4456016" y="1175950"/>
            <a:ext cx="2301240" cy="1357746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חיסול כל אויבי המהפכה על סמך חשד וגם הלשנה </a:t>
            </a:r>
          </a:p>
        </p:txBody>
      </p:sp>
      <p:sp>
        <p:nvSpPr>
          <p:cNvPr id="14" name="תרשים זרימה: תהליך חלופי 13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4380523" y="2769847"/>
            <a:ext cx="2429163" cy="1357746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בית דין מהפכני פסק זיכוי או מוות ללא ערעור ישר לגיליוטינה </a:t>
            </a:r>
          </a:p>
        </p:txBody>
      </p:sp>
      <p:sp>
        <p:nvSpPr>
          <p:cNvPr id="15" name="תרשים זרימה: תהליך חלופי 14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4432952" y="4403876"/>
            <a:ext cx="2324304" cy="1357746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במשך כשנה נרצחו כ- ארבעים אלף . רובם איכרים ובני מעמדות נמוכים</a:t>
            </a:r>
          </a:p>
        </p:txBody>
      </p:sp>
    </p:spTree>
    <p:extLst>
      <p:ext uri="{BB962C8B-B14F-4D97-AF65-F5344CB8AC3E}">
        <p14:creationId xmlns:p14="http://schemas.microsoft.com/office/powerpoint/2010/main" val="200731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4" y="399374"/>
            <a:ext cx="10474512" cy="720000"/>
          </a:xfrm>
        </p:spPr>
        <p:txBody>
          <a:bodyPr/>
          <a:lstStyle/>
          <a:p>
            <a:r>
              <a:rPr lang="he-IL" dirty="0"/>
              <a:t>שלטון באמצעות טרור-</a:t>
            </a:r>
            <a:br>
              <a:rPr lang="he-IL" dirty="0"/>
            </a:br>
            <a:r>
              <a:rPr lang="he-IL" dirty="0"/>
              <a:t> "הועד לשלום הציבור"  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CED9733-0A36-407F-9494-8B8D744E4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816733" y="1673872"/>
            <a:ext cx="8558533" cy="1261358"/>
          </a:xfrm>
        </p:spPr>
        <p:txBody>
          <a:bodyPr/>
          <a:lstStyle/>
          <a:p>
            <a:pPr marL="96848" indent="0">
              <a:buNone/>
            </a:pPr>
            <a:r>
              <a:rPr lang="he-IL" dirty="0"/>
              <a:t>דיכוי אלים ואכזרי של כל מי שנחשד כאויב המהפכה מבית ובהוצאות להורג ומעשי טבח והרס </a:t>
            </a:r>
            <a:r>
              <a:rPr lang="he-IL" u="sng" dirty="0" err="1"/>
              <a:t>רבים.שוויון</a:t>
            </a:r>
            <a:r>
              <a:rPr lang="he-IL" u="sng" dirty="0"/>
              <a:t> אך פגיעה בחירות </a:t>
            </a:r>
          </a:p>
        </p:txBody>
      </p:sp>
      <p:sp>
        <p:nvSpPr>
          <p:cNvPr id="7" name="תרשים זרימה: תהליך חלופי 6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8904093" y="2935230"/>
            <a:ext cx="2429163" cy="1357746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טרור פוליטי  </a:t>
            </a:r>
          </a:p>
        </p:txBody>
      </p:sp>
      <p:sp>
        <p:nvSpPr>
          <p:cNvPr id="8" name="תרשים זרימה: תהליך חלופי 7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6283535" y="2935230"/>
            <a:ext cx="2429163" cy="1357746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טרור כלכלי</a:t>
            </a:r>
          </a:p>
        </p:txBody>
      </p:sp>
      <p:sp>
        <p:nvSpPr>
          <p:cNvPr id="9" name="תרשים זרימה: תהליך חלופי 8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1042419" y="2935230"/>
            <a:ext cx="2429163" cy="1357746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טרור תרבותי</a:t>
            </a:r>
          </a:p>
        </p:txBody>
      </p:sp>
      <p:sp>
        <p:nvSpPr>
          <p:cNvPr id="10" name="תרשים זרימה: תהליך חלופי 9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3662977" y="2935230"/>
            <a:ext cx="2429163" cy="1357746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טרור דתי </a:t>
            </a:r>
          </a:p>
        </p:txBody>
      </p:sp>
    </p:spTree>
    <p:extLst>
      <p:ext uri="{BB962C8B-B14F-4D97-AF65-F5344CB8AC3E}">
        <p14:creationId xmlns:p14="http://schemas.microsoft.com/office/powerpoint/2010/main" val="57470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325997"/>
            <a:ext cx="9802368" cy="720000"/>
          </a:xfrm>
        </p:spPr>
        <p:txBody>
          <a:bodyPr/>
          <a:lstStyle/>
          <a:p>
            <a:r>
              <a:rPr lang="he-IL" dirty="0"/>
              <a:t>האם בשם השוויון מותר להגביל את החירות ולהשתמש בטרור?</a:t>
            </a:r>
          </a:p>
        </p:txBody>
      </p:sp>
      <p:sp>
        <p:nvSpPr>
          <p:cNvPr id="6" name="תרשים זרימה: מסיים 5">
            <a:extLst>
              <a:ext uri="{FF2B5EF4-FFF2-40B4-BE49-F238E27FC236}">
                <a16:creationId xmlns:a16="http://schemas.microsoft.com/office/drawing/2014/main" id="{582F3B17-6891-4A2A-BE13-6C3615478511}"/>
              </a:ext>
            </a:extLst>
          </p:cNvPr>
          <p:cNvSpPr/>
          <p:nvPr/>
        </p:nvSpPr>
        <p:spPr>
          <a:xfrm>
            <a:off x="9037263" y="2908314"/>
            <a:ext cx="2632363" cy="1246909"/>
          </a:xfrm>
          <a:prstGeom prst="flowChartTermina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"חוק על אגירה"-עונש מוות לאוגרי מצרכים חיוניים </a:t>
            </a:r>
          </a:p>
        </p:txBody>
      </p:sp>
      <p:sp>
        <p:nvSpPr>
          <p:cNvPr id="9" name="תרשים זרימה: מסיים 8">
            <a:extLst>
              <a:ext uri="{FF2B5EF4-FFF2-40B4-BE49-F238E27FC236}">
                <a16:creationId xmlns:a16="http://schemas.microsoft.com/office/drawing/2014/main" id="{65CF19B0-B50C-40AD-BC08-14E9353DC465}"/>
              </a:ext>
            </a:extLst>
          </p:cNvPr>
          <p:cNvSpPr/>
          <p:nvPr/>
        </p:nvSpPr>
        <p:spPr>
          <a:xfrm>
            <a:off x="9122704" y="4558004"/>
            <a:ext cx="2632363" cy="1246909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"חוק המקסימום הכללי"- קובע מחיר מרבי למוצרים חיוניים </a:t>
            </a:r>
          </a:p>
        </p:txBody>
      </p:sp>
      <p:sp>
        <p:nvSpPr>
          <p:cNvPr id="10" name="תרשים זרימה: מסיים 9">
            <a:extLst>
              <a:ext uri="{FF2B5EF4-FFF2-40B4-BE49-F238E27FC236}">
                <a16:creationId xmlns:a16="http://schemas.microsoft.com/office/drawing/2014/main" id="{582F3B17-6891-4A2A-BE13-6C3615478511}"/>
              </a:ext>
            </a:extLst>
          </p:cNvPr>
          <p:cNvSpPr/>
          <p:nvPr/>
        </p:nvSpPr>
        <p:spPr>
          <a:xfrm>
            <a:off x="5757019" y="4580263"/>
            <a:ext cx="2632363" cy="1246909"/>
          </a:xfrm>
          <a:prstGeom prst="flowChartTermina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כל החירויות בטלות : הבחירות, הפרדת רשויות </a:t>
            </a:r>
          </a:p>
        </p:txBody>
      </p:sp>
      <p:sp>
        <p:nvSpPr>
          <p:cNvPr id="11" name="חץ: למטה 27">
            <a:extLst>
              <a:ext uri="{FF2B5EF4-FFF2-40B4-BE49-F238E27FC236}">
                <a16:creationId xmlns:a16="http://schemas.microsoft.com/office/drawing/2014/main" id="{CB227821-2DD5-4818-A05A-75F0F9EA8079}"/>
              </a:ext>
            </a:extLst>
          </p:cNvPr>
          <p:cNvSpPr/>
          <p:nvPr/>
        </p:nvSpPr>
        <p:spPr>
          <a:xfrm>
            <a:off x="9122704" y="1346370"/>
            <a:ext cx="2461483" cy="1159163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טרור כלכלי</a:t>
            </a:r>
          </a:p>
        </p:txBody>
      </p:sp>
      <p:sp>
        <p:nvSpPr>
          <p:cNvPr id="12" name="חץ: למטה 28">
            <a:extLst>
              <a:ext uri="{FF2B5EF4-FFF2-40B4-BE49-F238E27FC236}">
                <a16:creationId xmlns:a16="http://schemas.microsoft.com/office/drawing/2014/main" id="{E9B092A6-0BEB-4E63-8F4D-94FE2C0B1D68}"/>
              </a:ext>
            </a:extLst>
          </p:cNvPr>
          <p:cNvSpPr/>
          <p:nvPr/>
        </p:nvSpPr>
        <p:spPr>
          <a:xfrm>
            <a:off x="5842460" y="1346370"/>
            <a:ext cx="2461483" cy="1159163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טרור פוליטי</a:t>
            </a:r>
          </a:p>
        </p:txBody>
      </p:sp>
      <p:sp>
        <p:nvSpPr>
          <p:cNvPr id="13" name="חץ: למטה 29">
            <a:extLst>
              <a:ext uri="{FF2B5EF4-FFF2-40B4-BE49-F238E27FC236}">
                <a16:creationId xmlns:a16="http://schemas.microsoft.com/office/drawing/2014/main" id="{8086C8AD-62C5-4DDA-A718-B9266038D6D7}"/>
              </a:ext>
            </a:extLst>
          </p:cNvPr>
          <p:cNvSpPr/>
          <p:nvPr/>
        </p:nvSpPr>
        <p:spPr>
          <a:xfrm>
            <a:off x="2391752" y="1367104"/>
            <a:ext cx="2461483" cy="1159163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טרור תרבותי –דתי </a:t>
            </a:r>
          </a:p>
        </p:txBody>
      </p:sp>
      <p:sp>
        <p:nvSpPr>
          <p:cNvPr id="17" name="תרשים זרימה: מסיים 16">
            <a:extLst>
              <a:ext uri="{FF2B5EF4-FFF2-40B4-BE49-F238E27FC236}">
                <a16:creationId xmlns:a16="http://schemas.microsoft.com/office/drawing/2014/main" id="{65CF19B0-B50C-40AD-BC08-14E9353DC465}"/>
              </a:ext>
            </a:extLst>
          </p:cNvPr>
          <p:cNvSpPr/>
          <p:nvPr/>
        </p:nvSpPr>
        <p:spPr>
          <a:xfrm>
            <a:off x="107058" y="4094283"/>
            <a:ext cx="2564285" cy="1389523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16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"חג החירות והתבונה "- נחגג בכנסיית </a:t>
            </a:r>
            <a:r>
              <a:rPr lang="he-IL" sz="1600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נוטרדם</a:t>
            </a:r>
            <a:r>
              <a:rPr lang="he-IL" sz="16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, אחרו נסגרים כל בתי התפילה בפריז </a:t>
            </a:r>
          </a:p>
        </p:txBody>
      </p:sp>
      <p:sp>
        <p:nvSpPr>
          <p:cNvPr id="18" name="תרשים זרימה: מסיים 17">
            <a:extLst>
              <a:ext uri="{FF2B5EF4-FFF2-40B4-BE49-F238E27FC236}">
                <a16:creationId xmlns:a16="http://schemas.microsoft.com/office/drawing/2014/main" id="{582F3B17-6891-4A2A-BE13-6C3615478511}"/>
              </a:ext>
            </a:extLst>
          </p:cNvPr>
          <p:cNvSpPr/>
          <p:nvPr/>
        </p:nvSpPr>
        <p:spPr>
          <a:xfrm>
            <a:off x="2306311" y="2847374"/>
            <a:ext cx="2632363" cy="1246909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חופש הדת והעיתונות בטלים </a:t>
            </a:r>
          </a:p>
        </p:txBody>
      </p:sp>
      <p:sp>
        <p:nvSpPr>
          <p:cNvPr id="20" name="תרשים זרימה: מסיים 19">
            <a:extLst>
              <a:ext uri="{FF2B5EF4-FFF2-40B4-BE49-F238E27FC236}">
                <a16:creationId xmlns:a16="http://schemas.microsoft.com/office/drawing/2014/main" id="{582F3B17-6891-4A2A-BE13-6C3615478511}"/>
              </a:ext>
            </a:extLst>
          </p:cNvPr>
          <p:cNvSpPr/>
          <p:nvPr/>
        </p:nvSpPr>
        <p:spPr>
          <a:xfrm>
            <a:off x="5757018" y="2919443"/>
            <a:ext cx="2632363" cy="1246909"/>
          </a:xfrm>
          <a:prstGeom prst="flowChartTermina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ביטול המלוכה והוצאה להורג של המלך  </a:t>
            </a:r>
          </a:p>
        </p:txBody>
      </p:sp>
      <p:sp>
        <p:nvSpPr>
          <p:cNvPr id="22" name="תרשים זרימה: מסיים 21">
            <a:extLst>
              <a:ext uri="{FF2B5EF4-FFF2-40B4-BE49-F238E27FC236}">
                <a16:creationId xmlns:a16="http://schemas.microsoft.com/office/drawing/2014/main" id="{582F3B17-6891-4A2A-BE13-6C3615478511}"/>
              </a:ext>
            </a:extLst>
          </p:cNvPr>
          <p:cNvSpPr/>
          <p:nvPr/>
        </p:nvSpPr>
        <p:spPr>
          <a:xfrm>
            <a:off x="2409126" y="5490896"/>
            <a:ext cx="2632363" cy="1246909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לוח שנה חדש התחיל בשנת 1 של הרפובליקה- 22 בספטמבר 1793</a:t>
            </a:r>
          </a:p>
        </p:txBody>
      </p:sp>
    </p:spTree>
    <p:extLst>
      <p:ext uri="{BB962C8B-B14F-4D97-AF65-F5344CB8AC3E}">
        <p14:creationId xmlns:p14="http://schemas.microsoft.com/office/powerpoint/2010/main" val="18717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20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שלטון הטרור מסתיים במהפכה-1794 </a:t>
            </a:r>
          </a:p>
        </p:txBody>
      </p:sp>
      <p:sp>
        <p:nvSpPr>
          <p:cNvPr id="16" name="תרשים זרימה: תהליך חלופי 15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385000" y="2446097"/>
            <a:ext cx="3368040" cy="1357746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0"/>
            <a:r>
              <a:rPr lang="he-IL" sz="2000" dirty="0"/>
              <a:t>ראשי </a:t>
            </a:r>
            <a:r>
              <a:rPr lang="he-IL" sz="2000" dirty="0" err="1"/>
              <a:t>הקונבנט</a:t>
            </a:r>
            <a:r>
              <a:rPr lang="he-IL" sz="2000" dirty="0"/>
              <a:t> </a:t>
            </a:r>
            <a:r>
              <a:rPr lang="he-IL" sz="2000" dirty="0" err="1"/>
              <a:t>רוביספייר</a:t>
            </a:r>
            <a:r>
              <a:rPr lang="he-IL" sz="2000" dirty="0"/>
              <a:t> ואנשיו מוצאים להורג. מוקם משטר הדירקטוריון , ששב לטפח את </a:t>
            </a:r>
            <a:r>
              <a:rPr lang="he-IL" sz="2000" b="1" dirty="0"/>
              <a:t>מטרות הבורגנים </a:t>
            </a:r>
          </a:p>
        </p:txBody>
      </p:sp>
      <p:sp>
        <p:nvSpPr>
          <p:cNvPr id="17" name="תרשים זרימה: תהליך חלופי 16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7899600" y="1088351"/>
            <a:ext cx="3262792" cy="1357746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0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חיסול מנהיגי המועדונים המהפכניים בפריז </a:t>
            </a:r>
          </a:p>
        </p:txBody>
      </p:sp>
      <p:sp>
        <p:nvSpPr>
          <p:cNvPr id="18" name="תרשים זרימה: תהליך חלופי 17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7931002" y="2983156"/>
            <a:ext cx="3336638" cy="1357746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0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ביטול בית הדין המהפכני , הותרה עיתונות חופשית והמשטר החדש יתבסס על שני בתי נבחרים 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913" y="1088351"/>
            <a:ext cx="3486150" cy="4424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0998" y="5456754"/>
            <a:ext cx="17859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מתוך מט"ח</a:t>
            </a:r>
          </a:p>
        </p:txBody>
      </p:sp>
      <p:sp>
        <p:nvSpPr>
          <p:cNvPr id="19" name="תרשים זרימה: תהליך חלופי 18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7931002" y="4777881"/>
            <a:ext cx="3336638" cy="1357746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0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בוטלה החוקה הקודמת 1793 ובמקומה חזרה החירות ולאחריה השוויון</a:t>
            </a:r>
          </a:p>
        </p:txBody>
      </p:sp>
    </p:spTree>
    <p:extLst>
      <p:ext uri="{BB962C8B-B14F-4D97-AF65-F5344CB8AC3E}">
        <p14:creationId xmlns:p14="http://schemas.microsoft.com/office/powerpoint/2010/main" val="210779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ואז מגיע נפוליאון בונפרטה </a:t>
            </a:r>
          </a:p>
        </p:txBody>
      </p:sp>
      <p:pic>
        <p:nvPicPr>
          <p:cNvPr id="15362" name="Picture 2" descr="Napoleon in His Stu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75" y="1032610"/>
            <a:ext cx="30480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72658" y="6080860"/>
            <a:ext cx="37336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/>
              <a:t>קיסר צרפת </a:t>
            </a:r>
          </a:p>
        </p:txBody>
      </p:sp>
    </p:spTree>
    <p:extLst>
      <p:ext uri="{BB962C8B-B14F-4D97-AF65-F5344CB8AC3E}">
        <p14:creationId xmlns:p14="http://schemas.microsoft.com/office/powerpoint/2010/main" val="3149878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המהפכה הצרפתית מחוללת שינויים </a:t>
            </a:r>
          </a:p>
        </p:txBody>
      </p:sp>
      <p:sp>
        <p:nvSpPr>
          <p:cNvPr id="3" name="תרשים זרימה: תהליך חלופי 2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8996349" y="1570547"/>
            <a:ext cx="2429163" cy="135774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שחרור מעריצות ושאיפה לשוויון </a:t>
            </a:r>
          </a:p>
        </p:txBody>
      </p:sp>
      <p:sp>
        <p:nvSpPr>
          <p:cNvPr id="6" name="תרשים זרימה: תהליך חלופי 5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8880028" y="3283206"/>
            <a:ext cx="2661804" cy="1680729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המדינה היא ארגון  ריבוני ועצמאי – אין כפיפות לרשות דתית </a:t>
            </a:r>
          </a:p>
        </p:txBody>
      </p:sp>
      <p:sp>
        <p:nvSpPr>
          <p:cNvPr id="7" name="תרשים זרימה: תהליך חלופי 6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6156753" y="1570547"/>
            <a:ext cx="2429163" cy="135774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הכרה בזכויות הטבעיות של האדם </a:t>
            </a:r>
          </a:p>
        </p:txBody>
      </p:sp>
      <p:sp>
        <p:nvSpPr>
          <p:cNvPr id="8" name="תרשים זרימה: תהליך חלופי 7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5951536" y="3283205"/>
            <a:ext cx="2561792" cy="1680729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אמנה מוסכמת בין השלטון לאזרחים – בסיס למבנה חברתי</a:t>
            </a:r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</p:txBody>
      </p:sp>
      <p:sp>
        <p:nvSpPr>
          <p:cNvPr id="9" name="תרשים זרימה: תהליך חלופי 8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731737" y="1570547"/>
            <a:ext cx="2429163" cy="135774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ניידות חברתית  </a:t>
            </a:r>
          </a:p>
        </p:txBody>
      </p:sp>
      <p:sp>
        <p:nvSpPr>
          <p:cNvPr id="11" name="תרשים זרימה: תהליך חלופי 10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3522373" y="1570547"/>
            <a:ext cx="2429163" cy="1357746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חשיבות שפה לאומית וחינוך לאומי </a:t>
            </a:r>
          </a:p>
        </p:txBody>
      </p:sp>
      <p:sp>
        <p:nvSpPr>
          <p:cNvPr id="12" name="תרשים זרימה: תהליך חלופי 11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3287504" y="3283205"/>
            <a:ext cx="2429163" cy="1680728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תרבות החגיגות הלאומיות </a:t>
            </a:r>
          </a:p>
        </p:txBody>
      </p:sp>
      <p:sp>
        <p:nvSpPr>
          <p:cNvPr id="13" name="תרשים זרימה: תהליך חלופי 12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719056" y="3283205"/>
            <a:ext cx="2429163" cy="1680728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אמנציפציה ליהודים </a:t>
            </a:r>
          </a:p>
        </p:txBody>
      </p:sp>
    </p:spTree>
    <p:extLst>
      <p:ext uri="{BB962C8B-B14F-4D97-AF65-F5344CB8AC3E}">
        <p14:creationId xmlns:p14="http://schemas.microsoft.com/office/powerpoint/2010/main" val="55935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טעויות מקובלות*  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32809" y="913078"/>
            <a:ext cx="10143744" cy="5111941"/>
          </a:xfrm>
        </p:spPr>
        <p:txBody>
          <a:bodyPr>
            <a:normAutofit fontScale="92500"/>
          </a:bodyPr>
          <a:lstStyle/>
          <a:p>
            <a:r>
              <a:rPr lang="he-IL" sz="2000" dirty="0">
                <a:solidFill>
                  <a:schemeClr val="accent6">
                    <a:lumMod val="75000"/>
                  </a:schemeClr>
                </a:solidFill>
              </a:rPr>
              <a:t>אמונה</a:t>
            </a:r>
            <a:r>
              <a:rPr lang="he-IL" sz="2000" dirty="0"/>
              <a:t> -מוות על ידי הגליוטינה היה מהיר וללא כאבים.</a:t>
            </a:r>
          </a:p>
          <a:p>
            <a:r>
              <a:rPr lang="he-IL" sz="2000" dirty="0">
                <a:solidFill>
                  <a:srgbClr val="C00000"/>
                </a:solidFill>
              </a:rPr>
              <a:t>עובדה</a:t>
            </a:r>
            <a:r>
              <a:rPr lang="he-IL" sz="2000" dirty="0"/>
              <a:t>- עריפות ראש דרשו לעיתים קרובות מספר מכות של הסכין.</a:t>
            </a:r>
          </a:p>
          <a:p>
            <a:r>
              <a:rPr lang="he-IL" sz="2000" dirty="0">
                <a:solidFill>
                  <a:schemeClr val="accent6">
                    <a:lumMod val="75000"/>
                  </a:schemeClr>
                </a:solidFill>
              </a:rPr>
              <a:t>אמונה</a:t>
            </a:r>
            <a:r>
              <a:rPr lang="he-IL" sz="2000" dirty="0"/>
              <a:t> – רוב קורבנות הגיליוטינה היו אצילים </a:t>
            </a:r>
          </a:p>
          <a:p>
            <a:r>
              <a:rPr lang="he-IL" sz="2000" dirty="0">
                <a:solidFill>
                  <a:srgbClr val="C00000"/>
                </a:solidFill>
              </a:rPr>
              <a:t>עובדה</a:t>
            </a:r>
            <a:r>
              <a:rPr lang="he-IL" sz="2000" dirty="0"/>
              <a:t>- רק 105 מאלה שהוצאו להורג על ידי הגיליוטינה היו אצילים, 25 אלף הקורבנות האחרים היי פשוטי עם וכמרים .</a:t>
            </a:r>
          </a:p>
          <a:p>
            <a:r>
              <a:rPr lang="he-IL" sz="2000" dirty="0">
                <a:solidFill>
                  <a:schemeClr val="accent6">
                    <a:lumMod val="75000"/>
                  </a:schemeClr>
                </a:solidFill>
              </a:rPr>
              <a:t>אמונה</a:t>
            </a:r>
            <a:r>
              <a:rPr lang="he-IL" sz="2000" dirty="0"/>
              <a:t>- </a:t>
            </a:r>
            <a:r>
              <a:rPr lang="he-IL" sz="2000" dirty="0" err="1"/>
              <a:t>רוביספייר</a:t>
            </a:r>
            <a:r>
              <a:rPr lang="he-IL" sz="2000" dirty="0"/>
              <a:t> היה אדם אכזר , שאהב לצפות בהוצאות להורג.</a:t>
            </a:r>
          </a:p>
          <a:p>
            <a:r>
              <a:rPr lang="he-IL" sz="2000" dirty="0">
                <a:solidFill>
                  <a:srgbClr val="C00000"/>
                </a:solidFill>
              </a:rPr>
              <a:t>עובדה</a:t>
            </a:r>
            <a:r>
              <a:rPr lang="he-IL" sz="2000" dirty="0"/>
              <a:t>- </a:t>
            </a:r>
            <a:r>
              <a:rPr lang="he-IL" sz="2000" dirty="0" err="1"/>
              <a:t>רוביספייר</a:t>
            </a:r>
            <a:r>
              <a:rPr lang="he-IL" sz="2000" dirty="0"/>
              <a:t> לא ראה את הגיליוטינה עד ה24 ביולי 1794, כאשר הוא עצמו הוצא להורג  באמצעותה (טיים מאי,1989)</a:t>
            </a:r>
          </a:p>
          <a:p>
            <a:endParaRPr lang="he-IL" sz="2000" dirty="0"/>
          </a:p>
          <a:p>
            <a:pPr marL="0" indent="0">
              <a:buNone/>
            </a:pPr>
            <a:r>
              <a:rPr lang="he-IL" sz="2000" dirty="0"/>
              <a:t>*</a:t>
            </a:r>
            <a:r>
              <a:rPr lang="he-IL" sz="1800" dirty="0"/>
              <a:t>ללמוד ביחד-היסטוריה – מהמאבק לחרות אל שלטון הטרור- המכון לקידום לאינטגרציה – </a:t>
            </a:r>
            <a:r>
              <a:rPr lang="he-IL" sz="1800" dirty="0" err="1"/>
              <a:t>בראילן</a:t>
            </a:r>
            <a:r>
              <a:rPr lang="he-IL" sz="1800" dirty="0"/>
              <a:t>, תשנ"ד</a:t>
            </a:r>
          </a:p>
        </p:txBody>
      </p:sp>
    </p:spTree>
    <p:extLst>
      <p:ext uri="{BB962C8B-B14F-4D97-AF65-F5344CB8AC3E}">
        <p14:creationId xmlns:p14="http://schemas.microsoft.com/office/powerpoint/2010/main" val="778252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היום?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idx="1"/>
          </p:nvPr>
        </p:nvSpPr>
        <p:spPr>
          <a:xfrm>
            <a:off x="1909331" y="1247305"/>
            <a:ext cx="8031962" cy="4611559"/>
          </a:xfrm>
        </p:spPr>
        <p:txBody>
          <a:bodyPr>
            <a:normAutofit fontScale="70000" lnSpcReduction="20000"/>
          </a:bodyPr>
          <a:lstStyle/>
          <a:p>
            <a:r>
              <a:rPr lang="he-IL" dirty="0"/>
              <a:t>חידה</a:t>
            </a:r>
          </a:p>
          <a:p>
            <a:r>
              <a:rPr lang="he-IL" dirty="0"/>
              <a:t>הסבר מושגים- מונרכיה , רפובליקה ,חוקה,  טרור, אמנציפציה </a:t>
            </a:r>
          </a:p>
          <a:p>
            <a:r>
              <a:rPr lang="he-IL" dirty="0"/>
              <a:t>ציר זמן </a:t>
            </a:r>
          </a:p>
          <a:p>
            <a:r>
              <a:rPr lang="he-IL" dirty="0"/>
              <a:t>חוקת 1791- חירות ושוויון </a:t>
            </a:r>
          </a:p>
          <a:p>
            <a:r>
              <a:rPr lang="he-IL" dirty="0"/>
              <a:t>המלך מנסה לברוח מצרפת </a:t>
            </a:r>
          </a:p>
          <a:p>
            <a:r>
              <a:rPr lang="he-IL" dirty="0"/>
              <a:t>קבוצות קיצניות מתגבשות  באסיפה הלאומית</a:t>
            </a:r>
          </a:p>
          <a:p>
            <a:r>
              <a:rPr lang="he-IL" dirty="0"/>
              <a:t>צרפת מכריזה מלחמה על אוסטריה – המרסייז </a:t>
            </a:r>
          </a:p>
          <a:p>
            <a:r>
              <a:rPr lang="he-IL" dirty="0"/>
              <a:t>המלך מוצא להורג </a:t>
            </a:r>
          </a:p>
          <a:p>
            <a:r>
              <a:rPr lang="he-IL" dirty="0"/>
              <a:t>פתרון החידה</a:t>
            </a:r>
          </a:p>
          <a:p>
            <a:r>
              <a:rPr lang="he-IL" dirty="0"/>
              <a:t>מטלה 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47650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F6469D9-7AB5-4B51-A971-96A91FB99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מטלה </a:t>
            </a:r>
            <a:endParaRPr lang="en-US" dirty="0"/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AB8BD618-A489-477B-BCFF-DD00331D5E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09242" y="828252"/>
            <a:ext cx="7905875" cy="3309012"/>
          </a:xfrm>
        </p:spPr>
        <p:txBody>
          <a:bodyPr/>
          <a:lstStyle/>
          <a:p>
            <a:r>
              <a:rPr lang="he-IL" dirty="0"/>
              <a:t>צפו </a:t>
            </a:r>
            <a:r>
              <a:rPr lang="he-IL" dirty="0">
                <a:hlinkClick r:id="rId4"/>
              </a:rPr>
              <a:t>בסרטון </a:t>
            </a:r>
            <a:r>
              <a:rPr lang="he-IL" dirty="0"/>
              <a:t>המצורף או סרקו את הברקוד.</a:t>
            </a:r>
          </a:p>
          <a:p>
            <a:r>
              <a:rPr lang="he-IL" dirty="0"/>
              <a:t>בסרטון בחרו שני אירועים שלמדתם </a:t>
            </a:r>
            <a:r>
              <a:rPr lang="he-IL" b="1" dirty="0"/>
              <a:t>בשיעור הזה </a:t>
            </a:r>
            <a:r>
              <a:rPr lang="he-IL" dirty="0"/>
              <a:t>והסבירו - האם האירועים שבחרתם היו הצלחה של המהפכה או הדרדרות שלה ?</a:t>
            </a:r>
          </a:p>
          <a:p>
            <a:r>
              <a:rPr lang="he-IL" dirty="0"/>
              <a:t>את התשובות הגישו למורה .</a:t>
            </a:r>
          </a:p>
        </p:txBody>
      </p:sp>
      <p:pic>
        <p:nvPicPr>
          <p:cNvPr id="7" name="תמונה 6" descr="תמונה שמכילה אובייקט, שעון&#10;&#10;התיאור נוצר באופן אוטומטי">
            <a:extLst>
              <a:ext uri="{FF2B5EF4-FFF2-40B4-BE49-F238E27FC236}">
                <a16:creationId xmlns:a16="http://schemas.microsoft.com/office/drawing/2014/main" id="{300B5EBA-5684-439B-82F6-2B288C3AC2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2EE"/>
              </a:clrFrom>
              <a:clrTo>
                <a:srgbClr val="F3F2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21296" r="8702"/>
          <a:stretch/>
        </p:blipFill>
        <p:spPr>
          <a:xfrm flipH="1">
            <a:off x="-1" y="4314285"/>
            <a:ext cx="2277745" cy="2037982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D989127E-4432-4D24-8B7A-2550CB04B507}"/>
              </a:ext>
            </a:extLst>
          </p:cNvPr>
          <p:cNvSpPr/>
          <p:nvPr/>
        </p:nvSpPr>
        <p:spPr>
          <a:xfrm>
            <a:off x="635507" y="828252"/>
            <a:ext cx="2145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סרקו אותי</a:t>
            </a:r>
          </a:p>
        </p:txBody>
      </p:sp>
      <p:pic>
        <p:nvPicPr>
          <p:cNvPr id="18434" name="Picture 2" descr="http://www.yo-yoo.co.il/qrcode/temp/1AuyXg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07" y="1474583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מדיה מקוונת 2" title="ￗﾔￗﾞￗﾔￗﾤￗﾙￗﾛￗﾔ ￗﾔￗﾦￗﾨￗﾤￗﾪￗﾙￗﾪ">
            <a:hlinkClick r:id="" action="ppaction://media"/>
            <a:extLst>
              <a:ext uri="{FF2B5EF4-FFF2-40B4-BE49-F238E27FC236}">
                <a16:creationId xmlns:a16="http://schemas.microsoft.com/office/drawing/2014/main" id="{816E06F2-7678-4C9B-8905-6F3CE2A50A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731600" y="3274173"/>
            <a:ext cx="6094896" cy="342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9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CED9733-0A36-407F-9494-8B8D744E4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24128" y="993012"/>
            <a:ext cx="10865958" cy="4520046"/>
          </a:xfrm>
        </p:spPr>
        <p:txBody>
          <a:bodyPr>
            <a:normAutofit fontScale="70000" lnSpcReduction="20000"/>
          </a:bodyPr>
          <a:lstStyle/>
          <a:p>
            <a:r>
              <a:rPr lang="he-IL" dirty="0"/>
              <a:t>בר נביא אלי, </a:t>
            </a:r>
            <a:r>
              <a:rPr lang="he-IL" dirty="0" err="1"/>
              <a:t>קליינברג</a:t>
            </a:r>
            <a:r>
              <a:rPr lang="he-IL" dirty="0"/>
              <a:t>, אביעד. </a:t>
            </a:r>
            <a:r>
              <a:rPr lang="he-IL" u="sng" dirty="0"/>
              <a:t>בימי הסהר והצלב, ספרי תל </a:t>
            </a:r>
            <a:r>
              <a:rPr lang="he-IL" u="sng" dirty="0" err="1"/>
              <a:t>אביב,תל</a:t>
            </a:r>
            <a:r>
              <a:rPr lang="he-IL" u="sng" dirty="0"/>
              <a:t> אביב, 1997</a:t>
            </a:r>
          </a:p>
          <a:p>
            <a:r>
              <a:rPr lang="he-IL" dirty="0" err="1"/>
              <a:t>טביביאן</a:t>
            </a:r>
            <a:r>
              <a:rPr lang="he-IL" dirty="0"/>
              <a:t>, </a:t>
            </a:r>
            <a:r>
              <a:rPr lang="he-IL" dirty="0" err="1"/>
              <a:t>קציעה</a:t>
            </a:r>
            <a:r>
              <a:rPr lang="he-IL" dirty="0"/>
              <a:t>. </a:t>
            </a:r>
            <a:r>
              <a:rPr lang="he-IL" dirty="0">
                <a:hlinkClick r:id="rId2"/>
              </a:rPr>
              <a:t>מסע אל העבר- קדמה ומהפכות </a:t>
            </a:r>
            <a:r>
              <a:rPr lang="he-IL" dirty="0"/>
              <a:t>מאות 16-19, מטח, ת"א</a:t>
            </a:r>
          </a:p>
          <a:p>
            <a:r>
              <a:rPr lang="he-IL" dirty="0"/>
              <a:t>נווה, א. וורד, נ. </a:t>
            </a:r>
            <a:r>
              <a:rPr lang="he-IL" u="sng" dirty="0"/>
              <a:t>מהפכות בעולם האתמול, רכס, </a:t>
            </a:r>
            <a:r>
              <a:rPr lang="he-IL" dirty="0"/>
              <a:t>תא, 201, עמ' 46-48</a:t>
            </a:r>
          </a:p>
          <a:p>
            <a:r>
              <a:rPr lang="he-IL" dirty="0" err="1"/>
              <a:t>אלדר,צ.יפה</a:t>
            </a:r>
            <a:r>
              <a:rPr lang="he-IL" dirty="0"/>
              <a:t> ל. </a:t>
            </a:r>
            <a:r>
              <a:rPr lang="he-IL" u="sng" dirty="0"/>
              <a:t>תולדות ישראל והעמים חלק ג1 </a:t>
            </a:r>
            <a:r>
              <a:rPr lang="he-IL" dirty="0"/>
              <a:t>,הוצאת תל, ירושלים, </a:t>
            </a:r>
            <a:r>
              <a:rPr lang="he-IL" dirty="0" err="1"/>
              <a:t>תשנ|א</a:t>
            </a:r>
            <a:r>
              <a:rPr lang="he-IL" dirty="0"/>
              <a:t> עמ'204-205</a:t>
            </a:r>
          </a:p>
          <a:p>
            <a:r>
              <a:rPr lang="en-US" dirty="0">
                <a:hlinkClick r:id="rId3"/>
              </a:rPr>
              <a:t>https://www.pinterest.com/pin/423479171187031877/</a:t>
            </a:r>
            <a:endParaRPr lang="he-IL" dirty="0"/>
          </a:p>
          <a:p>
            <a:r>
              <a:rPr lang="he-IL" dirty="0"/>
              <a:t>ללמוד ביחד-היסטוריה – מהמאבק לחרות אל שלטון הטרור- המכון לקידום לאינטגרציה – </a:t>
            </a:r>
            <a:r>
              <a:rPr lang="he-IL" dirty="0" err="1"/>
              <a:t>בראילן</a:t>
            </a:r>
            <a:r>
              <a:rPr lang="he-IL" dirty="0"/>
              <a:t>, תשנ"ד</a:t>
            </a:r>
          </a:p>
          <a:p>
            <a:r>
              <a:rPr lang="en-US" dirty="0">
                <a:hlinkClick r:id="rId4"/>
              </a:rPr>
              <a:t>https://www.youtube.com/watch?v=avSsS18wsOg&amp;t=783s</a:t>
            </a:r>
            <a:endParaRPr lang="he-IL" dirty="0"/>
          </a:p>
          <a:p>
            <a:r>
              <a:rPr lang="he-IL" dirty="0">
                <a:hlinkClick r:id="rId5"/>
              </a:rPr>
              <a:t>ויקיפדיה - נפוליאון</a:t>
            </a:r>
            <a:endParaRPr lang="he-IL" dirty="0"/>
          </a:p>
          <a:p>
            <a:r>
              <a:rPr lang="he-IL" dirty="0">
                <a:hlinkClick r:id="rId6"/>
              </a:rPr>
              <a:t>חוקה</a:t>
            </a:r>
            <a:endParaRPr lang="he-IL" dirty="0"/>
          </a:p>
          <a:p>
            <a:r>
              <a:rPr lang="he-IL" dirty="0">
                <a:hlinkClick r:id="rId7"/>
              </a:rPr>
              <a:t>טרור</a:t>
            </a:r>
            <a:endParaRPr lang="he-IL" dirty="0"/>
          </a:p>
          <a:p>
            <a:r>
              <a:rPr lang="he-IL" dirty="0">
                <a:hlinkClick r:id="rId8"/>
              </a:rPr>
              <a:t>מלוג</a:t>
            </a:r>
            <a:endParaRPr lang="he-IL" dirty="0"/>
          </a:p>
          <a:p>
            <a:r>
              <a:rPr lang="he-IL" dirty="0">
                <a:hlinkClick r:id="rId9"/>
              </a:rPr>
              <a:t>רפובליקה</a:t>
            </a:r>
            <a:endParaRPr lang="he-IL" dirty="0"/>
          </a:p>
          <a:p>
            <a:r>
              <a:rPr lang="he-IL" dirty="0">
                <a:hlinkClick r:id="rId10"/>
              </a:rPr>
              <a:t>ויקיפדיה </a:t>
            </a:r>
            <a:endParaRPr lang="he-IL" dirty="0">
              <a:hlinkClick r:id="rId11"/>
            </a:endParaRPr>
          </a:p>
          <a:p>
            <a:r>
              <a:rPr lang="en-US" dirty="0">
                <a:hlinkClick r:id="rId11"/>
              </a:rPr>
              <a:t>https://pixabay.com/</a:t>
            </a:r>
            <a:endParaRPr lang="he-IL" dirty="0"/>
          </a:p>
          <a:p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88B563F-24CA-454A-B7ED-A52943492F5E}"/>
              </a:ext>
            </a:extLst>
          </p:cNvPr>
          <p:cNvSpPr/>
          <p:nvPr/>
        </p:nvSpPr>
        <p:spPr>
          <a:xfrm>
            <a:off x="70724798" y="0"/>
            <a:ext cx="2277745" cy="452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מחקו שקופית זו  בסיום הכנת המצגת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ביבליוגרפיה </a:t>
            </a:r>
          </a:p>
        </p:txBody>
      </p:sp>
    </p:spTree>
    <p:extLst>
      <p:ext uri="{BB962C8B-B14F-4D97-AF65-F5344CB8AC3E}">
        <p14:creationId xmlns:p14="http://schemas.microsoft.com/office/powerpoint/2010/main" val="3526277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ECEB5F-1AF1-455B-9707-912205C838FF}"/>
              </a:ext>
            </a:extLst>
          </p:cNvPr>
          <p:cNvSpPr/>
          <p:nvPr/>
        </p:nvSpPr>
        <p:spPr>
          <a:xfrm>
            <a:off x="12279398" y="302487"/>
            <a:ext cx="2277745" cy="663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שקופית זו היא חובה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6072188" y="4414838"/>
            <a:ext cx="6119812" cy="2443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ציין מיקום תוכן 1"/>
          <p:cNvSpPr>
            <a:spLocks noGrp="1"/>
          </p:cNvSpPr>
          <p:nvPr>
            <p:ph sz="quarter" idx="4"/>
          </p:nvPr>
        </p:nvSpPr>
        <p:spPr>
          <a:xfrm>
            <a:off x="130893473" y="998859"/>
            <a:ext cx="11161453" cy="4062435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39200328" y="155448"/>
            <a:ext cx="9802206" cy="720000"/>
          </a:xfrm>
        </p:spPr>
        <p:txBody>
          <a:bodyPr/>
          <a:lstStyle/>
          <a:p>
            <a:r>
              <a:rPr lang="he-IL" dirty="0"/>
              <a:t> </a:t>
            </a:r>
            <a:r>
              <a:rPr lang="he-IL" dirty="0" err="1"/>
              <a:t>םיעוריאה</a:t>
            </a:r>
            <a:r>
              <a:rPr lang="he-IL" dirty="0"/>
              <a:t> </a:t>
            </a:r>
            <a:r>
              <a:rPr lang="he-IL" dirty="0" err="1"/>
              <a:t>רואית</a:t>
            </a:r>
            <a:r>
              <a:rPr lang="he-IL" dirty="0"/>
              <a:t> </a:t>
            </a:r>
            <a:r>
              <a:rPr lang="he-IL" dirty="0" err="1"/>
              <a:t>םיעוריאה</a:t>
            </a:r>
            <a:r>
              <a:rPr lang="he-IL" dirty="0"/>
              <a:t> </a:t>
            </a:r>
            <a:r>
              <a:rPr lang="he-IL" dirty="0" err="1"/>
              <a:t>רואית</a:t>
            </a:r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2674620" y="1813376"/>
            <a:ext cx="7223760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/>
              <a:t>כך תיאר את האירועים שגריר אנגליה בפריז ב1789 :  </a:t>
            </a:r>
          </a:p>
          <a:p>
            <a:endParaRPr lang="he-IL" sz="2800" dirty="0"/>
          </a:p>
          <a:p>
            <a:r>
              <a:rPr lang="he-IL" sz="2800" dirty="0"/>
              <a:t>"הושלמה המהפכה הגדולה ביותר שידעה ההיסטוריה מעולם. ואשר לתוצאותיה , מהפכה זו עלתה בדם מועט בלבד . מרגע זה רשאים אנו לראות בצרפת </a:t>
            </a:r>
            <a:r>
              <a:rPr lang="he-IL" sz="2800" b="1" dirty="0">
                <a:ln>
                  <a:solidFill>
                    <a:srgbClr val="7030A0"/>
                  </a:solidFill>
                </a:ln>
              </a:rPr>
              <a:t>ארץ חופשית </a:t>
            </a:r>
            <a:r>
              <a:rPr lang="he-IL" sz="2800" dirty="0"/>
              <a:t>, במלך – </a:t>
            </a:r>
            <a:r>
              <a:rPr lang="he-IL" sz="2800" b="1" dirty="0">
                <a:ln>
                  <a:solidFill>
                    <a:srgbClr val="7030A0"/>
                  </a:solidFill>
                </a:ln>
              </a:rPr>
              <a:t>שליט שסמכויותיו מוגבלות, </a:t>
            </a:r>
            <a:r>
              <a:rPr lang="he-IL" sz="2800" dirty="0"/>
              <a:t>ובאצולה – </a:t>
            </a:r>
            <a:r>
              <a:rPr lang="he-IL" sz="2800" b="1" dirty="0">
                <a:ln>
                  <a:solidFill>
                    <a:srgbClr val="7030A0"/>
                  </a:solidFill>
                </a:ln>
              </a:rPr>
              <a:t>גוף שמעמדו הושווה</a:t>
            </a:r>
            <a:r>
              <a:rPr lang="he-IL" sz="2800" dirty="0"/>
              <a:t> למעמדה של האומה כולה"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6040" y="155448"/>
            <a:ext cx="73609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dirty="0"/>
              <a:t>האם המהפכה הסתיימה ב1789?*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7449" y="5441074"/>
            <a:ext cx="4070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* </a:t>
            </a:r>
            <a:r>
              <a:rPr lang="he-IL" sz="1400" dirty="0"/>
              <a:t>מתוך בר נביא אלי, </a:t>
            </a:r>
            <a:r>
              <a:rPr lang="he-IL" sz="1400" dirty="0" err="1"/>
              <a:t>קליינברג</a:t>
            </a:r>
            <a:r>
              <a:rPr lang="he-IL" sz="1400" dirty="0"/>
              <a:t>, אביעד. </a:t>
            </a:r>
            <a:r>
              <a:rPr lang="he-IL" sz="1400" u="sng" dirty="0"/>
              <a:t>בימי הסהר והצלב, עמ' 257</a:t>
            </a:r>
          </a:p>
        </p:txBody>
      </p:sp>
    </p:spTree>
    <p:extLst>
      <p:ext uri="{BB962C8B-B14F-4D97-AF65-F5344CB8AC3E}">
        <p14:creationId xmlns:p14="http://schemas.microsoft.com/office/powerpoint/2010/main" val="185531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217899" y="264521"/>
            <a:ext cx="9802206" cy="720000"/>
          </a:xfrm>
        </p:spPr>
        <p:txBody>
          <a:bodyPr/>
          <a:lstStyle/>
          <a:p>
            <a:r>
              <a:rPr lang="he-IL" dirty="0"/>
              <a:t>הסבר מושגים </a:t>
            </a:r>
          </a:p>
        </p:txBody>
      </p:sp>
      <p:sp>
        <p:nvSpPr>
          <p:cNvPr id="4" name="חץ: למטה 27">
            <a:extLst>
              <a:ext uri="{FF2B5EF4-FFF2-40B4-BE49-F238E27FC236}">
                <a16:creationId xmlns:a16="http://schemas.microsoft.com/office/drawing/2014/main" id="{CB227821-2DD5-4818-A05A-75F0F9EA8079}"/>
              </a:ext>
            </a:extLst>
          </p:cNvPr>
          <p:cNvSpPr/>
          <p:nvPr/>
        </p:nvSpPr>
        <p:spPr>
          <a:xfrm>
            <a:off x="6983341" y="1456685"/>
            <a:ext cx="2461483" cy="1159163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מונרכיה-</a:t>
            </a: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מלוכה . משטר שעובר בירושה  </a:t>
            </a:r>
          </a:p>
        </p:txBody>
      </p:sp>
      <p:sp>
        <p:nvSpPr>
          <p:cNvPr id="16" name="חץ: למטה 28">
            <a:extLst>
              <a:ext uri="{FF2B5EF4-FFF2-40B4-BE49-F238E27FC236}">
                <a16:creationId xmlns:a16="http://schemas.microsoft.com/office/drawing/2014/main" id="{E9B092A6-0BEB-4E63-8F4D-94FE2C0B1D68}"/>
              </a:ext>
            </a:extLst>
          </p:cNvPr>
          <p:cNvSpPr/>
          <p:nvPr/>
        </p:nvSpPr>
        <p:spPr>
          <a:xfrm>
            <a:off x="1601826" y="670560"/>
            <a:ext cx="2461483" cy="1744945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 rtl="0"/>
            <a:r>
              <a:rPr lang="he-IL" sz="16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רפובליקה-</a:t>
            </a:r>
          </a:p>
          <a:p>
            <a:pPr algn="ctr" rtl="0"/>
            <a:r>
              <a:rPr lang="he-IL" sz="1600" dirty="0"/>
              <a:t>מדינה ללא שלטון מלוכני או שהשלטון בה לא עובר בירושה</a:t>
            </a:r>
            <a:endParaRPr lang="he-IL" sz="16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3082" name="Picture 10" descr="Image, Window, Stained Glass, Historically, Man, 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41" y="2679619"/>
            <a:ext cx="2375604" cy="31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" y="2415505"/>
            <a:ext cx="5219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חץ: למטה 29">
            <a:extLst>
              <a:ext uri="{FF2B5EF4-FFF2-40B4-BE49-F238E27FC236}">
                <a16:creationId xmlns:a16="http://schemas.microsoft.com/office/drawing/2014/main" id="{8086C8AD-62C5-4DDA-A718-B9266038D6D7}"/>
              </a:ext>
            </a:extLst>
          </p:cNvPr>
          <p:cNvSpPr/>
          <p:nvPr/>
        </p:nvSpPr>
        <p:spPr>
          <a:xfrm>
            <a:off x="8736279" y="242261"/>
            <a:ext cx="2381789" cy="2477265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חוקה</a:t>
            </a: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-סדרה של חוקים ועקרונות , שהם הבסיס הקבוע לחיים במדינה </a:t>
            </a:r>
          </a:p>
        </p:txBody>
      </p:sp>
      <p:pic>
        <p:nvPicPr>
          <p:cNvPr id="8" name="Picture 6" descr="https://upload.wikimedia.org/wikipedia/commons/thumb/6/6c/Constitution_of_the_United_States%2C_page_1.jpg/800px-Constitution_of_the_United_States%2C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24" y="2632713"/>
            <a:ext cx="2240544" cy="271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חץ: למטה 29">
            <a:extLst>
              <a:ext uri="{FF2B5EF4-FFF2-40B4-BE49-F238E27FC236}">
                <a16:creationId xmlns:a16="http://schemas.microsoft.com/office/drawing/2014/main" id="{8086C8AD-62C5-4DDA-A718-B9266038D6D7}"/>
              </a:ext>
            </a:extLst>
          </p:cNvPr>
          <p:cNvSpPr/>
          <p:nvPr/>
        </p:nvSpPr>
        <p:spPr>
          <a:xfrm>
            <a:off x="3402218" y="1560363"/>
            <a:ext cx="2461483" cy="1159163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sz="20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טרור</a:t>
            </a:r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</a:t>
            </a:r>
          </a:p>
          <a:p>
            <a:pPr algn="ctr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מעשי הפחדה ואימה   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664" y="2889060"/>
            <a:ext cx="4155127" cy="2467674"/>
          </a:xfrm>
          <a:prstGeom prst="rect">
            <a:avLst/>
          </a:prstGeom>
        </p:spPr>
      </p:pic>
      <p:sp>
        <p:nvSpPr>
          <p:cNvPr id="11" name="חץ: למטה 27">
            <a:extLst>
              <a:ext uri="{FF2B5EF4-FFF2-40B4-BE49-F238E27FC236}">
                <a16:creationId xmlns:a16="http://schemas.microsoft.com/office/drawing/2014/main" id="{CB227821-2DD5-4818-A05A-75F0F9EA8079}"/>
              </a:ext>
            </a:extLst>
          </p:cNvPr>
          <p:cNvSpPr/>
          <p:nvPr/>
        </p:nvSpPr>
        <p:spPr>
          <a:xfrm>
            <a:off x="699052" y="1560363"/>
            <a:ext cx="2461483" cy="1478972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 rtl="0"/>
            <a:r>
              <a:rPr lang="he-IL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אמנציפציה</a:t>
            </a: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 שוויון, מתן  זכויות אזרחי</a:t>
            </a:r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</a:t>
            </a:r>
          </a:p>
        </p:txBody>
      </p:sp>
      <p:pic>
        <p:nvPicPr>
          <p:cNvPr id="5124" name="Picture 4" descr="https://upload.wikimedia.org/wikipedia/commons/9/90/Napoleon_stellt_den_israelitischen_Kult_wieder_her%2C_30._Mai_18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4" y="3192013"/>
            <a:ext cx="2447153" cy="218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69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ציר זמן </a:t>
            </a:r>
          </a:p>
        </p:txBody>
      </p:sp>
      <p:sp>
        <p:nvSpPr>
          <p:cNvPr id="7" name="חץ: למטה 9">
            <a:extLst>
              <a:ext uri="{FF2B5EF4-FFF2-40B4-BE49-F238E27FC236}">
                <a16:creationId xmlns:a16="http://schemas.microsoft.com/office/drawing/2014/main" id="{D913AA88-2E50-41CC-9B98-719788F6934E}"/>
              </a:ext>
            </a:extLst>
          </p:cNvPr>
          <p:cNvSpPr/>
          <p:nvPr/>
        </p:nvSpPr>
        <p:spPr>
          <a:xfrm rot="5400000">
            <a:off x="5775333" y="-2482108"/>
            <a:ext cx="600792" cy="11785697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10" name="חץ: למטה 27">
            <a:extLst>
              <a:ext uri="{FF2B5EF4-FFF2-40B4-BE49-F238E27FC236}">
                <a16:creationId xmlns:a16="http://schemas.microsoft.com/office/drawing/2014/main" id="{CB227821-2DD5-4818-A05A-75F0F9EA8079}"/>
              </a:ext>
            </a:extLst>
          </p:cNvPr>
          <p:cNvSpPr/>
          <p:nvPr/>
        </p:nvSpPr>
        <p:spPr>
          <a:xfrm>
            <a:off x="10374200" y="1836799"/>
            <a:ext cx="1594376" cy="1335330"/>
          </a:xfrm>
          <a:prstGeom prst="downArrow">
            <a:avLst>
              <a:gd name="adj1" fmla="val 74015"/>
              <a:gd name="adj2" fmla="val 5038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הריסת הבסטיליה </a:t>
            </a:r>
          </a:p>
        </p:txBody>
      </p:sp>
      <p:sp>
        <p:nvSpPr>
          <p:cNvPr id="12" name="חץ: למטה 29">
            <a:extLst>
              <a:ext uri="{FF2B5EF4-FFF2-40B4-BE49-F238E27FC236}">
                <a16:creationId xmlns:a16="http://schemas.microsoft.com/office/drawing/2014/main" id="{8086C8AD-62C5-4DDA-A718-B9266038D6D7}"/>
              </a:ext>
            </a:extLst>
          </p:cNvPr>
          <p:cNvSpPr/>
          <p:nvPr/>
        </p:nvSpPr>
        <p:spPr>
          <a:xfrm>
            <a:off x="8521624" y="1810980"/>
            <a:ext cx="1842201" cy="1369471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חץ: למטה 27">
            <a:extLst>
              <a:ext uri="{FF2B5EF4-FFF2-40B4-BE49-F238E27FC236}">
                <a16:creationId xmlns:a16="http://schemas.microsoft.com/office/drawing/2014/main" id="{CB227821-2DD5-4818-A05A-75F0F9EA8079}"/>
              </a:ext>
            </a:extLst>
          </p:cNvPr>
          <p:cNvSpPr/>
          <p:nvPr/>
        </p:nvSpPr>
        <p:spPr>
          <a:xfrm>
            <a:off x="6845838" y="1819264"/>
            <a:ext cx="1676400" cy="1328074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פרסום חוקת צרפת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81613" y="3920508"/>
            <a:ext cx="120256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הצהרת זכויות אדם ואזרח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55480" y="3225911"/>
            <a:ext cx="1051560" cy="373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1789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76112" y="3225911"/>
            <a:ext cx="1051560" cy="373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he-IL" dirty="0">
                <a:solidFill>
                  <a:schemeClr val="bg1"/>
                </a:solidFill>
              </a:rPr>
              <a:t>1791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8374340" y="7939105"/>
            <a:ext cx="45719" cy="53553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אמנציפציה ליהודי צרפת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1818" y="3252515"/>
            <a:ext cx="1051560" cy="373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he-IL" dirty="0">
                <a:solidFill>
                  <a:schemeClr val="bg1"/>
                </a:solidFill>
              </a:rPr>
              <a:t>1792</a:t>
            </a:r>
          </a:p>
        </p:txBody>
      </p:sp>
      <p:sp>
        <p:nvSpPr>
          <p:cNvPr id="22" name="חץ: למטה 29">
            <a:extLst>
              <a:ext uri="{FF2B5EF4-FFF2-40B4-BE49-F238E27FC236}">
                <a16:creationId xmlns:a16="http://schemas.microsoft.com/office/drawing/2014/main" id="{8086C8AD-62C5-4DDA-A718-B9266038D6D7}"/>
              </a:ext>
            </a:extLst>
          </p:cNvPr>
          <p:cNvSpPr/>
          <p:nvPr/>
        </p:nvSpPr>
        <p:spPr>
          <a:xfrm rot="10800000">
            <a:off x="5635736" y="3643007"/>
            <a:ext cx="1582824" cy="1313781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1283" y="4130053"/>
            <a:ext cx="126638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אמנציפציה ליהודי צרפת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30779" y="4282731"/>
            <a:ext cx="1051560" cy="373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he-IL" dirty="0">
                <a:solidFill>
                  <a:schemeClr val="bg1"/>
                </a:solidFill>
              </a:rPr>
              <a:t>1792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95219" y="3281733"/>
            <a:ext cx="1051560" cy="373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he-IL" dirty="0">
                <a:solidFill>
                  <a:schemeClr val="bg1"/>
                </a:solidFill>
              </a:rPr>
              <a:t>1793</a:t>
            </a:r>
          </a:p>
        </p:txBody>
      </p:sp>
      <p:sp>
        <p:nvSpPr>
          <p:cNvPr id="30" name="חץ: למטה 27">
            <a:extLst>
              <a:ext uri="{FF2B5EF4-FFF2-40B4-BE49-F238E27FC236}">
                <a16:creationId xmlns:a16="http://schemas.microsoft.com/office/drawing/2014/main" id="{CB227821-2DD5-4818-A05A-75F0F9EA8079}"/>
              </a:ext>
            </a:extLst>
          </p:cNvPr>
          <p:cNvSpPr/>
          <p:nvPr/>
        </p:nvSpPr>
        <p:spPr>
          <a:xfrm rot="10800000">
            <a:off x="3979432" y="3655577"/>
            <a:ext cx="1676400" cy="1328074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38039" y="3236691"/>
            <a:ext cx="1051560" cy="373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he-IL" dirty="0">
                <a:solidFill>
                  <a:schemeClr val="bg1"/>
                </a:solidFill>
              </a:rPr>
              <a:t>1794</a:t>
            </a:r>
          </a:p>
        </p:txBody>
      </p:sp>
      <p:sp>
        <p:nvSpPr>
          <p:cNvPr id="32" name="חץ: למטה 29">
            <a:extLst>
              <a:ext uri="{FF2B5EF4-FFF2-40B4-BE49-F238E27FC236}">
                <a16:creationId xmlns:a16="http://schemas.microsoft.com/office/drawing/2014/main" id="{8086C8AD-62C5-4DDA-A718-B9266038D6D7}"/>
              </a:ext>
            </a:extLst>
          </p:cNvPr>
          <p:cNvSpPr/>
          <p:nvPr/>
        </p:nvSpPr>
        <p:spPr>
          <a:xfrm rot="10800000">
            <a:off x="2054127" y="3590162"/>
            <a:ext cx="2126803" cy="1490952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04381" y="3920508"/>
            <a:ext cx="144378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 err="1">
                <a:solidFill>
                  <a:schemeClr val="bg1"/>
                </a:solidFill>
              </a:rPr>
              <a:t>רוביספייר</a:t>
            </a:r>
            <a:r>
              <a:rPr lang="he-IL" sz="1600" dirty="0">
                <a:solidFill>
                  <a:schemeClr val="bg1"/>
                </a:solidFill>
              </a:rPr>
              <a:t> מואשם במרידה ברפובליקה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42955" y="3281733"/>
            <a:ext cx="1051560" cy="373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he-IL" dirty="0">
                <a:solidFill>
                  <a:schemeClr val="bg1"/>
                </a:solidFill>
              </a:rPr>
              <a:t>1799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06465" y="2736500"/>
            <a:ext cx="1051560" cy="373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he-IL" dirty="0">
                <a:solidFill>
                  <a:schemeClr val="bg1"/>
                </a:solidFill>
              </a:rPr>
              <a:t>1794</a:t>
            </a:r>
          </a:p>
        </p:txBody>
      </p:sp>
      <p:sp>
        <p:nvSpPr>
          <p:cNvPr id="38" name="חץ: למטה 27">
            <a:extLst>
              <a:ext uri="{FF2B5EF4-FFF2-40B4-BE49-F238E27FC236}">
                <a16:creationId xmlns:a16="http://schemas.microsoft.com/office/drawing/2014/main" id="{CB227821-2DD5-4818-A05A-75F0F9EA8079}"/>
              </a:ext>
            </a:extLst>
          </p:cNvPr>
          <p:cNvSpPr/>
          <p:nvPr/>
        </p:nvSpPr>
        <p:spPr>
          <a:xfrm rot="10800000">
            <a:off x="527981" y="3746390"/>
            <a:ext cx="1676400" cy="1328074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69744" y="2087880"/>
            <a:ext cx="910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המרסייז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34990" y="1821712"/>
            <a:ext cx="11887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הצהרת זכויות אדם ואזרח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348028" y="3880785"/>
            <a:ext cx="84304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>
                <a:solidFill>
                  <a:schemeClr val="bg1"/>
                </a:solidFill>
              </a:rPr>
              <a:t>מלך צרפת מוצא להורג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24779" y="3920508"/>
            <a:ext cx="98419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>
                <a:solidFill>
                  <a:schemeClr val="bg1"/>
                </a:solidFill>
              </a:rPr>
              <a:t>נפוליאון עולה לשלטון בהפיכה</a:t>
            </a:r>
            <a:r>
              <a:rPr lang="he-IL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 descr="https://upload.wikimedia.org/wikipedia/commons/thumb/4/49/Star_of_David.svg/800px-Star_of_David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3236" y="4196392"/>
            <a:ext cx="500025" cy="50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7026648" y="3538166"/>
            <a:ext cx="16239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אמנציפציה ליהודי צרפת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97832" y="3866015"/>
            <a:ext cx="1165849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solidFill>
                  <a:schemeClr val="bg1"/>
                </a:solidFill>
              </a:rPr>
              <a:t>ביטול המלוכה וייסוד </a:t>
            </a:r>
            <a:r>
              <a:rPr lang="he-IL" sz="1600" dirty="0" err="1">
                <a:solidFill>
                  <a:schemeClr val="bg1"/>
                </a:solidFill>
              </a:rPr>
              <a:t>הרפובליקה</a:t>
            </a:r>
            <a:r>
              <a:rPr lang="he-IL" dirty="0" err="1">
                <a:solidFill>
                  <a:schemeClr val="bg1"/>
                </a:solidFill>
              </a:rPr>
              <a:t>ה</a:t>
            </a:r>
            <a:endParaRPr lang="he-IL" dirty="0">
              <a:solidFill>
                <a:schemeClr val="bg1"/>
              </a:solidFill>
            </a:endParaRPr>
          </a:p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628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  <p:bldP spid="30" grpId="0" animBg="1"/>
      <p:bldP spid="32" grpId="0" animBg="1"/>
      <p:bldP spid="43" grpId="0"/>
      <p:bldP spid="45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חוקת – חירות ושוויון 1791  </a:t>
            </a:r>
          </a:p>
        </p:txBody>
      </p:sp>
      <p:sp>
        <p:nvSpPr>
          <p:cNvPr id="5" name="תרשים זרימה: תהליך חלופי 4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9399824" y="1198956"/>
            <a:ext cx="2429163" cy="1753504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החוקה ביססה משטר מלוכני- חוקתי . למלך נשארו סמכויות  אך מוגבלות</a:t>
            </a:r>
          </a:p>
        </p:txBody>
      </p:sp>
      <p:sp>
        <p:nvSpPr>
          <p:cNvPr id="6" name="תרשים זרימה: תהליך חלופי 5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6900652" y="1590910"/>
            <a:ext cx="2429163" cy="1357746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זכויות פוליטיות לבעלי רכוש  בלבד </a:t>
            </a:r>
          </a:p>
        </p:txBody>
      </p:sp>
      <p:sp>
        <p:nvSpPr>
          <p:cNvPr id="7" name="תרשים זרימה: תהליך חלופי 6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4255749" y="2269783"/>
            <a:ext cx="2429163" cy="2265219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אזרחים פעילים- גברים בני 25 ומעלה ששילמו מיסים מעל לסכום </a:t>
            </a:r>
            <a:r>
              <a:rPr lang="he-IL" sz="2000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מסויים</a:t>
            </a:r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ורק הם יכלו להצביע </a:t>
            </a:r>
          </a:p>
        </p:txBody>
      </p:sp>
      <p:sp>
        <p:nvSpPr>
          <p:cNvPr id="12" name="תרשים זרימה: תהליך חלופי 11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6825329" y="3115868"/>
            <a:ext cx="2588860" cy="1517846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החוקה הגדירה את הפרדת הרשויות במדינה- אסיפה הלאומית היא רשות המחוקקת במדינה  </a:t>
            </a:r>
          </a:p>
        </p:txBody>
      </p:sp>
      <p:sp>
        <p:nvSpPr>
          <p:cNvPr id="13" name="תרשים זרימה: תהליך חלופי 12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9513599" y="3115868"/>
            <a:ext cx="2429163" cy="1517846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תוארו של המלך שונה ממלך צרפת למלך הצרפתים </a:t>
            </a:r>
          </a:p>
        </p:txBody>
      </p:sp>
      <p:pic>
        <p:nvPicPr>
          <p:cNvPr id="16386" name="Picture 2" descr="Constitution de 17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074795"/>
            <a:ext cx="3689587" cy="465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1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חוקים וצווים נוספים</a:t>
            </a:r>
          </a:p>
        </p:txBody>
      </p:sp>
      <p:sp>
        <p:nvSpPr>
          <p:cNvPr id="8" name="תרשים זרימה: תהליך חלופי 7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8290491" y="1613360"/>
            <a:ext cx="2429163" cy="1581726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על האצילים נאסר להשתמש בתארי האצולה. רק בתואר "אזרח" </a:t>
            </a:r>
          </a:p>
        </p:txBody>
      </p:sp>
      <p:sp>
        <p:nvSpPr>
          <p:cNvPr id="9" name="תרשים זרימה: תהליך חלופי 8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4913883" y="1613360"/>
            <a:ext cx="2429163" cy="1357746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כל צרפתי היה רשאי להתמודד למשרה ציבורית בהתאם לכשרונו וכספו  </a:t>
            </a:r>
          </a:p>
        </p:txBody>
      </p:sp>
      <p:sp>
        <p:nvSpPr>
          <p:cNvPr id="10" name="תרשים זרימה: תהליך חלופי 9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4913883" y="3418285"/>
            <a:ext cx="2429163" cy="1357746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הולאמו נכסי הכנסייה ורכוש האצילים </a:t>
            </a:r>
          </a:p>
        </p:txBody>
      </p:sp>
      <p:sp>
        <p:nvSpPr>
          <p:cNvPr id="11" name="תרשים זרימה: תהליך חלופי 10">
            <a:extLst>
              <a:ext uri="{FF2B5EF4-FFF2-40B4-BE49-F238E27FC236}">
                <a16:creationId xmlns:a16="http://schemas.microsoft.com/office/drawing/2014/main" id="{E0A2E224-F189-4B18-88F4-DB8D7F056451}"/>
              </a:ext>
            </a:extLst>
          </p:cNvPr>
          <p:cNvSpPr/>
          <p:nvPr/>
        </p:nvSpPr>
        <p:spPr>
          <a:xfrm>
            <a:off x="1537275" y="1613360"/>
            <a:ext cx="2429163" cy="2382520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האסיפה בטלה </a:t>
            </a: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את מסדרי הנזירים , הפכה את הכמרים לפקידי המדינה ותבעה להישבע למשטר </a:t>
            </a:r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המהפכני </a:t>
            </a:r>
          </a:p>
        </p:txBody>
      </p:sp>
      <p:sp>
        <p:nvSpPr>
          <p:cNvPr id="12" name="תרשים זרימה: תהליך חלופי 11">
            <a:extLst>
              <a:ext uri="{FF2B5EF4-FFF2-40B4-BE49-F238E27FC236}">
                <a16:creationId xmlns:a16="http://schemas.microsoft.com/office/drawing/2014/main" id="{04A1334B-5ADC-4228-B6D1-6AAE8140F46B}"/>
              </a:ext>
            </a:extLst>
          </p:cNvPr>
          <p:cNvSpPr/>
          <p:nvPr/>
        </p:nvSpPr>
        <p:spPr>
          <a:xfrm>
            <a:off x="1537275" y="4188738"/>
            <a:ext cx="2429163" cy="1357746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ביטוי של האינטרסים של הבורגנות המהפכנית </a:t>
            </a:r>
          </a:p>
        </p:txBody>
      </p:sp>
    </p:spTree>
    <p:extLst>
      <p:ext uri="{BB962C8B-B14F-4D97-AF65-F5344CB8AC3E}">
        <p14:creationId xmlns:p14="http://schemas.microsoft.com/office/powerpoint/2010/main" val="48836389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9183</TotalTime>
  <Words>1622</Words>
  <Application>Microsoft Office PowerPoint</Application>
  <PresentationFormat>מסך רחב</PresentationFormat>
  <Paragraphs>255</Paragraphs>
  <Slides>32</Slides>
  <Notes>9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32</vt:i4>
      </vt:variant>
    </vt:vector>
  </HeadingPairs>
  <TitlesOfParts>
    <vt:vector size="36" baseType="lpstr">
      <vt:lpstr>Arial</vt:lpstr>
      <vt:lpstr>Calibri</vt:lpstr>
      <vt:lpstr>Varela Round</vt:lpstr>
      <vt:lpstr>ערכת נושא Office</vt:lpstr>
      <vt:lpstr>מערכת שידורים לאומית</vt:lpstr>
      <vt:lpstr>ממונרכיה לרפובליקה ולטרור</vt:lpstr>
      <vt:lpstr>מה נלמד היום? </vt:lpstr>
      <vt:lpstr> םיעוריאה רואית םיעוריאה רואית</vt:lpstr>
      <vt:lpstr>הסבר מושגים </vt:lpstr>
      <vt:lpstr>מצגת של PowerPoint‏</vt:lpstr>
      <vt:lpstr>ציר זמן </vt:lpstr>
      <vt:lpstr>חוקת – חירות ושוויון 1791  </vt:lpstr>
      <vt:lpstr>חוקים וצווים נוספים</vt:lpstr>
      <vt:lpstr>אמנציפציה ליהודים- 1791</vt:lpstr>
      <vt:lpstr>המלך מנסה לברוח מצרפת </vt:lpstr>
      <vt:lpstr>מצגת של PowerPoint‏</vt:lpstr>
      <vt:lpstr>"ימין ושמאל" באסיפה הלאומית </vt:lpstr>
      <vt:lpstr>קבוצות קיצוניות מתגבשות באסיפה הלאומית </vt:lpstr>
      <vt:lpstr>צרפת מכריזה מלחמה על אוסטריה-1792 </vt:lpstr>
      <vt:lpstr>המרסייז*- המנון לאומי של צרפת</vt:lpstr>
      <vt:lpstr>הגליוטינה </vt:lpstr>
      <vt:lpstr>המלך  לואי ה16 מוצא להורג</vt:lpstr>
      <vt:lpstr>מצגת של PowerPoint‏</vt:lpstr>
      <vt:lpstr>צרפת – רפובליקה </vt:lpstr>
      <vt:lpstr>רוביספייר- הועד לשלום הציבור </vt:lpstr>
      <vt:lpstr>האם הטרור לגיטימי  כאמצעי להגשמת רעיונות המהפכה?  </vt:lpstr>
      <vt:lpstr>שלטון באמצעות טרור </vt:lpstr>
      <vt:lpstr>שלטון באמצעות טרור-  "הועד לשלום הציבור"  </vt:lpstr>
      <vt:lpstr>האם בשם השוויון מותר להגביל את החירות ולהשתמש בטרור?</vt:lpstr>
      <vt:lpstr>שלטון הטרור מסתיים במהפכה-1794 </vt:lpstr>
      <vt:lpstr>ואז מגיע נפוליאון בונפרטה </vt:lpstr>
      <vt:lpstr>המהפכה הצרפתית מחוללת שינויים </vt:lpstr>
      <vt:lpstr>טעויות מקובלות*  </vt:lpstr>
      <vt:lpstr>מטלה </vt:lpstr>
      <vt:lpstr>ביבליוגרפיה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Shir Keren</cp:lastModifiedBy>
  <cp:revision>259</cp:revision>
  <dcterms:created xsi:type="dcterms:W3CDTF">2020-03-15T19:13:03Z</dcterms:created>
  <dcterms:modified xsi:type="dcterms:W3CDTF">2020-06-03T07:37:20Z</dcterms:modified>
</cp:coreProperties>
</file>