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8" r:id="rId2"/>
    <p:sldMasterId id="2147483690" r:id="rId3"/>
    <p:sldMasterId id="2147483702" r:id="rId4"/>
    <p:sldMasterId id="2147483762" r:id="rId5"/>
    <p:sldMasterId id="2147483786" r:id="rId6"/>
    <p:sldMasterId id="2147483846" r:id="rId7"/>
    <p:sldMasterId id="2147483858" r:id="rId8"/>
    <p:sldMasterId id="2147483870" r:id="rId9"/>
    <p:sldMasterId id="2147483894" r:id="rId10"/>
  </p:sldMasterIdLst>
  <p:notesMasterIdLst>
    <p:notesMasterId r:id="rId51"/>
  </p:notesMasterIdLst>
  <p:sldIdLst>
    <p:sldId id="257" r:id="rId11"/>
    <p:sldId id="372" r:id="rId12"/>
    <p:sldId id="574" r:id="rId13"/>
    <p:sldId id="562" r:id="rId14"/>
    <p:sldId id="575" r:id="rId15"/>
    <p:sldId id="581" r:id="rId16"/>
    <p:sldId id="593" r:id="rId17"/>
    <p:sldId id="423" r:id="rId18"/>
    <p:sldId id="424" r:id="rId19"/>
    <p:sldId id="425" r:id="rId20"/>
    <p:sldId id="426" r:id="rId21"/>
    <p:sldId id="428" r:id="rId22"/>
    <p:sldId id="594" r:id="rId23"/>
    <p:sldId id="584" r:id="rId24"/>
    <p:sldId id="585" r:id="rId25"/>
    <p:sldId id="586" r:id="rId26"/>
    <p:sldId id="582" r:id="rId27"/>
    <p:sldId id="567" r:id="rId28"/>
    <p:sldId id="325" r:id="rId29"/>
    <p:sldId id="587" r:id="rId30"/>
    <p:sldId id="576" r:id="rId31"/>
    <p:sldId id="577" r:id="rId32"/>
    <p:sldId id="588" r:id="rId33"/>
    <p:sldId id="579" r:id="rId34"/>
    <p:sldId id="408" r:id="rId35"/>
    <p:sldId id="580" r:id="rId36"/>
    <p:sldId id="589" r:id="rId37"/>
    <p:sldId id="341" r:id="rId38"/>
    <p:sldId id="355" r:id="rId39"/>
    <p:sldId id="595" r:id="rId40"/>
    <p:sldId id="596" r:id="rId41"/>
    <p:sldId id="597" r:id="rId42"/>
    <p:sldId id="598" r:id="rId43"/>
    <p:sldId id="583" r:id="rId44"/>
    <p:sldId id="590" r:id="rId45"/>
    <p:sldId id="591" r:id="rId46"/>
    <p:sldId id="592" r:id="rId47"/>
    <p:sldId id="515" r:id="rId48"/>
    <p:sldId id="259" r:id="rId49"/>
    <p:sldId id="29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elanduri@gmail.com" initials="y" lastIdx="1" clrIdx="0">
    <p:extLst>
      <p:ext uri="{19B8F6BF-5375-455C-9EA6-DF929625EA0E}">
        <p15:presenceInfo xmlns:p15="http://schemas.microsoft.com/office/powerpoint/2012/main" userId="68077199f8571983" providerId="Windows Live"/>
      </p:ext>
    </p:extLst>
  </p:cmAuthor>
  <p:cmAuthor id="2" name="shantal vazan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0B"/>
    <a:srgbClr val="520606"/>
    <a:srgbClr val="F73036"/>
    <a:srgbClr val="890A08"/>
    <a:srgbClr val="570807"/>
    <a:srgbClr val="FFFFFF"/>
    <a:srgbClr val="948B9C"/>
    <a:srgbClr val="776F87"/>
    <a:srgbClr val="CDC6CD"/>
    <a:srgbClr val="CDC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08434-491E-4BCD-905A-DAEC36F2132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B6646C5B-43B8-434E-A30C-0B2E4BBAAB46}">
      <dgm:prSet phldrT="[Text]"/>
      <dgm:spPr/>
      <dgm:t>
        <a:bodyPr/>
        <a:lstStyle/>
        <a:p>
          <a:r>
            <a:rPr lang="he-IL" dirty="0"/>
            <a:t>מסוגלות חברתית</a:t>
          </a:r>
          <a:endParaRPr lang="en-GB" dirty="0"/>
        </a:p>
      </dgm:t>
    </dgm:pt>
    <dgm:pt modelId="{43DA2E22-E6AA-4E7A-BC23-8CDE1F029BD1}" type="parTrans" cxnId="{422A6114-63F5-4FDD-9600-707320CF6733}">
      <dgm:prSet/>
      <dgm:spPr/>
      <dgm:t>
        <a:bodyPr/>
        <a:lstStyle/>
        <a:p>
          <a:endParaRPr lang="en-GB"/>
        </a:p>
      </dgm:t>
    </dgm:pt>
    <dgm:pt modelId="{0CA7FCFA-54DE-41FA-9E35-BEED22984A5B}" type="sibTrans" cxnId="{422A6114-63F5-4FDD-9600-707320CF6733}">
      <dgm:prSet/>
      <dgm:spPr/>
      <dgm:t>
        <a:bodyPr/>
        <a:lstStyle/>
        <a:p>
          <a:endParaRPr lang="en-GB"/>
        </a:p>
      </dgm:t>
    </dgm:pt>
    <dgm:pt modelId="{F99FF025-7E3B-45B6-B0F7-242E94F75A7A}">
      <dgm:prSet phldrT="[Text]"/>
      <dgm:spPr/>
      <dgm:t>
        <a:bodyPr/>
        <a:lstStyle/>
        <a:p>
          <a:r>
            <a:rPr lang="he-IL" dirty="0"/>
            <a:t>מיומנויות חברתיות</a:t>
          </a:r>
          <a:endParaRPr lang="en-GB" dirty="0"/>
        </a:p>
      </dgm:t>
    </dgm:pt>
    <dgm:pt modelId="{AA1ADEEB-107D-45F3-BA44-E9D50F056E08}" type="parTrans" cxnId="{E5FC6AA1-7CBD-4EE2-BA32-CCAAF5A2F942}">
      <dgm:prSet/>
      <dgm:spPr/>
      <dgm:t>
        <a:bodyPr/>
        <a:lstStyle/>
        <a:p>
          <a:endParaRPr lang="en-GB"/>
        </a:p>
      </dgm:t>
    </dgm:pt>
    <dgm:pt modelId="{147D5A0E-3980-4A12-B580-B282AA33F635}" type="sibTrans" cxnId="{E5FC6AA1-7CBD-4EE2-BA32-CCAAF5A2F942}">
      <dgm:prSet/>
      <dgm:spPr/>
      <dgm:t>
        <a:bodyPr/>
        <a:lstStyle/>
        <a:p>
          <a:endParaRPr lang="en-GB"/>
        </a:p>
      </dgm:t>
    </dgm:pt>
    <dgm:pt modelId="{EA191A48-72CD-4B49-9FF5-ACEE083FB579}">
      <dgm:prSet phldrT="[Text]"/>
      <dgm:spPr/>
      <dgm:t>
        <a:bodyPr/>
        <a:lstStyle/>
        <a:p>
          <a:r>
            <a:rPr lang="he-IL" dirty="0"/>
            <a:t>בסיסיות</a:t>
          </a:r>
          <a:endParaRPr lang="en-GB" dirty="0"/>
        </a:p>
      </dgm:t>
    </dgm:pt>
    <dgm:pt modelId="{8797A95B-E13E-4DF8-87BC-A08E1C6690C7}" type="parTrans" cxnId="{5CBA2A61-FD9B-4059-871E-6B3B2267DCA4}">
      <dgm:prSet/>
      <dgm:spPr/>
      <dgm:t>
        <a:bodyPr/>
        <a:lstStyle/>
        <a:p>
          <a:endParaRPr lang="en-GB"/>
        </a:p>
      </dgm:t>
    </dgm:pt>
    <dgm:pt modelId="{07E5875F-ADF3-457F-8D3D-7801CC1DAB34}" type="sibTrans" cxnId="{5CBA2A61-FD9B-4059-871E-6B3B2267DCA4}">
      <dgm:prSet/>
      <dgm:spPr/>
      <dgm:t>
        <a:bodyPr/>
        <a:lstStyle/>
        <a:p>
          <a:endParaRPr lang="en-GB"/>
        </a:p>
      </dgm:t>
    </dgm:pt>
    <dgm:pt modelId="{08953E29-953D-4467-81D1-5310C7EC209C}">
      <dgm:prSet/>
      <dgm:spPr/>
      <dgm:t>
        <a:bodyPr/>
        <a:lstStyle/>
        <a:p>
          <a:r>
            <a:rPr lang="he-IL" dirty="0"/>
            <a:t>מורכבות</a:t>
          </a:r>
          <a:endParaRPr lang="en-GB" dirty="0"/>
        </a:p>
      </dgm:t>
    </dgm:pt>
    <dgm:pt modelId="{93484DD0-2C69-40B6-893E-DA7996EC6E15}" type="parTrans" cxnId="{5A4BD52A-8CD2-4746-B38F-C04C3DD7B5CD}">
      <dgm:prSet/>
      <dgm:spPr/>
      <dgm:t>
        <a:bodyPr/>
        <a:lstStyle/>
        <a:p>
          <a:endParaRPr lang="en-GB"/>
        </a:p>
      </dgm:t>
    </dgm:pt>
    <dgm:pt modelId="{3FA69CA1-659C-4F55-ACDB-CDE3E88D9DEF}" type="sibTrans" cxnId="{5A4BD52A-8CD2-4746-B38F-C04C3DD7B5CD}">
      <dgm:prSet/>
      <dgm:spPr/>
      <dgm:t>
        <a:bodyPr/>
        <a:lstStyle/>
        <a:p>
          <a:endParaRPr lang="en-GB"/>
        </a:p>
      </dgm:t>
    </dgm:pt>
    <dgm:pt modelId="{9B4D0E8C-B09E-4520-BDBE-3BB6D7038431}" type="pres">
      <dgm:prSet presAssocID="{52908434-491E-4BCD-905A-DAEC36F213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8E866A-0E4D-4DD3-BA11-7193D0B5050C}" type="pres">
      <dgm:prSet presAssocID="{B6646C5B-43B8-434E-A30C-0B2E4BBAAB46}" presName="hierRoot1" presStyleCnt="0"/>
      <dgm:spPr/>
    </dgm:pt>
    <dgm:pt modelId="{E149374B-64D4-4655-9900-9A82E6CBE278}" type="pres">
      <dgm:prSet presAssocID="{B6646C5B-43B8-434E-A30C-0B2E4BBAAB46}" presName="composite" presStyleCnt="0"/>
      <dgm:spPr/>
    </dgm:pt>
    <dgm:pt modelId="{62CDE4DF-88E0-4CDB-9948-599DD7F4DA66}" type="pres">
      <dgm:prSet presAssocID="{B6646C5B-43B8-434E-A30C-0B2E4BBAAB46}" presName="background" presStyleLbl="node0" presStyleIdx="0" presStyleCnt="1"/>
      <dgm:spPr/>
    </dgm:pt>
    <dgm:pt modelId="{2E6AFAFC-500A-435B-A86C-606ED1B2ED00}" type="pres">
      <dgm:prSet presAssocID="{B6646C5B-43B8-434E-A30C-0B2E4BBAAB46}" presName="text" presStyleLbl="fgAcc0" presStyleIdx="0" presStyleCnt="1" custLinFactNeighborX="6261" custLinFactNeighborY="-4069">
        <dgm:presLayoutVars>
          <dgm:chPref val="3"/>
        </dgm:presLayoutVars>
      </dgm:prSet>
      <dgm:spPr/>
    </dgm:pt>
    <dgm:pt modelId="{60E944E4-3823-4AAC-9730-4AC2ED0D2CC9}" type="pres">
      <dgm:prSet presAssocID="{B6646C5B-43B8-434E-A30C-0B2E4BBAAB46}" presName="hierChild2" presStyleCnt="0"/>
      <dgm:spPr/>
    </dgm:pt>
    <dgm:pt modelId="{CFEC2E41-E0D0-441F-87F6-06F4EFCAEF61}" type="pres">
      <dgm:prSet presAssocID="{AA1ADEEB-107D-45F3-BA44-E9D50F056E08}" presName="Name10" presStyleLbl="parChTrans1D2" presStyleIdx="0" presStyleCnt="1"/>
      <dgm:spPr/>
    </dgm:pt>
    <dgm:pt modelId="{95D70698-754A-43CA-8624-5329137B32DC}" type="pres">
      <dgm:prSet presAssocID="{F99FF025-7E3B-45B6-B0F7-242E94F75A7A}" presName="hierRoot2" presStyleCnt="0"/>
      <dgm:spPr/>
    </dgm:pt>
    <dgm:pt modelId="{0CB2A6A1-E495-410F-9066-02615EE88CD0}" type="pres">
      <dgm:prSet presAssocID="{F99FF025-7E3B-45B6-B0F7-242E94F75A7A}" presName="composite2" presStyleCnt="0"/>
      <dgm:spPr/>
    </dgm:pt>
    <dgm:pt modelId="{60D76C8A-FCBA-4B26-AD70-122BB22F3F4A}" type="pres">
      <dgm:prSet presAssocID="{F99FF025-7E3B-45B6-B0F7-242E94F75A7A}" presName="background2" presStyleLbl="node2" presStyleIdx="0" presStyleCnt="1"/>
      <dgm:spPr/>
    </dgm:pt>
    <dgm:pt modelId="{1BAE2A51-07C2-4B6E-92F7-B314F99F34DA}" type="pres">
      <dgm:prSet presAssocID="{F99FF025-7E3B-45B6-B0F7-242E94F75A7A}" presName="text2" presStyleLbl="fgAcc2" presStyleIdx="0" presStyleCnt="1" custLinFactNeighborX="-447" custLinFactNeighborY="-17394">
        <dgm:presLayoutVars>
          <dgm:chPref val="3"/>
        </dgm:presLayoutVars>
      </dgm:prSet>
      <dgm:spPr/>
    </dgm:pt>
    <dgm:pt modelId="{B2D9FAB5-C3D5-4EF6-B16D-A26A77D4A3F6}" type="pres">
      <dgm:prSet presAssocID="{F99FF025-7E3B-45B6-B0F7-242E94F75A7A}" presName="hierChild3" presStyleCnt="0"/>
      <dgm:spPr/>
    </dgm:pt>
    <dgm:pt modelId="{2362F9BC-61D0-4ADC-97EA-040387D81BAF}" type="pres">
      <dgm:prSet presAssocID="{93484DD0-2C69-40B6-893E-DA7996EC6E15}" presName="Name17" presStyleLbl="parChTrans1D3" presStyleIdx="0" presStyleCnt="2"/>
      <dgm:spPr/>
    </dgm:pt>
    <dgm:pt modelId="{13A3C350-02B6-43BA-9FFC-153B72711850}" type="pres">
      <dgm:prSet presAssocID="{08953E29-953D-4467-81D1-5310C7EC209C}" presName="hierRoot3" presStyleCnt="0"/>
      <dgm:spPr/>
    </dgm:pt>
    <dgm:pt modelId="{15D99811-397C-4286-BA06-499F1F067586}" type="pres">
      <dgm:prSet presAssocID="{08953E29-953D-4467-81D1-5310C7EC209C}" presName="composite3" presStyleCnt="0"/>
      <dgm:spPr/>
    </dgm:pt>
    <dgm:pt modelId="{5A0D95EF-8088-4B39-9268-3396D66AC1BB}" type="pres">
      <dgm:prSet presAssocID="{08953E29-953D-4467-81D1-5310C7EC209C}" presName="background3" presStyleLbl="node3" presStyleIdx="0" presStyleCnt="2"/>
      <dgm:spPr/>
    </dgm:pt>
    <dgm:pt modelId="{9A387680-323A-47CD-A40D-2911EA57595A}" type="pres">
      <dgm:prSet presAssocID="{08953E29-953D-4467-81D1-5310C7EC209C}" presName="text3" presStyleLbl="fgAcc3" presStyleIdx="0" presStyleCnt="2" custLinFactNeighborX="-5814" custLinFactNeighborY="-26057">
        <dgm:presLayoutVars>
          <dgm:chPref val="3"/>
        </dgm:presLayoutVars>
      </dgm:prSet>
      <dgm:spPr/>
    </dgm:pt>
    <dgm:pt modelId="{83C3E4AD-9B6C-40BA-A588-97EC9E39054D}" type="pres">
      <dgm:prSet presAssocID="{08953E29-953D-4467-81D1-5310C7EC209C}" presName="hierChild4" presStyleCnt="0"/>
      <dgm:spPr/>
    </dgm:pt>
    <dgm:pt modelId="{6631CCB6-2DF1-4954-9FC6-7562D166CF37}" type="pres">
      <dgm:prSet presAssocID="{8797A95B-E13E-4DF8-87BC-A08E1C6690C7}" presName="Name17" presStyleLbl="parChTrans1D3" presStyleIdx="1" presStyleCnt="2"/>
      <dgm:spPr/>
    </dgm:pt>
    <dgm:pt modelId="{91D4A9B4-464C-4986-9F05-04551A00D7CE}" type="pres">
      <dgm:prSet presAssocID="{EA191A48-72CD-4B49-9FF5-ACEE083FB579}" presName="hierRoot3" presStyleCnt="0"/>
      <dgm:spPr/>
    </dgm:pt>
    <dgm:pt modelId="{6FA3826F-CF04-4111-A65E-F5C0183C6636}" type="pres">
      <dgm:prSet presAssocID="{EA191A48-72CD-4B49-9FF5-ACEE083FB579}" presName="composite3" presStyleCnt="0"/>
      <dgm:spPr/>
    </dgm:pt>
    <dgm:pt modelId="{C7EB241F-69C4-4EE3-B357-EA365CAC5C84}" type="pres">
      <dgm:prSet presAssocID="{EA191A48-72CD-4B49-9FF5-ACEE083FB579}" presName="background3" presStyleLbl="node3" presStyleIdx="1" presStyleCnt="2"/>
      <dgm:spPr/>
    </dgm:pt>
    <dgm:pt modelId="{527B271E-4444-49B7-AEEA-4A3F21AD0BF3}" type="pres">
      <dgm:prSet presAssocID="{EA191A48-72CD-4B49-9FF5-ACEE083FB579}" presName="text3" presStyleLbl="fgAcc3" presStyleIdx="1" presStyleCnt="2" custLinFactNeighborX="475" custLinFactNeighborY="-24805">
        <dgm:presLayoutVars>
          <dgm:chPref val="3"/>
        </dgm:presLayoutVars>
      </dgm:prSet>
      <dgm:spPr/>
    </dgm:pt>
    <dgm:pt modelId="{E64E6938-0604-42BD-AAFF-B538F9155F1A}" type="pres">
      <dgm:prSet presAssocID="{EA191A48-72CD-4B49-9FF5-ACEE083FB579}" presName="hierChild4" presStyleCnt="0"/>
      <dgm:spPr/>
    </dgm:pt>
  </dgm:ptLst>
  <dgm:cxnLst>
    <dgm:cxn modelId="{422A6114-63F5-4FDD-9600-707320CF6733}" srcId="{52908434-491E-4BCD-905A-DAEC36F2132B}" destId="{B6646C5B-43B8-434E-A30C-0B2E4BBAAB46}" srcOrd="0" destOrd="0" parTransId="{43DA2E22-E6AA-4E7A-BC23-8CDE1F029BD1}" sibTransId="{0CA7FCFA-54DE-41FA-9E35-BEED22984A5B}"/>
    <dgm:cxn modelId="{95703D1F-3EDA-470E-8948-51D0B7419133}" type="presOf" srcId="{52908434-491E-4BCD-905A-DAEC36F2132B}" destId="{9B4D0E8C-B09E-4520-BDBE-3BB6D7038431}" srcOrd="0" destOrd="0" presId="urn:microsoft.com/office/officeart/2005/8/layout/hierarchy1"/>
    <dgm:cxn modelId="{72A7EA27-0969-4A47-931E-F0291062625E}" type="presOf" srcId="{B6646C5B-43B8-434E-A30C-0B2E4BBAAB46}" destId="{2E6AFAFC-500A-435B-A86C-606ED1B2ED00}" srcOrd="0" destOrd="0" presId="urn:microsoft.com/office/officeart/2005/8/layout/hierarchy1"/>
    <dgm:cxn modelId="{5A4BD52A-8CD2-4746-B38F-C04C3DD7B5CD}" srcId="{F99FF025-7E3B-45B6-B0F7-242E94F75A7A}" destId="{08953E29-953D-4467-81D1-5310C7EC209C}" srcOrd="0" destOrd="0" parTransId="{93484DD0-2C69-40B6-893E-DA7996EC6E15}" sibTransId="{3FA69CA1-659C-4F55-ACDB-CDE3E88D9DEF}"/>
    <dgm:cxn modelId="{5CBA2A61-FD9B-4059-871E-6B3B2267DCA4}" srcId="{F99FF025-7E3B-45B6-B0F7-242E94F75A7A}" destId="{EA191A48-72CD-4B49-9FF5-ACEE083FB579}" srcOrd="1" destOrd="0" parTransId="{8797A95B-E13E-4DF8-87BC-A08E1C6690C7}" sibTransId="{07E5875F-ADF3-457F-8D3D-7801CC1DAB34}"/>
    <dgm:cxn modelId="{20F5C142-A2B9-4041-A323-4ADEE3A397A5}" type="presOf" srcId="{08953E29-953D-4467-81D1-5310C7EC209C}" destId="{9A387680-323A-47CD-A40D-2911EA57595A}" srcOrd="0" destOrd="0" presId="urn:microsoft.com/office/officeart/2005/8/layout/hierarchy1"/>
    <dgm:cxn modelId="{1924B164-C6C5-4172-A15B-E029543957A1}" type="presOf" srcId="{93484DD0-2C69-40B6-893E-DA7996EC6E15}" destId="{2362F9BC-61D0-4ADC-97EA-040387D81BAF}" srcOrd="0" destOrd="0" presId="urn:microsoft.com/office/officeart/2005/8/layout/hierarchy1"/>
    <dgm:cxn modelId="{2BF0354B-6526-4296-84E9-831BC28538B8}" type="presOf" srcId="{8797A95B-E13E-4DF8-87BC-A08E1C6690C7}" destId="{6631CCB6-2DF1-4954-9FC6-7562D166CF37}" srcOrd="0" destOrd="0" presId="urn:microsoft.com/office/officeart/2005/8/layout/hierarchy1"/>
    <dgm:cxn modelId="{E5FC6AA1-7CBD-4EE2-BA32-CCAAF5A2F942}" srcId="{B6646C5B-43B8-434E-A30C-0B2E4BBAAB46}" destId="{F99FF025-7E3B-45B6-B0F7-242E94F75A7A}" srcOrd="0" destOrd="0" parTransId="{AA1ADEEB-107D-45F3-BA44-E9D50F056E08}" sibTransId="{147D5A0E-3980-4A12-B580-B282AA33F635}"/>
    <dgm:cxn modelId="{5CCCC6AD-CBC7-4714-AA53-A5D95C3403A3}" type="presOf" srcId="{F99FF025-7E3B-45B6-B0F7-242E94F75A7A}" destId="{1BAE2A51-07C2-4B6E-92F7-B314F99F34DA}" srcOrd="0" destOrd="0" presId="urn:microsoft.com/office/officeart/2005/8/layout/hierarchy1"/>
    <dgm:cxn modelId="{93C7A3BB-2E8C-4F66-9289-CC76203F3766}" type="presOf" srcId="{EA191A48-72CD-4B49-9FF5-ACEE083FB579}" destId="{527B271E-4444-49B7-AEEA-4A3F21AD0BF3}" srcOrd="0" destOrd="0" presId="urn:microsoft.com/office/officeart/2005/8/layout/hierarchy1"/>
    <dgm:cxn modelId="{096A27C7-2281-422E-989A-A810AF981D70}" type="presOf" srcId="{AA1ADEEB-107D-45F3-BA44-E9D50F056E08}" destId="{CFEC2E41-E0D0-441F-87F6-06F4EFCAEF61}" srcOrd="0" destOrd="0" presId="urn:microsoft.com/office/officeart/2005/8/layout/hierarchy1"/>
    <dgm:cxn modelId="{686B0FE6-2FBA-42D2-9CF7-1A79A80F7C3B}" type="presParOf" srcId="{9B4D0E8C-B09E-4520-BDBE-3BB6D7038431}" destId="{2A8E866A-0E4D-4DD3-BA11-7193D0B5050C}" srcOrd="0" destOrd="0" presId="urn:microsoft.com/office/officeart/2005/8/layout/hierarchy1"/>
    <dgm:cxn modelId="{6FAF9357-2258-45DD-820A-7991E5F74166}" type="presParOf" srcId="{2A8E866A-0E4D-4DD3-BA11-7193D0B5050C}" destId="{E149374B-64D4-4655-9900-9A82E6CBE278}" srcOrd="0" destOrd="0" presId="urn:microsoft.com/office/officeart/2005/8/layout/hierarchy1"/>
    <dgm:cxn modelId="{4A0A5E6A-7BEA-48FA-8564-E3860D222591}" type="presParOf" srcId="{E149374B-64D4-4655-9900-9A82E6CBE278}" destId="{62CDE4DF-88E0-4CDB-9948-599DD7F4DA66}" srcOrd="0" destOrd="0" presId="urn:microsoft.com/office/officeart/2005/8/layout/hierarchy1"/>
    <dgm:cxn modelId="{C553C711-0D55-4971-8BCD-9021A3D29EC8}" type="presParOf" srcId="{E149374B-64D4-4655-9900-9A82E6CBE278}" destId="{2E6AFAFC-500A-435B-A86C-606ED1B2ED00}" srcOrd="1" destOrd="0" presId="urn:microsoft.com/office/officeart/2005/8/layout/hierarchy1"/>
    <dgm:cxn modelId="{E16D48FB-C04C-458D-A330-D48EF6332663}" type="presParOf" srcId="{2A8E866A-0E4D-4DD3-BA11-7193D0B5050C}" destId="{60E944E4-3823-4AAC-9730-4AC2ED0D2CC9}" srcOrd="1" destOrd="0" presId="urn:microsoft.com/office/officeart/2005/8/layout/hierarchy1"/>
    <dgm:cxn modelId="{C48B5549-F621-4BED-8C25-926DD3EF11EC}" type="presParOf" srcId="{60E944E4-3823-4AAC-9730-4AC2ED0D2CC9}" destId="{CFEC2E41-E0D0-441F-87F6-06F4EFCAEF61}" srcOrd="0" destOrd="0" presId="urn:microsoft.com/office/officeart/2005/8/layout/hierarchy1"/>
    <dgm:cxn modelId="{F09BBBC7-F6B3-4388-9CA1-81CF35BCD05C}" type="presParOf" srcId="{60E944E4-3823-4AAC-9730-4AC2ED0D2CC9}" destId="{95D70698-754A-43CA-8624-5329137B32DC}" srcOrd="1" destOrd="0" presId="urn:microsoft.com/office/officeart/2005/8/layout/hierarchy1"/>
    <dgm:cxn modelId="{F2DF0CCD-8F27-4F01-9C45-D416F913E57C}" type="presParOf" srcId="{95D70698-754A-43CA-8624-5329137B32DC}" destId="{0CB2A6A1-E495-410F-9066-02615EE88CD0}" srcOrd="0" destOrd="0" presId="urn:microsoft.com/office/officeart/2005/8/layout/hierarchy1"/>
    <dgm:cxn modelId="{DD0CF2DE-A81D-4AB8-9475-2E665D0FEAF8}" type="presParOf" srcId="{0CB2A6A1-E495-410F-9066-02615EE88CD0}" destId="{60D76C8A-FCBA-4B26-AD70-122BB22F3F4A}" srcOrd="0" destOrd="0" presId="urn:microsoft.com/office/officeart/2005/8/layout/hierarchy1"/>
    <dgm:cxn modelId="{741D57EB-B02D-4B44-8CCD-CE47505BD606}" type="presParOf" srcId="{0CB2A6A1-E495-410F-9066-02615EE88CD0}" destId="{1BAE2A51-07C2-4B6E-92F7-B314F99F34DA}" srcOrd="1" destOrd="0" presId="urn:microsoft.com/office/officeart/2005/8/layout/hierarchy1"/>
    <dgm:cxn modelId="{1087B3EF-F6BD-40CD-93FB-766404F02AFD}" type="presParOf" srcId="{95D70698-754A-43CA-8624-5329137B32DC}" destId="{B2D9FAB5-C3D5-4EF6-B16D-A26A77D4A3F6}" srcOrd="1" destOrd="0" presId="urn:microsoft.com/office/officeart/2005/8/layout/hierarchy1"/>
    <dgm:cxn modelId="{07E0B6ED-A705-4A94-87A2-003707ADDC09}" type="presParOf" srcId="{B2D9FAB5-C3D5-4EF6-B16D-A26A77D4A3F6}" destId="{2362F9BC-61D0-4ADC-97EA-040387D81BAF}" srcOrd="0" destOrd="0" presId="urn:microsoft.com/office/officeart/2005/8/layout/hierarchy1"/>
    <dgm:cxn modelId="{2451E468-CABD-4E67-8EF8-6364AFB37DA4}" type="presParOf" srcId="{B2D9FAB5-C3D5-4EF6-B16D-A26A77D4A3F6}" destId="{13A3C350-02B6-43BA-9FFC-153B72711850}" srcOrd="1" destOrd="0" presId="urn:microsoft.com/office/officeart/2005/8/layout/hierarchy1"/>
    <dgm:cxn modelId="{27ABF636-3A2A-4F77-AFB7-728A6A228119}" type="presParOf" srcId="{13A3C350-02B6-43BA-9FFC-153B72711850}" destId="{15D99811-397C-4286-BA06-499F1F067586}" srcOrd="0" destOrd="0" presId="urn:microsoft.com/office/officeart/2005/8/layout/hierarchy1"/>
    <dgm:cxn modelId="{23E302D9-DD0A-4C5A-98DC-795D510AFFF1}" type="presParOf" srcId="{15D99811-397C-4286-BA06-499F1F067586}" destId="{5A0D95EF-8088-4B39-9268-3396D66AC1BB}" srcOrd="0" destOrd="0" presId="urn:microsoft.com/office/officeart/2005/8/layout/hierarchy1"/>
    <dgm:cxn modelId="{17CD99FB-7EC9-44EE-9E86-530A1C0311D6}" type="presParOf" srcId="{15D99811-397C-4286-BA06-499F1F067586}" destId="{9A387680-323A-47CD-A40D-2911EA57595A}" srcOrd="1" destOrd="0" presId="urn:microsoft.com/office/officeart/2005/8/layout/hierarchy1"/>
    <dgm:cxn modelId="{22E2381D-FC52-49BE-BC94-6EF37E3EE38A}" type="presParOf" srcId="{13A3C350-02B6-43BA-9FFC-153B72711850}" destId="{83C3E4AD-9B6C-40BA-A588-97EC9E39054D}" srcOrd="1" destOrd="0" presId="urn:microsoft.com/office/officeart/2005/8/layout/hierarchy1"/>
    <dgm:cxn modelId="{3BEFAD7C-2139-47B8-9CC7-B49C4FCA6B99}" type="presParOf" srcId="{B2D9FAB5-C3D5-4EF6-B16D-A26A77D4A3F6}" destId="{6631CCB6-2DF1-4954-9FC6-7562D166CF37}" srcOrd="2" destOrd="0" presId="urn:microsoft.com/office/officeart/2005/8/layout/hierarchy1"/>
    <dgm:cxn modelId="{DD87A04E-6F03-4415-AECC-6A41A32396AA}" type="presParOf" srcId="{B2D9FAB5-C3D5-4EF6-B16D-A26A77D4A3F6}" destId="{91D4A9B4-464C-4986-9F05-04551A00D7CE}" srcOrd="3" destOrd="0" presId="urn:microsoft.com/office/officeart/2005/8/layout/hierarchy1"/>
    <dgm:cxn modelId="{53793DF4-D5BE-442D-AB53-6F18F88800B6}" type="presParOf" srcId="{91D4A9B4-464C-4986-9F05-04551A00D7CE}" destId="{6FA3826F-CF04-4111-A65E-F5C0183C6636}" srcOrd="0" destOrd="0" presId="urn:microsoft.com/office/officeart/2005/8/layout/hierarchy1"/>
    <dgm:cxn modelId="{9CAB890A-A990-4574-B632-B6907B41CE6B}" type="presParOf" srcId="{6FA3826F-CF04-4111-A65E-F5C0183C6636}" destId="{C7EB241F-69C4-4EE3-B357-EA365CAC5C84}" srcOrd="0" destOrd="0" presId="urn:microsoft.com/office/officeart/2005/8/layout/hierarchy1"/>
    <dgm:cxn modelId="{882A5BEC-911F-4827-AC61-769B9BE461DC}" type="presParOf" srcId="{6FA3826F-CF04-4111-A65E-F5C0183C6636}" destId="{527B271E-4444-49B7-AEEA-4A3F21AD0BF3}" srcOrd="1" destOrd="0" presId="urn:microsoft.com/office/officeart/2005/8/layout/hierarchy1"/>
    <dgm:cxn modelId="{50FB2593-BE27-49AD-BDBF-FE446D9F3C55}" type="presParOf" srcId="{91D4A9B4-464C-4986-9F05-04551A00D7CE}" destId="{E64E6938-0604-42BD-AAFF-B538F9155F1A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1CCB6-2DF1-4954-9FC6-7562D166CF37}">
      <dsp:nvSpPr>
        <dsp:cNvPr id="0" name=""/>
        <dsp:cNvSpPr/>
      </dsp:nvSpPr>
      <dsp:spPr>
        <a:xfrm>
          <a:off x="5418191" y="4009727"/>
          <a:ext cx="1714050" cy="673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03"/>
              </a:lnTo>
              <a:lnTo>
                <a:pt x="1714050" y="417603"/>
              </a:lnTo>
              <a:lnTo>
                <a:pt x="1714050" y="6735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2F9BC-61D0-4ADC-97EA-040387D81BAF}">
      <dsp:nvSpPr>
        <dsp:cNvPr id="0" name=""/>
        <dsp:cNvSpPr/>
      </dsp:nvSpPr>
      <dsp:spPr>
        <a:xfrm>
          <a:off x="3581319" y="4009727"/>
          <a:ext cx="1836871" cy="651608"/>
        </a:xfrm>
        <a:custGeom>
          <a:avLst/>
          <a:gdLst/>
          <a:ahLst/>
          <a:cxnLst/>
          <a:rect l="0" t="0" r="0" b="0"/>
          <a:pathLst>
            <a:path>
              <a:moveTo>
                <a:pt x="1836871" y="0"/>
              </a:moveTo>
              <a:lnTo>
                <a:pt x="1836871" y="395636"/>
              </a:lnTo>
              <a:lnTo>
                <a:pt x="0" y="395636"/>
              </a:lnTo>
              <a:lnTo>
                <a:pt x="0" y="65160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C2E41-E0D0-441F-87F6-06F4EFCAEF61}">
      <dsp:nvSpPr>
        <dsp:cNvPr id="0" name=""/>
        <dsp:cNvSpPr/>
      </dsp:nvSpPr>
      <dsp:spPr>
        <a:xfrm>
          <a:off x="5418191" y="1685334"/>
          <a:ext cx="185350" cy="569810"/>
        </a:xfrm>
        <a:custGeom>
          <a:avLst/>
          <a:gdLst/>
          <a:ahLst/>
          <a:cxnLst/>
          <a:rect l="0" t="0" r="0" b="0"/>
          <a:pathLst>
            <a:path>
              <a:moveTo>
                <a:pt x="185350" y="0"/>
              </a:moveTo>
              <a:lnTo>
                <a:pt x="185350" y="313837"/>
              </a:lnTo>
              <a:lnTo>
                <a:pt x="0" y="313837"/>
              </a:lnTo>
              <a:lnTo>
                <a:pt x="0" y="5698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DE4DF-88E0-4CDB-9948-599DD7F4DA66}">
      <dsp:nvSpPr>
        <dsp:cNvPr id="0" name=""/>
        <dsp:cNvSpPr/>
      </dsp:nvSpPr>
      <dsp:spPr>
        <a:xfrm>
          <a:off x="4221979" y="-69248"/>
          <a:ext cx="2763122" cy="1754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AFAFC-500A-435B-A86C-606ED1B2ED00}">
      <dsp:nvSpPr>
        <dsp:cNvPr id="0" name=""/>
        <dsp:cNvSpPr/>
      </dsp:nvSpPr>
      <dsp:spPr>
        <a:xfrm>
          <a:off x="4528993" y="222414"/>
          <a:ext cx="2763122" cy="17545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מסוגלות חברתית</a:t>
          </a:r>
          <a:endParaRPr lang="en-GB" sz="4700" kern="1200" dirty="0"/>
        </a:p>
      </dsp:txBody>
      <dsp:txXfrm>
        <a:off x="4580383" y="273804"/>
        <a:ext cx="2660342" cy="1651802"/>
      </dsp:txXfrm>
    </dsp:sp>
    <dsp:sp modelId="{60D76C8A-FCBA-4B26-AD70-122BB22F3F4A}">
      <dsp:nvSpPr>
        <dsp:cNvPr id="0" name=""/>
        <dsp:cNvSpPr/>
      </dsp:nvSpPr>
      <dsp:spPr>
        <a:xfrm>
          <a:off x="4036629" y="2255144"/>
          <a:ext cx="2763122" cy="1754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E2A51-07C2-4B6E-92F7-B314F99F34DA}">
      <dsp:nvSpPr>
        <dsp:cNvPr id="0" name=""/>
        <dsp:cNvSpPr/>
      </dsp:nvSpPr>
      <dsp:spPr>
        <a:xfrm>
          <a:off x="4343643" y="2546807"/>
          <a:ext cx="2763122" cy="17545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מיומנויות חברתיות</a:t>
          </a:r>
          <a:endParaRPr lang="en-GB" sz="4700" kern="1200" dirty="0"/>
        </a:p>
      </dsp:txBody>
      <dsp:txXfrm>
        <a:off x="4395033" y="2598197"/>
        <a:ext cx="2660342" cy="1651802"/>
      </dsp:txXfrm>
    </dsp:sp>
    <dsp:sp modelId="{5A0D95EF-8088-4B39-9268-3396D66AC1BB}">
      <dsp:nvSpPr>
        <dsp:cNvPr id="0" name=""/>
        <dsp:cNvSpPr/>
      </dsp:nvSpPr>
      <dsp:spPr>
        <a:xfrm>
          <a:off x="2199757" y="4661335"/>
          <a:ext cx="2763122" cy="1754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87680-323A-47CD-A40D-2911EA57595A}">
      <dsp:nvSpPr>
        <dsp:cNvPr id="0" name=""/>
        <dsp:cNvSpPr/>
      </dsp:nvSpPr>
      <dsp:spPr>
        <a:xfrm>
          <a:off x="2506771" y="4952998"/>
          <a:ext cx="2763122" cy="17545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מורכבות</a:t>
          </a:r>
          <a:endParaRPr lang="en-GB" sz="4700" kern="1200" dirty="0"/>
        </a:p>
      </dsp:txBody>
      <dsp:txXfrm>
        <a:off x="2558161" y="5004388"/>
        <a:ext cx="2660342" cy="1651802"/>
      </dsp:txXfrm>
    </dsp:sp>
    <dsp:sp modelId="{C7EB241F-69C4-4EE3-B357-EA365CAC5C84}">
      <dsp:nvSpPr>
        <dsp:cNvPr id="0" name=""/>
        <dsp:cNvSpPr/>
      </dsp:nvSpPr>
      <dsp:spPr>
        <a:xfrm>
          <a:off x="5750680" y="4683303"/>
          <a:ext cx="2763122" cy="1754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B271E-4444-49B7-AEEA-4A3F21AD0BF3}">
      <dsp:nvSpPr>
        <dsp:cNvPr id="0" name=""/>
        <dsp:cNvSpPr/>
      </dsp:nvSpPr>
      <dsp:spPr>
        <a:xfrm>
          <a:off x="6057694" y="4974966"/>
          <a:ext cx="2763122" cy="17545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בסיסיות</a:t>
          </a:r>
          <a:endParaRPr lang="en-GB" sz="4700" kern="1200" dirty="0"/>
        </a:p>
      </dsp:txBody>
      <dsp:txXfrm>
        <a:off x="6109084" y="5026356"/>
        <a:ext cx="2660342" cy="165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F7DFCC-1447-4D59-905E-C27EB35C0477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11CD81-C472-4FC5-A1F0-E04857EE30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6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2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81787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47EDBB-F0D7-4003-A45C-9A79A5DC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4F39-C5AB-40A1-9B2C-969470035DAA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4CED8-24B8-44C4-B6FF-8852E3AA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0F1B8E-E976-4B78-A1FC-A123FF11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7AF4-7ABA-4514-A567-D538252FE324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9180735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C46A1A-ED5E-4243-9755-E363B0C6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6B7C-A729-4B12-9761-478FDD4EEE4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02FD30-B69D-4BC7-9982-33DFF746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777ED4-9A13-4B51-B2C0-B49BEAB0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A17EA-97DB-4570-AC2D-DD52A4F0FDF2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357606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51E153-F6D5-4439-866A-88E6670C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A705-9143-4FF9-B60D-5DAE75583A9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B200F3-8DFB-4254-99C9-85AF876D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5161BD-FFDF-43B7-95D5-46616DC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76893-64C4-41DB-B8A7-AAA36590F0C1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2474807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559960-A77A-4544-882C-7B3213A7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AB4F-20E9-40DD-A7F4-38BC470B1E1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B60406-886F-44E8-A534-7F202351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9B12FA-8217-45AB-A419-56A2BA6A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536E3-4E74-4088-A29A-0C40FEE12165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3687289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C6DD31-35DA-4275-BB5D-61D50F9A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D231-B83D-4037-919D-630F9584BEE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EDA362-2D13-46C6-A263-9BA8275D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1B789F-95D2-4C46-9198-0324473A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1461-F02B-4674-A7F0-597EF2754D83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1823489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3C9117-9A89-47DB-8DC3-AC896949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FC9F-494C-4A7C-B0A4-633F3BB8872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089A0E-1BE9-4340-B280-FEEBEC08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75996-0EBB-4B81-9E8C-E914D93A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D8127-F6B9-4852-A4C5-431DDE2FB2C6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9404331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4D9F-25C1-4FB5-8760-D60CB66F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8A6B-B5F3-40C5-B204-2705E3A0396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6448E-B616-4030-8D37-EB0F3BA8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A22C4-DBAE-4B53-B675-D7BC5570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E4551-42DA-4F98-8AFB-11D4B3242ECD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5144182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1F6A-AB63-4456-AF0B-B120B781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82C8-E1CB-4D0B-B57B-7A1FB964B56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6F1BA-0551-4090-AAE0-E2F8A5BE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1592B-FE02-4730-B827-D0E0AD76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226C0-5D58-4B19-ADA1-2F1F3BEBF582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1337256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618B-0083-4729-B1BD-0AA1E617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2197-1846-4112-A47A-12740574C62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CC9B-90F5-410C-BF1C-181AF288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53C1-A210-45F2-9E39-5BFB2521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CC8F5-D231-4F98-A4E1-135AA534ACC2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136075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A7093-811E-430E-981B-384C4C60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9BE6-8A14-4943-A893-7853471D2FA1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FB9A-A72E-4F17-B944-FDC344E0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E04D-89CB-4DA6-AA89-207178CC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9B054-DAFE-48A9-A96B-27994769BCC3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3421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17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0042-D5DC-4C26-91B7-080F8B3F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ED8B2-CB67-4D2E-BF05-34CACBF82502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FEC09-043E-4B25-AABE-A241ABF1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F472C-1E98-44CC-B81B-D160AE02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84C4B-70E9-4F09-BC91-EA9DF4E06433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445242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359ADE-F231-4B6F-8ACF-ACB8AD2E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75B5-E376-4DBB-AE28-1C84CFEA0DE9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04BFFC-4580-472B-BFF7-F36DAB91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D97D5B-2773-4711-8C72-5E7A82FC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D749E-7F97-45DF-9A22-87D4809D61A3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885833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4C7025-6114-4A78-837A-59E9A603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7CE4-6078-4C9B-95BD-D90816B498B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E4D35A-54CA-4A9E-947B-117BDBC0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4D77DF-80DA-4F25-A629-B8C710B7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9018-1B51-4E82-8DE9-F9C4B9614B78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84572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A4B519-DBF2-4803-8375-E7D816EF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3647-7BDE-42DE-A141-96F7D771B9F5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2BD37B-720C-4BBC-8EFF-4C440A73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33607A-5D53-4A22-A47D-F033B460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A32F-3537-4A94-B283-07C235CBDFA9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297265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F7D6A1-8955-4DEB-BD28-C3957E45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D7D1-A225-4FFB-841A-3A61981BC8A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62A055-DC08-4865-BF11-CDD4C12D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24FF21-44FB-4E29-9F5F-4F772484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B3385-3533-4134-9021-F3E77C47E078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116747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B400E1-16D4-4270-8CF9-7C63B7F8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0DC8-56F4-48A1-8650-548CA38B6CB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97F2B4-8161-4DB5-A46E-B33FC411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4656FA-0A5F-4550-92F1-DB416EDE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BAE2-FE3D-47A5-9448-DA8D283E5F71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6888663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EBFACF-E953-42F3-A196-99DF07F5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AA2E-4FE2-4A0D-B75E-DE03AF57B57A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568452-F96C-43AB-81B0-9EF5709F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5C886D-44FA-4859-988E-44BB9454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E8C03-9C31-46CE-BE73-68D128B8B440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9975297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971F-5A07-4964-9B28-37B1D1C2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C04C-6FC4-4FCF-809F-63189F6050D3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12A7-C495-4E45-8B95-98F8912F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ED6A-14FA-4EB5-9904-ADBEFC98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8C2C-FC5E-4B73-A483-D1BB8BD2FC42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8716925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A449-353C-4D2E-ABB8-ED9BA10A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F1F6-8978-4AD2-A596-66D3CD85831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5829-6C08-4950-B096-3366AD4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18E0A-A779-45AF-83B3-F886B3BA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9832F-2B20-477B-9542-DED1D4287D16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55372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56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15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64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42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7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757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122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13AC-56AB-4A24-AC2C-830B95EF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9BCC-098C-4387-87EB-8B1DC5889145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E195-5B65-4510-8DDA-92581C16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5AF1D-D516-4B2D-8B62-DAE1E351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A121-24AD-45D8-AB9B-11D3DEBAB96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98447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37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3A62-EB55-4E46-8716-4EB9FB86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EA50-4604-49C8-BAA4-57A3FF1A4B1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D42A-CD51-426D-B51F-1790E8FE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4233-9525-4105-9933-CAB88AB7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13FA-61B6-4CAF-B479-2D650B9F15DD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27809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27747-9CB5-405D-8E04-25A47C65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B90F-D1F2-4889-83A2-CEF80610ACE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331A8-B772-4939-8DCC-6D8D8921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36A47-0369-495E-933F-661C51E1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F5D4-3461-4C75-B433-E41187317DB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61091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990382-4747-4D14-B126-9B0261B1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20F0-0ED3-4B84-AAC8-619931842C4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04CF62-0E97-4BA8-B9B5-D0F3DA73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F61175-9400-494E-8DEC-8D15772C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10CB-4361-4BB6-801D-08E38EA8D91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970253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1CC312-053D-41BA-97B9-7B8AB68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FF36-7A9A-44CB-80F2-7F320194019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CC658F-BB60-49C2-8B33-9216D55F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753CA6-2631-4100-90EF-68D2267D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54-397F-49A1-A0E7-FE404EB81C8B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812826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158F41-2C6D-4AD2-A32F-425C7651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BCC6-F3D1-4428-805E-09BC6490CF07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47C6CE-DCCF-40FB-BCFE-9AFC1BC2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1CFD48-3A8F-46FB-A509-282B52DE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E486-5528-4820-BCAE-4C68449501D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070442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4F867E-8CF9-4D72-9317-B33148B1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3061-BFCD-48A4-9AC1-A219F3B1552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EE9F15-9289-44E0-8765-285DA58E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35E95E-10A5-4051-B280-86CE24F0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F616-BCC9-47FE-8E75-1C908929361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424784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E7994A-F99C-4129-BFCE-97F18710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4B78-78F9-4FF0-B2BA-0C3010DF157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155681-EC52-4A76-8F1B-9649C65D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405F34-A9CD-4004-A1C6-97A4DCC4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4E60-A650-4ABA-9CB2-CE28F01F5FC6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51744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8368C3-0729-4947-A590-82C7B125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A7B7-A98A-495E-815D-59BC989DA62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45FC2-D606-45B4-9899-056EF391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A9AA42-C6EA-4F6E-AF7D-53ED9D86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C4BB-FB82-4D3F-B180-CB59DC8AE08D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25910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5E24F-C940-40EC-9F12-45ED90E9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B991-873B-4C4E-8CF2-B75C8FEB3B2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4FEF-F8D3-496D-9AE9-C873E732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C4E44-45BB-48A6-AE5E-F9470258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6057-8622-404D-B9AE-8CB0579DF81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43896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02194-D119-4D73-B26D-407EF98D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E18E-FD15-492A-AB42-9FE818509449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5E042-8CB3-4590-BE33-84668207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2662-FC41-4915-AFA4-52A9B2E1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C913-9239-4ECC-BE81-57D91FA04B34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152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863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50BA-10BF-43A3-BBB2-E37A6E9E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531F-AED5-48E0-8096-666E4E9449F2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2E6B-7752-4692-AE10-6C1399F9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0D13-EF0B-4503-9B2D-1BEFD354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CF02-BEC6-4F41-BA5F-91A7151E5DA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584912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70AB3-6DB4-4D87-8821-F4406568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F3BD-D5F4-4726-8AD2-92B12C90ADDA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A7FC-15D5-405E-B1F3-88510F42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E49D-0577-4F8A-BAB4-1096913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F29A-283E-45A1-A8D6-3E3D1C273372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075618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1455-F929-456F-9D7B-234CE1EA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378D-3BBE-4809-935B-9EE7DF3432D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260E-5223-4DB9-91A6-6B43249C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E6BC0-D0A5-45AD-8AB8-DCA4770B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88AC-AC73-41B4-87D5-2675468E93BE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859210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B989AE-09E0-4281-9A9F-317F3DA3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1F98-31DC-4A6B-8E2D-F40392C1B86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7D8D82-9271-4F27-9569-E4794CEE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7E1C29-2068-47A9-89EA-A834CBD5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ACAD-5152-42D5-9F04-7D7D9ACD909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152977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8F6A44-D18D-4226-84AD-656535C4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498D-C219-4602-B3F2-25CF6010F4B7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404391-18E9-43AD-857B-601EC6AC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5D9D11-7311-4133-A626-2A5697B1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9A85-DAD2-44A9-B8DE-6807E4B8575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198907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7E7740-7858-46EF-B249-6A745D92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B3A7-C044-45E2-9F44-63CA7F52D940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252164-4DF5-43B6-AD3F-B8A5F649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327A6F-3E86-4001-B502-BE201AB6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6306-85C7-4ED6-A4F4-DCDA84508A6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47647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D9C45B-598B-4AAC-809E-EA907B10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3B7E-B514-412C-833D-CAC0801E383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5771A7-3E77-4090-87BE-7FC054D5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4F2A08-96CE-466E-9974-3E987DA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6C33-A7C8-4F11-8E45-8719B033625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26555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12CF3-4B36-4A88-9F65-CFB9486C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7BF7-C2D0-4622-87DE-8270A6DAFB1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973862-FA98-4A1B-BB66-5268440D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9C74D-D604-4795-8765-84CC1244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28A6-2B6A-4A60-924F-523D7B9D406D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41091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BA2784-EC21-4CDF-BD00-AB8B3556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1920-9981-4288-B215-01539A73D750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21F56-3A85-4221-A7DD-F61BD792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0ECFEF-1DE8-4497-BF2E-F026E06A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A0F9-13B3-47D1-94CA-228815F65A2E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855274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E6D6-3C2C-40FC-9E44-25CEA143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93AF-B070-462E-9374-2ED61EDC32D5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FC58-9795-407A-A727-AB8B106E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35DA8-0529-4132-AA1B-46CA067E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302E-DAF0-43A6-9545-A8B732B0AD0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66848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1315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22CFA-33C6-4178-90AB-CC4DADAF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24B5-19FD-4901-8C47-2A1A27F7C898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82ADE-B0CC-444D-A9D4-26A0D639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9562-0E97-40C9-ABD8-8C572B19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079C-65AD-4BF9-9FF3-63606C58DE9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388834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1DAA-764B-4919-BEE1-EC983D09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4A2E-F912-47A5-966F-F928C7871EB8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F265D-B04F-4E18-A4F4-9089E7A8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E742-91E2-46B9-BFF2-357AF1A4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3126-DAC8-47D6-A006-941D19C9AB1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13609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057A9-46DB-46A4-A598-2EDEC554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61E6-3881-4F27-BC6A-6B34EEF2B3E4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B719-03CB-4883-852D-77A34128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9B9EA-5C30-436C-B713-834CB1BB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EB27-CA36-4DC8-A156-895F2A124DB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04495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07F6-B432-42DE-AC44-1206856C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E24E-44FA-44D1-AEAD-0D9C1726F5CF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0F16E-87B2-4629-9806-6B3694F9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43A54-0E11-4265-B8BF-213F4A8E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6581-C611-433F-A75F-AFA86622702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59062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E70076-0B29-4722-9EBB-0F8989FC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1A07-D8DF-455A-AF97-0AB459532E6E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98A35E-6663-46EB-962D-A7DDB41E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2C7F7B-E9C5-461A-8984-A9B7D4B7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6BB8-E4D3-4F21-BD37-6D68E8422FE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50156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F38D36-EF4B-485F-9D60-86F152C5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2A36-195D-4547-A9B6-1700B5D07DAA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BB9358-279D-4A74-85B9-149874AE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341BF1-2D15-4EAE-8DB8-C464D212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0E78-B83E-4FA1-87E0-23250D69CE6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80263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B17C79-AD49-45F9-919F-E9AE4D6A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574A-876D-4BFC-85C4-0ABD0EA98FB1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9DCECF-08FE-4FF4-9EA6-10D7953C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C4A8F2-EE85-4B70-AE10-8DECD195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9DA3-ED49-410E-8166-472809B0637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49504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B28678-8AF5-4469-899E-D65559B5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99B3-F0AF-4BB4-A0F6-C72C67FB82A2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7FB671-DB1B-4957-AD4D-3D867F90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9AAF4F-FD21-4AAB-80C2-BA9EDE8D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3777-95E9-4E98-95BD-238470F182A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46019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C103F-D5D1-4C37-85B6-8CB2401C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460D-51A7-4F99-A1D9-5BB9CA846F88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E3B6C0-D8F4-4B43-9926-AE08298F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9A6A3F-C76B-4E22-8D87-23FD7CBB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679E-6F88-47BD-9A15-6C2D7C7F1F4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3797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216FA-0C5B-4D46-8759-FD967220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984B-80B5-4B9C-869B-C8337B3D0198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E2F471-92B1-47D5-BB33-046A5584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5DBBEC-F74B-4963-8C03-A926653C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8619-1D8C-492E-9214-E2D5F4D6376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3438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514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48315-9255-4D8C-AF74-5301C938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6793-7785-4EAA-BD3F-6853AA9E026E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DCE2-615F-4DCD-8F73-42C614E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8E-1183-4CE3-A045-62766764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C468-B558-4D72-B94C-89F76216027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50457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DCA4-F47E-4BB8-B841-A543BE35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467E-4186-4C20-8EAA-4530906C7F8A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27F0-855F-4183-B608-99A79C68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E152-B032-460F-94A2-E30FFF83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203B-A46C-44D5-BDF4-8FC7AE3EC9F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32074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66C4-341A-453D-93EF-FBCDA4AD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FFBF-959F-4760-9034-0560CB456750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79AE-D1B5-406D-811F-7CE9E84D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7A2E-E390-4DD6-B957-2669BC54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7492-C2ED-4826-8D50-8748659697C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018630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7ADD-7B04-4194-8F96-E0A058DF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B2E3-E43E-4045-B001-87EC356BAC6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A11A7-1046-41A5-B734-A705F462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A5711-0638-49E8-A3B6-CB476A8A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B08F-5C6F-4E33-B040-0A25ACB2F66E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57025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A0BEC-86F5-45BE-9798-2A0FF1BA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130C-AC4E-4472-BD0C-8AE3BF718C03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D990-B33E-47E9-BAA4-B9B5075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D1106-2234-49B5-815C-177B3614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F511-1590-4121-A7F0-6E4E9BC2E02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959127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8DBCCC-1976-48AB-BA60-BBC1FE1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DCD4-FD5B-4608-A41C-5930DCAF7780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AFC8F7-68F0-4798-9DF3-2747D129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03FA0-E5E0-43BD-8B49-427A1834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EA4B-FAF9-4D39-AC1B-B395D817C27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310144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A8FD6C-E444-4605-8341-85B0AE62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1D79-9919-472C-BEB2-BA8145AFB352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673B2-6B55-47CF-84B3-974593BE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881D13-066B-4D8B-ABA7-89493879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141C-7BFD-4386-9E15-33ABD6D9816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081847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32656E-EC8A-47ED-9E9A-0FF16246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197D-5314-4B06-9AB8-DD453A2A4F0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DDB044-7243-4A7B-A11A-133E810F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B0517A-9E1A-40A0-9F02-EAB4410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AE0F-96A4-43AF-BE06-CA63FC5566CA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586349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6E4D90-882B-4BF6-9D11-9FDDF635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41A0-FF1C-4311-8EA7-7DE3CBF1100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E2D24D-A99A-4B5C-8D7B-EBFFEBF8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ACE0D5-A2C2-4AA3-A918-366EDB13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CE32-C6CC-4DB4-B7D3-876FC19C463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022327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DB2CFD-BC96-4F62-B3AA-23DAF775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C293-7C06-468F-A776-B1E3122630D0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0FBD6B-9D6E-4DEE-8578-559B2D22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1AD4A-8379-465F-848E-22DFE96B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3379-3888-4F00-81A7-F93C4CC55F46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2534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10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437649-D869-4218-ACBE-34399C00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6874-6F16-48A7-B220-8A3908E6FE5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955494-29AB-4145-9BCE-7E864D13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EB4D86-B3A3-4662-94AC-2448DF96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AFC9-30EF-4ADD-8292-898D1115951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894399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EDD2-DC2E-4423-847B-239EEB3C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34D5-BD9C-43BC-9207-9665952F5029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70C3A-263F-4145-A03D-B2A93B0F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292E-F0D7-488F-A571-CD3724D3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895D-44CC-4BFA-8E06-E6FFBCA2910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653033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3E405-4996-46E7-A715-74819EEB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E14E-5EE1-473B-B880-A981884D841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484A-4B20-4904-8717-4E08CC96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B5B15-DFAF-4B4A-9660-EDDDD767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8564-5EC6-4316-9EC9-56C33194A08C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248427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09CD-1BD8-426C-9BE6-8B4BD2DA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6071-02C2-4CE9-8C04-B62C9B1393C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58E59-BA8A-4FB5-86B0-A67CFE5E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22DE9-06DE-438D-B970-08253271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3101-72FF-4733-9D34-9DCB5DA1D21C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618186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E5E0-B654-425D-8B8F-AD4FDC44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04FC-6E0B-466B-AF78-BAF12CAA2E87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31069-64D7-4043-BA7D-9AF2D2F1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2625-9D8F-41C2-829B-6DEE37EF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7927-8634-45FD-98EA-06C4ACBCBEB4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867212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0DA5-C215-4B50-B61B-3BEDF9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9B58-3A5C-4A5C-B7CA-432BD98D657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A8A39-0F73-458A-8312-C3470DC7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0DA0-D388-4AD3-9C61-3F6BA4FA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DDD2-B521-4655-85E7-2AF54AF5756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087118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6DB9BA-0CCA-49DD-88F1-CD4C1819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BF56-EB6B-415F-A354-E4EC7DC41D48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721ACE-E17B-4692-9BF2-A8EE019D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0C6D3F-3573-4DC3-805B-BD97687A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4BCA-3989-442A-AF4D-997DEA09DAC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633592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EA624-2862-4B54-95F3-7F3BCA06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4C0E-5207-410A-AF62-051FC9F7CB21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814744-8100-45EA-A56F-A904198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6A80A5-62D7-4942-94EC-C9455AE7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3C64-D8EE-4D0C-8F04-812F0DDDC76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907199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1FF4B9-BDC2-41B9-B388-4DFF92A1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C0E6-223B-4D4D-959D-91D8CF30AE52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DCEE34-99FF-4E5F-A7BF-D4A72283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C87E08-D0CA-4AD8-B400-4DB7A2FD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5646-03D7-42EB-B8A9-6B6E8F2F6B3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6288639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4F035C-CDF0-46FA-87D0-4E7D5830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A8D8-ABC6-45F5-BDB4-C72D98C76D53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E44DB9-322C-4384-A074-8D0AEEA5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7F9CB3-4AA8-466D-AAEE-C8DA1AA3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CB5C-3433-4413-9CE9-171475D12EA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2153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046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14105B-D010-4276-B1B1-C6FD04DC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5308-8F4B-45BB-A291-46877BD037C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A042DB-715F-42A1-BFFF-880DCCDD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A90F3D-530B-4CEE-9FC4-49EC69F5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2EE6-9AC9-475A-B595-88D1189DF25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57036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EBC982-2A37-49EE-BD9F-0D77740F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B735-2C1B-4C6B-BF57-11CED58880E5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CD5E7E-978D-4AA5-991A-9C022137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FA25ED-0A48-42F9-99E1-310F38CF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EA3F-D8CF-44CB-A288-35AA43133C5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748216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6DD83-EE52-48E1-A06D-4685463C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F3DF-720C-43E5-A04A-3EE0656ADC21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EAC95-3EF8-4B12-A7EA-58DA565A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9361B-BBD4-4184-ACA5-9C3006B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0CC2-1485-41F5-A183-73D4ADAAB89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752681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29E2D-0F1D-444C-8390-0312D248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A713-584B-46D5-AD22-09659E9FA92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4000-7B3F-4678-AA2D-32C17FD1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8949-B1AD-4986-AE6F-E98F3218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DBBD-68E4-40F0-9F6D-AD7587DF7C5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265174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3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DE8F-EA4B-4121-BA5A-AF910584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50E5-9478-4817-AAD9-6D4F8860164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5485-8C16-44B5-8BE1-7B92C921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3C54-10B6-4E6E-B8EC-8FEA9E46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734B-3512-41C0-9A50-AE9C8D7BB30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830527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D5352-E2E7-48E7-B767-84151BB7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AA35-B5B2-416E-BC59-CE8D079C4E49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C9E2-2F07-4F73-BDD4-CD219BB9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4BE3-A6D3-4725-8A27-BFCDA413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450A-22F5-4291-AD7D-371A8A0A486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938296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E903D-AD2E-40FD-B6FA-2FB09E2F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BC77-2DAB-4D44-BEB9-C4ACE8FF0991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95E90-5330-41D0-B5BF-84A47071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462F1-1E80-4115-B857-5EDE0BBA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84DA-D550-4600-AF1E-81315B81C5CC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877220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14C5E9-846C-4F46-9495-895C1284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3CE6-D8F3-4272-916A-FCA8EA94EE5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D166F-3583-4531-BE01-6AEE9C9D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A4B44-FFB6-4CF2-9214-59BA8037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1D56-25CE-4DBE-BE71-26B727EBA0A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233821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84BC1E-7DB8-4A9B-B9EA-9A0C268F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1687-0263-4A5A-BA62-75AA27ADD02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ED61BC-A7AA-466B-A6C7-C36FE990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E3D11-B92A-463F-9708-3552A23E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0E72-6AB7-4EDC-9E68-21745462DC1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99362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7150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3FE61C-2714-4578-A8D2-EA1000F3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02FD-8355-4CEA-A443-9B6EA5537F4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B464CF-2F62-487B-BC1E-67D6B82D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8B2B58-469A-4C9D-8AA5-3F985381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3E7C-BF8B-4C45-A0E5-9DEA778B5C4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455620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12F496-9834-4676-9767-C5518401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67F7-F645-4A41-90A3-17F6DA96CB2B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D40DE8-781F-4BE6-A866-97406B7E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B7C75D-0EE7-438F-AC39-5B2833F5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17D0-D8B6-4742-B5BB-C87C986658B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416209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C68DF3-A46E-4295-9D9B-FB99EA0B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4C0A-BCC4-4F02-AD4D-72C3396EEFA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DDBC70-BAB1-44F7-A824-A9FB4C9B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DF19FF-49DE-4EC3-8207-6BC04C65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64FD-401E-4912-852D-77C70E64223F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02525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BE542C-A723-42D3-AA91-C4D3F642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02F4-9B6F-45EB-A3D0-EC17A30227E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40F5C2-B661-45FB-814F-460C3FFB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7B7634-AC8D-47BA-87D4-AD966499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4011-EB60-4E1E-9F94-F6826276E28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070865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36F65-8CC3-4FD2-AA2E-2C90BFD6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07B9-CABD-484F-9334-7D8AE912821A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370B-D6FE-4255-9240-54E1AF5B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7C5A1-8C90-496B-AEA3-754CBC87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65ED-D08F-43B7-AE75-8539099B207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841935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68F6-7692-42CC-874F-22711FE0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977A-486E-41A4-A6D3-81ADFCEBF337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F96DA-6022-483B-B7C2-79D3199D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A266-A870-45FD-912F-D253E027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ADD-B64F-4DD8-BAD9-20625169F83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859995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81112-7BB5-476A-BC62-9B8D7795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5530-AF35-41A4-B0DF-CA5061632FE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10C0-D167-4559-B169-0A36C0F5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CFAD-BFF1-41C6-BA1F-04A96209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93D4-43D5-41AE-996B-5F33F2FF23F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21997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9101-CB4C-4A7F-BC00-CE641252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9F1A-03DE-4056-A9B3-8A16A22F1B39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24724-5AFC-48B9-8784-479E0C0D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3156-F065-4F10-B37B-08EB9EF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6304-90B4-4690-B43D-2BDFF12B6840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335342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938B-2C3A-4A92-9989-39439182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7005-B389-4B91-A406-BCB51901DD2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17F27-7F9D-4F83-9EB0-E95CFCE0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AB1-FDA9-4C5F-875A-5F6F9A42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2F1B-EA7C-4BF8-ADBB-9BC781922A4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0942756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CEC565-FF3F-4C64-B7EC-753187F1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7919-B7F8-4FB8-9E8B-C5A7C839A6BE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9FE6C-A6C5-4B82-8A52-3FC9D1C7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9A486E-7DFE-4FD8-8ACA-34E835A8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86DE-E0DC-4AA3-AD8E-6BC4FC77ED62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63347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446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B92311-7C2B-4ECA-AFCB-A08DE254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6A76-680F-4EDF-8027-191FF5F8625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E7F986-B5B9-404E-8CA6-1C8F8670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E4454B-EF95-4261-BB65-0234B20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C1C5-2973-4FEF-8E6C-38D6BA7BCDDC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675431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3589A6-AF6C-47B1-B10A-DAEF1454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6F02-8448-4F6F-9D55-B1894069A720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AA0714-3B14-4BFD-BFC3-6B467909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BBBC4B-6939-4216-9061-F9661BE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2770-60BC-4B3F-8FEC-B75AD903CCE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379372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770ADC-49B8-4F43-AE4E-29BC7948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87E3-8CDD-488E-9A16-C45D26F1468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1969FF-627C-40F8-8F3C-85C42964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F05080-4EFF-4CE2-9808-7B107388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3B03-24BA-46D3-9A09-02DC1F9FACC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721116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15B76-B844-446E-84E7-FCE53CE0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DBF9-47F5-4230-AF0F-1425E7B47C12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EF800-2CA2-46C6-846A-5B0DA96A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028F49-6054-4D6F-89E3-5F76AC0E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6E9E-015C-40E1-A103-5AB32BCC274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9066219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77EC7F-A04A-43D6-9BB6-827CA356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9983-3515-4B45-A859-81CB6748E164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68E899-C67F-48E1-AB00-6806D5F0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4F4855-AFBC-4C86-B2F1-029FDCA1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F6A2-760F-4B90-B01C-F7AB87E8A131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034697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9AE47-5C71-4262-937E-E4895AB6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A7EF-D27C-4E54-B4B8-67267E6AF383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2D11-CA25-4371-BDE3-2C41F750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FE90-3707-4DFF-A80E-449250AD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DF71-C2D7-4375-B163-11576CFCA779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1125811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ACDF-46FF-40AA-AD49-A69367D9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1F20-19BA-40A9-89B3-FE90F6958A8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5585E-62FA-433B-839D-8F78AF57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C2D1-2F43-4CE6-8A41-143CD92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2B9C-0C5A-47D6-9935-FA5CAF7879A8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913906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8A812-249C-4ECD-AB6C-A2F21893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566F-3AEF-48D5-9800-41C02CCBF8E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353D-7492-40F1-A4B4-BB32E8BB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93B6-ACB9-4D19-B206-A902DB5F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8FECF-653E-45CA-9E74-F8D6099CE748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767332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5801-2037-4DA1-AD7B-C6E1B404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5FE1-95DE-4D4E-8069-7B6C9906828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9E39-001D-4B3D-8BC4-ACE2CD3E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9E561-1F1B-4E74-B678-138ABBF0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0112-45BB-426A-BDF0-5BADB172C68D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9148169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5F79-2A46-42FA-98CB-B6EF54E9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0421-A985-44A4-80D9-ED717FB32B7D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C085A-1A93-45C6-AFB4-87DE8734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4EE9E-9DBC-42E7-9CB3-A76CD9E6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240D-0ABB-429E-959D-68CABEDBAF7C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3000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78579A-FE1A-4E36-89B1-DF09C638C775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4021D5-52B6-4879-AF9E-B4B35F9E8A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655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907" r:id="rId18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FEE904-719C-45F3-AED5-4E61FF817E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FB085C-0D79-4327-9578-73D2D30F7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D4B6D-4AD7-4A6E-9819-D2324232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B0A3BA-F9B6-483C-AED2-0333C190CF9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B6051-B83E-435B-AABD-CE20C41AA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054E-8BF9-42F2-8CFB-BB4EFABCF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FAF40F-2B8D-4625-AF1F-1F1050C56D4F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9083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E2A6087-9787-498A-A584-D72EA21884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0639766-1C4C-4E14-88C0-E148706CAD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F280-042C-4922-8CB6-4FA79A64B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D6615-3B49-4B7E-B401-471F9D7D368C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7D8E8-4877-461B-A980-74BC35914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8E138-CB35-4D05-A04E-92FA55451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D54345-C287-4A1E-8D2D-B36971386A85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9342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FCA9F9-AA78-4F05-9D5B-A26550A765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2250DC-8B0B-48DD-82FA-A8B30F7FB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07C8-D019-497A-9DF3-5EA5A6AFA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8AB22-A77C-417C-9BFD-5516550F16D6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7E2B-2408-4645-996A-41EF17BA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B70C-8A94-49D1-AB91-770E38A6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1466B3-92B4-4F42-9080-18024E3C712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36628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FFA49E15-53D7-43E4-8384-E23017F1F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E096B04-78F2-4313-B2CA-70AD7F84F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4B69-8B21-450F-B539-8CAC41560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7146B1-61EC-4E8B-9AE1-FB8420F2D003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EBDD1-B9C1-4D61-BC7C-71D51A2C8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C7D19-6308-48DB-ABB1-853A4AE5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D71A1F-2C30-45B8-93A4-530D05E00E2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7593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105904A-3642-4B17-8654-8081CC1D92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FBA9EB-F0F5-4717-B670-D09366CE2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E15FB-38CE-4439-8DAD-1379D4E82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10313-8480-4A3D-A7F9-61D2AE5749AE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DAE8A-5B91-4C6C-9C91-8D165B3B2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18F3-CBD4-45A9-9A74-1733FA5F3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E6722-ADD9-4FDB-B951-61B95DE181F3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4196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CE88DDD-1784-46FB-AA99-FC8C27BAC6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0C451A-ADA2-4524-B4A7-6D13B09FC0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CA18E-7E30-4F84-BC2A-0DF74FB13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03B9E-CA98-44FC-A4BA-D89C6F61133F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0679-6216-4E7C-8C96-31D29BFAA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BB207-1879-4637-80DD-9934C0F22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864F25-A0F8-4C5F-ACB2-5FDE7A725067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0597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9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290B1A-B87B-44C9-B9EA-0F8330C458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99542D-BC7E-4B70-A0DD-D328E6D747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C94A-0245-429E-9B10-8795D4D9D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C4F382-F603-49EB-A42D-EFDAD09D8715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1817-CCAD-420B-AF9A-A81BDBB4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396C8-F00C-4EBA-9CE8-D0CC34EA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613B41-55B1-485E-89AD-A16EE468FF72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42977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BE915CD-2AAC-4015-BEDE-8B80C3C99D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4E48F30-102E-4C6A-BA3F-E92C25D29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BF5CE-561C-461C-B0A4-2EFA12DAE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71251-1CA3-4C15-BE0A-57340B7C1871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9C268-52FB-4D6D-8944-D8BC8A9AC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194E4-2923-461F-9575-2D1038351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E6FE43-9BFD-4619-BDB8-E4C00467049E}" type="slidenum">
              <a:rPr lang="en-GB" altLang="he-IL"/>
              <a:pPr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14819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AC97129-4A0C-4B78-83F7-E78ECA6E8C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70D03D0-7FD8-448B-80DC-75BF8D817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A75DC-FB2C-41A7-98E8-513681E31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134597-ED01-4338-896C-BED4E9E23BB1}" type="datetimeFigureOut">
              <a:rPr lang="en-US"/>
              <a:pPr>
                <a:defRPr/>
              </a:pPr>
              <a:t>10/29/2020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499D-AE7F-4F4D-85C5-8C83114C6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1BFF-6A0B-4AED-BEB0-673A34CB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3313DD-B9F1-48E3-854E-4D4045632926}" type="slidenum">
              <a:rPr lang="en-GB" altLang="he-IL"/>
              <a:pPr/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27641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74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aelanduri@gmail.com" TargetMode="Externa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1CFD-BB2B-4DE6-92E3-08213E99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1" y="274638"/>
            <a:ext cx="11541211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br>
              <a:rPr lang="en-GB" b="1" u="sng" dirty="0"/>
            </a:br>
            <a:br>
              <a:rPr lang="en-GB" b="1" u="sng" dirty="0"/>
            </a:br>
            <a:r>
              <a:rPr lang="he-IL" b="1" dirty="0"/>
              <a:t>המיומנויות החברתיות הבסיסיות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1759-1977-4CBC-BC99-BD6B0B6A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1428750"/>
            <a:ext cx="11541211" cy="5154612"/>
          </a:xfrm>
          <a:ln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יצירת קשר עין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עמידה ותנוחת הגוף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איפיוני הדיבור: </a:t>
            </a:r>
            <a:r>
              <a:rPr lang="he-IL" sz="3000" dirty="0"/>
              <a:t>טון הדיבור, עוצמה, קצב, בהירות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הבעות הפנים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מרחק חברתי 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מחוות הגוף, תנועות ראש</a:t>
            </a:r>
            <a:endParaRPr lang="he-IL" sz="3600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הגיינה אישית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3600" b="1" dirty="0"/>
              <a:t>לבוש</a:t>
            </a:r>
            <a:endParaRPr lang="en-US" sz="3600" b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A6D28F0-B689-40E7-9BFC-121B98559EC3}"/>
              </a:ext>
            </a:extLst>
          </p:cNvPr>
          <p:cNvSpPr/>
          <p:nvPr/>
        </p:nvSpPr>
        <p:spPr>
          <a:xfrm>
            <a:off x="2129246" y="3605350"/>
            <a:ext cx="4258491" cy="2416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הקורונה פגעה בעיקר במיומנויות החברתיות הבסיסיות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9CB3-6949-416E-AF7C-74E5D2EB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6632"/>
            <a:ext cx="11874843" cy="136815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/>
              <a:t>המיומנויות החברתיות המורכבות</a:t>
            </a:r>
            <a:br>
              <a:rPr lang="he-IL" b="1" dirty="0"/>
            </a:br>
            <a:endParaRPr lang="en-GB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7826-BDC0-4324-8CF7-71A7DFAD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14438"/>
            <a:ext cx="11874843" cy="5454922"/>
          </a:xfrm>
          <a:ln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32500" lnSpcReduction="20000"/>
          </a:bodyPr>
          <a:lstStyle/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b="1" dirty="0"/>
              <a:t>                                        </a:t>
            </a:r>
            <a:endParaRPr lang="en-GB" b="1" dirty="0"/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sz="14400" b="1" dirty="0"/>
              <a:t>1. הצטרפות לקבוצה פועלת</a:t>
            </a:r>
            <a:endParaRPr lang="en-GB" sz="14400" b="1" dirty="0"/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sz="14400" b="1" dirty="0"/>
              <a:t>2. הבנה רגשית: של עצמי ושל האחר</a:t>
            </a:r>
            <a:r>
              <a:rPr lang="en-US" sz="14400" b="1" dirty="0"/>
              <a:t>    </a:t>
            </a:r>
            <a:endParaRPr lang="he-IL" sz="14400" b="1" dirty="0"/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sz="14400" b="1" dirty="0"/>
              <a:t>3. התנהגויות פרו חברתיות: </a:t>
            </a:r>
            <a:r>
              <a:rPr lang="he-IL" sz="14400" b="1" u="sng" dirty="0"/>
              <a:t>נדיבות, אכפתיות</a:t>
            </a:r>
            <a:endParaRPr lang="en-GB" sz="14400" b="1" dirty="0"/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sz="14400" b="1" dirty="0"/>
              <a:t>4. </a:t>
            </a:r>
            <a:r>
              <a:rPr lang="he-IL" sz="14400" b="1" u="sng" dirty="0"/>
              <a:t>הקשבה</a:t>
            </a:r>
            <a:r>
              <a:rPr lang="he-IL" sz="14400" b="1" dirty="0"/>
              <a:t> לאחר</a:t>
            </a:r>
            <a:endParaRPr lang="en-GB" sz="14400" b="1" dirty="0"/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sz="14400" b="1" dirty="0"/>
              <a:t>5. להגיד </a:t>
            </a:r>
            <a:r>
              <a:rPr lang="he-IL" sz="14400" b="1" u="sng" dirty="0"/>
              <a:t>מילה טובה </a:t>
            </a:r>
            <a:r>
              <a:rPr lang="he-IL" sz="14400" b="1" dirty="0"/>
              <a:t>- לעצמי ולאחר </a:t>
            </a:r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r>
              <a:rPr lang="he-IL" sz="14400" b="1" dirty="0"/>
              <a:t>6. שליטה עצמית - עיכוב תגובות אימפולסיביות כמו בכי, צעקות והתמודדות יעילה עם </a:t>
            </a:r>
            <a:r>
              <a:rPr lang="he-IL" sz="14400" b="1" u="sng" dirty="0"/>
              <a:t>עלבון</a:t>
            </a:r>
          </a:p>
          <a:p>
            <a:pPr algn="r" rtl="1" eaLnBrk="1" fontAlgn="auto" hangingPunct="1">
              <a:spcAft>
                <a:spcPts val="0"/>
              </a:spcAft>
              <a:buNone/>
              <a:defRPr/>
            </a:pPr>
            <a:endParaRPr lang="en-GB" sz="14400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b="1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en-GB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72EAACE-73B9-43A7-B812-0231C15C3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0" y="1697082"/>
            <a:ext cx="11129318" cy="4468940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en-US" sz="4000" b="1" dirty="0"/>
              <a:t>עומדת היכולת </a:t>
            </a:r>
            <a:r>
              <a:rPr lang="he-IL" altLang="en-US" sz="4000" b="1" u="sng" dirty="0"/>
              <a:t>לראות את האחר</a:t>
            </a:r>
            <a:r>
              <a:rPr lang="he-IL" altLang="en-US" sz="4000" b="1" dirty="0"/>
              <a:t>. </a:t>
            </a:r>
          </a:p>
          <a:p>
            <a:pPr marL="0" indent="0" algn="ctr" rtl="1">
              <a:buNone/>
            </a:pPr>
            <a:r>
              <a:rPr lang="he-IL" altLang="en-US" sz="4000" b="1" dirty="0"/>
              <a:t>בחינוך שלנו את הילד או הילדה אנו מפתחים בהדרגה את יכולתם לראות את האחר כאדם השונה מהם בצרכיו, מחשבותיו ורגשותיו. </a:t>
            </a:r>
          </a:p>
          <a:p>
            <a:pPr marL="0" indent="0" algn="ctr" rtl="1">
              <a:buNone/>
            </a:pPr>
            <a:r>
              <a:rPr lang="he-IL" altLang="en-US" sz="4000" b="1" dirty="0"/>
              <a:t>בד בבד עם פיתוח יכולתם לראות ולהבין את עצמם: את הצרכים, המחשבות והרגשות שלהם.</a:t>
            </a:r>
            <a:endParaRPr lang="en-US" altLang="en-US" sz="4000" b="1" dirty="0"/>
          </a:p>
          <a:p>
            <a:pPr marL="0" indent="0" algn="ctr" rtl="1">
              <a:buNone/>
            </a:pPr>
            <a:endParaRPr lang="en-US" altLang="en-US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74BAA1-0C09-4D43-9E43-0499FA5A286C}"/>
              </a:ext>
            </a:extLst>
          </p:cNvPr>
          <p:cNvSpPr txBox="1">
            <a:spLocks/>
          </p:cNvSpPr>
          <p:nvPr/>
        </p:nvSpPr>
        <p:spPr bwMode="auto">
          <a:xfrm>
            <a:off x="465437" y="115890"/>
            <a:ext cx="11195221" cy="12969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he-IL" sz="4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בבסיס כל המיומנויות החברתיות</a:t>
            </a:r>
            <a:endParaRPr lang="en-GB" sz="40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72EAACE-73B9-43A7-B812-0231C15C3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0" y="1697082"/>
            <a:ext cx="11129318" cy="4468940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en-US" sz="4000" b="1" dirty="0"/>
              <a:t>מכילה בתוכה גם את הצורך שלי וגם את הצורך של האחר.</a:t>
            </a:r>
          </a:p>
          <a:p>
            <a:pPr marL="0" indent="0" algn="ctr" rtl="1">
              <a:buNone/>
            </a:pPr>
            <a:r>
              <a:rPr lang="he-IL" altLang="en-US" sz="4000" b="1" dirty="0"/>
              <a:t>למשל קשר עין, אפיוני הדיבור</a:t>
            </a:r>
          </a:p>
          <a:p>
            <a:pPr marL="0" indent="0" algn="ctr" rtl="1">
              <a:buNone/>
            </a:pPr>
            <a:r>
              <a:rPr lang="he-IL" altLang="en-US" sz="4000" b="1" dirty="0"/>
              <a:t>וגם הבנה רגשית</a:t>
            </a:r>
          </a:p>
          <a:p>
            <a:pPr marL="0" indent="0" algn="ctr" rtl="1">
              <a:buNone/>
            </a:pPr>
            <a:r>
              <a:rPr lang="he-IL" altLang="en-US" sz="4000" b="1" dirty="0"/>
              <a:t>לכן בעזרת הלימוד וההתנסות במיומנויות חברתיות לומדים הילדים להפוך להיות חלק מהחברה</a:t>
            </a:r>
            <a:endParaRPr lang="en-US" altLang="en-US" sz="4000" b="1" dirty="0"/>
          </a:p>
          <a:p>
            <a:pPr marL="0" indent="0" algn="ctr" rtl="1">
              <a:buNone/>
            </a:pPr>
            <a:endParaRPr lang="en-US" altLang="en-US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74BAA1-0C09-4D43-9E43-0499FA5A286C}"/>
              </a:ext>
            </a:extLst>
          </p:cNvPr>
          <p:cNvSpPr txBox="1">
            <a:spLocks/>
          </p:cNvSpPr>
          <p:nvPr/>
        </p:nvSpPr>
        <p:spPr bwMode="auto">
          <a:xfrm>
            <a:off x="465437" y="115890"/>
            <a:ext cx="11195221" cy="12969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he-IL" sz="4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כלומר כל מיומנות חברתית:</a:t>
            </a:r>
            <a:endParaRPr lang="en-GB" sz="4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84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838B08-7593-42B8-B0FC-C78EDA7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dirty="0">
                <a:solidFill>
                  <a:srgbClr val="FF0000"/>
                </a:solidFill>
                <a:cs typeface="+mn-cs"/>
              </a:rPr>
              <a:t>אז איך עושים את זה בבית?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6076D0-47A3-468A-9A36-E82A4EF5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2747"/>
            <a:ext cx="10849234" cy="4853418"/>
          </a:xfrm>
        </p:spPr>
        <p:txBody>
          <a:bodyPr/>
          <a:lstStyle/>
          <a:p>
            <a:pPr marL="0" indent="0" algn="r">
              <a:buNone/>
            </a:pPr>
            <a:r>
              <a:rPr lang="he-IL" u="sng" dirty="0"/>
              <a:t>משחק משותף </a:t>
            </a:r>
            <a:r>
              <a:rPr lang="he-IL" dirty="0"/>
              <a:t>בין האחים והאחיות בבית, </a:t>
            </a:r>
            <a:r>
              <a:rPr lang="he-IL" u="sng" dirty="0"/>
              <a:t>הכנת עוגה ביחד</a:t>
            </a:r>
            <a:r>
              <a:rPr lang="he-IL" dirty="0"/>
              <a:t>, מפתחים אצל הילדים והילדות מיומנויות חברתיות של שיתוף פעולה, משא ומתן, הקשבה, נדיבות, התמודדות עם קונפליקט ושליטה עצמית</a:t>
            </a:r>
          </a:p>
        </p:txBody>
      </p:sp>
      <p:pic>
        <p:nvPicPr>
          <p:cNvPr id="4" name="מציין מיקום תוכן 4" descr="תמונה שמכילה אדם, מקורה, ילד, ישיבה&#10;&#10;התיאור נוצר באופן אוטומטי">
            <a:extLst>
              <a:ext uri="{FF2B5EF4-FFF2-40B4-BE49-F238E27FC236}">
                <a16:creationId xmlns:a16="http://schemas.microsoft.com/office/drawing/2014/main" id="{E5D5F341-FA7B-4168-86A1-908CE0F6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204" y="2873439"/>
            <a:ext cx="5736796" cy="3821589"/>
          </a:xfrm>
          <a:prstGeom prst="rect">
            <a:avLst/>
          </a:prstGeom>
          <a:gradFill rotWithShape="1">
            <a:gsLst>
              <a:gs pos="20000">
                <a:srgbClr val="B0CCB0">
                  <a:tint val="9000"/>
                </a:srgbClr>
              </a:gs>
              <a:gs pos="100000">
                <a:srgbClr val="B0CCB0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B0CCB0">
                <a:shade val="48000"/>
                <a:satMod val="110000"/>
              </a:srgbClr>
            </a:solidFill>
            <a:prstDash val="solid"/>
            <a:miter lim="800000"/>
            <a:headEnd/>
            <a:tailE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pic>
      <p:pic>
        <p:nvPicPr>
          <p:cNvPr id="5" name="תמונה 4" descr="תמונה שמכילה מקורה, אדם, שולחן, ישיבה&#10;&#10;התיאור נוצר באופן אוטומטי">
            <a:extLst>
              <a:ext uri="{FF2B5EF4-FFF2-40B4-BE49-F238E27FC236}">
                <a16:creationId xmlns:a16="http://schemas.microsoft.com/office/drawing/2014/main" id="{7FFC1630-9D06-44C3-8B80-8D3E2260B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1" y="2873439"/>
            <a:ext cx="5021007" cy="37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838B08-7593-42B8-B0FC-C78EDA7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dirty="0">
                <a:solidFill>
                  <a:srgbClr val="02246E"/>
                </a:solidFill>
                <a:cs typeface="+mn-cs"/>
              </a:rPr>
              <a:t>אז איך עושים את זה בבית?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6076D0-47A3-468A-9A36-E82A4EF5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7639"/>
            <a:ext cx="11265243" cy="4708526"/>
          </a:xfrm>
        </p:spPr>
        <p:txBody>
          <a:bodyPr/>
          <a:lstStyle/>
          <a:p>
            <a:pPr marL="0" indent="0" algn="r">
              <a:buNone/>
            </a:pPr>
            <a:r>
              <a:rPr lang="he-IL" u="sng" dirty="0"/>
              <a:t>גידול חית מחמד</a:t>
            </a:r>
            <a:r>
              <a:rPr lang="he-IL" dirty="0"/>
              <a:t> מפתח אצל הילד/ה מיומנויות חברתיות של הבנה רגשית, אמפתיה, הבנת הצרכים של האחר והיכולת לקחת את הפרספקטיבה שלו ועוד.</a:t>
            </a:r>
          </a:p>
        </p:txBody>
      </p:sp>
      <p:pic>
        <p:nvPicPr>
          <p:cNvPr id="6" name="תמונה 5" descr="תמונה שמכילה כלב, אדם, ישיבה, קטן&#10;&#10;התיאור נוצר באופן אוטומטי">
            <a:extLst>
              <a:ext uri="{FF2B5EF4-FFF2-40B4-BE49-F238E27FC236}">
                <a16:creationId xmlns:a16="http://schemas.microsoft.com/office/drawing/2014/main" id="{FA582500-FF44-407F-AB35-70BB7BC98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60" y="2658316"/>
            <a:ext cx="6202830" cy="44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838B08-7593-42B8-B0FC-C78EDA7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dirty="0">
                <a:solidFill>
                  <a:srgbClr val="02246E"/>
                </a:solidFill>
                <a:cs typeface="+mn-cs"/>
              </a:rPr>
              <a:t>אז איך עושים את זה בבית?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6076D0-47A3-468A-9A36-E82A4EF5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7639"/>
            <a:ext cx="11265243" cy="4708526"/>
          </a:xfrm>
        </p:spPr>
        <p:txBody>
          <a:bodyPr/>
          <a:lstStyle/>
          <a:p>
            <a:pPr marL="0" indent="0" algn="r">
              <a:buNone/>
            </a:pPr>
            <a:r>
              <a:rPr lang="he-IL" u="sng" dirty="0"/>
              <a:t>מתן תפקידים ואחריות</a:t>
            </a:r>
            <a:r>
              <a:rPr lang="he-IL" dirty="0"/>
              <a:t> בבית מפתחים אצל הילדים את ראיית האחר. למשל תליית הכביסה, פינוי השולחן כחלק מההבנה שההורה הוא אדם אחר שונה ממנו עם צרכים ורגשות משל עצמו. </a:t>
            </a:r>
          </a:p>
        </p:txBody>
      </p:sp>
      <p:pic>
        <p:nvPicPr>
          <p:cNvPr id="5" name="תמונה 4" descr="תמונה שמכילה מקורה, אדם, שולחן, ישיבה&#10;&#10;התיאור נוצר באופן אוטומטי">
            <a:extLst>
              <a:ext uri="{FF2B5EF4-FFF2-40B4-BE49-F238E27FC236}">
                <a16:creationId xmlns:a16="http://schemas.microsoft.com/office/drawing/2014/main" id="{DB367D10-2DEB-45F3-8A77-29CB7556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28" y="3059023"/>
            <a:ext cx="4406274" cy="3304706"/>
          </a:xfrm>
          <a:prstGeom prst="rect">
            <a:avLst/>
          </a:prstGeom>
        </p:spPr>
      </p:pic>
      <p:pic>
        <p:nvPicPr>
          <p:cNvPr id="8" name="תמונה 7" descr="תמונה שמכילה אדם, מקורה, ילד, שולחן&#10;&#10;התיאור נוצר באופן אוטומטי">
            <a:extLst>
              <a:ext uri="{FF2B5EF4-FFF2-40B4-BE49-F238E27FC236}">
                <a16:creationId xmlns:a16="http://schemas.microsoft.com/office/drawing/2014/main" id="{95A006E9-3BD2-4A7B-BD10-EA4AA5424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6" y="2900772"/>
            <a:ext cx="4781458" cy="35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99CFA9-BD6D-4EBC-BFEC-0B16ACA8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pPr algn="l"/>
            <a:r>
              <a:rPr lang="he-IL" b="1" dirty="0">
                <a:cs typeface="+mn-cs"/>
              </a:rPr>
              <a:t>מקומם של ההורים בהעצמה החברתית של ילדיהם  בתקופת הקורונה</a:t>
            </a:r>
          </a:p>
        </p:txBody>
      </p:sp>
      <p:pic>
        <p:nvPicPr>
          <p:cNvPr id="6" name="מציין מיקום תוכן 5" descr="תמונה שמכילה מקורה, אדם, אישה, איש&#10;&#10;התיאור נוצר באופן אוטומטי">
            <a:extLst>
              <a:ext uri="{FF2B5EF4-FFF2-40B4-BE49-F238E27FC236}">
                <a16:creationId xmlns:a16="http://schemas.microsoft.com/office/drawing/2014/main" id="{C67D2B7F-B2A6-44BF-A2FC-5DDCADD82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" y="2311321"/>
            <a:ext cx="3595169" cy="2281998"/>
          </a:xfrm>
        </p:spPr>
      </p:pic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883142C-18AA-452B-99B3-925EAAD51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 bwMode="auto">
          <a:xfrm>
            <a:off x="8020289" y="1515505"/>
            <a:ext cx="425096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E8E77BE0-CA80-4746-9365-D9FF96DC8913}"/>
              </a:ext>
            </a:extLst>
          </p:cNvPr>
          <p:cNvSpPr/>
          <p:nvPr/>
        </p:nvSpPr>
        <p:spPr>
          <a:xfrm>
            <a:off x="8020289" y="1202963"/>
            <a:ext cx="4186035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הביטחון העצמי של הילד/ה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2412719-C751-4925-B0F6-C07772D5F33E}"/>
              </a:ext>
            </a:extLst>
          </p:cNvPr>
          <p:cNvSpPr/>
          <p:nvPr/>
        </p:nvSpPr>
        <p:spPr>
          <a:xfrm>
            <a:off x="223489" y="1703572"/>
            <a:ext cx="3691285" cy="734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פיתוח המיומנויות החברתיות בבית</a:t>
            </a:r>
          </a:p>
        </p:txBody>
      </p:sp>
      <p:pic>
        <p:nvPicPr>
          <p:cNvPr id="12" name="תמונה 11" descr="תמונה שמכילה שולחן, אדם, מקורה, ישיבה&#10;&#10;התיאור נוצר באופן אוטומטי">
            <a:extLst>
              <a:ext uri="{FF2B5EF4-FFF2-40B4-BE49-F238E27FC236}">
                <a16:creationId xmlns:a16="http://schemas.microsoft.com/office/drawing/2014/main" id="{FE9B6068-0C7B-476A-B9CC-FA1B10FE5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02" y="2145034"/>
            <a:ext cx="3422996" cy="2281998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981C957A-D74E-4C95-BAE0-19EE333A8F6B}"/>
              </a:ext>
            </a:extLst>
          </p:cNvPr>
          <p:cNvSpPr/>
          <p:nvPr/>
        </p:nvSpPr>
        <p:spPr>
          <a:xfrm>
            <a:off x="4397313" y="1301212"/>
            <a:ext cx="3448285" cy="79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הקשרים החברתיים בכלים האפשריים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DFC7E7F9-3DFB-4CED-B801-35D7F5BB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86" y="5240048"/>
            <a:ext cx="8354163" cy="150375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89322FB0-521C-4E08-9337-3E198479AD03}"/>
              </a:ext>
            </a:extLst>
          </p:cNvPr>
          <p:cNvSpPr/>
          <p:nvPr/>
        </p:nvSpPr>
        <p:spPr>
          <a:xfrm>
            <a:off x="1560813" y="4838087"/>
            <a:ext cx="5325762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חיזוק הרווחה הנפשית של הילד/ה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74F0005D-9DC0-4FA5-974A-1BFD029B0284}"/>
              </a:ext>
            </a:extLst>
          </p:cNvPr>
          <p:cNvSpPr/>
          <p:nvPr/>
        </p:nvSpPr>
        <p:spPr>
          <a:xfrm>
            <a:off x="8020289" y="1883770"/>
            <a:ext cx="1752361" cy="491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רשים זרימה: מחבר 2">
            <a:extLst>
              <a:ext uri="{FF2B5EF4-FFF2-40B4-BE49-F238E27FC236}">
                <a16:creationId xmlns:a16="http://schemas.microsoft.com/office/drawing/2014/main" id="{4912DDBE-4A28-4C27-B50A-88C00747BDA4}"/>
              </a:ext>
            </a:extLst>
          </p:cNvPr>
          <p:cNvSpPr/>
          <p:nvPr/>
        </p:nvSpPr>
        <p:spPr>
          <a:xfrm>
            <a:off x="7525265" y="568411"/>
            <a:ext cx="5325762" cy="4460789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76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4EABF7B-C3AB-40EB-9BB6-A8E96A90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2" y="274638"/>
            <a:ext cx="8122508" cy="1143000"/>
          </a:xfrm>
        </p:spPr>
        <p:txBody>
          <a:bodyPr/>
          <a:lstStyle/>
          <a:p>
            <a:r>
              <a:rPr lang="he-IL" b="1" dirty="0">
                <a:cs typeface="+mn-cs"/>
              </a:rPr>
              <a:t>חיזוק הביטחון העצמי של הילד/ה</a:t>
            </a:r>
            <a:br>
              <a:rPr lang="he-IL" b="1" dirty="0">
                <a:cs typeface="+mn-cs"/>
              </a:rPr>
            </a:br>
            <a:endParaRPr lang="he-IL" b="1" dirty="0">
              <a:cs typeface="+mn-cs"/>
            </a:endParaRPr>
          </a:p>
        </p:txBody>
      </p:sp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F603989-AFBE-4D3A-B23E-AB7E9690E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>
          <a:xfrm>
            <a:off x="4514125" y="1464782"/>
            <a:ext cx="6073715" cy="4735993"/>
          </a:xfrm>
          <a:noFill/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1C046FA-5F83-479E-9C26-BB449F7B5ADA}"/>
              </a:ext>
            </a:extLst>
          </p:cNvPr>
          <p:cNvSpPr/>
          <p:nvPr/>
        </p:nvSpPr>
        <p:spPr>
          <a:xfrm>
            <a:off x="4514125" y="1464783"/>
            <a:ext cx="2610575" cy="110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B4ED38-55DE-4EAF-A301-0A5D3D2F2EC0}"/>
              </a:ext>
            </a:extLst>
          </p:cNvPr>
          <p:cNvSpPr/>
          <p:nvPr/>
        </p:nvSpPr>
        <p:spPr>
          <a:xfrm>
            <a:off x="7124700" y="1417638"/>
            <a:ext cx="3714750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0D16EF9-AD78-4740-9EB7-FB50E854DE55}"/>
              </a:ext>
            </a:extLst>
          </p:cNvPr>
          <p:cNvSpPr/>
          <p:nvPr/>
        </p:nvSpPr>
        <p:spPr>
          <a:xfrm>
            <a:off x="308919" y="976184"/>
            <a:ext cx="5165124" cy="5224591"/>
          </a:xfrm>
          <a:prstGeom prst="rect">
            <a:avLst/>
          </a:prstGeom>
          <a:solidFill>
            <a:srgbClr val="F5D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5400" b="1" dirty="0">
                <a:solidFill>
                  <a:schemeClr val="tx1"/>
                </a:solidFill>
              </a:rPr>
              <a:t>בשלב הראשון: </a:t>
            </a:r>
          </a:p>
          <a:p>
            <a:pPr algn="r"/>
            <a:r>
              <a:rPr lang="he-IL" sz="5400" b="1" dirty="0">
                <a:solidFill>
                  <a:schemeClr val="tx1"/>
                </a:solidFill>
              </a:rPr>
              <a:t>זהו את </a:t>
            </a:r>
            <a:r>
              <a:rPr lang="he-IL" sz="5400" b="1" u="sng" dirty="0">
                <a:solidFill>
                  <a:schemeClr val="tx1"/>
                </a:solidFill>
              </a:rPr>
              <a:t>החוזקות</a:t>
            </a:r>
            <a:r>
              <a:rPr lang="he-IL" sz="5400" b="1" dirty="0">
                <a:solidFill>
                  <a:schemeClr val="tx1"/>
                </a:solidFill>
              </a:rPr>
              <a:t> של הילד/ה שלכם</a:t>
            </a:r>
          </a:p>
          <a:p>
            <a:pPr algn="r"/>
            <a:endParaRPr lang="he-IL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27C6F1E-2140-44A4-BDF7-E0C89F55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14303"/>
            <a:ext cx="7000875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cs typeface="+mn-cs"/>
              </a:rPr>
              <a:t>24 החוזקות של זליגמן</a:t>
            </a:r>
            <a:endParaRPr lang="en-US" dirty="0">
              <a:cs typeface="+mn-cs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DF4DF50-95C2-48C0-B03B-621D0C72A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095095"/>
              </p:ext>
            </p:extLst>
          </p:nvPr>
        </p:nvGraphicFramePr>
        <p:xfrm>
          <a:off x="377032" y="1116013"/>
          <a:ext cx="9145587" cy="56276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90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/>
                        <a:t>סלחנות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יושר</a:t>
                      </a:r>
                      <a:r>
                        <a:rPr lang="he-IL" sz="2400" b="1" baseline="0" dirty="0"/>
                        <a:t> וכנות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סקרנות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07"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ענווה וצניעות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טוב לב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אהבת הלמידה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הערכת יופי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אהבה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שיפוט וחשיבה ביקורתית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הכרת</a:t>
                      </a:r>
                      <a:r>
                        <a:rPr lang="he-IL" sz="2400" b="1" baseline="0" dirty="0"/>
                        <a:t> תודה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אזרחות טובה,</a:t>
                      </a:r>
                      <a:r>
                        <a:rPr lang="he-IL" sz="2400" b="1" baseline="0" dirty="0"/>
                        <a:t> עבודת צוות, נאמנות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כושר המצאה ומקוריות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תקווה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הגינות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אינטליגנציה חברתית רגשית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907"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רוחניות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מנהיגות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פרספקטיבה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90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/>
                        <a:t>התלהבות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שליטה עצמית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תעוזה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הומור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/>
                        <a:t>זהירות ושיקול דעת</a:t>
                      </a:r>
                      <a:endParaRPr lang="en-US" sz="2400" b="1" dirty="0"/>
                    </a:p>
                    <a:p>
                      <a:pPr algn="r"/>
                      <a:endParaRPr lang="en-US" sz="2400" b="1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b="1" dirty="0"/>
                        <a:t>התמדה ושקדנות</a:t>
                      </a:r>
                      <a:endParaRPr lang="en-US" sz="2400" b="1" dirty="0"/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C:\Users\Yael\Desktop\ScreenHunter_178 Apr. 27 01.45.jpg">
            <a:extLst>
              <a:ext uri="{FF2B5EF4-FFF2-40B4-BE49-F238E27FC236}">
                <a16:creationId xmlns:a16="http://schemas.microsoft.com/office/drawing/2014/main" id="{E695F191-83ED-4AB6-9E3A-79BFF25D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19" y="-18215"/>
            <a:ext cx="2706696" cy="24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9674B39-DE6B-44FB-BAD9-C258BFA130BA}"/>
              </a:ext>
            </a:extLst>
          </p:cNvPr>
          <p:cNvSpPr/>
          <p:nvPr/>
        </p:nvSpPr>
        <p:spPr>
          <a:xfrm>
            <a:off x="9810206" y="2926079"/>
            <a:ext cx="2207623" cy="32526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תחומי החוזקות:</a:t>
            </a:r>
          </a:p>
          <a:p>
            <a:pPr algn="ctr"/>
            <a:r>
              <a:rPr lang="he-IL" sz="2400" b="1" dirty="0"/>
              <a:t>חוכמה וידע</a:t>
            </a:r>
          </a:p>
          <a:p>
            <a:pPr algn="ctr"/>
            <a:r>
              <a:rPr lang="he-IL" sz="2400" b="1" dirty="0"/>
              <a:t>אנושיות ואהבה</a:t>
            </a:r>
          </a:p>
          <a:p>
            <a:pPr algn="ctr"/>
            <a:r>
              <a:rPr lang="he-IL" sz="2400" b="1" dirty="0"/>
              <a:t>מתינות</a:t>
            </a:r>
          </a:p>
          <a:p>
            <a:pPr algn="ctr"/>
            <a:r>
              <a:rPr lang="he-IL" sz="2400" b="1" dirty="0"/>
              <a:t>אומץ</a:t>
            </a:r>
          </a:p>
          <a:p>
            <a:pPr algn="ctr"/>
            <a:r>
              <a:rPr lang="he-IL" sz="2400" b="1" dirty="0"/>
              <a:t>צדק</a:t>
            </a:r>
          </a:p>
          <a:p>
            <a:pPr algn="ctr"/>
            <a:r>
              <a:rPr lang="he-IL" sz="2400" b="1" dirty="0"/>
              <a:t>נשגבות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D731-7E7C-4C47-A515-42FDAA27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503" y="-104503"/>
            <a:ext cx="12296503" cy="7476853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60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  <a:t>פיתוח מיומנויות חברתיות </a:t>
            </a:r>
            <a:br>
              <a:rPr lang="he-IL" sz="60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</a:br>
            <a:r>
              <a:rPr lang="he-IL" sz="60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  <a:t>בתקופת הקורונה</a:t>
            </a:r>
            <a:br>
              <a:rPr lang="he-IL" sz="60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</a:br>
            <a:r>
              <a:rPr lang="he-IL" sz="60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  <a:t>מקומם של ההורים</a:t>
            </a:r>
            <a:br>
              <a:rPr lang="he-IL" sz="60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</a:br>
            <a:r>
              <a:rPr lang="he-IL" sz="6000" b="1" u="sng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  <a:t>מרצה: יעל אברהם</a:t>
            </a:r>
            <a:br>
              <a:rPr lang="en-GB" sz="6000" b="1" dirty="0">
                <a:latin typeface="Courier New" pitchFamily="49" charset="0"/>
                <a:cs typeface="simpleBO" pitchFamily="2" charset="-79"/>
              </a:rPr>
            </a:br>
            <a:r>
              <a:rPr lang="he-IL" sz="3100" b="1" dirty="0">
                <a:solidFill>
                  <a:srgbClr val="FFFF00"/>
                </a:solidFill>
                <a:cs typeface="+mn-cs"/>
              </a:rPr>
              <a:t>פסיכולוגית חינוכית מומחית – מדריכה. </a:t>
            </a:r>
            <a:br>
              <a:rPr lang="he-IL" sz="3100" b="1" dirty="0">
                <a:solidFill>
                  <a:srgbClr val="FFFF00"/>
                </a:solidFill>
                <a:cs typeface="+mn-cs"/>
              </a:rPr>
            </a:br>
            <a:r>
              <a:rPr lang="he-IL" sz="3100" b="1" dirty="0">
                <a:solidFill>
                  <a:srgbClr val="FFFF00"/>
                </a:solidFill>
                <a:cs typeface="+mn-cs"/>
              </a:rPr>
              <a:t>מטפלת משפחתית מוסמכת. מטפלת קוגניטיבית התנהגותית. </a:t>
            </a:r>
            <a:br>
              <a:rPr lang="he-IL" sz="3100" b="1" dirty="0">
                <a:solidFill>
                  <a:srgbClr val="FFFF00"/>
                </a:solidFill>
                <a:cs typeface="+mn-cs"/>
              </a:rPr>
            </a:br>
            <a:r>
              <a:rPr lang="he-IL" sz="3100" b="1" u="sng" dirty="0">
                <a:solidFill>
                  <a:srgbClr val="FFFF00"/>
                </a:solidFill>
                <a:cs typeface="+mn-cs"/>
              </a:rPr>
              <a:t>מחברת הספר "דחייה חברתית – אין מצב שמפנים את הגב"</a:t>
            </a:r>
            <a:br>
              <a:rPr lang="en-US" sz="3100" b="1" dirty="0">
                <a:solidFill>
                  <a:srgbClr val="FFFF00"/>
                </a:solidFill>
                <a:cs typeface="+mn-cs"/>
              </a:rPr>
            </a:br>
            <a:br>
              <a:rPr lang="he-IL" sz="3100" b="1" dirty="0">
                <a:solidFill>
                  <a:srgbClr val="FFFF00"/>
                </a:solidFill>
                <a:latin typeface="Courier New" pitchFamily="49" charset="0"/>
                <a:cs typeface="simpleBO" pitchFamily="2" charset="-79"/>
              </a:rPr>
            </a:br>
            <a:r>
              <a:rPr lang="en-GB" sz="3600" b="1" dirty="0">
                <a:solidFill>
                  <a:schemeClr val="bg1"/>
                </a:solidFill>
                <a:latin typeface="Courier New" pitchFamily="49" charset="0"/>
                <a:cs typeface="simpleBO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yaelanduri@gmail.com</a:t>
            </a:r>
            <a:br>
              <a:rPr lang="he-IL" sz="3600" b="1" dirty="0">
                <a:latin typeface="Courier New" pitchFamily="49" charset="0"/>
                <a:cs typeface="simpleBO" pitchFamily="2" charset="-79"/>
              </a:rPr>
            </a:br>
            <a:r>
              <a:rPr lang="he-IL" sz="3600" b="1" dirty="0">
                <a:latin typeface="Courier New" pitchFamily="49" charset="0"/>
                <a:cs typeface="simpleBO" pitchFamily="2" charset="-79"/>
              </a:rPr>
              <a:t>2020</a:t>
            </a:r>
            <a:br>
              <a:rPr lang="en-GB" sz="6000" b="1" dirty="0">
                <a:latin typeface="Courier New" pitchFamily="49" charset="0"/>
                <a:cs typeface="simpleBO" pitchFamily="2" charset="-79"/>
              </a:rPr>
            </a:br>
            <a:endParaRPr lang="en-GB" sz="6000" b="1" dirty="0">
              <a:latin typeface="Courier New" pitchFamily="49" charset="0"/>
              <a:cs typeface="simpleBO" pitchFamily="2" charset="-79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4EABF7B-C3AB-40EB-9BB6-A8E96A90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84" y="274637"/>
            <a:ext cx="6073716" cy="1776231"/>
          </a:xfrm>
        </p:spPr>
        <p:txBody>
          <a:bodyPr/>
          <a:lstStyle/>
          <a:p>
            <a:r>
              <a:rPr lang="he-IL" b="1" dirty="0">
                <a:solidFill>
                  <a:srgbClr val="FF0000"/>
                </a:solidFill>
                <a:cs typeface="+mn-cs"/>
              </a:rPr>
              <a:t>חיזוק הביטחון העצמי של הילד/ה בשלושה צעדים</a:t>
            </a:r>
          </a:p>
        </p:txBody>
      </p:sp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F603989-AFBE-4D3A-B23E-AB7E9690E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>
          <a:xfrm>
            <a:off x="5326218" y="2098013"/>
            <a:ext cx="5261622" cy="4102762"/>
          </a:xfrm>
          <a:noFill/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1C046FA-5F83-479E-9C26-BB449F7B5ADA}"/>
              </a:ext>
            </a:extLst>
          </p:cNvPr>
          <p:cNvSpPr/>
          <p:nvPr/>
        </p:nvSpPr>
        <p:spPr>
          <a:xfrm>
            <a:off x="5326217" y="2050869"/>
            <a:ext cx="2406993" cy="1154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B4ED38-55DE-4EAF-A301-0A5D3D2F2EC0}"/>
              </a:ext>
            </a:extLst>
          </p:cNvPr>
          <p:cNvSpPr/>
          <p:nvPr/>
        </p:nvSpPr>
        <p:spPr>
          <a:xfrm>
            <a:off x="7124700" y="1892672"/>
            <a:ext cx="3694974" cy="484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0D16EF9-AD78-4740-9EB7-FB50E854DE55}"/>
              </a:ext>
            </a:extLst>
          </p:cNvPr>
          <p:cNvSpPr/>
          <p:nvPr/>
        </p:nvSpPr>
        <p:spPr>
          <a:xfrm>
            <a:off x="300446" y="274637"/>
            <a:ext cx="5261622" cy="5940959"/>
          </a:xfrm>
          <a:prstGeom prst="rect">
            <a:avLst/>
          </a:prstGeom>
          <a:solidFill>
            <a:srgbClr val="F5D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לאחר זיהוי החוזקות</a:t>
            </a:r>
            <a:r>
              <a:rPr lang="he-IL" sz="4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של הילד/ה העצימו אותם בשלושה צעדים: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 מה ראיתי?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2. מה זה גרם לי להרגיש?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3. מה זה אומר עליך?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4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4EABF7B-C3AB-40EB-9BB6-A8E96A90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cs typeface="+mn-cs"/>
              </a:rPr>
              <a:t>חיזוק הביטחון העצמי של הילד/ה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בשלושה צעדים:</a:t>
            </a:r>
          </a:p>
        </p:txBody>
      </p:sp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F603989-AFBE-4D3A-B23E-AB7E9690E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>
          <a:xfrm>
            <a:off x="4514125" y="1464782"/>
            <a:ext cx="6073715" cy="4735993"/>
          </a:xfrm>
          <a:noFill/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1C046FA-5F83-479E-9C26-BB449F7B5ADA}"/>
              </a:ext>
            </a:extLst>
          </p:cNvPr>
          <p:cNvSpPr/>
          <p:nvPr/>
        </p:nvSpPr>
        <p:spPr>
          <a:xfrm>
            <a:off x="4514125" y="1464783"/>
            <a:ext cx="2610575" cy="110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B4ED38-55DE-4EAF-A301-0A5D3D2F2EC0}"/>
              </a:ext>
            </a:extLst>
          </p:cNvPr>
          <p:cNvSpPr/>
          <p:nvPr/>
        </p:nvSpPr>
        <p:spPr>
          <a:xfrm>
            <a:off x="7124700" y="1464781"/>
            <a:ext cx="3714750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0D16EF9-AD78-4740-9EB7-FB50E854DE55}"/>
              </a:ext>
            </a:extLst>
          </p:cNvPr>
          <p:cNvSpPr/>
          <p:nvPr/>
        </p:nvSpPr>
        <p:spPr>
          <a:xfrm>
            <a:off x="609601" y="1417638"/>
            <a:ext cx="5049794" cy="4783137"/>
          </a:xfrm>
          <a:prstGeom prst="rect">
            <a:avLst/>
          </a:prstGeom>
          <a:solidFill>
            <a:srgbClr val="F5D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800" dirty="0">
                <a:solidFill>
                  <a:schemeClr val="tx1"/>
                </a:solidFill>
              </a:rPr>
              <a:t>לדוגמה:</a:t>
            </a:r>
          </a:p>
          <a:p>
            <a:pPr algn="r"/>
            <a:r>
              <a:rPr lang="he-IL" sz="2800" dirty="0">
                <a:solidFill>
                  <a:schemeClr val="tx1"/>
                </a:solidFill>
              </a:rPr>
              <a:t>1. יובלי היום כשראיתי שנתת לנועה לראות את התוכנית שהיא אוהבת בטלוויזיה </a:t>
            </a:r>
            <a:r>
              <a:rPr lang="he-IL" sz="2800" b="1" dirty="0">
                <a:solidFill>
                  <a:srgbClr val="FF0000"/>
                </a:solidFill>
              </a:rPr>
              <a:t>(מה ראיתי)</a:t>
            </a:r>
          </a:p>
          <a:p>
            <a:pPr algn="r"/>
            <a:r>
              <a:rPr lang="he-IL" sz="2800" dirty="0">
                <a:solidFill>
                  <a:schemeClr val="tx1"/>
                </a:solidFill>
              </a:rPr>
              <a:t>2. כל כך התרגשתי ממך והייתי גאה בך </a:t>
            </a:r>
            <a:r>
              <a:rPr lang="he-IL" sz="2800" b="1" dirty="0">
                <a:solidFill>
                  <a:srgbClr val="FF0000"/>
                </a:solidFill>
              </a:rPr>
              <a:t>(מה זה גרם לי להרגיש) </a:t>
            </a:r>
          </a:p>
          <a:p>
            <a:pPr algn="r"/>
            <a:r>
              <a:rPr lang="he-IL" sz="2800" dirty="0">
                <a:solidFill>
                  <a:schemeClr val="tx1"/>
                </a:solidFill>
              </a:rPr>
              <a:t>3.כי זה אומר לי איזה אח בכור נהדר אתה וכמה </a:t>
            </a:r>
            <a:r>
              <a:rPr lang="he-IL" sz="2800" u="sng" dirty="0">
                <a:solidFill>
                  <a:schemeClr val="tx1"/>
                </a:solidFill>
              </a:rPr>
              <a:t>נדיבות</a:t>
            </a:r>
            <a:r>
              <a:rPr lang="he-IL" sz="2800" dirty="0">
                <a:solidFill>
                  <a:schemeClr val="tx1"/>
                </a:solidFill>
              </a:rPr>
              <a:t> יש בך </a:t>
            </a:r>
            <a:r>
              <a:rPr lang="he-IL" sz="2800" b="1" dirty="0">
                <a:solidFill>
                  <a:srgbClr val="FF0000"/>
                </a:solidFill>
              </a:rPr>
              <a:t>(מה זה אומר עליך)</a:t>
            </a:r>
          </a:p>
        </p:txBody>
      </p:sp>
    </p:spTree>
    <p:extLst>
      <p:ext uri="{BB962C8B-B14F-4D97-AF65-F5344CB8AC3E}">
        <p14:creationId xmlns:p14="http://schemas.microsoft.com/office/powerpoint/2010/main" val="183108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4EABF7B-C3AB-40EB-9BB6-A8E96A90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0" y="274638"/>
            <a:ext cx="6305550" cy="1143000"/>
          </a:xfrm>
        </p:spPr>
        <p:txBody>
          <a:bodyPr/>
          <a:lstStyle/>
          <a:p>
            <a:r>
              <a:rPr lang="he-IL" b="1" dirty="0">
                <a:cs typeface="+mn-cs"/>
              </a:rPr>
              <a:t>חיזוק הביטחון העצמי של הילד/ה</a:t>
            </a:r>
          </a:p>
        </p:txBody>
      </p:sp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F603989-AFBE-4D3A-B23E-AB7E9690E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>
          <a:xfrm>
            <a:off x="4514125" y="1464782"/>
            <a:ext cx="6073715" cy="4735993"/>
          </a:xfrm>
          <a:noFill/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1C046FA-5F83-479E-9C26-BB449F7B5ADA}"/>
              </a:ext>
            </a:extLst>
          </p:cNvPr>
          <p:cNvSpPr/>
          <p:nvPr/>
        </p:nvSpPr>
        <p:spPr>
          <a:xfrm>
            <a:off x="4514125" y="1464783"/>
            <a:ext cx="2610575" cy="110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B4ED38-55DE-4EAF-A301-0A5D3D2F2EC0}"/>
              </a:ext>
            </a:extLst>
          </p:cNvPr>
          <p:cNvSpPr/>
          <p:nvPr/>
        </p:nvSpPr>
        <p:spPr>
          <a:xfrm>
            <a:off x="7124700" y="1417638"/>
            <a:ext cx="3714750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0D16EF9-AD78-4740-9EB7-FB50E854DE55}"/>
              </a:ext>
            </a:extLst>
          </p:cNvPr>
          <p:cNvSpPr/>
          <p:nvPr/>
        </p:nvSpPr>
        <p:spPr>
          <a:xfrm>
            <a:off x="383059" y="506628"/>
            <a:ext cx="4893791" cy="5694148"/>
          </a:xfrm>
          <a:prstGeom prst="rect">
            <a:avLst/>
          </a:prstGeom>
          <a:solidFill>
            <a:srgbClr val="F5D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2800" dirty="0">
                <a:solidFill>
                  <a:schemeClr val="tx1"/>
                </a:solidFill>
              </a:rPr>
              <a:t>עוד דוגמה:</a:t>
            </a:r>
          </a:p>
          <a:p>
            <a:pPr algn="r"/>
            <a:r>
              <a:rPr lang="he-IL" sz="2800" dirty="0">
                <a:solidFill>
                  <a:schemeClr val="tx1"/>
                </a:solidFill>
              </a:rPr>
              <a:t>1. "</a:t>
            </a:r>
            <a:r>
              <a:rPr lang="he-IL" sz="2800" dirty="0" err="1">
                <a:solidFill>
                  <a:schemeClr val="tx1"/>
                </a:solidFill>
              </a:rPr>
              <a:t>נועל'ה</a:t>
            </a:r>
            <a:r>
              <a:rPr lang="he-IL" sz="2800" dirty="0">
                <a:solidFill>
                  <a:schemeClr val="tx1"/>
                </a:solidFill>
              </a:rPr>
              <a:t> את יודעת היום בבוקר כשזכרת לבד להאכיל את החתול" </a:t>
            </a:r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(מה ראיתי)</a:t>
            </a:r>
          </a:p>
          <a:p>
            <a:pPr algn="r"/>
            <a:r>
              <a:rPr lang="he-IL" sz="2800" dirty="0">
                <a:solidFill>
                  <a:schemeClr val="tx1"/>
                </a:solidFill>
              </a:rPr>
              <a:t>2. "זה כל כך שימח אותי והייתי גאה בך" </a:t>
            </a:r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(מה זה גרם לי להרגיש) </a:t>
            </a:r>
          </a:p>
          <a:p>
            <a:pPr algn="r"/>
            <a:r>
              <a:rPr lang="he-IL" sz="2800" dirty="0">
                <a:solidFill>
                  <a:schemeClr val="tx1"/>
                </a:solidFill>
              </a:rPr>
              <a:t>3."כי זה אומר לי שאת כל כך אחראית ואכפתית" </a:t>
            </a:r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(מה זה אומר עליך)</a:t>
            </a:r>
          </a:p>
        </p:txBody>
      </p:sp>
    </p:spTree>
    <p:extLst>
      <p:ext uri="{BB962C8B-B14F-4D97-AF65-F5344CB8AC3E}">
        <p14:creationId xmlns:p14="http://schemas.microsoft.com/office/powerpoint/2010/main" val="325311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4EABF7B-C3AB-40EB-9BB6-A8E96A90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2" y="274638"/>
            <a:ext cx="8122508" cy="1143000"/>
          </a:xfrm>
        </p:spPr>
        <p:txBody>
          <a:bodyPr/>
          <a:lstStyle/>
          <a:p>
            <a:r>
              <a:rPr lang="he-IL" b="1" dirty="0">
                <a:cs typeface="+mn-cs"/>
              </a:rPr>
              <a:t>חיזוק הביטחון העצמי של הילד/ה</a:t>
            </a:r>
            <a:br>
              <a:rPr lang="he-IL" b="1" dirty="0">
                <a:cs typeface="+mn-cs"/>
              </a:rPr>
            </a:br>
            <a:endParaRPr lang="he-IL" b="1" dirty="0"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1C046FA-5F83-479E-9C26-BB449F7B5ADA}"/>
              </a:ext>
            </a:extLst>
          </p:cNvPr>
          <p:cNvSpPr/>
          <p:nvPr/>
        </p:nvSpPr>
        <p:spPr>
          <a:xfrm>
            <a:off x="4514125" y="1464783"/>
            <a:ext cx="2610575" cy="110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B4ED38-55DE-4EAF-A301-0A5D3D2F2EC0}"/>
              </a:ext>
            </a:extLst>
          </p:cNvPr>
          <p:cNvSpPr/>
          <p:nvPr/>
        </p:nvSpPr>
        <p:spPr>
          <a:xfrm>
            <a:off x="7124700" y="1417638"/>
            <a:ext cx="3714750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9" name="מציין מיקום תוכן 8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D8C2665F-BC99-4497-86BF-5535469C7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9" y="35658"/>
            <a:ext cx="11470897" cy="7188429"/>
          </a:xfr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0D16EF9-AD78-4740-9EB7-FB50E854DE55}"/>
              </a:ext>
            </a:extLst>
          </p:cNvPr>
          <p:cNvSpPr/>
          <p:nvPr/>
        </p:nvSpPr>
        <p:spPr>
          <a:xfrm>
            <a:off x="5290456" y="1781174"/>
            <a:ext cx="3824922" cy="4436745"/>
          </a:xfrm>
          <a:prstGeom prst="rect">
            <a:avLst/>
          </a:prstGeom>
          <a:solidFill>
            <a:srgbClr val="81BAD8"/>
          </a:solidFill>
          <a:ln>
            <a:solidFill>
              <a:srgbClr val="81B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chemeClr val="tx1"/>
                </a:solidFill>
              </a:rPr>
              <a:t>מומלץ לפחות שלושה חיזוקים ביום על פי מודל שלושת הצעדים</a:t>
            </a:r>
          </a:p>
          <a:p>
            <a:pPr algn="r"/>
            <a:endParaRPr lang="he-IL" sz="4400" b="1" dirty="0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71D511E-3E7F-4150-AE85-D9D88F3CA146}"/>
              </a:ext>
            </a:extLst>
          </p:cNvPr>
          <p:cNvSpPr/>
          <p:nvPr/>
        </p:nvSpPr>
        <p:spPr>
          <a:xfrm>
            <a:off x="9235825" y="444137"/>
            <a:ext cx="2572998" cy="613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B299FB2-DF3E-4070-BA55-05633C8E0974}"/>
              </a:ext>
            </a:extLst>
          </p:cNvPr>
          <p:cNvSpPr/>
          <p:nvPr/>
        </p:nvSpPr>
        <p:spPr>
          <a:xfrm>
            <a:off x="3958046" y="6583362"/>
            <a:ext cx="4846320" cy="5358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25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99CFA9-BD6D-4EBC-BFEC-0B16ACA8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pPr algn="l"/>
            <a:r>
              <a:rPr lang="he-IL" b="1" dirty="0">
                <a:cs typeface="+mn-cs"/>
              </a:rPr>
              <a:t>מקומם של ההורים בהעצמה החברתית של ילדיהם  בתקופת הקורונה</a:t>
            </a:r>
          </a:p>
        </p:txBody>
      </p:sp>
      <p:pic>
        <p:nvPicPr>
          <p:cNvPr id="6" name="מציין מיקום תוכן 5" descr="תמונה שמכילה מקורה, אדם, אישה, איש&#10;&#10;התיאור נוצר באופן אוטומטי">
            <a:extLst>
              <a:ext uri="{FF2B5EF4-FFF2-40B4-BE49-F238E27FC236}">
                <a16:creationId xmlns:a16="http://schemas.microsoft.com/office/drawing/2014/main" id="{C67D2B7F-B2A6-44BF-A2FC-5DDCADD82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" y="2311321"/>
            <a:ext cx="3595169" cy="2281998"/>
          </a:xfrm>
        </p:spPr>
      </p:pic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883142C-18AA-452B-99B3-925EAAD51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 bwMode="auto">
          <a:xfrm>
            <a:off x="8020289" y="1552576"/>
            <a:ext cx="425096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E8E77BE0-CA80-4746-9365-D9FF96DC8913}"/>
              </a:ext>
            </a:extLst>
          </p:cNvPr>
          <p:cNvSpPr/>
          <p:nvPr/>
        </p:nvSpPr>
        <p:spPr>
          <a:xfrm>
            <a:off x="8020289" y="1202963"/>
            <a:ext cx="4186035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הביטחון העצמי של הילד/ה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2412719-C751-4925-B0F6-C07772D5F33E}"/>
              </a:ext>
            </a:extLst>
          </p:cNvPr>
          <p:cNvSpPr/>
          <p:nvPr/>
        </p:nvSpPr>
        <p:spPr>
          <a:xfrm>
            <a:off x="223489" y="1703572"/>
            <a:ext cx="3691285" cy="734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פיתוח המיומנויות החברתיות בבית</a:t>
            </a:r>
          </a:p>
        </p:txBody>
      </p:sp>
      <p:pic>
        <p:nvPicPr>
          <p:cNvPr id="12" name="תמונה 11" descr="תמונה שמכילה שולחן, אדם, מקורה, ישיבה&#10;&#10;התיאור נוצר באופן אוטומטי">
            <a:extLst>
              <a:ext uri="{FF2B5EF4-FFF2-40B4-BE49-F238E27FC236}">
                <a16:creationId xmlns:a16="http://schemas.microsoft.com/office/drawing/2014/main" id="{FE9B6068-0C7B-476A-B9CC-FA1B10FE5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13" y="2145477"/>
            <a:ext cx="3422996" cy="2281998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981C957A-D74E-4C95-BAE0-19EE333A8F6B}"/>
              </a:ext>
            </a:extLst>
          </p:cNvPr>
          <p:cNvSpPr/>
          <p:nvPr/>
        </p:nvSpPr>
        <p:spPr>
          <a:xfrm>
            <a:off x="4397313" y="1301212"/>
            <a:ext cx="3448285" cy="79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הקשרים החברתיים בכלים האפשריים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DFC7E7F9-3DFB-4CED-B801-35D7F5BB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86" y="5240048"/>
            <a:ext cx="8354163" cy="150375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89322FB0-521C-4E08-9337-3E198479AD03}"/>
              </a:ext>
            </a:extLst>
          </p:cNvPr>
          <p:cNvSpPr/>
          <p:nvPr/>
        </p:nvSpPr>
        <p:spPr>
          <a:xfrm>
            <a:off x="1449977" y="4838087"/>
            <a:ext cx="5436598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חיזוק הרווחה הנפשית של הילד/ה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74F0005D-9DC0-4FA5-974A-1BFD029B0284}"/>
              </a:ext>
            </a:extLst>
          </p:cNvPr>
          <p:cNvSpPr/>
          <p:nvPr/>
        </p:nvSpPr>
        <p:spPr>
          <a:xfrm>
            <a:off x="8020289" y="1883770"/>
            <a:ext cx="1752361" cy="491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רשים זרימה: מחבר 2">
            <a:extLst>
              <a:ext uri="{FF2B5EF4-FFF2-40B4-BE49-F238E27FC236}">
                <a16:creationId xmlns:a16="http://schemas.microsoft.com/office/drawing/2014/main" id="{4912DDBE-4A28-4C27-B50A-88C00747BDA4}"/>
              </a:ext>
            </a:extLst>
          </p:cNvPr>
          <p:cNvSpPr/>
          <p:nvPr/>
        </p:nvSpPr>
        <p:spPr>
          <a:xfrm>
            <a:off x="3756275" y="846138"/>
            <a:ext cx="4520953" cy="403489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03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792A-9775-4450-8880-DED765CF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5827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/>
              <a:t>התפתחות חברתית בגילים שונים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CC9F-8D38-4D33-86B1-1C3AE2B7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857375"/>
            <a:ext cx="8258175" cy="4268788"/>
          </a:xfrm>
          <a:ln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dirty="0"/>
              <a:t>1. </a:t>
            </a:r>
            <a:r>
              <a:rPr lang="he-IL" b="1" dirty="0"/>
              <a:t>גן – א',ב'  הגיל הצעיר</a:t>
            </a:r>
            <a:r>
              <a:rPr lang="he-IL" dirty="0"/>
              <a:t>: הילד קשור למשפחתו ותלוי בה, הוא גם נקשר לדמויות בוגרות נוספות כגון הגננת, מחנכת הכיתה.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dirty="0"/>
              <a:t>2. </a:t>
            </a:r>
            <a:r>
              <a:rPr lang="he-IL" b="1" dirty="0"/>
              <a:t>ג' – ו'  גיל יסודי</a:t>
            </a:r>
            <a:r>
              <a:rPr lang="he-IL" dirty="0"/>
              <a:t>: מעבר מתלות לעצמאות. הילד מוצא ביטחון בחברת בני גילו. נורמות חברתיות, לחץ חברתי. המשימה המרכזית השתלבות חברתית.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dirty="0"/>
              <a:t> 3. </a:t>
            </a:r>
            <a:r>
              <a:rPr lang="he-IL" b="1" dirty="0"/>
              <a:t>ז' – י"ב  גיל ההתבגרות </a:t>
            </a:r>
            <a:r>
              <a:rPr lang="he-IL" dirty="0"/>
              <a:t>הילד קשור לבני גילו אך המשימה המרכזית כעת היא</a:t>
            </a:r>
            <a:r>
              <a:rPr lang="he-IL" b="1" dirty="0"/>
              <a:t> </a:t>
            </a:r>
            <a:r>
              <a:rPr lang="he-IL" dirty="0"/>
              <a:t>התפתחות של זהות עצמית.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BDC1F37-EBE9-483E-B414-77487BA175A6}"/>
              </a:ext>
            </a:extLst>
          </p:cNvPr>
          <p:cNvSpPr/>
          <p:nvPr/>
        </p:nvSpPr>
        <p:spPr>
          <a:xfrm>
            <a:off x="1743075" y="3181350"/>
            <a:ext cx="9315450" cy="17240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12F840-1BFD-4A61-954F-31556355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584" y="274638"/>
            <a:ext cx="7405816" cy="1143000"/>
          </a:xfrm>
        </p:spPr>
        <p:txBody>
          <a:bodyPr/>
          <a:lstStyle/>
          <a:p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שימוש בשלושה חושים </a:t>
            </a:r>
            <a:b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</a:b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חשוב למפגש החברתי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5EC6B5-FF38-4877-94D7-E6B766F6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e-IL" u="sng" dirty="0"/>
              <a:t>לראות</a:t>
            </a:r>
            <a:r>
              <a:rPr lang="he-IL" dirty="0"/>
              <a:t> את החבר/ה בזום/</a:t>
            </a:r>
            <a:r>
              <a:rPr lang="he-IL" dirty="0" err="1"/>
              <a:t>בפייסטיים</a:t>
            </a:r>
            <a:endParaRPr lang="he-IL" dirty="0"/>
          </a:p>
          <a:p>
            <a:pPr marL="0" indent="0" algn="r">
              <a:buNone/>
            </a:pPr>
            <a:r>
              <a:rPr lang="he-IL" u="sng" dirty="0"/>
              <a:t>לשמוע</a:t>
            </a:r>
            <a:r>
              <a:rPr lang="he-IL" dirty="0"/>
              <a:t> אותו/ה בטלפון </a:t>
            </a:r>
          </a:p>
          <a:p>
            <a:pPr marL="0" indent="0" algn="r">
              <a:buNone/>
            </a:pPr>
            <a:r>
              <a:rPr lang="he-IL" u="sng" dirty="0"/>
              <a:t>לדבר</a:t>
            </a:r>
            <a:r>
              <a:rPr lang="he-IL" dirty="0"/>
              <a:t> </a:t>
            </a:r>
            <a:r>
              <a:rPr lang="he-IL" dirty="0" err="1"/>
              <a:t>איתו</a:t>
            </a:r>
            <a:r>
              <a:rPr lang="he-IL" dirty="0"/>
              <a:t>/ה</a:t>
            </a:r>
          </a:p>
          <a:p>
            <a:pPr marL="0" indent="0" algn="r">
              <a:buNone/>
            </a:pPr>
            <a:endParaRPr lang="he-IL" dirty="0"/>
          </a:p>
        </p:txBody>
      </p:sp>
      <p:pic>
        <p:nvPicPr>
          <p:cNvPr id="7" name="תמונה 6" descr="תמונה שמכילה אדם, בייסבול, צילום, אחזקה&#10;&#10;התיאור נוצר באופן אוטומטי">
            <a:extLst>
              <a:ext uri="{FF2B5EF4-FFF2-40B4-BE49-F238E27FC236}">
                <a16:creationId xmlns:a16="http://schemas.microsoft.com/office/drawing/2014/main" id="{109DB7D8-5305-4AA2-83D8-46208707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60" y="2793489"/>
            <a:ext cx="2714368" cy="3789873"/>
          </a:xfrm>
          <a:prstGeom prst="rect">
            <a:avLst/>
          </a:prstGeom>
        </p:spPr>
      </p:pic>
      <p:pic>
        <p:nvPicPr>
          <p:cNvPr id="5" name="תמונה 4" descr="תמונה שמכילה שולחן, אדם, מקורה, ישיבה&#10;&#10;התיאור נוצר באופן אוטומטי">
            <a:extLst>
              <a:ext uri="{FF2B5EF4-FFF2-40B4-BE49-F238E27FC236}">
                <a16:creationId xmlns:a16="http://schemas.microsoft.com/office/drawing/2014/main" id="{85E62E1B-F0ED-495C-8741-EB12A210D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2" y="2485469"/>
            <a:ext cx="4947774" cy="3298515"/>
          </a:xfrm>
          <a:prstGeom prst="rect">
            <a:avLst/>
          </a:prstGeom>
        </p:spPr>
      </p:pic>
      <p:sp>
        <p:nvSpPr>
          <p:cNvPr id="21" name="תרשים זרימה: מחבר 20">
            <a:extLst>
              <a:ext uri="{FF2B5EF4-FFF2-40B4-BE49-F238E27FC236}">
                <a16:creationId xmlns:a16="http://schemas.microsoft.com/office/drawing/2014/main" id="{17F0945B-FBF7-45D3-BA72-948656E69B0C}"/>
              </a:ext>
            </a:extLst>
          </p:cNvPr>
          <p:cNvSpPr/>
          <p:nvPr/>
        </p:nvSpPr>
        <p:spPr>
          <a:xfrm>
            <a:off x="3639738" y="624192"/>
            <a:ext cx="1371270" cy="1236391"/>
          </a:xfrm>
          <a:prstGeom prst="flowChartConnector">
            <a:avLst/>
          </a:prstGeom>
          <a:solidFill>
            <a:srgbClr val="F8D7C4"/>
          </a:solidFill>
          <a:ln>
            <a:solidFill>
              <a:srgbClr val="F8D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897A4B5-4C34-4C51-9C3D-AD232CF0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38" y="664780"/>
            <a:ext cx="1371270" cy="123639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5DB369E-3A92-4F33-A291-B4185D21C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2" y="431602"/>
            <a:ext cx="1532854" cy="1422802"/>
          </a:xfrm>
          <a:prstGeom prst="rect">
            <a:avLst/>
          </a:prstGeom>
        </p:spPr>
      </p:pic>
      <p:pic>
        <p:nvPicPr>
          <p:cNvPr id="18" name="תמונה 17" descr="תמונה שמכילה טואלטיקה&#10;&#10;התיאור נוצר באופן אוטומטי">
            <a:extLst>
              <a:ext uri="{FF2B5EF4-FFF2-40B4-BE49-F238E27FC236}">
                <a16:creationId xmlns:a16="http://schemas.microsoft.com/office/drawing/2014/main" id="{5B6143A6-C059-4470-A658-2A5D990DA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4737"/>
            <a:ext cx="1371270" cy="1278424"/>
          </a:xfrm>
          <a:prstGeom prst="rect">
            <a:avLst/>
          </a:prstGeom>
        </p:spPr>
      </p:pic>
      <p:sp>
        <p:nvSpPr>
          <p:cNvPr id="22" name="משולש שווה-שוקיים 21">
            <a:extLst>
              <a:ext uri="{FF2B5EF4-FFF2-40B4-BE49-F238E27FC236}">
                <a16:creationId xmlns:a16="http://schemas.microsoft.com/office/drawing/2014/main" id="{A1DDFE1A-379C-4FAF-B9FB-567B07F3A351}"/>
              </a:ext>
            </a:extLst>
          </p:cNvPr>
          <p:cNvSpPr/>
          <p:nvPr/>
        </p:nvSpPr>
        <p:spPr>
          <a:xfrm rot="10800000">
            <a:off x="1426510" y="101502"/>
            <a:ext cx="1060704" cy="9144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מעגל חלקי 22">
            <a:extLst>
              <a:ext uri="{FF2B5EF4-FFF2-40B4-BE49-F238E27FC236}">
                <a16:creationId xmlns:a16="http://schemas.microsoft.com/office/drawing/2014/main" id="{C8DCAFA9-C84D-4E94-AF51-8972E558715A}"/>
              </a:ext>
            </a:extLst>
          </p:cNvPr>
          <p:cNvSpPr/>
          <p:nvPr/>
        </p:nvSpPr>
        <p:spPr>
          <a:xfrm rot="18613360">
            <a:off x="2539879" y="1507688"/>
            <a:ext cx="388186" cy="328305"/>
          </a:xfrm>
          <a:prstGeom prst="pie">
            <a:avLst/>
          </a:prstGeom>
          <a:solidFill>
            <a:srgbClr val="F8D7C4"/>
          </a:solidFill>
          <a:ln>
            <a:solidFill>
              <a:srgbClr val="F8D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61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4EABF7B-C3AB-40EB-9BB6-A8E96A90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2" y="274638"/>
            <a:ext cx="8122508" cy="1143000"/>
          </a:xfrm>
        </p:spPr>
        <p:txBody>
          <a:bodyPr/>
          <a:lstStyle/>
          <a:p>
            <a:r>
              <a:rPr lang="he-IL" b="1" dirty="0">
                <a:cs typeface="+mn-cs"/>
              </a:rPr>
              <a:t>חיזוק הביטחון העצמי של הילד/ה</a:t>
            </a:r>
            <a:br>
              <a:rPr lang="he-IL" b="1" dirty="0">
                <a:cs typeface="+mn-cs"/>
              </a:rPr>
            </a:br>
            <a:endParaRPr lang="he-IL" b="1" dirty="0"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1C046FA-5F83-479E-9C26-BB449F7B5ADA}"/>
              </a:ext>
            </a:extLst>
          </p:cNvPr>
          <p:cNvSpPr/>
          <p:nvPr/>
        </p:nvSpPr>
        <p:spPr>
          <a:xfrm>
            <a:off x="4514125" y="1464783"/>
            <a:ext cx="2610575" cy="110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DB4ED38-55DE-4EAF-A301-0A5D3D2F2EC0}"/>
              </a:ext>
            </a:extLst>
          </p:cNvPr>
          <p:cNvSpPr/>
          <p:nvPr/>
        </p:nvSpPr>
        <p:spPr>
          <a:xfrm>
            <a:off x="7124700" y="1417638"/>
            <a:ext cx="3714750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9" name="מציין מיקום תוכן 8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D8C2665F-BC99-4497-86BF-5535469C7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9" y="35658"/>
            <a:ext cx="11470897" cy="7188429"/>
          </a:xfr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0D16EF9-AD78-4740-9EB7-FB50E854DE55}"/>
              </a:ext>
            </a:extLst>
          </p:cNvPr>
          <p:cNvSpPr/>
          <p:nvPr/>
        </p:nvSpPr>
        <p:spPr>
          <a:xfrm>
            <a:off x="5290456" y="1781174"/>
            <a:ext cx="3824922" cy="4436745"/>
          </a:xfrm>
          <a:prstGeom prst="rect">
            <a:avLst/>
          </a:prstGeom>
          <a:solidFill>
            <a:srgbClr val="81BAD8"/>
          </a:solidFill>
          <a:ln>
            <a:solidFill>
              <a:srgbClr val="81B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chemeClr val="tx1"/>
                </a:solidFill>
              </a:rPr>
              <a:t>מומלץ להיות בקשר לפחות עם </a:t>
            </a:r>
            <a:r>
              <a:rPr lang="he-IL" sz="4400" b="1" u="sng" dirty="0">
                <a:solidFill>
                  <a:schemeClr val="tx1"/>
                </a:solidFill>
              </a:rPr>
              <a:t>חבר אחד ביום</a:t>
            </a:r>
            <a:r>
              <a:rPr lang="he-IL" sz="4400" b="1" dirty="0">
                <a:solidFill>
                  <a:schemeClr val="tx1"/>
                </a:solidFill>
              </a:rPr>
              <a:t>!</a:t>
            </a:r>
          </a:p>
          <a:p>
            <a:pPr algn="r"/>
            <a:endParaRPr lang="he-IL" sz="4400" b="1" dirty="0">
              <a:solidFill>
                <a:schemeClr val="tx1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71D511E-3E7F-4150-AE85-D9D88F3CA146}"/>
              </a:ext>
            </a:extLst>
          </p:cNvPr>
          <p:cNvSpPr/>
          <p:nvPr/>
        </p:nvSpPr>
        <p:spPr>
          <a:xfrm>
            <a:off x="9235825" y="444137"/>
            <a:ext cx="2572998" cy="613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B299FB2-DF3E-4070-BA55-05633C8E0974}"/>
              </a:ext>
            </a:extLst>
          </p:cNvPr>
          <p:cNvSpPr/>
          <p:nvPr/>
        </p:nvSpPr>
        <p:spPr>
          <a:xfrm>
            <a:off x="3958046" y="6583362"/>
            <a:ext cx="4846320" cy="5358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51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חוץ, הר, טבע, לכלוך&#10;&#10;התיאור נוצר באופן אוטומטי">
            <a:extLst>
              <a:ext uri="{FF2B5EF4-FFF2-40B4-BE49-F238E27FC236}">
                <a16:creationId xmlns:a16="http://schemas.microsoft.com/office/drawing/2014/main" id="{A1A0F9F1-B0A7-43F8-BD85-B0C373BDB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7635"/>
            <a:ext cx="7511726" cy="10015635"/>
          </a:xfrm>
          <a:prstGeom prst="rect">
            <a:avLst/>
          </a:prstGeom>
        </p:spPr>
      </p:pic>
      <p:sp>
        <p:nvSpPr>
          <p:cNvPr id="12292" name="TextBox 3">
            <a:extLst>
              <a:ext uri="{FF2B5EF4-FFF2-40B4-BE49-F238E27FC236}">
                <a16:creationId xmlns:a16="http://schemas.microsoft.com/office/drawing/2014/main" id="{19AB73B4-150E-4839-AC91-28D101F8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5642610"/>
            <a:ext cx="7013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e-IL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רווחה פסיכולוגית מתייחסת לשני מרכיבים בסיסיים של ערך עצמי ורמת תפקוד. והיא קשורה לערכים של בריאות, אופטימיות, סיפוק אישי, תקווה ואושר. </a:t>
            </a:r>
            <a:br>
              <a:rPr lang="he-IL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A48C77FA-47EA-48DF-BFCA-206A2F1E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230615"/>
            <a:ext cx="4699471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he-IL" alt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*הרווחה הפסיכולוגית של ילד, אשר יש לו חברות אחת הדדית </a:t>
            </a:r>
            <a:br>
              <a:rPr lang="he-IL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קרובה מאד לרווחה הפסיכולוגית של "מלך הכיתה" </a:t>
            </a:r>
            <a:br>
              <a:rPr lang="en-GB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6B7D-AA9B-41BE-A24A-511F3DB96E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dirty="0"/>
              <a:t>מעורבות ישירה או עקיפה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B4DC-A806-4163-ABBA-0526725DC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57314"/>
            <a:ext cx="10972800" cy="5286375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he-IL" sz="3600" b="1" dirty="0">
                <a:solidFill>
                  <a:schemeClr val="tx1"/>
                </a:solidFill>
                <a:latin typeface="Arial" pitchFamily="34" charset="0"/>
              </a:rPr>
              <a:t>מקומם של ההורים חשוב תמיד </a:t>
            </a:r>
            <a:r>
              <a:rPr lang="he-IL" b="1" dirty="0">
                <a:solidFill>
                  <a:schemeClr val="tx1"/>
                </a:solidFill>
              </a:rPr>
              <a:t>אם כי עם התפתחות הילד משתנה תפקיד ההורים ועובר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he-IL" sz="3600" b="1" u="sng" dirty="0">
                <a:solidFill>
                  <a:schemeClr val="tx1"/>
                </a:solidFill>
              </a:rPr>
              <a:t>מקדמת הבמה אל מאחורי הקלעים</a:t>
            </a:r>
            <a:r>
              <a:rPr lang="he-IL" b="1" dirty="0">
                <a:solidFill>
                  <a:schemeClr val="tx1"/>
                </a:solidFill>
              </a:rPr>
              <a:t>.</a:t>
            </a:r>
          </a:p>
          <a:p>
            <a:pPr algn="r" fontAlgn="auto">
              <a:spcAft>
                <a:spcPts val="0"/>
              </a:spcAft>
              <a:buNone/>
              <a:defRPr/>
            </a:pPr>
            <a:r>
              <a:rPr lang="he-IL" b="1" dirty="0">
                <a:solidFill>
                  <a:schemeClr val="tx1"/>
                </a:solidFill>
              </a:rPr>
              <a:t>עד כיתות א' ב' – </a:t>
            </a:r>
            <a:r>
              <a:rPr lang="he-IL" b="1" u="sng" dirty="0">
                <a:solidFill>
                  <a:schemeClr val="tx1"/>
                </a:solidFill>
              </a:rPr>
              <a:t>מעורבות ישירה </a:t>
            </a:r>
            <a:r>
              <a:rPr lang="he-IL" b="1" dirty="0">
                <a:solidFill>
                  <a:schemeClr val="tx1"/>
                </a:solidFill>
              </a:rPr>
              <a:t>של ההורים מסייעת לילד סביב ההתמודדות החברתית</a:t>
            </a:r>
          </a:p>
          <a:p>
            <a:pPr algn="r" fontAlgn="auto">
              <a:spcAft>
                <a:spcPts val="0"/>
              </a:spcAft>
              <a:buNone/>
              <a:defRPr/>
            </a:pPr>
            <a:r>
              <a:rPr lang="he-IL" b="1" dirty="0">
                <a:solidFill>
                  <a:schemeClr val="tx1"/>
                </a:solidFill>
              </a:rPr>
              <a:t>מכיתה ג' והלאה  - מעורבות ישירה של ההורים עלולה לפגוע במצבו החברתי של הילד ולכן </a:t>
            </a:r>
            <a:r>
              <a:rPr lang="he-IL" b="1" u="sng" dirty="0">
                <a:solidFill>
                  <a:schemeClr val="tx1"/>
                </a:solidFill>
              </a:rPr>
              <a:t>עדיפה מעורבות עקיפה </a:t>
            </a:r>
          </a:p>
          <a:p>
            <a:pPr algn="r" fontAlgn="auto">
              <a:spcAft>
                <a:spcPts val="0"/>
              </a:spcAft>
              <a:buNone/>
              <a:defRPr/>
            </a:pPr>
            <a:endParaRPr lang="he-IL" b="1" dirty="0">
              <a:solidFill>
                <a:schemeClr val="tx1"/>
              </a:solidFill>
              <a:cs typeface="simpleBO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EAE3-41F2-40C9-A3AC-5B5CE1E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0"/>
            <a:ext cx="11687175" cy="1417638"/>
          </a:xfr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/>
              <a:t>האתגרים של תקופת הקורונה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DA47-1FD4-421B-98B5-F947B0B6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528354"/>
            <a:ext cx="11687175" cy="513438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he-IL" sz="3600" dirty="0"/>
              <a:t>מחקרים מראים כי חשיפה של ילדים למשברים עולמיים (צונאמי, משבר כלכלי וגם קורונה) משפיעה על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he-IL" sz="3600" b="1" u="sng" dirty="0"/>
              <a:t>הרווחה הנפשית </a:t>
            </a:r>
            <a:r>
              <a:rPr lang="he-IL" sz="3600" dirty="0"/>
              <a:t>שלהם.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sz="3600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2E49C602-020A-4A58-8103-1AC0C11E19A3}"/>
              </a:ext>
            </a:extLst>
          </p:cNvPr>
          <p:cNvCxnSpPr>
            <a:cxnSpLocks/>
          </p:cNvCxnSpPr>
          <p:nvPr/>
        </p:nvCxnSpPr>
        <p:spPr>
          <a:xfrm>
            <a:off x="7177633" y="3429000"/>
            <a:ext cx="695325" cy="7953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30437E05-A978-482F-AB33-8669B2FFA084}"/>
              </a:ext>
            </a:extLst>
          </p:cNvPr>
          <p:cNvCxnSpPr>
            <a:cxnSpLocks/>
          </p:cNvCxnSpPr>
          <p:nvPr/>
        </p:nvCxnSpPr>
        <p:spPr>
          <a:xfrm flipH="1">
            <a:off x="5183642" y="3429000"/>
            <a:ext cx="806085" cy="7953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90AEE95A-7D84-495F-B3A1-691BF1C7F746}"/>
              </a:ext>
            </a:extLst>
          </p:cNvPr>
          <p:cNvSpPr/>
          <p:nvPr/>
        </p:nvSpPr>
        <p:spPr>
          <a:xfrm>
            <a:off x="6304955" y="4405721"/>
            <a:ext cx="5078014" cy="1847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תחושות של הילד </a:t>
            </a:r>
            <a:r>
              <a:rPr lang="he-IL" sz="2800" b="1" u="sng" dirty="0"/>
              <a:t>ביחס לעצמו</a:t>
            </a:r>
            <a:r>
              <a:rPr lang="he-IL" sz="2800" b="1" dirty="0"/>
              <a:t>:</a:t>
            </a:r>
            <a:endParaRPr lang="en-US" sz="2800" b="1" dirty="0"/>
          </a:p>
          <a:p>
            <a:pPr algn="ctr"/>
            <a:r>
              <a:rPr lang="he-IL" sz="2800" b="1" dirty="0"/>
              <a:t>שביעות רצון עצמית, משמעות, תכלית, שייכות.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429FD9A-4E36-457C-AD60-8308CFD9621F}"/>
              </a:ext>
            </a:extLst>
          </p:cNvPr>
          <p:cNvSpPr/>
          <p:nvPr/>
        </p:nvSpPr>
        <p:spPr>
          <a:xfrm>
            <a:off x="976313" y="4405721"/>
            <a:ext cx="4772025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</a:rPr>
              <a:t>רמת </a:t>
            </a:r>
            <a:r>
              <a:rPr lang="he-IL" sz="2800" b="1" u="sng" dirty="0">
                <a:solidFill>
                  <a:schemeClr val="tx1"/>
                </a:solidFill>
              </a:rPr>
              <a:t>התפקוד</a:t>
            </a:r>
            <a:r>
              <a:rPr lang="he-IL" sz="2800" b="1" dirty="0">
                <a:solidFill>
                  <a:schemeClr val="tx1"/>
                </a:solidFill>
              </a:rPr>
              <a:t> של הילד:</a:t>
            </a:r>
          </a:p>
          <a:p>
            <a:pPr algn="ctr"/>
            <a:r>
              <a:rPr lang="he-IL" sz="2800" b="1" dirty="0">
                <a:solidFill>
                  <a:schemeClr val="tx1"/>
                </a:solidFill>
              </a:rPr>
              <a:t>אכילה, שינה, למידה, </a:t>
            </a:r>
          </a:p>
          <a:p>
            <a:pPr algn="ctr"/>
            <a:r>
              <a:rPr lang="he-IL" sz="2800" b="1" u="sng" dirty="0">
                <a:solidFill>
                  <a:schemeClr val="tx1"/>
                </a:solidFill>
              </a:rPr>
              <a:t>תפקוד חברתי</a:t>
            </a:r>
          </a:p>
        </p:txBody>
      </p:sp>
    </p:spTree>
    <p:extLst>
      <p:ext uri="{BB962C8B-B14F-4D97-AF65-F5344CB8AC3E}">
        <p14:creationId xmlns:p14="http://schemas.microsoft.com/office/powerpoint/2010/main" val="10634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44B17C-E057-492B-BD3E-083C07A0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מקורה, וילון, רהיטים, ישיבה&#10;&#10;התיאור נוצר באופן אוטומטי">
            <a:extLst>
              <a:ext uri="{FF2B5EF4-FFF2-40B4-BE49-F238E27FC236}">
                <a16:creationId xmlns:a16="http://schemas.microsoft.com/office/drawing/2014/main" id="{E9FFE1DD-FDFF-4DDE-9FFA-526287011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1066446" cy="7446961"/>
          </a:xfr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B0A348E-472B-42AF-8FAD-F0E70B77EF93}"/>
              </a:ext>
            </a:extLst>
          </p:cNvPr>
          <p:cNvSpPr/>
          <p:nvPr/>
        </p:nvSpPr>
        <p:spPr>
          <a:xfrm>
            <a:off x="3094989" y="1730375"/>
            <a:ext cx="6002021" cy="256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/>
              <a:t>מכיתה ג' והלאה על ההורים לעבור  </a:t>
            </a:r>
          </a:p>
          <a:p>
            <a:pPr algn="ctr"/>
            <a:r>
              <a:rPr lang="he-IL" sz="4800" b="1" dirty="0"/>
              <a:t>מקדמת הבמה </a:t>
            </a:r>
          </a:p>
          <a:p>
            <a:pPr algn="ctr"/>
            <a:r>
              <a:rPr lang="he-IL" sz="4800" b="1" dirty="0"/>
              <a:t>אל מאחורי הקלעים</a:t>
            </a:r>
          </a:p>
        </p:txBody>
      </p:sp>
    </p:spTree>
    <p:extLst>
      <p:ext uri="{BB962C8B-B14F-4D97-AF65-F5344CB8AC3E}">
        <p14:creationId xmlns:p14="http://schemas.microsoft.com/office/powerpoint/2010/main" val="310147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DAD116-3135-4C92-B94A-D4F0E7EE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בניין, גדול, ישיבה, שולחן&#10;&#10;התיאור נוצר באופן אוטומטי">
            <a:extLst>
              <a:ext uri="{FF2B5EF4-FFF2-40B4-BE49-F238E27FC236}">
                <a16:creationId xmlns:a16="http://schemas.microsoft.com/office/drawing/2014/main" id="{94A59747-BE7D-4A92-A8EB-5BD5B8269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-105742"/>
            <a:ext cx="9751630" cy="7664781"/>
          </a:xfr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75CBA2C-03D5-4AE2-A460-320B5F8BABBC}"/>
              </a:ext>
            </a:extLst>
          </p:cNvPr>
          <p:cNvSpPr/>
          <p:nvPr/>
        </p:nvSpPr>
        <p:spPr>
          <a:xfrm>
            <a:off x="2881345" y="477679"/>
            <a:ext cx="5872480" cy="736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/>
              <a:t>אל מאחורי הקלעים</a:t>
            </a:r>
          </a:p>
        </p:txBody>
      </p:sp>
    </p:spTree>
    <p:extLst>
      <p:ext uri="{BB962C8B-B14F-4D97-AF65-F5344CB8AC3E}">
        <p14:creationId xmlns:p14="http://schemas.microsoft.com/office/powerpoint/2010/main" val="3031816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C0BB22-A467-40BD-B6AD-209E79C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724151"/>
            <a:ext cx="10991850" cy="3533774"/>
          </a:xfrm>
        </p:spPr>
        <p:txBody>
          <a:bodyPr/>
          <a:lstStyle/>
          <a:p>
            <a:pPr algn="r"/>
            <a:r>
              <a:rPr lang="he-IL" sz="3600" b="1" dirty="0">
                <a:solidFill>
                  <a:srgbClr val="FF0000"/>
                </a:solidFill>
                <a:cs typeface="+mn-cs"/>
              </a:rPr>
              <a:t>כלומר החל </a:t>
            </a:r>
            <a:r>
              <a:rPr lang="he-IL" sz="3600" b="1" u="sng" dirty="0">
                <a:solidFill>
                  <a:srgbClr val="FF0000"/>
                </a:solidFill>
                <a:cs typeface="+mn-cs"/>
              </a:rPr>
              <a:t>מכיתה ג' והלאה </a:t>
            </a:r>
            <a:r>
              <a:rPr lang="he-IL" sz="3600" b="1" dirty="0">
                <a:solidFill>
                  <a:srgbClr val="FF0000"/>
                </a:solidFill>
                <a:cs typeface="+mn-cs"/>
              </a:rPr>
              <a:t>עדיף </a:t>
            </a:r>
            <a:r>
              <a:rPr lang="he-IL" sz="3600" b="1" u="sng" dirty="0">
                <a:solidFill>
                  <a:srgbClr val="FF0000"/>
                </a:solidFill>
                <a:cs typeface="+mn-cs"/>
              </a:rPr>
              <a:t>להימנע</a:t>
            </a:r>
            <a:r>
              <a:rPr lang="he-IL" sz="3600" b="1" dirty="0">
                <a:solidFill>
                  <a:srgbClr val="FF0000"/>
                </a:solidFill>
                <a:cs typeface="+mn-cs"/>
              </a:rPr>
              <a:t> מהתערבות ישירה: </a:t>
            </a:r>
            <a:br>
              <a:rPr lang="he-IL" sz="3600" b="1" dirty="0">
                <a:solidFill>
                  <a:srgbClr val="FF0000"/>
                </a:solidFill>
                <a:cs typeface="+mn-cs"/>
              </a:rPr>
            </a:br>
            <a:r>
              <a:rPr lang="he-IL" sz="3600" b="1" u="sng" dirty="0">
                <a:solidFill>
                  <a:srgbClr val="FF0000"/>
                </a:solidFill>
                <a:cs typeface="+mn-cs"/>
              </a:rPr>
              <a:t>לא</a:t>
            </a:r>
            <a:r>
              <a:rPr lang="he-IL" sz="3600" b="1" dirty="0">
                <a:solidFill>
                  <a:srgbClr val="FF0000"/>
                </a:solidFill>
                <a:cs typeface="+mn-cs"/>
              </a:rPr>
              <a:t> להתערב </a:t>
            </a:r>
            <a:r>
              <a:rPr lang="he-IL" sz="3600" b="1" u="sng" dirty="0">
                <a:solidFill>
                  <a:srgbClr val="FF0000"/>
                </a:solidFill>
                <a:cs typeface="+mn-cs"/>
              </a:rPr>
              <a:t>באופן ישיר </a:t>
            </a:r>
            <a:r>
              <a:rPr lang="he-IL" sz="3600" b="1" dirty="0">
                <a:solidFill>
                  <a:srgbClr val="FF0000"/>
                </a:solidFill>
                <a:cs typeface="+mn-cs"/>
              </a:rPr>
              <a:t>ביחסים החברתיים שלו בכיתה, כשהילדים האחרים נוכחים. </a:t>
            </a:r>
            <a:br>
              <a:rPr lang="he-IL" sz="3600" b="1" dirty="0">
                <a:solidFill>
                  <a:srgbClr val="FF0000"/>
                </a:solidFill>
                <a:cs typeface="+mn-cs"/>
              </a:rPr>
            </a:br>
            <a:r>
              <a:rPr lang="he-IL" sz="3600" b="1" dirty="0">
                <a:solidFill>
                  <a:srgbClr val="FF0000"/>
                </a:solidFill>
                <a:cs typeface="+mn-cs"/>
              </a:rPr>
              <a:t>לא לדבר בשמו עם חברים שלו.</a:t>
            </a:r>
            <a:br>
              <a:rPr lang="he-IL" sz="3600" b="1" dirty="0">
                <a:solidFill>
                  <a:srgbClr val="FF0000"/>
                </a:solidFill>
                <a:cs typeface="+mn-cs"/>
              </a:rPr>
            </a:br>
            <a:r>
              <a:rPr lang="he-IL" sz="3600" b="1" dirty="0">
                <a:solidFill>
                  <a:srgbClr val="FF0000"/>
                </a:solidFill>
                <a:cs typeface="+mn-cs"/>
              </a:rPr>
              <a:t>לא לשבת עם הילד בזום שלו.</a:t>
            </a:r>
            <a:r>
              <a:rPr lang="en-US" sz="3600" b="1" dirty="0">
                <a:solidFill>
                  <a:srgbClr val="FF0000"/>
                </a:solidFill>
                <a:cs typeface="+mn-cs"/>
              </a:rPr>
              <a:t> </a:t>
            </a:r>
            <a:endParaRPr lang="he-IL" sz="36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9DA5A92-02DA-447C-92C8-D7D13E6E6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38125"/>
            <a:ext cx="4210050" cy="2590801"/>
          </a:xfr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A780F31-9BFB-41CD-B29C-88D2EB8E3F77}"/>
              </a:ext>
            </a:extLst>
          </p:cNvPr>
          <p:cNvSpPr/>
          <p:nvPr/>
        </p:nvSpPr>
        <p:spPr>
          <a:xfrm>
            <a:off x="9324975" y="171451"/>
            <a:ext cx="2609850" cy="240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5469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C0BB22-A467-40BD-B6AD-209E79C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638425"/>
            <a:ext cx="11591925" cy="3790156"/>
          </a:xfrm>
        </p:spPr>
        <p:txBody>
          <a:bodyPr/>
          <a:lstStyle/>
          <a:p>
            <a:pPr algn="r"/>
            <a:r>
              <a:rPr lang="he-IL" b="1" dirty="0">
                <a:solidFill>
                  <a:srgbClr val="00B050"/>
                </a:solidFill>
                <a:cs typeface="+mn-cs"/>
              </a:rPr>
              <a:t>לעומת זאת החל </a:t>
            </a:r>
            <a:r>
              <a:rPr lang="he-IL" b="1" u="sng" dirty="0">
                <a:solidFill>
                  <a:srgbClr val="00B050"/>
                </a:solidFill>
                <a:cs typeface="+mn-cs"/>
              </a:rPr>
              <a:t>מכיתה ג' והלאה </a:t>
            </a:r>
            <a:r>
              <a:rPr lang="he-IL" b="1" dirty="0">
                <a:solidFill>
                  <a:srgbClr val="00B050"/>
                </a:solidFill>
                <a:cs typeface="+mn-cs"/>
              </a:rPr>
              <a:t>עדיף לנקוט </a:t>
            </a:r>
            <a:r>
              <a:rPr lang="he-IL" b="1" u="sng" dirty="0">
                <a:solidFill>
                  <a:srgbClr val="00B050"/>
                </a:solidFill>
                <a:cs typeface="+mn-cs"/>
              </a:rPr>
              <a:t>בהתערבות עקיפה </a:t>
            </a:r>
            <a:r>
              <a:rPr lang="he-IL" b="1" dirty="0">
                <a:solidFill>
                  <a:srgbClr val="00B050"/>
                </a:solidFill>
                <a:cs typeface="+mn-cs"/>
              </a:rPr>
              <a:t>(מאחורי הקלעים): </a:t>
            </a:r>
            <a:br>
              <a:rPr lang="he-IL" b="1" dirty="0">
                <a:solidFill>
                  <a:srgbClr val="00B050"/>
                </a:solidFill>
                <a:cs typeface="+mn-cs"/>
              </a:rPr>
            </a:br>
            <a:r>
              <a:rPr lang="he-IL" b="1" dirty="0">
                <a:solidFill>
                  <a:srgbClr val="00B050"/>
                </a:solidFill>
                <a:cs typeface="+mn-cs"/>
              </a:rPr>
              <a:t>ליצור קשר עם המחנכת או היועצת</a:t>
            </a:r>
            <a:br>
              <a:rPr lang="he-IL" b="1" dirty="0">
                <a:solidFill>
                  <a:srgbClr val="00B050"/>
                </a:solidFill>
                <a:cs typeface="+mn-cs"/>
              </a:rPr>
            </a:br>
            <a:r>
              <a:rPr lang="he-IL" b="1" dirty="0">
                <a:solidFill>
                  <a:srgbClr val="00B050"/>
                </a:solidFill>
                <a:cs typeface="+mn-cs"/>
              </a:rPr>
              <a:t>לשוחח עם הילד הפרטי שלנו ולהנחות אותו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9DA5A92-02DA-447C-92C8-D7D13E6E6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429419"/>
            <a:ext cx="4210050" cy="2581275"/>
          </a:xfr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E14E21F-3819-45B5-AC2E-076C7A8C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447" y="687915"/>
            <a:ext cx="235935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99CFA9-BD6D-4EBC-BFEC-0B16ACA8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pPr algn="l"/>
            <a:r>
              <a:rPr lang="he-IL" b="1" dirty="0">
                <a:cs typeface="+mn-cs"/>
              </a:rPr>
              <a:t>מקומם של ההורים בהעצמה החברתית של ילדיהם  בתקופת הקורונה</a:t>
            </a:r>
          </a:p>
        </p:txBody>
      </p:sp>
      <p:pic>
        <p:nvPicPr>
          <p:cNvPr id="6" name="מציין מיקום תוכן 5" descr="תמונה שמכילה מקורה, אדם, אישה, איש&#10;&#10;התיאור נוצר באופן אוטומטי">
            <a:extLst>
              <a:ext uri="{FF2B5EF4-FFF2-40B4-BE49-F238E27FC236}">
                <a16:creationId xmlns:a16="http://schemas.microsoft.com/office/drawing/2014/main" id="{C67D2B7F-B2A6-44BF-A2FC-5DDCADD82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" y="2311321"/>
            <a:ext cx="3595169" cy="2281998"/>
          </a:xfrm>
        </p:spPr>
      </p:pic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883142C-18AA-452B-99B3-925EAAD51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 bwMode="auto">
          <a:xfrm>
            <a:off x="8020289" y="1552576"/>
            <a:ext cx="425096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E8E77BE0-CA80-4746-9365-D9FF96DC8913}"/>
              </a:ext>
            </a:extLst>
          </p:cNvPr>
          <p:cNvSpPr/>
          <p:nvPr/>
        </p:nvSpPr>
        <p:spPr>
          <a:xfrm>
            <a:off x="8020289" y="1202963"/>
            <a:ext cx="4186035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הביטחון העצמי של הילד/ה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2412719-C751-4925-B0F6-C07772D5F33E}"/>
              </a:ext>
            </a:extLst>
          </p:cNvPr>
          <p:cNvSpPr/>
          <p:nvPr/>
        </p:nvSpPr>
        <p:spPr>
          <a:xfrm>
            <a:off x="223489" y="1703572"/>
            <a:ext cx="3691285" cy="734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פיתוח המיומנויות החברתיות בבית</a:t>
            </a:r>
          </a:p>
        </p:txBody>
      </p:sp>
      <p:pic>
        <p:nvPicPr>
          <p:cNvPr id="12" name="תמונה 11" descr="תמונה שמכילה שולחן, אדם, מקורה, ישיבה&#10;&#10;התיאור נוצר באופן אוטומטי">
            <a:extLst>
              <a:ext uri="{FF2B5EF4-FFF2-40B4-BE49-F238E27FC236}">
                <a16:creationId xmlns:a16="http://schemas.microsoft.com/office/drawing/2014/main" id="{FE9B6068-0C7B-476A-B9CC-FA1B10FE5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13" y="2145477"/>
            <a:ext cx="3422996" cy="2281998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981C957A-D74E-4C95-BAE0-19EE333A8F6B}"/>
              </a:ext>
            </a:extLst>
          </p:cNvPr>
          <p:cNvSpPr/>
          <p:nvPr/>
        </p:nvSpPr>
        <p:spPr>
          <a:xfrm>
            <a:off x="4397313" y="1301212"/>
            <a:ext cx="3448285" cy="79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הקשרים החברתיים בכלים האפשריים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DFC7E7F9-3DFB-4CED-B801-35D7F5BB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86" y="5240048"/>
            <a:ext cx="8354163" cy="150375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89322FB0-521C-4E08-9337-3E198479AD03}"/>
              </a:ext>
            </a:extLst>
          </p:cNvPr>
          <p:cNvSpPr/>
          <p:nvPr/>
        </p:nvSpPr>
        <p:spPr>
          <a:xfrm>
            <a:off x="2361623" y="4789256"/>
            <a:ext cx="5658666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חיזוק הרווחה הנפשית של הילד/ה 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74F0005D-9DC0-4FA5-974A-1BFD029B0284}"/>
              </a:ext>
            </a:extLst>
          </p:cNvPr>
          <p:cNvSpPr/>
          <p:nvPr/>
        </p:nvSpPr>
        <p:spPr>
          <a:xfrm>
            <a:off x="8020289" y="1883770"/>
            <a:ext cx="1752361" cy="491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רשים זרימה: מחבר 2">
            <a:extLst>
              <a:ext uri="{FF2B5EF4-FFF2-40B4-BE49-F238E27FC236}">
                <a16:creationId xmlns:a16="http://schemas.microsoft.com/office/drawing/2014/main" id="{4912DDBE-4A28-4C27-B50A-88C00747BDA4}"/>
              </a:ext>
            </a:extLst>
          </p:cNvPr>
          <p:cNvSpPr/>
          <p:nvPr/>
        </p:nvSpPr>
        <p:spPr>
          <a:xfrm>
            <a:off x="1544596" y="4396033"/>
            <a:ext cx="10985156" cy="286974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63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EAE3-41F2-40C9-A3AC-5B5CE1E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0"/>
            <a:ext cx="11687175" cy="1417638"/>
          </a:xfr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/>
              <a:t>האתגרים של תקופת הקורונה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DA47-1FD4-421B-98B5-F947B0B6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785937"/>
            <a:ext cx="11687175" cy="4876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4000" dirty="0"/>
              <a:t>חשיפה למשברים עולמיים (צונאמי, משבר כלכלי וגם קורונה) משפיעה על </a:t>
            </a:r>
            <a:r>
              <a:rPr lang="he-IL" sz="4000" b="1" u="sng" dirty="0"/>
              <a:t>הרווחה הנפשית </a:t>
            </a:r>
            <a:r>
              <a:rPr lang="he-IL" sz="4000" dirty="0"/>
              <a:t>של ילדים.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sz="4000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2E49C602-020A-4A58-8103-1AC0C11E19A3}"/>
              </a:ext>
            </a:extLst>
          </p:cNvPr>
          <p:cNvCxnSpPr>
            <a:cxnSpLocks/>
          </p:cNvCxnSpPr>
          <p:nvPr/>
        </p:nvCxnSpPr>
        <p:spPr>
          <a:xfrm>
            <a:off x="6472239" y="3167062"/>
            <a:ext cx="695325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30437E05-A978-482F-AB33-8669B2FFA084}"/>
              </a:ext>
            </a:extLst>
          </p:cNvPr>
          <p:cNvCxnSpPr>
            <a:cxnSpLocks/>
          </p:cNvCxnSpPr>
          <p:nvPr/>
        </p:nvCxnSpPr>
        <p:spPr>
          <a:xfrm flipH="1">
            <a:off x="4667250" y="3124200"/>
            <a:ext cx="704851" cy="11001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90AEE95A-7D84-495F-B3A1-691BF1C7F746}"/>
              </a:ext>
            </a:extLst>
          </p:cNvPr>
          <p:cNvSpPr/>
          <p:nvPr/>
        </p:nvSpPr>
        <p:spPr>
          <a:xfrm>
            <a:off x="6472239" y="4359274"/>
            <a:ext cx="5078014" cy="1847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תחושות של הילד </a:t>
            </a:r>
            <a:r>
              <a:rPr lang="he-IL" sz="2800" b="1" u="sng" dirty="0"/>
              <a:t>ביחס לעצמו</a:t>
            </a:r>
            <a:r>
              <a:rPr lang="he-IL" sz="2800" b="1" dirty="0"/>
              <a:t>:</a:t>
            </a:r>
            <a:endParaRPr lang="en-US" sz="2800" b="1" dirty="0"/>
          </a:p>
          <a:p>
            <a:pPr algn="ctr"/>
            <a:r>
              <a:rPr lang="he-IL" sz="2800" b="1" dirty="0"/>
              <a:t>שביעות רצון עצמית, משמעות, תכלית, שייכות.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429FD9A-4E36-457C-AD60-8308CFD9621F}"/>
              </a:ext>
            </a:extLst>
          </p:cNvPr>
          <p:cNvSpPr/>
          <p:nvPr/>
        </p:nvSpPr>
        <p:spPr>
          <a:xfrm>
            <a:off x="600076" y="4359274"/>
            <a:ext cx="4772025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</a:rPr>
              <a:t>רמת </a:t>
            </a:r>
            <a:r>
              <a:rPr lang="he-IL" sz="2800" b="1" u="sng" dirty="0">
                <a:solidFill>
                  <a:schemeClr val="tx1"/>
                </a:solidFill>
              </a:rPr>
              <a:t>התפקוד</a:t>
            </a:r>
            <a:r>
              <a:rPr lang="he-IL" sz="2800" b="1" dirty="0">
                <a:solidFill>
                  <a:schemeClr val="tx1"/>
                </a:solidFill>
              </a:rPr>
              <a:t> של הילד:</a:t>
            </a:r>
          </a:p>
          <a:p>
            <a:pPr algn="ctr"/>
            <a:r>
              <a:rPr lang="he-IL" sz="2800" b="1" dirty="0">
                <a:solidFill>
                  <a:schemeClr val="tx1"/>
                </a:solidFill>
              </a:rPr>
              <a:t>אכילה, שינה, למידה, </a:t>
            </a:r>
          </a:p>
          <a:p>
            <a:pPr algn="ctr"/>
            <a:r>
              <a:rPr lang="he-IL" sz="2800" b="1" u="sng" dirty="0">
                <a:solidFill>
                  <a:schemeClr val="tx1"/>
                </a:solidFill>
              </a:rPr>
              <a:t>תפקוד חברתי</a:t>
            </a:r>
          </a:p>
        </p:txBody>
      </p:sp>
    </p:spTree>
    <p:extLst>
      <p:ext uri="{BB962C8B-B14F-4D97-AF65-F5344CB8AC3E}">
        <p14:creationId xmlns:p14="http://schemas.microsoft.com/office/powerpoint/2010/main" val="78790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ידיים גדולות וקטנות אוחזות בלב אדום">
            <a:extLst>
              <a:ext uri="{FF2B5EF4-FFF2-40B4-BE49-F238E27FC236}">
                <a16:creationId xmlns:a16="http://schemas.microsoft.com/office/drawing/2014/main" id="{03808E8E-1DD4-4521-B5FF-0CB42DA3F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59" y="-69795"/>
            <a:ext cx="12338559" cy="694044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EEAE3-41F2-40C9-A3AC-5B5CE1E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96834"/>
            <a:ext cx="5791200" cy="46111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>
                <a:solidFill>
                  <a:srgbClr val="FF0000"/>
                </a:solidFill>
              </a:rPr>
              <a:t>לַקֶשֶר עם המִשְפָּחָה </a:t>
            </a:r>
            <a:r>
              <a:rPr lang="he-IL" b="1" dirty="0" err="1">
                <a:solidFill>
                  <a:srgbClr val="FF0000"/>
                </a:solidFill>
              </a:rPr>
              <a:t>היתה</a:t>
            </a:r>
            <a:r>
              <a:rPr lang="he-IL" b="1" dirty="0">
                <a:solidFill>
                  <a:srgbClr val="FF0000"/>
                </a:solidFill>
              </a:rPr>
              <a:t> ההשפעה הגדולה ביותר על הרווחה הנפשית של הילד/ה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1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ידיים גדולות וקטנות אוחזות בלב אדום">
            <a:extLst>
              <a:ext uri="{FF2B5EF4-FFF2-40B4-BE49-F238E27FC236}">
                <a16:creationId xmlns:a16="http://schemas.microsoft.com/office/drawing/2014/main" id="{03808E8E-1DD4-4521-B5FF-0CB42DA3F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59" y="-41220"/>
            <a:ext cx="12338559" cy="694044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EEAE3-41F2-40C9-A3AC-5B5CE1E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531" y="169818"/>
            <a:ext cx="6348549" cy="5995852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b="1" dirty="0">
                <a:solidFill>
                  <a:srgbClr val="FF0000"/>
                </a:solidFill>
              </a:rPr>
              <a:t>אז איך נחזק את הרווחה הנפשית?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נתחבק במשפחה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נסתכל אחד לשני בעיניים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נעשה ביחד פעילות גופנית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נשמע ביחד מוסיקה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נשיר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נצחק, נחייך ונאהב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גרפיקה 3" descr="תווי מוסיקה">
            <a:extLst>
              <a:ext uri="{FF2B5EF4-FFF2-40B4-BE49-F238E27FC236}">
                <a16:creationId xmlns:a16="http://schemas.microsoft.com/office/drawing/2014/main" id="{053E9A0D-1470-469C-8033-4E7DACEF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4" y="4460966"/>
            <a:ext cx="888274" cy="888274"/>
          </a:xfrm>
          <a:prstGeom prst="rect">
            <a:avLst/>
          </a:prstGeom>
        </p:spPr>
      </p:pic>
      <p:pic>
        <p:nvPicPr>
          <p:cNvPr id="7" name="גרפיקה 6" descr="תווי מוסיקה">
            <a:extLst>
              <a:ext uri="{FF2B5EF4-FFF2-40B4-BE49-F238E27FC236}">
                <a16:creationId xmlns:a16="http://schemas.microsoft.com/office/drawing/2014/main" id="{8AD5FFE0-6173-4309-876E-CB2B85087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320" y="4460966"/>
            <a:ext cx="888274" cy="888274"/>
          </a:xfrm>
          <a:prstGeom prst="rect">
            <a:avLst/>
          </a:prstGeom>
        </p:spPr>
      </p:pic>
      <p:pic>
        <p:nvPicPr>
          <p:cNvPr id="11" name="גרפיקה 10" descr="יוגה">
            <a:extLst>
              <a:ext uri="{FF2B5EF4-FFF2-40B4-BE49-F238E27FC236}">
                <a16:creationId xmlns:a16="http://schemas.microsoft.com/office/drawing/2014/main" id="{F0C7073C-67B1-4DDD-AF2A-F484FD018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2411" y="2971800"/>
            <a:ext cx="914400" cy="914400"/>
          </a:xfrm>
          <a:prstGeom prst="rect">
            <a:avLst/>
          </a:prstGeom>
        </p:spPr>
      </p:pic>
      <p:pic>
        <p:nvPicPr>
          <p:cNvPr id="13" name="גרפיקה 12" descr="תג לב">
            <a:extLst>
              <a:ext uri="{FF2B5EF4-FFF2-40B4-BE49-F238E27FC236}">
                <a16:creationId xmlns:a16="http://schemas.microsoft.com/office/drawing/2014/main" id="{FE1C0559-622E-4D1F-AC16-B85BE7682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1726" y="50357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 descr="IMG_0464.JPG">
            <a:extLst>
              <a:ext uri="{FF2B5EF4-FFF2-40B4-BE49-F238E27FC236}">
                <a16:creationId xmlns:a16="http://schemas.microsoft.com/office/drawing/2014/main" id="{D28FCBBB-817C-4A8A-8A07-06A1FAAAF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4" y="-1652450"/>
            <a:ext cx="12583884" cy="943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169FE99-A630-45B2-93CE-8DA26A8ABC57}"/>
              </a:ext>
            </a:extLst>
          </p:cNvPr>
          <p:cNvSpPr txBox="1"/>
          <p:nvPr/>
        </p:nvSpPr>
        <p:spPr>
          <a:xfrm>
            <a:off x="2377438" y="-274320"/>
            <a:ext cx="9300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endParaRPr lang="he-IL" altLang="en-US" sz="3200" b="1" dirty="0">
              <a:solidFill>
                <a:schemeClr val="tx1"/>
              </a:solidFill>
              <a:latin typeface="Narkisim" panose="020E0502050101010101" pitchFamily="34" charset="-79"/>
              <a:ea typeface="simpleBO"/>
              <a:cs typeface="Narkisim" panose="020E0502050101010101" pitchFamily="34" charset="-79"/>
            </a:endParaRPr>
          </a:p>
          <a:p>
            <a:pPr algn="r" eaLnBrk="1" hangingPunct="1"/>
            <a:r>
              <a:rPr lang="he-IL" altLang="en-US" sz="3200" b="1" dirty="0">
                <a:solidFill>
                  <a:schemeClr val="tx1"/>
                </a:solidFill>
                <a:latin typeface="Narkisim" panose="020E0502050101010101" pitchFamily="34" charset="-79"/>
                <a:ea typeface="simpleBO"/>
                <a:cs typeface="Narkisim" panose="020E0502050101010101" pitchFamily="34" charset="-79"/>
              </a:rPr>
              <a:t>"ילד שאהבת הוריו אליו אינה מוטלת בספק, נושא בחובו כל ימיו הרגשה של מנצח, אותו ביטחון בהצלחה, שלעיתים קרובות מוליד את ההצלחה בפועל ממש"</a:t>
            </a:r>
          </a:p>
          <a:p>
            <a:pPr algn="r" eaLnBrk="1" hangingPunct="1"/>
            <a:r>
              <a:rPr lang="he-IL" altLang="en-US" sz="3200" b="1" dirty="0">
                <a:solidFill>
                  <a:schemeClr val="tx1"/>
                </a:solidFill>
                <a:latin typeface="Narkisim" panose="020E0502050101010101" pitchFamily="34" charset="-79"/>
                <a:ea typeface="simpleBO"/>
                <a:cs typeface="Narkisim" panose="020E0502050101010101" pitchFamily="34" charset="-79"/>
              </a:rPr>
              <a:t>                                      זיגמונד פרויד</a:t>
            </a:r>
          </a:p>
          <a:p>
            <a:pPr eaLnBrk="1" hangingPunct="1"/>
            <a:endParaRPr lang="he-IL" altLang="en-US" sz="3200" b="1" dirty="0">
              <a:solidFill>
                <a:schemeClr val="tx1"/>
              </a:solidFill>
              <a:latin typeface="Narkisim" panose="020E0502050101010101" pitchFamily="34" charset="-79"/>
              <a:ea typeface="simpleBO"/>
              <a:cs typeface="Narkisim" panose="020E0502050101010101" pitchFamily="34" charset="-79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D5EA50E-7991-4DA7-A6E4-1B1CE26B1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B7C3E9-95E5-47A4-9871-45B6A7839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6096002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3175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ציין מיקום תוכן 13" descr="תמונה שמכילה מזון&#10;&#10;התיאור נוצר באופן אוטומטי">
            <a:extLst>
              <a:ext uri="{FF2B5EF4-FFF2-40B4-BE49-F238E27FC236}">
                <a16:creationId xmlns:a16="http://schemas.microsoft.com/office/drawing/2014/main" id="{2160FEA0-AABC-444D-A7B1-116975F9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37958"/>
            <a:ext cx="1957287" cy="309452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C17CA5DB-5419-4B91-B331-FE1FC34A0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2997D58-CCDE-41B6-9138-BAD0569D0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105" y="0"/>
            <a:ext cx="914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 descr="תמונה שמכילה טקסט, ספר&#10;&#10;התיאור נוצר באופן אוטומטי">
            <a:extLst>
              <a:ext uri="{FF2B5EF4-FFF2-40B4-BE49-F238E27FC236}">
                <a16:creationId xmlns:a16="http://schemas.microsoft.com/office/drawing/2014/main" id="{29E418E2-B515-4172-9AA8-61DCF074E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45" y="137958"/>
            <a:ext cx="2352858" cy="324532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 descr="תמונה שמכילה ישיבה, שולחן&#10;&#10;התיאור נוצר באופן אוטומטי">
            <a:extLst>
              <a:ext uri="{FF2B5EF4-FFF2-40B4-BE49-F238E27FC236}">
                <a16:creationId xmlns:a16="http://schemas.microsoft.com/office/drawing/2014/main" id="{B38CAA03-66EF-4E9E-8D79-59A9C89AF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8" y="3584289"/>
            <a:ext cx="2152239" cy="295840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AC0D0F1-ACA7-4816-BAA3-AA1777BBF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3625517"/>
            <a:ext cx="2183061" cy="291074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C71ABD0-ADC5-4B3D-915A-2600EACB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408" y="141286"/>
            <a:ext cx="5689530" cy="6030914"/>
          </a:xfrm>
        </p:spPr>
        <p:txBody>
          <a:bodyPr>
            <a:normAutofit/>
          </a:bodyPr>
          <a:lstStyle/>
          <a:p>
            <a:r>
              <a:rPr lang="he-IL" sz="2800" b="1" dirty="0"/>
              <a:t>הספר "דחייה חברתית - אין מצב שמפנים את הגב" מאת יעל אברהם יצא לאור </a:t>
            </a:r>
            <a:r>
              <a:rPr lang="he-IL" sz="2800" b="1" u="sng" dirty="0"/>
              <a:t>בעברית</a:t>
            </a:r>
            <a:r>
              <a:rPr lang="he-IL" sz="2800" b="1" dirty="0"/>
              <a:t> בישראל באוגוסט 2018</a:t>
            </a:r>
          </a:p>
          <a:p>
            <a:r>
              <a:rPr lang="he-IL" sz="2800" b="1" dirty="0"/>
              <a:t>מאז הודפס כאן ב 10 מהדורות</a:t>
            </a:r>
          </a:p>
          <a:p>
            <a:r>
              <a:rPr lang="he-IL" sz="2800" b="1" dirty="0"/>
              <a:t>בשנת 2019 יצא לאור </a:t>
            </a:r>
            <a:r>
              <a:rPr lang="he-IL" sz="2800" b="1" u="sng" dirty="0"/>
              <a:t>ברוסית</a:t>
            </a:r>
            <a:r>
              <a:rPr lang="he-IL" sz="2800" b="1" dirty="0"/>
              <a:t> במוסקבה </a:t>
            </a:r>
          </a:p>
          <a:p>
            <a:r>
              <a:rPr lang="he-IL" sz="2800" b="1" dirty="0"/>
              <a:t>בשנת 2019 תורגם </a:t>
            </a:r>
            <a:r>
              <a:rPr lang="he-IL" sz="2800" b="1" u="sng" dirty="0"/>
              <a:t>לכתב ברייל </a:t>
            </a:r>
            <a:r>
              <a:rPr lang="he-IL" sz="2800" b="1" dirty="0"/>
              <a:t>עבור לקויי ראייה ועיוורים</a:t>
            </a:r>
          </a:p>
          <a:p>
            <a:r>
              <a:rPr lang="he-IL" sz="2800" b="1" dirty="0"/>
              <a:t>בשנת 2020 יצא לאור </a:t>
            </a:r>
            <a:r>
              <a:rPr lang="he-IL" sz="2800" b="1" u="sng" dirty="0"/>
              <a:t>בערבית </a:t>
            </a:r>
            <a:r>
              <a:rPr lang="he-IL" sz="2800" b="1" dirty="0"/>
              <a:t>בישראל</a:t>
            </a:r>
            <a:endParaRPr lang="en-US" sz="2800" b="1" u="sng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879232-964F-454E-9293-E486E17E4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01FA338-CDF1-450E-A04F-6E406DC3D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A84213-A49B-4C55-A6E9-77AA3EC3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90B4EA0-B3E6-4C88-BC13-608774D70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E4CC04-BBF8-4416-BB78-6203922B6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7C64305-308E-433B-B58D-8FECC46F0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906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EAE3-41F2-40C9-A3AC-5B5CE1E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0"/>
            <a:ext cx="11687175" cy="1417638"/>
          </a:xfr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/>
              <a:t>האתגרים של תקופת הקורונה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DA47-1FD4-421B-98B5-F947B0B6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8" y="1857375"/>
            <a:ext cx="11197556" cy="459567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4000" dirty="0"/>
              <a:t>תקופת הקורונה – מאתגרת במיוחד את התחום החברתי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sz="4000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4000" dirty="0"/>
              <a:t>מסכות על הפנים, מרחק פיזי, לימודים מרחוק, מחסור במפגש ובאינטראקציות חברתיות עם ילדים אחרים.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4000" dirty="0"/>
              <a:t>כל אלו מקשים על ההתנסות החברתית ועל הלמידה החברתית של הילדים</a:t>
            </a:r>
            <a:endParaRPr lang="en-GB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EAE3-41F2-40C9-A3AC-5B5CE1E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0"/>
            <a:ext cx="11687175" cy="1417638"/>
          </a:xfr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/>
              <a:t>האתגרים של תקופת הקורונה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DA47-1FD4-421B-98B5-F947B0B6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46" y="1857375"/>
            <a:ext cx="10908507" cy="43243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None/>
              <a:defRPr/>
            </a:pPr>
            <a:endParaRPr lang="he-IL" sz="4000" dirty="0"/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he-IL" sz="4000" dirty="0"/>
              <a:t>בהרצאה זו אנסה להראות כיצד למרות המסכות, המרחק הפיזי והמחסור במפגשים חברתיים עם ילדים אחרים, עדיין, </a:t>
            </a:r>
            <a:r>
              <a:rPr lang="he-IL" sz="4000" u="sng" dirty="0"/>
              <a:t>ההורים בבית והמשפחה </a:t>
            </a:r>
            <a:r>
              <a:rPr lang="he-IL" sz="4000" dirty="0"/>
              <a:t>יכולים להשפיע לטובה על </a:t>
            </a:r>
            <a:r>
              <a:rPr lang="he-IL" sz="4000" b="1" dirty="0"/>
              <a:t>הרווחה הנפשית </a:t>
            </a:r>
            <a:r>
              <a:rPr lang="he-IL" sz="4000" dirty="0"/>
              <a:t>של הילדים וגם להמשיך ולפתח את </a:t>
            </a:r>
            <a:r>
              <a:rPr lang="he-IL" sz="4000" b="1" dirty="0"/>
              <a:t>התחום הרגשי - חברתי </a:t>
            </a:r>
            <a:r>
              <a:rPr lang="he-IL" sz="4000" dirty="0"/>
              <a:t>שלהם.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1982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99CFA9-BD6D-4EBC-BFEC-0B16ACA8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pPr algn="l"/>
            <a:r>
              <a:rPr lang="he-IL" b="1" dirty="0">
                <a:cs typeface="+mn-cs"/>
              </a:rPr>
              <a:t>מקומם של ההורים בהעצמה החברתית של ילדיהם  בתקופת הקורונה</a:t>
            </a:r>
          </a:p>
        </p:txBody>
      </p:sp>
      <p:pic>
        <p:nvPicPr>
          <p:cNvPr id="6" name="מציין מיקום תוכן 5" descr="תמונה שמכילה מקורה, אדם, אישה, איש&#10;&#10;התיאור נוצר באופן אוטומטי">
            <a:extLst>
              <a:ext uri="{FF2B5EF4-FFF2-40B4-BE49-F238E27FC236}">
                <a16:creationId xmlns:a16="http://schemas.microsoft.com/office/drawing/2014/main" id="{C67D2B7F-B2A6-44BF-A2FC-5DDCADD82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" y="2311321"/>
            <a:ext cx="3595169" cy="2281998"/>
          </a:xfrm>
        </p:spPr>
      </p:pic>
      <p:pic>
        <p:nvPicPr>
          <p:cNvPr id="4" name="Picture 2" descr="C:\Users\Yael\Desktop\ScreenHunter_162 Oct. 10 12.42.jpg">
            <a:extLst>
              <a:ext uri="{FF2B5EF4-FFF2-40B4-BE49-F238E27FC236}">
                <a16:creationId xmlns:a16="http://schemas.microsoft.com/office/drawing/2014/main" id="{4883142C-18AA-452B-99B3-925EAAD51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056" r="9643" b="5705"/>
          <a:stretch/>
        </p:blipFill>
        <p:spPr bwMode="auto">
          <a:xfrm>
            <a:off x="8020289" y="1552576"/>
            <a:ext cx="425096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E8E77BE0-CA80-4746-9365-D9FF96DC8913}"/>
              </a:ext>
            </a:extLst>
          </p:cNvPr>
          <p:cNvSpPr/>
          <p:nvPr/>
        </p:nvSpPr>
        <p:spPr>
          <a:xfrm>
            <a:off x="8020289" y="1202963"/>
            <a:ext cx="4186035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הביטחון העצמי של הילד/ה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2412719-C751-4925-B0F6-C07772D5F33E}"/>
              </a:ext>
            </a:extLst>
          </p:cNvPr>
          <p:cNvSpPr/>
          <p:nvPr/>
        </p:nvSpPr>
        <p:spPr>
          <a:xfrm>
            <a:off x="223489" y="1703572"/>
            <a:ext cx="3691285" cy="734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פיתוח המיומנויות החברתיות בבית</a:t>
            </a:r>
          </a:p>
        </p:txBody>
      </p:sp>
      <p:pic>
        <p:nvPicPr>
          <p:cNvPr id="12" name="תמונה 11" descr="תמונה שמכילה שולחן, אדם, מקורה, ישיבה&#10;&#10;התיאור נוצר באופן אוטומטי">
            <a:extLst>
              <a:ext uri="{FF2B5EF4-FFF2-40B4-BE49-F238E27FC236}">
                <a16:creationId xmlns:a16="http://schemas.microsoft.com/office/drawing/2014/main" id="{FE9B6068-0C7B-476A-B9CC-FA1B10FE5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13" y="2145477"/>
            <a:ext cx="3422996" cy="2281998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981C957A-D74E-4C95-BAE0-19EE333A8F6B}"/>
              </a:ext>
            </a:extLst>
          </p:cNvPr>
          <p:cNvSpPr/>
          <p:nvPr/>
        </p:nvSpPr>
        <p:spPr>
          <a:xfrm>
            <a:off x="4397313" y="1301212"/>
            <a:ext cx="3448285" cy="79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חיזוק הקשרים החברתיים בכלים האפשריים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DFC7E7F9-3DFB-4CED-B801-35D7F5BB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86" y="5240048"/>
            <a:ext cx="8354163" cy="150375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89322FB0-521C-4E08-9337-3E198479AD03}"/>
              </a:ext>
            </a:extLst>
          </p:cNvPr>
          <p:cNvSpPr/>
          <p:nvPr/>
        </p:nvSpPr>
        <p:spPr>
          <a:xfrm>
            <a:off x="1854926" y="4838087"/>
            <a:ext cx="5499463" cy="61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חיזוק הרווחה הנפשית של הילד/ה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74F0005D-9DC0-4FA5-974A-1BFD029B0284}"/>
              </a:ext>
            </a:extLst>
          </p:cNvPr>
          <p:cNvSpPr/>
          <p:nvPr/>
        </p:nvSpPr>
        <p:spPr>
          <a:xfrm>
            <a:off x="8020289" y="1883770"/>
            <a:ext cx="1752361" cy="491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רשים זרימה: מחבר 2">
            <a:extLst>
              <a:ext uri="{FF2B5EF4-FFF2-40B4-BE49-F238E27FC236}">
                <a16:creationId xmlns:a16="http://schemas.microsoft.com/office/drawing/2014/main" id="{4912DDBE-4A28-4C27-B50A-88C00747BDA4}"/>
              </a:ext>
            </a:extLst>
          </p:cNvPr>
          <p:cNvSpPr/>
          <p:nvPr/>
        </p:nvSpPr>
        <p:spPr>
          <a:xfrm>
            <a:off x="-398642" y="1119530"/>
            <a:ext cx="5069496" cy="403489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4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1C9F5A-2412-4F39-8B38-4C4514F1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מהי מסוגלות חברתית?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F9A8F8-15C8-4A18-969A-19A0EFF23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2093930"/>
            <a:ext cx="7680960" cy="4622305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857DE01-029A-4F1F-B2CF-97E44635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8" y="1417638"/>
            <a:ext cx="11229703" cy="4525963"/>
          </a:xfrm>
        </p:spPr>
        <p:txBody>
          <a:bodyPr/>
          <a:lstStyle/>
          <a:p>
            <a:pPr marL="0" indent="0" algn="r">
              <a:buNone/>
            </a:pPr>
            <a:r>
              <a:rPr lang="he-IL" sz="4000" dirty="0"/>
              <a:t>המידה שבה אני משתלבת בחברה ומתפקדת בה, היכולת שלי ליצור קשרים חברתיים חיוביים ולהימנע משליליים.</a:t>
            </a:r>
          </a:p>
        </p:txBody>
      </p:sp>
    </p:spTree>
    <p:extLst>
      <p:ext uri="{BB962C8B-B14F-4D97-AF65-F5344CB8AC3E}">
        <p14:creationId xmlns:p14="http://schemas.microsoft.com/office/powerpoint/2010/main" val="220853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C:\Users\Yael\Desktop\rich-autumn-building-stone.jpg">
            <a:extLst>
              <a:ext uri="{FF2B5EF4-FFF2-40B4-BE49-F238E27FC236}">
                <a16:creationId xmlns:a16="http://schemas.microsoft.com/office/drawing/2014/main" id="{78D31BEA-3291-4D7C-A2CE-64556BF6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89418"/>
            <a:ext cx="12383659" cy="1657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ontent Placeholder 6">
            <a:extLst>
              <a:ext uri="{FF2B5EF4-FFF2-40B4-BE49-F238E27FC236}">
                <a16:creationId xmlns:a16="http://schemas.microsoft.com/office/drawing/2014/main" id="{0198D7A8-33B6-49C5-A375-1531519A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553AEC12-0C4D-40C6-BC16-0676657B1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714" y="765175"/>
            <a:ext cx="87362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המיומנויות החברתיות הן אבני </a:t>
            </a:r>
            <a:r>
              <a:rPr lang="he-IL" altLang="en-US" sz="7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הבנין</a:t>
            </a:r>
            <a:r>
              <a:rPr lang="he-IL" alt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של </a:t>
            </a:r>
            <a:r>
              <a:rPr lang="he-IL" altLang="en-US" sz="72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המסוגלות החברתית </a:t>
            </a:r>
            <a:r>
              <a:rPr lang="he-IL" alt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שלנו</a:t>
            </a:r>
            <a:endParaRPr lang="en-GB" altLang="en-US" sz="7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מקורה, אובייקט, שולחן, ישיבה&#10;&#10;התיאור נוצר באופן אוטומטי">
            <a:extLst>
              <a:ext uri="{FF2B5EF4-FFF2-40B4-BE49-F238E27FC236}">
                <a16:creationId xmlns:a16="http://schemas.microsoft.com/office/drawing/2014/main" id="{5766D603-4DFE-4952-9E9E-5E74DE4C5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6027"/>
            <a:ext cx="12381470" cy="928610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6116DE5-6B71-4A3C-A0C2-D6932E80CF18}"/>
              </a:ext>
            </a:extLst>
          </p:cNvPr>
          <p:cNvSpPr/>
          <p:nvPr/>
        </p:nvSpPr>
        <p:spPr>
          <a:xfrm>
            <a:off x="9761838" y="-729049"/>
            <a:ext cx="2298357" cy="1940011"/>
          </a:xfrm>
          <a:prstGeom prst="rect">
            <a:avLst/>
          </a:prstGeom>
          <a:solidFill>
            <a:srgbClr val="5D5D5D"/>
          </a:solidFill>
          <a:ln>
            <a:solidFill>
              <a:srgbClr val="5F5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98596E-F227-42F8-8644-D6AB3EC88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752877"/>
              </p:ext>
            </p:extLst>
          </p:nvPr>
        </p:nvGraphicFramePr>
        <p:xfrm>
          <a:off x="2619633" y="-67963"/>
          <a:ext cx="11168098" cy="716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6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15001</TotalTime>
  <Words>1545</Words>
  <Application>Microsoft Office PowerPoint</Application>
  <PresentationFormat>Widescreen</PresentationFormat>
  <Paragraphs>203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Calibri</vt:lpstr>
      <vt:lpstr>Century Gothic</vt:lpstr>
      <vt:lpstr>Courier New</vt:lpstr>
      <vt:lpstr>Narkisim</vt:lpstr>
      <vt:lpstr>Varela Round</vt:lpstr>
      <vt:lpstr>Wingdings 3</vt:lpstr>
      <vt:lpstr>פרוסה</vt:lpstr>
      <vt:lpstr>1_Office Theme</vt:lpstr>
      <vt:lpstr>Office Theme</vt:lpstr>
      <vt:lpstr>2_Office Theme</vt:lpstr>
      <vt:lpstr>5_Office Theme</vt:lpstr>
      <vt:lpstr>7_Office Theme</vt:lpstr>
      <vt:lpstr>10_Office Theme</vt:lpstr>
      <vt:lpstr>11_Office Theme</vt:lpstr>
      <vt:lpstr>3_Office Theme</vt:lpstr>
      <vt:lpstr>6_Office Theme</vt:lpstr>
      <vt:lpstr>מערכת שידורים לאומית</vt:lpstr>
      <vt:lpstr>פיתוח מיומנויות חברתיות  בתקופת הקורונה מקומם של ההורים מרצה: יעל אברהם פסיכולוגית חינוכית מומחית – מדריכה.  מטפלת משפחתית מוסמכת. מטפלת קוגניטיבית התנהגותית.  מחברת הספר "דחייה חברתית – אין מצב שמפנים את הגב"  yaelanduri@gmail.com 2020 </vt:lpstr>
      <vt:lpstr>האתגרים של תקופת הקורונה</vt:lpstr>
      <vt:lpstr>האתגרים של תקופת הקורונה</vt:lpstr>
      <vt:lpstr>האתגרים של תקופת הקורונה</vt:lpstr>
      <vt:lpstr>מקומם של ההורים בהעצמה החברתית של ילדיהם  בתקופת הקורונה</vt:lpstr>
      <vt:lpstr>מהי מסוגלות חברתית? </vt:lpstr>
      <vt:lpstr>PowerPoint Presentation</vt:lpstr>
      <vt:lpstr>PowerPoint Presentation</vt:lpstr>
      <vt:lpstr>  המיומנויות החברתיות הבסיסיות  </vt:lpstr>
      <vt:lpstr>המיומנויות החברתיות המורכבות </vt:lpstr>
      <vt:lpstr>PowerPoint Presentation</vt:lpstr>
      <vt:lpstr>PowerPoint Presentation</vt:lpstr>
      <vt:lpstr>אז איך עושים את זה בבית?</vt:lpstr>
      <vt:lpstr>אז איך עושים את זה בבית?</vt:lpstr>
      <vt:lpstr>אז איך עושים את זה בבית?</vt:lpstr>
      <vt:lpstr>מקומם של ההורים בהעצמה החברתית של ילדיהם  בתקופת הקורונה</vt:lpstr>
      <vt:lpstr>חיזוק הביטחון העצמי של הילד/ה </vt:lpstr>
      <vt:lpstr>24 החוזקות של זליגמן</vt:lpstr>
      <vt:lpstr>חיזוק הביטחון העצמי של הילד/ה בשלושה צעדים</vt:lpstr>
      <vt:lpstr>חיזוק הביטחון העצמי של הילד/ה בשלושה צעדים:</vt:lpstr>
      <vt:lpstr>חיזוק הביטחון העצמי של הילד/ה</vt:lpstr>
      <vt:lpstr>חיזוק הביטחון העצמי של הילד/ה </vt:lpstr>
      <vt:lpstr>מקומם של ההורים בהעצמה החברתית של ילדיהם  בתקופת הקורונה</vt:lpstr>
      <vt:lpstr>התפתחות חברתית בגילים שונים</vt:lpstr>
      <vt:lpstr>שימוש בשלושה חושים  חשוב למפגש החברתי</vt:lpstr>
      <vt:lpstr>חיזוק הביטחון העצמי של הילד/ה </vt:lpstr>
      <vt:lpstr>PowerPoint Presentation</vt:lpstr>
      <vt:lpstr>מעורבות ישירה או עקיפה</vt:lpstr>
      <vt:lpstr>PowerPoint Presentation</vt:lpstr>
      <vt:lpstr>PowerPoint Presentation</vt:lpstr>
      <vt:lpstr>כלומר החל מכיתה ג' והלאה עדיף להימנע מהתערבות ישירה:  לא להתערב באופן ישיר ביחסים החברתיים שלו בכיתה, כשהילדים האחרים נוכחים.  לא לדבר בשמו עם חברים שלו. לא לשבת עם הילד בזום שלו. </vt:lpstr>
      <vt:lpstr>לעומת זאת החל מכיתה ג' והלאה עדיף לנקוט בהתערבות עקיפה (מאחורי הקלעים):  ליצור קשר עם המחנכת או היועצת לשוחח עם הילד הפרטי שלנו ולהנחות אותו</vt:lpstr>
      <vt:lpstr>מקומם של ההורים בהעצמה החברתית של ילדיהם  בתקופת הקורונה</vt:lpstr>
      <vt:lpstr>האתגרים של תקופת הקורונה</vt:lpstr>
      <vt:lpstr>לַקֶשֶר עם המִשְפָּחָה היתה ההשפעה הגדולה ביותר על הרווחה הנפשית של הילד/ה</vt:lpstr>
      <vt:lpstr>אז איך נחזק את הרווחה הנפשית? נתחבק במשפחה נסתכל אחד לשני בעיניים נעשה ביחד פעילות גופנית נשמע ביחד מוסיקה נשיר נצחק, נחייך ונאהב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דחייה חברתית – אין מצב שמפנים את הגב מרצה: יעל אברהם</dc:title>
  <dc:creator>yaelanduri@gmail.com</dc:creator>
  <cp:lastModifiedBy>Anat Kaldaron</cp:lastModifiedBy>
  <cp:revision>146</cp:revision>
  <dcterms:created xsi:type="dcterms:W3CDTF">2020-09-19T08:43:58Z</dcterms:created>
  <dcterms:modified xsi:type="dcterms:W3CDTF">2020-10-29T05:44:53Z</dcterms:modified>
</cp:coreProperties>
</file>