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2"/>
  </p:notesMasterIdLst>
  <p:sldIdLst>
    <p:sldId id="257" r:id="rId2"/>
    <p:sldId id="309" r:id="rId3"/>
    <p:sldId id="361" r:id="rId4"/>
    <p:sldId id="307" r:id="rId5"/>
    <p:sldId id="330" r:id="rId6"/>
    <p:sldId id="331" r:id="rId7"/>
    <p:sldId id="341" r:id="rId8"/>
    <p:sldId id="362" r:id="rId9"/>
    <p:sldId id="344" r:id="rId10"/>
    <p:sldId id="371" r:id="rId11"/>
    <p:sldId id="345" r:id="rId12"/>
    <p:sldId id="346" r:id="rId13"/>
    <p:sldId id="347" r:id="rId14"/>
    <p:sldId id="340" r:id="rId15"/>
    <p:sldId id="348" r:id="rId16"/>
    <p:sldId id="370" r:id="rId17"/>
    <p:sldId id="350" r:id="rId18"/>
    <p:sldId id="349" r:id="rId19"/>
    <p:sldId id="332" r:id="rId20"/>
    <p:sldId id="333" r:id="rId21"/>
    <p:sldId id="363" r:id="rId22"/>
    <p:sldId id="352" r:id="rId23"/>
    <p:sldId id="364" r:id="rId24"/>
    <p:sldId id="369" r:id="rId25"/>
    <p:sldId id="368" r:id="rId26"/>
    <p:sldId id="353" r:id="rId27"/>
    <p:sldId id="372" r:id="rId28"/>
    <p:sldId id="354" r:id="rId29"/>
    <p:sldId id="355" r:id="rId30"/>
    <p:sldId id="356" r:id="rId31"/>
    <p:sldId id="357" r:id="rId32"/>
    <p:sldId id="358" r:id="rId33"/>
    <p:sldId id="365" r:id="rId34"/>
    <p:sldId id="359" r:id="rId35"/>
    <p:sldId id="360" r:id="rId36"/>
    <p:sldId id="366" r:id="rId37"/>
    <p:sldId id="367" r:id="rId38"/>
    <p:sldId id="373" r:id="rId39"/>
    <p:sldId id="343" r:id="rId40"/>
    <p:sldId id="291" r:id="rId4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F0FF"/>
    <a:srgbClr val="92D050"/>
    <a:srgbClr val="192A72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0" autoAdjust="0"/>
    <p:restoredTop sz="93841" autoAdjust="0"/>
  </p:normalViewPr>
  <p:slideViewPr>
    <p:cSldViewPr snapToGrid="0" snapToObjects="1">
      <p:cViewPr varScale="1">
        <p:scale>
          <a:sx n="88" d="100"/>
          <a:sy n="88" d="100"/>
        </p:scale>
        <p:origin x="976" y="184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כ"ט.אב.תש"ף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1204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37955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52152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09648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89433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02155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6253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5419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6945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1408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6267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5256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5280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כ"ט.אב.תש"ף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.il/url?sa=i&amp;rct=j&amp;q=&amp;esrc=s&amp;source=images&amp;cd=&amp;cad=rja&amp;uact=8&amp;docid=yP0Zf-2ChOO54M&amp;tbnid=I5pfNTaL_7S0kM:&amp;ved=0CAUQjRw&amp;url=http://www.hot.org.il/166449&amp;ei=mw3FU6_-IcHROY3KgfgN&amp;bvm=bv.70810081,d.bGE&amp;psig=AFQjCNFOolN1SrooENOKdnqTmSDvCmqwtg&amp;ust=1405509398870189" TargetMode="Externa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.il/url?sa=i&amp;rct=j&amp;q=&amp;esrc=s&amp;source=images&amp;cd=&amp;cad=rja&amp;uact=8&amp;docid=yP0Zf-2ChOO54M&amp;tbnid=I5pfNTaL_7S0kM:&amp;ved=0CAUQjRw&amp;url=http://www.hot.org.il/166449&amp;ei=mw3FU6_-IcHROY3KgfgN&amp;bvm=bv.70810081,d.bGE&amp;psig=AFQjCNFOolN1SrooENOKdnqTmSDvCmqwtg&amp;ust=1405509398870189" TargetMode="External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850851" y="1293048"/>
            <a:ext cx="3888816" cy="4062435"/>
          </a:xfrm>
        </p:spPr>
        <p:txBody>
          <a:bodyPr>
            <a:normAutofit fontScale="92500" lnSpcReduction="20000"/>
          </a:bodyPr>
          <a:lstStyle/>
          <a:p>
            <a:r>
              <a:rPr lang="he-IL" b="1" dirty="0"/>
              <a:t>ב- </a:t>
            </a:r>
            <a:r>
              <a:rPr lang="en-US" b="1" dirty="0"/>
              <a:t>unsigned</a:t>
            </a:r>
            <a:r>
              <a:rPr lang="he-IL" b="1" dirty="0"/>
              <a:t> יש לנו רק מספרים חיוביים.</a:t>
            </a:r>
          </a:p>
          <a:p>
            <a:r>
              <a:rPr lang="he-IL" b="1" dirty="0"/>
              <a:t>כל חריגה מחוץ לתחום המספרים  יוצרת </a:t>
            </a:r>
            <a:r>
              <a:rPr lang="en-US" sz="3500" b="1" u="sng" dirty="0"/>
              <a:t>carry</a:t>
            </a:r>
            <a:endParaRPr lang="he-IL" b="1" u="sng" dirty="0"/>
          </a:p>
          <a:p>
            <a:endParaRPr lang="he-IL" b="1" dirty="0"/>
          </a:p>
          <a:p>
            <a:r>
              <a:rPr lang="he-IL" b="1" dirty="0"/>
              <a:t>דוגמה ב- 4 ביטים</a:t>
            </a:r>
            <a:br>
              <a:rPr lang="en-US" b="1" dirty="0"/>
            </a:br>
            <a:r>
              <a:rPr lang="en-US" b="1" dirty="0"/>
              <a:t> 10+7 =17</a:t>
            </a:r>
            <a:r>
              <a:rPr lang="he-IL" b="1" dirty="0"/>
              <a:t>: </a:t>
            </a:r>
            <a:endParaRPr lang="en-US" b="1" dirty="0"/>
          </a:p>
          <a:p>
            <a:pPr marL="0" indent="0">
              <a:buNone/>
            </a:pPr>
            <a:endParaRPr lang="he-IL" b="1" dirty="0"/>
          </a:p>
          <a:p>
            <a:pPr marL="0" indent="0">
              <a:buNone/>
            </a:pPr>
            <a:r>
              <a:rPr lang="en-US" b="1" dirty="0"/>
              <a:t>1010+</a:t>
            </a:r>
          </a:p>
          <a:p>
            <a:pPr marL="0" indent="0">
              <a:buNone/>
            </a:pPr>
            <a:r>
              <a:rPr lang="en-US" b="1" u="sng" dirty="0"/>
              <a:t>0111 </a:t>
            </a:r>
          </a:p>
          <a:p>
            <a:pPr marL="0" indent="0">
              <a:buNone/>
            </a:pPr>
            <a:r>
              <a:rPr lang="en-US" b="1" dirty="0"/>
              <a:t> (1)0001 </a:t>
            </a:r>
            <a:endParaRPr lang="en-IL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תזכורת: חריגה מחוץ לתחום ב-</a:t>
            </a:r>
            <a:r>
              <a:rPr lang="en-US" dirty="0"/>
              <a:t>unsigned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1101683" y="1703485"/>
            <a:ext cx="5635440" cy="2622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467080" y="1134206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                                                                                         +15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1101683" y="1615899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37123" y="1619405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6737123" y="1876873"/>
            <a:ext cx="1429414" cy="1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2D959F-01B7-4F60-9BF2-EC70FA9C3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205154"/>
              </p:ext>
            </p:extLst>
          </p:nvPr>
        </p:nvGraphicFramePr>
        <p:xfrm>
          <a:off x="2006431" y="2442463"/>
          <a:ext cx="4351800" cy="239050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3182996917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2900496290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המספר הגדול ביותר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כמות ביטים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531565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15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4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8316822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255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7710755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65,535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4274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27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296" y="155448"/>
            <a:ext cx="9802206" cy="720000"/>
          </a:xfrm>
        </p:spPr>
        <p:txBody>
          <a:bodyPr/>
          <a:lstStyle/>
          <a:p>
            <a:r>
              <a:rPr lang="en-US" dirty="0"/>
              <a:t>CF</a:t>
            </a:r>
            <a:r>
              <a:rPr lang="he-IL" dirty="0"/>
              <a:t> - דגל הנשא </a:t>
            </a:r>
            <a:r>
              <a:rPr lang="en-US" dirty="0"/>
              <a:t>(carry)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r>
              <a:rPr lang="he-IL" sz="2800" dirty="0"/>
              <a:t>יקבל 1 באחד משני המקרים הבאים:</a:t>
            </a:r>
            <a:endParaRPr lang="en-US" sz="2800" dirty="0"/>
          </a:p>
          <a:p>
            <a:pPr eaLnBrk="0" hangingPunct="0">
              <a:defRPr/>
            </a:pPr>
            <a:r>
              <a:rPr lang="he-IL" sz="2800" dirty="0"/>
              <a:t>בפעולת </a:t>
            </a:r>
            <a:r>
              <a:rPr lang="he-IL" sz="2800" b="1" dirty="0"/>
              <a:t>חיבור</a:t>
            </a:r>
            <a:r>
              <a:rPr lang="he-IL" sz="2800" dirty="0"/>
              <a:t>: אם חיברנו זוג אופרנדים ונוצר לנו ביט </a:t>
            </a:r>
            <a:r>
              <a:rPr lang="en-US" sz="2800" dirty="0"/>
              <a:t>carry</a:t>
            </a:r>
            <a:r>
              <a:rPr lang="he-IL" sz="2800" dirty="0"/>
              <a:t>, כלומר חריגה משדה התוצאה.</a:t>
            </a:r>
            <a:endParaRPr lang="en-US" sz="2800" dirty="0"/>
          </a:p>
          <a:p>
            <a:pPr eaLnBrk="0" hangingPunct="0">
              <a:defRPr/>
            </a:pPr>
            <a:r>
              <a:rPr lang="he-IL" sz="2800" dirty="0"/>
              <a:t>בפעולת </a:t>
            </a:r>
            <a:r>
              <a:rPr lang="he-IL" sz="2800" b="1" dirty="0"/>
              <a:t>חיסור</a:t>
            </a:r>
            <a:r>
              <a:rPr lang="he-IL" sz="2800" dirty="0"/>
              <a:t>: אם חיסרנו זוג אופרנדים ונאלצנו ללוות "ממקום שלא קיים".</a:t>
            </a:r>
            <a:endParaRPr lang="en-US" sz="2800" dirty="0"/>
          </a:p>
          <a:p>
            <a:pPr marL="0" indent="0">
              <a:buNone/>
            </a:pPr>
            <a:r>
              <a:rPr lang="he-IL" sz="2800" dirty="0"/>
              <a:t>דוגמאות</a:t>
            </a:r>
            <a:r>
              <a:rPr lang="en-US" sz="2800" dirty="0"/>
              <a:t>:</a:t>
            </a: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61F5D69-8A13-45D1-A0AC-DF9CB1986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080091"/>
              </p:ext>
            </p:extLst>
          </p:nvPr>
        </p:nvGraphicFramePr>
        <p:xfrm>
          <a:off x="543687" y="3793306"/>
          <a:ext cx="7448549" cy="15849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93693">
                  <a:extLst>
                    <a:ext uri="{9D8B030D-6E8A-4147-A177-3AD203B41FA5}">
                      <a16:colId xmlns:a16="http://schemas.microsoft.com/office/drawing/2014/main" val="1822491150"/>
                    </a:ext>
                  </a:extLst>
                </a:gridCol>
                <a:gridCol w="1089899">
                  <a:extLst>
                    <a:ext uri="{9D8B030D-6E8A-4147-A177-3AD203B41FA5}">
                      <a16:colId xmlns:a16="http://schemas.microsoft.com/office/drawing/2014/main" val="1244715177"/>
                    </a:ext>
                  </a:extLst>
                </a:gridCol>
                <a:gridCol w="1311258">
                  <a:extLst>
                    <a:ext uri="{9D8B030D-6E8A-4147-A177-3AD203B41FA5}">
                      <a16:colId xmlns:a16="http://schemas.microsoft.com/office/drawing/2014/main" val="2212920389"/>
                    </a:ext>
                  </a:extLst>
                </a:gridCol>
                <a:gridCol w="1463288">
                  <a:extLst>
                    <a:ext uri="{9D8B030D-6E8A-4147-A177-3AD203B41FA5}">
                      <a16:colId xmlns:a16="http://schemas.microsoft.com/office/drawing/2014/main" val="80526341"/>
                    </a:ext>
                  </a:extLst>
                </a:gridCol>
                <a:gridCol w="2090411">
                  <a:extLst>
                    <a:ext uri="{9D8B030D-6E8A-4147-A177-3AD203B41FA5}">
                      <a16:colId xmlns:a16="http://schemas.microsoft.com/office/drawing/2014/main" val="42679542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dirty="0"/>
                        <a:t>opernd1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he-IL" sz="2000" b="0" dirty="0"/>
                        <a:t>1</a:t>
                      </a:r>
                      <a:r>
                        <a:rPr lang="en-US" sz="2000" b="0" dirty="0"/>
                        <a:t>Ah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0BDh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1234h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DE2Ah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009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dirty="0"/>
                        <a:t>opernd2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+0A3h 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+F4h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+446Dh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+2D9Ah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49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BDh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(1)B1h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56A1h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(1) 0BC4h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058310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Carry flag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115235"/>
                  </a:ext>
                </a:extLst>
              </a:tr>
            </a:tbl>
          </a:graphicData>
        </a:graphic>
      </p:graphicFrame>
      <p:pic>
        <p:nvPicPr>
          <p:cNvPr id="3" name="Picture 2" descr="http://icons.iconarchive.com/icons/mymovingreviews/3d-movers/512/carry-home-brown-icon.png">
            <a:extLst>
              <a:ext uri="{FF2B5EF4-FFF2-40B4-BE49-F238E27FC236}">
                <a16:creationId xmlns:a16="http://schemas.microsoft.com/office/drawing/2014/main" id="{D6469719-E2C3-48A2-A761-47AD236FE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296" y="271906"/>
            <a:ext cx="1242703" cy="1242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5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296" y="155448"/>
            <a:ext cx="9802206" cy="720000"/>
          </a:xfrm>
        </p:spPr>
        <p:txBody>
          <a:bodyPr/>
          <a:lstStyle/>
          <a:p>
            <a:r>
              <a:rPr lang="en-US" dirty="0"/>
              <a:t>SF</a:t>
            </a:r>
            <a:r>
              <a:rPr lang="he-IL" dirty="0"/>
              <a:t> - דגל הסימן </a:t>
            </a:r>
            <a:r>
              <a:rPr lang="en-US" dirty="0"/>
              <a:t>(sign)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r>
              <a:rPr lang="he-IL" sz="2800" dirty="0"/>
              <a:t>כאשר ערך של הפעולה החשבונית האחרונה הוא שלילי, ערכו של דגל זה</a:t>
            </a:r>
            <a:r>
              <a:rPr lang="en-US" sz="2800" dirty="0"/>
              <a:t> </a:t>
            </a:r>
            <a:r>
              <a:rPr lang="he-IL" sz="2800" dirty="0"/>
              <a:t>יהיה 1</a:t>
            </a:r>
            <a:r>
              <a:rPr lang="he-IL" sz="2800" dirty="0">
                <a:latin typeface="David" pitchFamily="34" charset="-79"/>
                <a:cs typeface="David" pitchFamily="34" charset="-79"/>
              </a:rPr>
              <a:t>. </a:t>
            </a:r>
            <a:r>
              <a:rPr lang="he-IL" sz="2800" dirty="0"/>
              <a:t>(למעשה הוא יהיה שווה לביט השמאלי של התוצאה)</a:t>
            </a:r>
            <a:endParaRPr lang="en-US" sz="2800" dirty="0"/>
          </a:p>
          <a:p>
            <a:pPr eaLnBrk="0" hangingPunct="0">
              <a:defRPr/>
            </a:pPr>
            <a:r>
              <a:rPr lang="he-IL" sz="2800" dirty="0"/>
              <a:t>בדיקת סיבית הסימן של תוצאת פעולת חיסור בין זוג משתנים אמורה לספק את המידע אם הראשון גדול/קטן מהשני. </a:t>
            </a:r>
          </a:p>
          <a:p>
            <a:pPr eaLnBrk="0" hangingPunct="0">
              <a:defRPr/>
            </a:pPr>
            <a:r>
              <a:rPr lang="he-IL" sz="2800" dirty="0"/>
              <a:t>דוגמאות</a:t>
            </a:r>
            <a:r>
              <a:rPr lang="en-US" sz="2800" dirty="0"/>
              <a:t>:</a:t>
            </a:r>
            <a:endParaRPr lang="he-IL" sz="2800" dirty="0"/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61F5D69-8A13-45D1-A0AC-DF9CB19868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826519"/>
              </p:ext>
            </p:extLst>
          </p:nvPr>
        </p:nvGraphicFramePr>
        <p:xfrm>
          <a:off x="667673" y="3812679"/>
          <a:ext cx="7448549" cy="158496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93693">
                  <a:extLst>
                    <a:ext uri="{9D8B030D-6E8A-4147-A177-3AD203B41FA5}">
                      <a16:colId xmlns:a16="http://schemas.microsoft.com/office/drawing/2014/main" val="1822491150"/>
                    </a:ext>
                  </a:extLst>
                </a:gridCol>
                <a:gridCol w="1089899">
                  <a:extLst>
                    <a:ext uri="{9D8B030D-6E8A-4147-A177-3AD203B41FA5}">
                      <a16:colId xmlns:a16="http://schemas.microsoft.com/office/drawing/2014/main" val="1244715177"/>
                    </a:ext>
                  </a:extLst>
                </a:gridCol>
                <a:gridCol w="1311258">
                  <a:extLst>
                    <a:ext uri="{9D8B030D-6E8A-4147-A177-3AD203B41FA5}">
                      <a16:colId xmlns:a16="http://schemas.microsoft.com/office/drawing/2014/main" val="2212920389"/>
                    </a:ext>
                  </a:extLst>
                </a:gridCol>
                <a:gridCol w="1463288">
                  <a:extLst>
                    <a:ext uri="{9D8B030D-6E8A-4147-A177-3AD203B41FA5}">
                      <a16:colId xmlns:a16="http://schemas.microsoft.com/office/drawing/2014/main" val="80526341"/>
                    </a:ext>
                  </a:extLst>
                </a:gridCol>
                <a:gridCol w="2090411">
                  <a:extLst>
                    <a:ext uri="{9D8B030D-6E8A-4147-A177-3AD203B41FA5}">
                      <a16:colId xmlns:a16="http://schemas.microsoft.com/office/drawing/2014/main" val="42679542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dirty="0"/>
                        <a:t>opernd1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44h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6Dh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33h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 err="1"/>
                        <a:t>EFh</a:t>
                      </a:r>
                      <a:endParaRPr lang="en-US" sz="2000" b="0" dirty="0"/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009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dirty="0"/>
                        <a:t>opernd2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-6Bh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+42h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-D3h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dirty="0"/>
                        <a:t>+82h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49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D9h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AFh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(1) 71h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058310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Sign flag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730060"/>
                  </a:ext>
                </a:extLst>
              </a:tr>
            </a:tbl>
          </a:graphicData>
        </a:graphic>
      </p:graphicFrame>
      <p:pic>
        <p:nvPicPr>
          <p:cNvPr id="3" name="Picture 2" descr="http://kevinalanlamb.files.wordpress.com/2012/01/this-is-a-good-sign-official.jpg">
            <a:extLst>
              <a:ext uri="{FF2B5EF4-FFF2-40B4-BE49-F238E27FC236}">
                <a16:creationId xmlns:a16="http://schemas.microsoft.com/office/drawing/2014/main" id="{41CB12DF-96D9-4F9C-94CC-CAEE074B6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954" y="142404"/>
            <a:ext cx="845231" cy="84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67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296" y="155448"/>
            <a:ext cx="9802206" cy="720000"/>
          </a:xfrm>
        </p:spPr>
        <p:txBody>
          <a:bodyPr/>
          <a:lstStyle/>
          <a:p>
            <a:r>
              <a:rPr lang="en-US" dirty="0"/>
              <a:t>SF</a:t>
            </a:r>
            <a:r>
              <a:rPr lang="he-IL" dirty="0"/>
              <a:t> - דגל הסימן </a:t>
            </a:r>
            <a:r>
              <a:rPr lang="en-US" dirty="0"/>
              <a:t>(sign)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161453" cy="1801491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buNone/>
              <a:defRPr/>
            </a:pPr>
            <a:r>
              <a:rPr lang="he-IL" sz="2800" b="1" dirty="0"/>
              <a:t>שאלה</a:t>
            </a:r>
            <a:r>
              <a:rPr lang="he-IL" sz="2800" dirty="0"/>
              <a:t>:</a:t>
            </a:r>
          </a:p>
          <a:p>
            <a:pPr eaLnBrk="0" hangingPunct="0">
              <a:defRPr/>
            </a:pPr>
            <a:r>
              <a:rPr lang="he-IL" sz="2800" dirty="0"/>
              <a:t>האם כאשר אנחנו מבצעים פעולת חיסור בין שני משתנים ומקבלים תוצאה חיובית (סיבית הסימן אפס) </a:t>
            </a:r>
            <a:r>
              <a:rPr lang="he-IL" sz="2800" dirty="0">
                <a:sym typeface="Wingdings" panose="05000000000000000000" pitchFamily="2" charset="2"/>
              </a:rPr>
              <a:t> זה אומר שהמשתנה הראשון גדול מהשני?</a:t>
            </a:r>
            <a:endParaRPr lang="he-IL" sz="2800" dirty="0"/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DD89F047-5D6F-4C0E-BF50-787BE5A48BED}"/>
              </a:ext>
            </a:extLst>
          </p:cNvPr>
          <p:cNvSpPr txBox="1">
            <a:spLocks/>
          </p:cNvSpPr>
          <p:nvPr/>
        </p:nvSpPr>
        <p:spPr>
          <a:xfrm>
            <a:off x="1347296" y="2892560"/>
            <a:ext cx="7149004" cy="1801491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buNone/>
              <a:defRPr/>
            </a:pPr>
            <a:r>
              <a:rPr lang="he-IL" sz="3000" b="1" dirty="0"/>
              <a:t>לא תמיד !!!</a:t>
            </a:r>
          </a:p>
          <a:p>
            <a:pPr marL="0" indent="0" eaLnBrk="0" hangingPunct="0">
              <a:buNone/>
              <a:defRPr/>
            </a:pPr>
            <a:r>
              <a:rPr lang="he-IL" sz="2800" dirty="0"/>
              <a:t>תיתכן גלישה מהתחום</a:t>
            </a:r>
            <a:r>
              <a:rPr lang="en-US" sz="2800" dirty="0"/>
              <a:t> </a:t>
            </a:r>
            <a:r>
              <a:rPr lang="he-IL" sz="2800" dirty="0"/>
              <a:t> (</a:t>
            </a:r>
            <a:r>
              <a:rPr lang="en-US" sz="2800" dirty="0"/>
              <a:t>overflow</a:t>
            </a:r>
            <a:r>
              <a:rPr lang="he-IL" sz="2800" dirty="0"/>
              <a:t>). </a:t>
            </a:r>
          </a:p>
          <a:p>
            <a:pPr marL="0" indent="0" eaLnBrk="0" hangingPunct="0">
              <a:buNone/>
              <a:defRPr/>
            </a:pPr>
            <a:r>
              <a:rPr lang="he-IL" sz="2800" dirty="0"/>
              <a:t>כדי לגלות מצב של גלישה במספרים מכוונים (</a:t>
            </a:r>
            <a:r>
              <a:rPr lang="en-US" sz="2800" dirty="0"/>
              <a:t>signed</a:t>
            </a:r>
            <a:r>
              <a:rPr lang="he-IL" sz="2800" dirty="0"/>
              <a:t>) דרוש דגל נוסף: </a:t>
            </a:r>
            <a:r>
              <a:rPr lang="en-US" sz="2800" dirty="0"/>
              <a:t>OF</a:t>
            </a:r>
            <a:r>
              <a:rPr lang="he-IL" sz="2800" dirty="0"/>
              <a:t>.</a:t>
            </a:r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pic>
        <p:nvPicPr>
          <p:cNvPr id="3" name="Picture 2" descr="http://kevinalanlamb.files.wordpress.com/2012/01/this-is-a-good-sign-official.jpg">
            <a:extLst>
              <a:ext uri="{FF2B5EF4-FFF2-40B4-BE49-F238E27FC236}">
                <a16:creationId xmlns:a16="http://schemas.microsoft.com/office/drawing/2014/main" id="{72B6AE9F-C704-4976-B0CD-FBD971C47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954" y="142404"/>
            <a:ext cx="845231" cy="84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86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BE20B1-F336-4555-B858-804EDB167D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95280" y="1662801"/>
            <a:ext cx="3888816" cy="4062435"/>
          </a:xfrm>
        </p:spPr>
        <p:txBody>
          <a:bodyPr>
            <a:normAutofit/>
          </a:bodyPr>
          <a:lstStyle/>
          <a:p>
            <a:r>
              <a:rPr lang="he-IL" b="1" dirty="0"/>
              <a:t>כל חריגה מחוץ לתחום המספרים בשיטת המשלים ל-2</a:t>
            </a:r>
            <a:r>
              <a:rPr lang="en-US" b="1" dirty="0"/>
              <a:t> signed - </a:t>
            </a:r>
            <a:r>
              <a:rPr lang="he-IL" b="1" dirty="0"/>
              <a:t>, נקראת גלישה (</a:t>
            </a:r>
            <a:r>
              <a:rPr lang="en-US" sz="3200" b="1" u="sng" dirty="0"/>
              <a:t>Overflow</a:t>
            </a:r>
            <a:r>
              <a:rPr lang="he-IL" b="1" dirty="0"/>
              <a:t>)</a:t>
            </a:r>
          </a:p>
          <a:p>
            <a:pPr marL="0" indent="0">
              <a:buNone/>
            </a:pPr>
            <a:endParaRPr lang="en-IL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A1E715-A0A5-4FA1-80F2-A6DFE0D6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תזכורת: חריגה מחוץ לתחום ב-</a:t>
            </a:r>
            <a:r>
              <a:rPr lang="en-US" dirty="0"/>
              <a:t>signed</a:t>
            </a:r>
            <a:endParaRPr lang="en-IL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11B7FD-122C-4843-83CC-D7B67A9DC8B0}"/>
              </a:ext>
            </a:extLst>
          </p:cNvPr>
          <p:cNvCxnSpPr>
            <a:cxnSpLocks/>
          </p:cNvCxnSpPr>
          <p:nvPr/>
        </p:nvCxnSpPr>
        <p:spPr>
          <a:xfrm>
            <a:off x="1101683" y="1703485"/>
            <a:ext cx="6764038" cy="0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64D001F-48B7-41C0-B105-C0ADAA3D804E}"/>
              </a:ext>
            </a:extLst>
          </p:cNvPr>
          <p:cNvSpPr txBox="1"/>
          <p:nvPr/>
        </p:nvSpPr>
        <p:spPr>
          <a:xfrm>
            <a:off x="617111" y="1214463"/>
            <a:ext cx="8067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           -128                                   0                                     +127                            </a:t>
            </a:r>
            <a:endParaRPr lang="en-IL" dirty="0">
              <a:solidFill>
                <a:srgbClr val="00B05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964E5F-6D22-468C-9558-FA9A8EED4994}"/>
              </a:ext>
            </a:extLst>
          </p:cNvPr>
          <p:cNvCxnSpPr>
            <a:cxnSpLocks/>
          </p:cNvCxnSpPr>
          <p:nvPr/>
        </p:nvCxnSpPr>
        <p:spPr>
          <a:xfrm>
            <a:off x="1629110" y="1662801"/>
            <a:ext cx="0" cy="19092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296D7B-AFD5-423E-B084-1DA3DEE7BAAF}"/>
              </a:ext>
            </a:extLst>
          </p:cNvPr>
          <p:cNvCxnSpPr>
            <a:cxnSpLocks/>
          </p:cNvCxnSpPr>
          <p:nvPr/>
        </p:nvCxnSpPr>
        <p:spPr>
          <a:xfrm>
            <a:off x="4151586" y="1710967"/>
            <a:ext cx="0" cy="18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F34FE48-14BF-42D8-9FFF-1F7F458FF1D5}"/>
              </a:ext>
            </a:extLst>
          </p:cNvPr>
          <p:cNvCxnSpPr>
            <a:cxnSpLocks/>
          </p:cNvCxnSpPr>
          <p:nvPr/>
        </p:nvCxnSpPr>
        <p:spPr>
          <a:xfrm>
            <a:off x="6737123" y="1703485"/>
            <a:ext cx="0" cy="180417"/>
          </a:xfrm>
          <a:prstGeom prst="line">
            <a:avLst/>
          </a:prstGeom>
          <a:ln w="317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4">
            <a:extLst>
              <a:ext uri="{FF2B5EF4-FFF2-40B4-BE49-F238E27FC236}">
                <a16:creationId xmlns:a16="http://schemas.microsoft.com/office/drawing/2014/main" id="{BE0FC2D0-7D5E-43F1-BFD9-5507E565655B}"/>
              </a:ext>
            </a:extLst>
          </p:cNvPr>
          <p:cNvCxnSpPr>
            <a:cxnSpLocks/>
          </p:cNvCxnSpPr>
          <p:nvPr/>
        </p:nvCxnSpPr>
        <p:spPr>
          <a:xfrm flipV="1">
            <a:off x="6737123" y="1876873"/>
            <a:ext cx="1429414" cy="1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4">
            <a:extLst>
              <a:ext uri="{FF2B5EF4-FFF2-40B4-BE49-F238E27FC236}">
                <a16:creationId xmlns:a16="http://schemas.microsoft.com/office/drawing/2014/main" id="{CFCDD56C-ADFF-4A02-A9A1-742E7650E35A}"/>
              </a:ext>
            </a:extLst>
          </p:cNvPr>
          <p:cNvCxnSpPr>
            <a:cxnSpLocks/>
          </p:cNvCxnSpPr>
          <p:nvPr/>
        </p:nvCxnSpPr>
        <p:spPr>
          <a:xfrm flipH="1" flipV="1">
            <a:off x="388883" y="1879553"/>
            <a:ext cx="1240229" cy="8887"/>
          </a:xfrm>
          <a:prstGeom prst="straightConnector1">
            <a:avLst/>
          </a:prstGeom>
          <a:ln w="4445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טבלה 18">
            <a:extLst>
              <a:ext uri="{FF2B5EF4-FFF2-40B4-BE49-F238E27FC236}">
                <a16:creationId xmlns:a16="http://schemas.microsoft.com/office/drawing/2014/main" id="{4601F999-D397-43F2-965E-1125CD42F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937228"/>
              </p:ext>
            </p:extLst>
          </p:nvPr>
        </p:nvGraphicFramePr>
        <p:xfrm>
          <a:off x="473493" y="2221049"/>
          <a:ext cx="7392228" cy="203340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848057">
                  <a:extLst>
                    <a:ext uri="{9D8B030D-6E8A-4147-A177-3AD203B41FA5}">
                      <a16:colId xmlns:a16="http://schemas.microsoft.com/office/drawing/2014/main" val="1456415834"/>
                    </a:ext>
                  </a:extLst>
                </a:gridCol>
                <a:gridCol w="1848057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1848057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1848057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635483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ביטים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החיובי הגדול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השלילי הכי קטן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כמה מספרים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40348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40348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127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-128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403482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32,767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-32,768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65,536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78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296" y="155448"/>
            <a:ext cx="9802206" cy="720000"/>
          </a:xfrm>
        </p:spPr>
        <p:txBody>
          <a:bodyPr/>
          <a:lstStyle/>
          <a:p>
            <a:r>
              <a:rPr lang="en-US" dirty="0"/>
              <a:t>OF</a:t>
            </a:r>
            <a:r>
              <a:rPr lang="he-IL" dirty="0"/>
              <a:t> - דגל הגלישה </a:t>
            </a:r>
            <a:r>
              <a:rPr lang="en-US" dirty="0"/>
              <a:t>(overflow)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r>
              <a:rPr lang="he-IL" sz="2800" dirty="0"/>
              <a:t>יקבל 1 בכל פעם שמבצעים פעולה אריתמטית והתוצאה </a:t>
            </a:r>
            <a:r>
              <a:rPr lang="he-IL" sz="2800" b="1" dirty="0"/>
              <a:t>אינה תואמת את היגיון הפעולה מבחינה מתמטית</a:t>
            </a:r>
            <a:r>
              <a:rPr lang="he-IL" sz="2800" dirty="0"/>
              <a:t> במספרים מסומנים. </a:t>
            </a:r>
          </a:p>
          <a:p>
            <a:pPr eaLnBrk="0" hangingPunct="0">
              <a:defRPr/>
            </a:pPr>
            <a:r>
              <a:rPr lang="he-IL" sz="2800" dirty="0"/>
              <a:t>אם חיברנו זוג אופרנדים שלילים וקיבלנו בשדה התוצאה מספר חיובי,</a:t>
            </a:r>
          </a:p>
          <a:p>
            <a:pPr eaLnBrk="0" hangingPunct="0">
              <a:defRPr/>
            </a:pPr>
            <a:r>
              <a:rPr lang="he-IL" sz="2800" dirty="0"/>
              <a:t>או אם חיברנו זוג אופרנדים חיוביים וקיבלנו תוצאה שלילית. </a:t>
            </a:r>
            <a:endParaRPr lang="en-US" sz="2800" dirty="0"/>
          </a:p>
          <a:p>
            <a:pPr eaLnBrk="0" hangingPunct="0">
              <a:defRPr/>
            </a:pPr>
            <a:r>
              <a:rPr lang="he-IL" sz="2800" dirty="0"/>
              <a:t>המקרים בהם </a:t>
            </a:r>
            <a:r>
              <a:rPr lang="en-US" sz="2800" dirty="0"/>
              <a:t>OF</a:t>
            </a:r>
            <a:r>
              <a:rPr lang="he-IL" sz="2800" dirty="0"/>
              <a:t> יידלק:</a:t>
            </a:r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61F5D69-8A13-45D1-A0AC-DF9CB1986802}"/>
              </a:ext>
            </a:extLst>
          </p:cNvPr>
          <p:cNvGraphicFramePr>
            <a:graphicFrameLocks noGrp="1"/>
          </p:cNvGraphicFramePr>
          <p:nvPr/>
        </p:nvGraphicFramePr>
        <p:xfrm>
          <a:off x="667673" y="3374206"/>
          <a:ext cx="5358138" cy="18288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93693">
                  <a:extLst>
                    <a:ext uri="{9D8B030D-6E8A-4147-A177-3AD203B41FA5}">
                      <a16:colId xmlns:a16="http://schemas.microsoft.com/office/drawing/2014/main" val="1822491150"/>
                    </a:ext>
                  </a:extLst>
                </a:gridCol>
                <a:gridCol w="1089899">
                  <a:extLst>
                    <a:ext uri="{9D8B030D-6E8A-4147-A177-3AD203B41FA5}">
                      <a16:colId xmlns:a16="http://schemas.microsoft.com/office/drawing/2014/main" val="1244715177"/>
                    </a:ext>
                  </a:extLst>
                </a:gridCol>
                <a:gridCol w="1311258">
                  <a:extLst>
                    <a:ext uri="{9D8B030D-6E8A-4147-A177-3AD203B41FA5}">
                      <a16:colId xmlns:a16="http://schemas.microsoft.com/office/drawing/2014/main" val="2212920389"/>
                    </a:ext>
                  </a:extLst>
                </a:gridCol>
                <a:gridCol w="1463288">
                  <a:extLst>
                    <a:ext uri="{9D8B030D-6E8A-4147-A177-3AD203B41FA5}">
                      <a16:colId xmlns:a16="http://schemas.microsoft.com/office/drawing/2014/main" val="80526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/>
                        <a:t>(+)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/>
                        <a:t>(-)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/>
                        <a:t>(-)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/>
                        <a:t>(+)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009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he-IL" sz="2400" b="1" dirty="0"/>
                        <a:t>חיסור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he-IL" sz="2400" b="1" dirty="0"/>
                        <a:t>חיסור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he-IL" sz="2400" b="1" dirty="0"/>
                        <a:t>חיבור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he-IL" sz="2400" b="1" dirty="0"/>
                        <a:t>חיבור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49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/>
                        <a:t>(-)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/>
                        <a:t>(+)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/>
                        <a:t>(-)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dirty="0"/>
                        <a:t>(+)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058310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(-)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(+)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(+)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(-)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730060"/>
                  </a:ext>
                </a:extLst>
              </a:tr>
            </a:tbl>
          </a:graphicData>
        </a:graphic>
      </p:graphicFrame>
      <p:pic>
        <p:nvPicPr>
          <p:cNvPr id="3" name="Picture 8" descr="Overflow logo">
            <a:extLst>
              <a:ext uri="{FF2B5EF4-FFF2-40B4-BE49-F238E27FC236}">
                <a16:creationId xmlns:a16="http://schemas.microsoft.com/office/drawing/2014/main" id="{98836ABF-244F-4BD0-A54B-85842CAA45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561" y="155448"/>
            <a:ext cx="1032052" cy="794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127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16AB968-CF53-4EE5-83AB-FB7A09598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 קצר ל </a:t>
            </a:r>
            <a:r>
              <a:rPr lang="en-US" dirty="0"/>
              <a:t>carry</a:t>
            </a:r>
            <a:r>
              <a:rPr lang="he-IL" dirty="0"/>
              <a:t> ו-</a:t>
            </a:r>
            <a:r>
              <a:rPr lang="en-US" dirty="0"/>
              <a:t>overflow</a:t>
            </a:r>
            <a:endParaRPr lang="en-IL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B82A95C-5D3E-4BDE-B071-3A0D91D029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938" y="998538"/>
            <a:ext cx="10977562" cy="4589462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/>
              <a:t>In unsigned arithmetic, watch the carry flag to detect errors.</a:t>
            </a:r>
          </a:p>
          <a:p>
            <a:pPr algn="l" rtl="0"/>
            <a:r>
              <a:rPr lang="en-US" sz="2800" dirty="0"/>
              <a:t>In unsigned arithmetic, the overflow flag tells you nothing interesting.</a:t>
            </a:r>
          </a:p>
          <a:p>
            <a:pPr marL="0" indent="0" algn="l" rtl="0">
              <a:buNone/>
            </a:pPr>
            <a:endParaRPr lang="en-US" sz="2800" dirty="0"/>
          </a:p>
          <a:p>
            <a:pPr algn="l" rtl="0"/>
            <a:r>
              <a:rPr lang="en-US" sz="2800" dirty="0"/>
              <a:t>In signed arithmetic, watch the overflow flag to detect errors.</a:t>
            </a:r>
          </a:p>
          <a:p>
            <a:pPr algn="l" rtl="0"/>
            <a:r>
              <a:rPr lang="en-US" sz="2800" dirty="0"/>
              <a:t>In signed arithmetic, the carry flag tells you nothing interesting.</a:t>
            </a:r>
            <a:endParaRPr lang="he-IL" sz="2800" dirty="0"/>
          </a:p>
          <a:p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332569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296" y="155448"/>
            <a:ext cx="9802206" cy="720000"/>
          </a:xfrm>
        </p:spPr>
        <p:txBody>
          <a:bodyPr/>
          <a:lstStyle/>
          <a:p>
            <a:r>
              <a:rPr lang="en-US" dirty="0"/>
              <a:t>AF</a:t>
            </a:r>
            <a:r>
              <a:rPr lang="he-IL" dirty="0"/>
              <a:t> - דגל נשא-עזר </a:t>
            </a:r>
            <a:r>
              <a:rPr lang="en-US" dirty="0"/>
              <a:t>(Auxiliary carry)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he-IL" sz="2800" dirty="0"/>
              <a:t>מקבל "1" כאשר בתוצאת החישוב יש לווה או שארית מ-4  סיביות התחתונות של </a:t>
            </a:r>
            <a:r>
              <a:rPr lang="he-IL" sz="2800" b="1" dirty="0"/>
              <a:t>האוגר </a:t>
            </a:r>
            <a:r>
              <a:rPr lang="en-US" sz="2800" b="1" dirty="0"/>
              <a:t>AL</a:t>
            </a:r>
            <a:r>
              <a:rPr lang="he-IL" sz="2800" dirty="0"/>
              <a:t> , אחרת הדגל מתאפס.</a:t>
            </a:r>
            <a:endParaRPr lang="en-US" sz="2800" dirty="0"/>
          </a:p>
          <a:p>
            <a:pPr lvl="1" eaLnBrk="0" hangingPunct="0">
              <a:defRPr/>
            </a:pPr>
            <a:endParaRPr lang="he-IL" sz="2800" dirty="0"/>
          </a:p>
          <a:p>
            <a:pPr lvl="1">
              <a:defRPr/>
            </a:pPr>
            <a:r>
              <a:rPr lang="he-IL" sz="2800" dirty="0"/>
              <a:t>לעומת דגל הנשא (</a:t>
            </a:r>
            <a:r>
              <a:rPr lang="en-US" sz="2800" b="1" dirty="0"/>
              <a:t>CF</a:t>
            </a:r>
            <a:r>
              <a:rPr lang="he-IL" sz="2800" dirty="0"/>
              <a:t>)– שמשתנה ל-1 כאשר יש גלישה מגודל האוגר.</a:t>
            </a:r>
          </a:p>
          <a:p>
            <a:pPr lvl="1">
              <a:defRPr/>
            </a:pPr>
            <a:endParaRPr lang="he-IL" sz="2800" dirty="0"/>
          </a:p>
          <a:p>
            <a:pPr lvl="1">
              <a:defRPr/>
            </a:pPr>
            <a:endParaRPr lang="he-IL" sz="2800" dirty="0"/>
          </a:p>
          <a:p>
            <a:pPr marL="457245" lvl="1" indent="0">
              <a:buNone/>
              <a:defRPr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862679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296" y="155448"/>
            <a:ext cx="9802206" cy="720000"/>
          </a:xfrm>
        </p:spPr>
        <p:txBody>
          <a:bodyPr/>
          <a:lstStyle/>
          <a:p>
            <a:r>
              <a:rPr lang="en-US" dirty="0"/>
              <a:t>PF</a:t>
            </a:r>
            <a:r>
              <a:rPr lang="he-IL" dirty="0"/>
              <a:t> - דגל הזוגיות </a:t>
            </a:r>
            <a:r>
              <a:rPr lang="en-US" dirty="0"/>
              <a:t>(parity)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r>
              <a:rPr lang="he-IL" sz="2800" dirty="0"/>
              <a:t>בניגוד לשמו של הדגל</a:t>
            </a:r>
            <a:r>
              <a:rPr lang="en-US" sz="2800" dirty="0"/>
              <a:t> - </a:t>
            </a:r>
            <a:r>
              <a:rPr lang="he-IL" sz="2800" dirty="0"/>
              <a:t>דגל זה אינו אומר לנו האם תוצאת החישוב האחרונה היא זוגית או לא אלא:</a:t>
            </a:r>
          </a:p>
          <a:p>
            <a:pPr lvl="1" eaLnBrk="0" hangingPunct="0">
              <a:defRPr/>
            </a:pPr>
            <a:r>
              <a:rPr lang="he-IL" sz="2800" dirty="0"/>
              <a:t>בפעולות חיבור/חיסור , דגל זה הוא 1 אם יש </a:t>
            </a:r>
            <a:r>
              <a:rPr lang="he-IL" sz="2800" u="sng" dirty="0"/>
              <a:t>מספר זוגי של סיביות 1 </a:t>
            </a:r>
            <a:r>
              <a:rPr lang="he-IL" sz="2800" dirty="0"/>
              <a:t>בבית התחתון </a:t>
            </a:r>
            <a:r>
              <a:rPr lang="en-US" sz="2800" dirty="0"/>
              <a:t>(Low Order Byte)</a:t>
            </a:r>
            <a:r>
              <a:rPr lang="he-IL" sz="2800" dirty="0"/>
              <a:t> של התוצאה.</a:t>
            </a:r>
          </a:p>
          <a:p>
            <a:pPr lvl="1" eaLnBrk="0" hangingPunct="0">
              <a:defRPr/>
            </a:pPr>
            <a:endParaRPr lang="he-IL" sz="2800" dirty="0"/>
          </a:p>
          <a:p>
            <a:r>
              <a:rPr lang="he-IL" sz="2800" dirty="0"/>
              <a:t>שימושי למימוש פרוטוקולי תקשורת, להצפנה של מסרים ועוד.</a:t>
            </a:r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pic>
        <p:nvPicPr>
          <p:cNvPr id="3" name="Picture 2" descr="http://www.nijobs.com/Logos/Parity-Professionals-2787.gif">
            <a:extLst>
              <a:ext uri="{FF2B5EF4-FFF2-40B4-BE49-F238E27FC236}">
                <a16:creationId xmlns:a16="http://schemas.microsoft.com/office/drawing/2014/main" id="{C6FB5D69-658A-422F-9B29-987E086A5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498" y="133176"/>
            <a:ext cx="1799563" cy="691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5209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אוגר הדגלים - סיכום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919035"/>
            <a:ext cx="11161453" cy="227774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r>
              <a:rPr lang="he-IL" sz="2800" dirty="0"/>
              <a:t>אוגר הדגלים הוא </a:t>
            </a:r>
            <a:r>
              <a:rPr lang="en-US" sz="2800" dirty="0"/>
              <a:t>word</a:t>
            </a:r>
            <a:r>
              <a:rPr lang="he-IL" sz="2800" dirty="0"/>
              <a:t> בת 16 סיביות.</a:t>
            </a:r>
          </a:p>
          <a:p>
            <a:pPr eaLnBrk="0" hangingPunct="0">
              <a:defRPr/>
            </a:pPr>
            <a:r>
              <a:rPr lang="he-IL" sz="2800" dirty="0"/>
              <a:t>9 סיביות מתוכו משמשות כדגלי מצב וכסיביות בקרה. </a:t>
            </a:r>
            <a:endParaRPr lang="en-US" sz="2800" dirty="0"/>
          </a:p>
        </p:txBody>
      </p:sp>
      <p:pic>
        <p:nvPicPr>
          <p:cNvPr id="3" name="Picture 2" descr="http://images.nana10.co.il/upload/mediastock/img/16/0/47/47908.jpg">
            <a:extLst>
              <a:ext uri="{FF2B5EF4-FFF2-40B4-BE49-F238E27FC236}">
                <a16:creationId xmlns:a16="http://schemas.microsoft.com/office/drawing/2014/main" id="{79E8B459-9E31-41E9-83AF-D63E286E21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22" t="6657" r="14641" b="35512"/>
          <a:stretch/>
        </p:blipFill>
        <p:spPr bwMode="auto">
          <a:xfrm>
            <a:off x="9419790" y="2021368"/>
            <a:ext cx="1733086" cy="91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DB6DF57-254E-49A6-9BF7-2F045A44D698}"/>
              </a:ext>
            </a:extLst>
          </p:cNvPr>
          <p:cNvSpPr/>
          <p:nvPr/>
        </p:nvSpPr>
        <p:spPr>
          <a:xfrm>
            <a:off x="717708" y="1881192"/>
            <a:ext cx="82309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דגלי מצב:</a:t>
            </a:r>
          </a:p>
          <a:p>
            <a:pPr lvl="1"/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מושפעים מפקודות אריתמטיות ופקודות השוואה.</a:t>
            </a:r>
          </a:p>
          <a:p>
            <a:pPr lvl="1"/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תפקידם לזהות את מצבו של המעבד.</a:t>
            </a:r>
          </a:p>
          <a:p>
            <a:pPr lvl="1"/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החשובים הם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: </a:t>
            </a:r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2060"/>
                </a:solidFill>
                <a:cs typeface="Varela Round" panose="00000500000000000000" pitchFamily="2" charset="-79"/>
              </a:rPr>
              <a:t>CF, OF, SF, ZF</a:t>
            </a:r>
            <a:endParaRPr lang="he-IL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DAF18E-48A7-46E6-AF5A-999766EEF361}"/>
              </a:ext>
            </a:extLst>
          </p:cNvPr>
          <p:cNvSpPr/>
          <p:nvPr/>
        </p:nvSpPr>
        <p:spPr>
          <a:xfrm>
            <a:off x="3226348" y="3518605"/>
            <a:ext cx="57222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סיביות בקרה:</a:t>
            </a:r>
          </a:p>
          <a:p>
            <a:pPr lvl="1"/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קובעות למעבד את אופן עבודתו.</a:t>
            </a:r>
            <a:endParaRPr lang="en-US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pic>
        <p:nvPicPr>
          <p:cNvPr id="11" name="Picture 4" descr="http://www.suntrader.co.il/wp-content/uploads/process_consulting-240x300.jpg">
            <a:extLst>
              <a:ext uri="{FF2B5EF4-FFF2-40B4-BE49-F238E27FC236}">
                <a16:creationId xmlns:a16="http://schemas.microsoft.com/office/drawing/2014/main" id="{79353AB5-D9E2-40FB-939A-52D73A589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9790" y="3081521"/>
            <a:ext cx="1733086" cy="1794047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http://www.hot.org.il/files/world-flags.jpg">
            <a:hlinkClick r:id="rId5"/>
            <a:extLst>
              <a:ext uri="{FF2B5EF4-FFF2-40B4-BE49-F238E27FC236}">
                <a16:creationId xmlns:a16="http://schemas.microsoft.com/office/drawing/2014/main" id="{B05875EC-FE1B-4387-926F-FA06FDD89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5250943"/>
            <a:ext cx="2525020" cy="124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3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000" dirty="0"/>
              <a:t>מבוא למבנה המחשב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b="0" dirty="0">
                <a:sym typeface="Varela Round"/>
              </a:rPr>
              <a:t>קורס מערכות מחשב </a:t>
            </a:r>
            <a:r>
              <a:rPr lang="he-IL" b="0" dirty="0" err="1">
                <a:sym typeface="Varela Round"/>
              </a:rPr>
              <a:t>ואסמבלי</a:t>
            </a:r>
            <a:endParaRPr lang="he-IL" b="0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822124" y="3569099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צביקה שטרקמן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" name="מציין מיקום תוכן 3">
            <a:extLst>
              <a:ext uri="{FF2B5EF4-FFF2-40B4-BE49-F238E27FC236}">
                <a16:creationId xmlns:a16="http://schemas.microsoft.com/office/drawing/2014/main" id="{942BA4A0-CB88-42BB-B621-890CC3524688}"/>
              </a:ext>
            </a:extLst>
          </p:cNvPr>
          <p:cNvSpPr txBox="1">
            <a:spLocks/>
          </p:cNvSpPr>
          <p:nvPr/>
        </p:nvSpPr>
        <p:spPr>
          <a:xfrm>
            <a:off x="816869" y="4981845"/>
            <a:ext cx="10800000" cy="7200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400" dirty="0">
                <a:sym typeface="Varela Round"/>
              </a:rPr>
              <a:t>תודה למרי גבע על העזרה בהכנת המצגות ובבדיקת התכנים </a:t>
            </a:r>
          </a:p>
        </p:txBody>
      </p:sp>
    </p:spTree>
    <p:extLst>
      <p:ext uri="{BB962C8B-B14F-4D97-AF65-F5344CB8AC3E}">
        <p14:creationId xmlns:p14="http://schemas.microsoft.com/office/powerpoint/2010/main" val="2294568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אוגר </a:t>
            </a:r>
            <a:r>
              <a:rPr lang="en-US" dirty="0"/>
              <a:t>IP (Instruction Pointer)</a:t>
            </a:r>
            <a:endParaRPr lang="he-IL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426004" cy="400967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000" dirty="0"/>
              <a:t>אוגר </a:t>
            </a:r>
            <a:r>
              <a:rPr lang="en-US" sz="3000" dirty="0"/>
              <a:t>IP</a:t>
            </a:r>
            <a:r>
              <a:rPr lang="he-IL" sz="3000" dirty="0"/>
              <a:t> –</a:t>
            </a:r>
            <a:r>
              <a:rPr lang="en-US" sz="3000" dirty="0"/>
              <a:t>Instruction Pointer</a:t>
            </a:r>
            <a:r>
              <a:rPr lang="he-IL" sz="3000" dirty="0"/>
              <a:t> : מצביע על כתובת הפקודה הבאה לביצוע (בתוך ה- </a:t>
            </a:r>
            <a:r>
              <a:rPr lang="en-US" sz="3000" dirty="0"/>
              <a:t>CS</a:t>
            </a:r>
            <a:r>
              <a:rPr lang="he-IL" sz="3000" dirty="0"/>
              <a:t>).</a:t>
            </a:r>
          </a:p>
          <a:p>
            <a:pPr marL="0" indent="0">
              <a:buNone/>
            </a:pPr>
            <a:endParaRPr lang="he-IL" sz="2000" dirty="0"/>
          </a:p>
          <a:p>
            <a:r>
              <a:rPr lang="he-IL" dirty="0"/>
              <a:t>האוגר מכיל את הכתובת של הפקודה הבאה לביצוע. בכל ביצוע פקודה חדשה גדל ה </a:t>
            </a:r>
            <a:r>
              <a:rPr lang="en-US" dirty="0"/>
              <a:t>IP</a:t>
            </a:r>
            <a:r>
              <a:rPr lang="he-IL" dirty="0"/>
              <a:t> במספר הבתים שמכילה הפקודה הנ"ל או שערכו משתנה לערך חדש לגמרי כתוצאה מהפעלת פקודות קפיצה. </a:t>
            </a:r>
          </a:p>
          <a:p>
            <a:r>
              <a:rPr lang="he-IL" dirty="0"/>
              <a:t>האוגר אינו מופיע בשום פקודת אסמבלר. </a:t>
            </a:r>
          </a:p>
          <a:p>
            <a:r>
              <a:rPr lang="he-IL" dirty="0"/>
              <a:t>לא נועד לשינוי על ידי המתכנת.</a:t>
            </a:r>
            <a:endParaRPr lang="en-US" dirty="0"/>
          </a:p>
        </p:txBody>
      </p:sp>
      <p:pic>
        <p:nvPicPr>
          <p:cNvPr id="1026" name="Picture 2" descr="מצביע אצבע | וקטורים לשימוש ציבורי">
            <a:extLst>
              <a:ext uri="{FF2B5EF4-FFF2-40B4-BE49-F238E27FC236}">
                <a16:creationId xmlns:a16="http://schemas.microsoft.com/office/drawing/2014/main" id="{6E71EB21-916B-469B-8CBE-867D32EB70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73" y="4313211"/>
            <a:ext cx="269557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331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206033-1EF9-46E8-81B0-0D4CBA61264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למדנו להכיר שני אוגרים מיוחדים</a:t>
            </a:r>
            <a:r>
              <a:rPr lang="en-US" dirty="0"/>
              <a:t> </a:t>
            </a:r>
            <a:r>
              <a:rPr lang="he-IL" dirty="0"/>
              <a:t> וחשובים:  אוגר </a:t>
            </a:r>
            <a:r>
              <a:rPr lang="he-IL" b="1" dirty="0"/>
              <a:t>הדגלים</a:t>
            </a:r>
            <a:r>
              <a:rPr lang="he-IL" dirty="0"/>
              <a:t> ואוגר ה- </a:t>
            </a:r>
            <a:r>
              <a:rPr lang="en-US" b="1" dirty="0"/>
              <a:t>IP</a:t>
            </a:r>
            <a:r>
              <a:rPr lang="he-IL" dirty="0"/>
              <a:t>.</a:t>
            </a:r>
          </a:p>
          <a:p>
            <a:r>
              <a:rPr lang="he-IL" dirty="0"/>
              <a:t>בהמשך נראה את חשיבות האוגרים בכתיבת הקוד ובהבנתו.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ECB766-899D-4655-AFF7-6BFC91BD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652145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F5A466-893E-47C4-81ED-63B3623772C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נריץ שוב תוכנית </a:t>
            </a:r>
            <a:r>
              <a:rPr lang="he-IL" dirty="0" err="1"/>
              <a:t>באסמבלי</a:t>
            </a:r>
            <a:endParaRPr lang="he-IL" dirty="0"/>
          </a:p>
          <a:p>
            <a:r>
              <a:rPr lang="he-IL" dirty="0"/>
              <a:t>נראה את השינויים שקורים ברגיסטרים כתוצאה מהפקודות</a:t>
            </a:r>
          </a:p>
          <a:p>
            <a:r>
              <a:rPr lang="he-IL" dirty="0"/>
              <a:t>נתעמק יותר  בהכרת ה- </a:t>
            </a:r>
            <a:r>
              <a:rPr lang="en-US" dirty="0"/>
              <a:t>Turbo Debugger</a:t>
            </a:r>
            <a:endParaRPr lang="he-IL" dirty="0"/>
          </a:p>
          <a:p>
            <a:r>
              <a:rPr lang="he-IL" dirty="0"/>
              <a:t>ניישם ונבין את ה- </a:t>
            </a:r>
            <a:r>
              <a:rPr lang="en-US" dirty="0"/>
              <a:t>IP</a:t>
            </a:r>
            <a:r>
              <a:rPr lang="he-IL" dirty="0"/>
              <a:t> וה- </a:t>
            </a:r>
            <a:r>
              <a:rPr lang="en-US" dirty="0"/>
              <a:t>flags</a:t>
            </a:r>
          </a:p>
          <a:p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7A7814-36D5-4E2C-AF6E-3B8720AD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8728141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33A7D4-AEED-4441-83DD-BD64F8A0D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77781" y="998859"/>
            <a:ext cx="5098945" cy="4062435"/>
          </a:xfrm>
        </p:spPr>
        <p:txBody>
          <a:bodyPr/>
          <a:lstStyle/>
          <a:p>
            <a:r>
              <a:rPr lang="he-IL" dirty="0"/>
              <a:t>זוכרים את התוכנית שאריק הריץ בסרטון?</a:t>
            </a:r>
          </a:p>
          <a:p>
            <a:r>
              <a:rPr lang="he-IL" dirty="0"/>
              <a:t>הוספתי לה כמה פקודות. </a:t>
            </a:r>
          </a:p>
          <a:p>
            <a:r>
              <a:rPr lang="he-IL" dirty="0"/>
              <a:t>בואו נחזור ונראה את שלבי הפעולה שלה.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26E14D-3836-4EC3-8B80-BA3CCA9CD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דוגמא עם הרצת תוכנית</a:t>
            </a:r>
            <a:endParaRPr lang="en-IL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2918B0-1981-44AB-B962-21F07CF136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357" y="728421"/>
            <a:ext cx="3191421" cy="597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068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9CA8FB6-FEE7-4F51-BDA6-3D0A17840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B7092280-11E6-4761-8898-9951E4967FAF}"/>
              </a:ext>
            </a:extLst>
          </p:cNvPr>
          <p:cNvSpPr txBox="1">
            <a:spLocks/>
          </p:cNvSpPr>
          <p:nvPr/>
        </p:nvSpPr>
        <p:spPr>
          <a:xfrm>
            <a:off x="8492359" y="1355760"/>
            <a:ext cx="3278961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תזכורת: לאחר הפעלת </a:t>
            </a:r>
            <a:r>
              <a:rPr lang="en-US" dirty="0" err="1"/>
              <a:t>tasm</a:t>
            </a:r>
            <a:r>
              <a:rPr lang="en-US" dirty="0"/>
              <a:t>, </a:t>
            </a:r>
            <a:r>
              <a:rPr lang="en-US" dirty="0" err="1"/>
              <a:t>tlink</a:t>
            </a:r>
            <a:r>
              <a:rPr lang="he-IL" dirty="0"/>
              <a:t> נפעיל </a:t>
            </a:r>
            <a:r>
              <a:rPr lang="en-US" dirty="0"/>
              <a:t>td ulpan1</a:t>
            </a:r>
            <a:r>
              <a:rPr lang="he-IL" dirty="0"/>
              <a:t>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461593A-B591-46D3-A1B4-99DB935E2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24" y="875448"/>
            <a:ext cx="7178091" cy="539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641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698D2C8-8929-4364-B474-65874EEF51A4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94593" y="740420"/>
            <a:ext cx="8050923" cy="558635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89FE449-913B-4029-ACCB-DA97CD01F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A58C7257-C005-4AE3-B021-27B77D794909}"/>
              </a:ext>
            </a:extLst>
          </p:cNvPr>
          <p:cNvSpPr txBox="1">
            <a:spLocks/>
          </p:cNvSpPr>
          <p:nvPr/>
        </p:nvSpPr>
        <p:spPr>
          <a:xfrm>
            <a:off x="8492359" y="1355760"/>
            <a:ext cx="3278961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כדי להריץ</a:t>
            </a:r>
            <a:r>
              <a:rPr lang="en-US" dirty="0"/>
              <a:t> </a:t>
            </a:r>
            <a:r>
              <a:rPr lang="he-IL" dirty="0"/>
              <a:t>עם </a:t>
            </a:r>
            <a:r>
              <a:rPr lang="he-IL" dirty="0" err="1"/>
              <a:t>הדיבאגר</a:t>
            </a:r>
            <a:r>
              <a:rPr lang="he-IL" dirty="0"/>
              <a:t>, יש לבחור </a:t>
            </a:r>
            <a:r>
              <a:rPr lang="en-US" dirty="0"/>
              <a:t>View -&gt;  CPU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219251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Content Placeholder 24">
            <a:extLst>
              <a:ext uri="{FF2B5EF4-FFF2-40B4-BE49-F238E27FC236}">
                <a16:creationId xmlns:a16="http://schemas.microsoft.com/office/drawing/2014/main" id="{0953BA0B-50AC-437D-A7C7-E3FE8BC5631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06043" y="1108343"/>
            <a:ext cx="7320434" cy="4987550"/>
          </a:xfrm>
        </p:spPr>
      </p:pic>
      <p:sp>
        <p:nvSpPr>
          <p:cNvPr id="26" name="Title 2">
            <a:extLst>
              <a:ext uri="{FF2B5EF4-FFF2-40B4-BE49-F238E27FC236}">
                <a16:creationId xmlns:a16="http://schemas.microsoft.com/office/drawing/2014/main" id="{E4939C6D-309B-4693-A675-7F9165315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</p:spPr>
        <p:txBody>
          <a:bodyPr/>
          <a:lstStyle/>
          <a:p>
            <a:r>
              <a:rPr lang="he-IL" dirty="0"/>
              <a:t>תחילת התוכנית</a:t>
            </a:r>
            <a:endParaRPr lang="en-IL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592AB6-6AF5-480E-9487-385CB0BA2E5A}"/>
              </a:ext>
            </a:extLst>
          </p:cNvPr>
          <p:cNvSpPr txBox="1"/>
          <p:nvPr/>
        </p:nvSpPr>
        <p:spPr>
          <a:xfrm>
            <a:off x="1739900" y="282012"/>
            <a:ext cx="1333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Code Segment</a:t>
            </a:r>
            <a:endParaRPr lang="en-IL" sz="2000" b="1" dirty="0">
              <a:solidFill>
                <a:srgbClr val="FF0000"/>
              </a:solidFill>
            </a:endParaRPr>
          </a:p>
        </p:txBody>
      </p:sp>
      <p:cxnSp>
        <p:nvCxnSpPr>
          <p:cNvPr id="8" name="מחבר חץ ישר 23">
            <a:extLst>
              <a:ext uri="{FF2B5EF4-FFF2-40B4-BE49-F238E27FC236}">
                <a16:creationId xmlns:a16="http://schemas.microsoft.com/office/drawing/2014/main" id="{0EC5FB0A-7124-415D-8B9C-3F103B66BEDE}"/>
              </a:ext>
            </a:extLst>
          </p:cNvPr>
          <p:cNvCxnSpPr>
            <a:cxnSpLocks/>
          </p:cNvCxnSpPr>
          <p:nvPr/>
        </p:nvCxnSpPr>
        <p:spPr>
          <a:xfrm flipH="1">
            <a:off x="2406650" y="1108343"/>
            <a:ext cx="95250" cy="1587871"/>
          </a:xfrm>
          <a:prstGeom prst="straightConnector1">
            <a:avLst/>
          </a:prstGeom>
          <a:ln w="1079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ED9E1E6-1EE9-46E8-9714-42F1A3FB2D11}"/>
              </a:ext>
            </a:extLst>
          </p:cNvPr>
          <p:cNvSpPr txBox="1"/>
          <p:nvPr/>
        </p:nvSpPr>
        <p:spPr>
          <a:xfrm>
            <a:off x="1689760" y="6222045"/>
            <a:ext cx="1333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Data Segment</a:t>
            </a:r>
            <a:endParaRPr lang="en-IL" sz="2000" b="1" dirty="0">
              <a:solidFill>
                <a:srgbClr val="FF0000"/>
              </a:solidFill>
            </a:endParaRPr>
          </a:p>
        </p:txBody>
      </p:sp>
      <p:cxnSp>
        <p:nvCxnSpPr>
          <p:cNvPr id="14" name="מחבר חץ ישר 23">
            <a:extLst>
              <a:ext uri="{FF2B5EF4-FFF2-40B4-BE49-F238E27FC236}">
                <a16:creationId xmlns:a16="http://schemas.microsoft.com/office/drawing/2014/main" id="{49339A11-94B1-4D46-80B6-8EEFA1EDA0C7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2356510" y="4711700"/>
            <a:ext cx="202540" cy="1510345"/>
          </a:xfrm>
          <a:prstGeom prst="straightConnector1">
            <a:avLst/>
          </a:prstGeom>
          <a:ln w="1079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F5E49DF-E85D-4BBF-956C-E47199C5E2C6}"/>
              </a:ext>
            </a:extLst>
          </p:cNvPr>
          <p:cNvSpPr txBox="1"/>
          <p:nvPr/>
        </p:nvSpPr>
        <p:spPr>
          <a:xfrm>
            <a:off x="7839177" y="4706230"/>
            <a:ext cx="1333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Stack Segment</a:t>
            </a:r>
            <a:endParaRPr lang="en-IL" sz="2000" b="1" dirty="0">
              <a:solidFill>
                <a:srgbClr val="FF0000"/>
              </a:solidFill>
            </a:endParaRPr>
          </a:p>
        </p:txBody>
      </p:sp>
      <p:cxnSp>
        <p:nvCxnSpPr>
          <p:cNvPr id="19" name="מחבר חץ ישר 23">
            <a:extLst>
              <a:ext uri="{FF2B5EF4-FFF2-40B4-BE49-F238E27FC236}">
                <a16:creationId xmlns:a16="http://schemas.microsoft.com/office/drawing/2014/main" id="{4331F73A-04ED-49B6-AF22-832015656E13}"/>
              </a:ext>
            </a:extLst>
          </p:cNvPr>
          <p:cNvCxnSpPr>
            <a:cxnSpLocks/>
          </p:cNvCxnSpPr>
          <p:nvPr/>
        </p:nvCxnSpPr>
        <p:spPr>
          <a:xfrm flipH="1">
            <a:off x="6464300" y="4965700"/>
            <a:ext cx="1493012" cy="0"/>
          </a:xfrm>
          <a:prstGeom prst="straightConnector1">
            <a:avLst/>
          </a:prstGeom>
          <a:ln w="1079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5F47EB3-5A37-4970-B5A8-5ECB36A8DBF7}"/>
              </a:ext>
            </a:extLst>
          </p:cNvPr>
          <p:cNvSpPr txBox="1"/>
          <p:nvPr/>
        </p:nvSpPr>
        <p:spPr>
          <a:xfrm>
            <a:off x="5429250" y="849066"/>
            <a:ext cx="1333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FF0000"/>
                </a:solidFill>
              </a:rPr>
              <a:t>Rgisters</a:t>
            </a:r>
            <a:endParaRPr lang="en-IL" sz="2000" b="1" dirty="0">
              <a:solidFill>
                <a:srgbClr val="FF0000"/>
              </a:solidFill>
            </a:endParaRPr>
          </a:p>
        </p:txBody>
      </p:sp>
      <p:cxnSp>
        <p:nvCxnSpPr>
          <p:cNvPr id="27" name="מחבר חץ ישר 23">
            <a:extLst>
              <a:ext uri="{FF2B5EF4-FFF2-40B4-BE49-F238E27FC236}">
                <a16:creationId xmlns:a16="http://schemas.microsoft.com/office/drawing/2014/main" id="{875FCCAA-243C-4B5C-B365-4B3810D46C31}"/>
              </a:ext>
            </a:extLst>
          </p:cNvPr>
          <p:cNvCxnSpPr>
            <a:cxnSpLocks/>
            <a:stCxn id="21" idx="2"/>
          </p:cNvCxnSpPr>
          <p:nvPr/>
        </p:nvCxnSpPr>
        <p:spPr>
          <a:xfrm flipH="1">
            <a:off x="5676900" y="1249176"/>
            <a:ext cx="419100" cy="554224"/>
          </a:xfrm>
          <a:prstGeom prst="straightConnector1">
            <a:avLst/>
          </a:prstGeom>
          <a:ln w="1079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7A790AD-4760-4643-9BF0-47B9757DAB4E}"/>
              </a:ext>
            </a:extLst>
          </p:cNvPr>
          <p:cNvSpPr txBox="1"/>
          <p:nvPr/>
        </p:nvSpPr>
        <p:spPr>
          <a:xfrm>
            <a:off x="7826477" y="1492190"/>
            <a:ext cx="1333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Flags</a:t>
            </a:r>
            <a:endParaRPr lang="en-IL" sz="2000" b="1" dirty="0">
              <a:solidFill>
                <a:srgbClr val="FF0000"/>
              </a:solidFill>
            </a:endParaRPr>
          </a:p>
        </p:txBody>
      </p:sp>
      <p:cxnSp>
        <p:nvCxnSpPr>
          <p:cNvPr id="31" name="מחבר חץ ישר 23">
            <a:extLst>
              <a:ext uri="{FF2B5EF4-FFF2-40B4-BE49-F238E27FC236}">
                <a16:creationId xmlns:a16="http://schemas.microsoft.com/office/drawing/2014/main" id="{4A28A317-2046-4FF7-88FA-073408849058}"/>
              </a:ext>
            </a:extLst>
          </p:cNvPr>
          <p:cNvCxnSpPr>
            <a:cxnSpLocks/>
          </p:cNvCxnSpPr>
          <p:nvPr/>
        </p:nvCxnSpPr>
        <p:spPr>
          <a:xfrm flipH="1">
            <a:off x="6710414" y="1892300"/>
            <a:ext cx="1363714" cy="616742"/>
          </a:xfrm>
          <a:prstGeom prst="straightConnector1">
            <a:avLst/>
          </a:prstGeom>
          <a:ln w="1079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75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5" grpId="0"/>
      <p:bldP spid="21" grpId="0"/>
      <p:bldP spid="3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Content Placeholder 24">
            <a:extLst>
              <a:ext uri="{FF2B5EF4-FFF2-40B4-BE49-F238E27FC236}">
                <a16:creationId xmlns:a16="http://schemas.microsoft.com/office/drawing/2014/main" id="{0953BA0B-50AC-437D-A7C7-E3FE8BC5631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06043" y="1108343"/>
            <a:ext cx="7320434" cy="4987550"/>
          </a:xfr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635D1752-1AD2-4627-A8A2-EFC3FD6FDC0C}"/>
              </a:ext>
            </a:extLst>
          </p:cNvPr>
          <p:cNvSpPr txBox="1">
            <a:spLocks/>
          </p:cNvSpPr>
          <p:nvPr/>
        </p:nvSpPr>
        <p:spPr>
          <a:xfrm>
            <a:off x="7872718" y="515448"/>
            <a:ext cx="4233708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pPr marL="0" indent="0">
              <a:buNone/>
            </a:pPr>
            <a:r>
              <a:rPr lang="he-IL" dirty="0"/>
              <a:t>שימו לב הפקודה</a:t>
            </a:r>
            <a:r>
              <a:rPr lang="en-US" dirty="0"/>
              <a:t> </a:t>
            </a:r>
            <a:r>
              <a:rPr lang="he-IL" dirty="0"/>
              <a:t> הראשונה היא </a:t>
            </a:r>
            <a:r>
              <a:rPr lang="en-US" dirty="0"/>
              <a:t>mov ax, 087B:</a:t>
            </a:r>
          </a:p>
          <a:p>
            <a:pPr marL="0" indent="0">
              <a:buNone/>
            </a:pPr>
            <a:r>
              <a:rPr lang="he-IL" dirty="0"/>
              <a:t>ה-</a:t>
            </a:r>
            <a:r>
              <a:rPr lang="en-US" dirty="0"/>
              <a:t>opcode</a:t>
            </a:r>
            <a:r>
              <a:rPr lang="he-IL" dirty="0"/>
              <a:t> שלה הוא: 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 </a:t>
            </a:r>
            <a:r>
              <a:rPr lang="en-US" dirty="0"/>
              <a:t>B87B08</a:t>
            </a:r>
            <a:r>
              <a:rPr lang="he-IL" dirty="0"/>
              <a:t>    , וגודלו 3 בתים 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בהתחלה </a:t>
            </a:r>
            <a:r>
              <a:rPr lang="en-US" dirty="0"/>
              <a:t>IP = 0</a:t>
            </a:r>
          </a:p>
          <a:p>
            <a:endParaRPr lang="he-IL" dirty="0"/>
          </a:p>
          <a:p>
            <a:endParaRPr lang="he-IL" dirty="0"/>
          </a:p>
        </p:txBody>
      </p:sp>
      <p:cxnSp>
        <p:nvCxnSpPr>
          <p:cNvPr id="7" name="מחבר חץ ישר 23">
            <a:extLst>
              <a:ext uri="{FF2B5EF4-FFF2-40B4-BE49-F238E27FC236}">
                <a16:creationId xmlns:a16="http://schemas.microsoft.com/office/drawing/2014/main" id="{63F4660F-A99B-4953-993A-F1581C2BF6DE}"/>
              </a:ext>
            </a:extLst>
          </p:cNvPr>
          <p:cNvCxnSpPr>
            <a:cxnSpLocks/>
          </p:cNvCxnSpPr>
          <p:nvPr/>
        </p:nvCxnSpPr>
        <p:spPr>
          <a:xfrm flipH="1">
            <a:off x="5925232" y="3771900"/>
            <a:ext cx="3650568" cy="436306"/>
          </a:xfrm>
          <a:prstGeom prst="straightConnector1">
            <a:avLst/>
          </a:prstGeom>
          <a:ln w="508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23">
            <a:extLst>
              <a:ext uri="{FF2B5EF4-FFF2-40B4-BE49-F238E27FC236}">
                <a16:creationId xmlns:a16="http://schemas.microsoft.com/office/drawing/2014/main" id="{2FC23804-0DEB-44E5-8EF2-FCA8CA74D822}"/>
              </a:ext>
            </a:extLst>
          </p:cNvPr>
          <p:cNvCxnSpPr>
            <a:cxnSpLocks/>
          </p:cNvCxnSpPr>
          <p:nvPr/>
        </p:nvCxnSpPr>
        <p:spPr>
          <a:xfrm flipH="1">
            <a:off x="2202428" y="1473200"/>
            <a:ext cx="6662172" cy="451574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">
            <a:extLst>
              <a:ext uri="{FF2B5EF4-FFF2-40B4-BE49-F238E27FC236}">
                <a16:creationId xmlns:a16="http://schemas.microsoft.com/office/drawing/2014/main" id="{E4939C6D-309B-4693-A675-7F9165315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</p:spPr>
        <p:txBody>
          <a:bodyPr/>
          <a:lstStyle/>
          <a:p>
            <a:r>
              <a:rPr lang="he-IL" dirty="0"/>
              <a:t>תחילת התוכנית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51023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24310A0-447E-4515-94B2-08C2CEEFF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3E2A95E9-B5AA-43E1-BACD-75DA47A5AB27}"/>
              </a:ext>
            </a:extLst>
          </p:cNvPr>
          <p:cNvSpPr txBox="1">
            <a:spLocks/>
          </p:cNvSpPr>
          <p:nvPr/>
        </p:nvSpPr>
        <p:spPr>
          <a:xfrm>
            <a:off x="8396749" y="1244666"/>
            <a:ext cx="366343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שימו לב לשינוי ב – </a:t>
            </a:r>
            <a:r>
              <a:rPr lang="en-US" dirty="0"/>
              <a:t>IP</a:t>
            </a:r>
            <a:r>
              <a:rPr lang="he-IL" dirty="0"/>
              <a:t>, שגדל ב- 3</a:t>
            </a:r>
          </a:p>
          <a:p>
            <a:r>
              <a:rPr lang="he-IL" dirty="0"/>
              <a:t>למה?</a:t>
            </a:r>
          </a:p>
          <a:p>
            <a:endParaRPr lang="he-IL" dirty="0"/>
          </a:p>
          <a:p>
            <a:r>
              <a:rPr lang="he-IL" dirty="0"/>
              <a:t>שימו לב: כל רגיסטר שמשנה את ערכו מסומן ע"י ה- </a:t>
            </a:r>
            <a:r>
              <a:rPr lang="en-US" dirty="0"/>
              <a:t>TD</a:t>
            </a:r>
            <a:r>
              <a:rPr lang="he-IL" dirty="0"/>
              <a:t> בלבן</a:t>
            </a:r>
          </a:p>
        </p:txBody>
      </p:sp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971B5ECE-3F47-447C-8004-63D2A3E992B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131815" y="1009691"/>
            <a:ext cx="7434065" cy="5046980"/>
          </a:xfrm>
        </p:spPr>
      </p:pic>
      <p:cxnSp>
        <p:nvCxnSpPr>
          <p:cNvPr id="6" name="מחבר חץ ישר 23">
            <a:extLst>
              <a:ext uri="{FF2B5EF4-FFF2-40B4-BE49-F238E27FC236}">
                <a16:creationId xmlns:a16="http://schemas.microsoft.com/office/drawing/2014/main" id="{8F5B3155-71EF-46A1-A807-6CEC6FE78883}"/>
              </a:ext>
            </a:extLst>
          </p:cNvPr>
          <p:cNvCxnSpPr>
            <a:cxnSpLocks/>
          </p:cNvCxnSpPr>
          <p:nvPr/>
        </p:nvCxnSpPr>
        <p:spPr>
          <a:xfrm flipH="1">
            <a:off x="6685935" y="1917290"/>
            <a:ext cx="3362634" cy="2674375"/>
          </a:xfrm>
          <a:prstGeom prst="straightConnector1">
            <a:avLst/>
          </a:prstGeom>
          <a:ln w="508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38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DA52B3-8AFD-40FE-B458-92F2E689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CEA773F5-4580-4BAB-AF9D-CEDCF62854DA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8658" y="875448"/>
            <a:ext cx="7767484" cy="5322166"/>
          </a:xfrm>
        </p:spPr>
      </p:pic>
    </p:spTree>
    <p:extLst>
      <p:ext uri="{BB962C8B-B14F-4D97-AF65-F5344CB8AC3E}">
        <p14:creationId xmlns:p14="http://schemas.microsoft.com/office/powerpoint/2010/main" val="195907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ea typeface="+mn-ea"/>
              </a:rPr>
              <a:t>מה</a:t>
            </a:r>
            <a:r>
              <a:rPr lang="he-IL" dirty="0"/>
              <a:t>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572182" y="1026315"/>
            <a:ext cx="8676921" cy="4611559"/>
          </a:xfrm>
        </p:spPr>
        <p:txBody>
          <a:bodyPr>
            <a:normAutofit/>
          </a:bodyPr>
          <a:lstStyle/>
          <a:p>
            <a:r>
              <a:rPr lang="he-IL" sz="2800" dirty="0">
                <a:sym typeface="Varela Round"/>
              </a:rPr>
              <a:t>נכיר שני אוגרים מיוחדים:</a:t>
            </a:r>
          </a:p>
          <a:p>
            <a:pPr lvl="1"/>
            <a:r>
              <a:rPr lang="he-IL" sz="2800" dirty="0">
                <a:sym typeface="Varela Round"/>
              </a:rPr>
              <a:t>אוגר הדגלים</a:t>
            </a:r>
          </a:p>
          <a:p>
            <a:pPr lvl="1"/>
            <a:r>
              <a:rPr lang="he-IL" sz="2800" dirty="0">
                <a:sym typeface="Varela Round"/>
              </a:rPr>
              <a:t>אוגר ה- </a:t>
            </a:r>
            <a:r>
              <a:rPr lang="en-US" sz="2800" dirty="0">
                <a:sym typeface="Varela Round"/>
              </a:rPr>
              <a:t>IP</a:t>
            </a:r>
            <a:endParaRPr lang="he-IL" sz="2800" dirty="0">
              <a:sym typeface="Varela Roun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D670E8-62E2-47B5-ABDF-574ADAF99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51216200-07AE-42F3-A541-6E1DFA44FF12}"/>
              </a:ext>
            </a:extLst>
          </p:cNvPr>
          <p:cNvSpPr txBox="1">
            <a:spLocks/>
          </p:cNvSpPr>
          <p:nvPr/>
        </p:nvSpPr>
        <p:spPr>
          <a:xfrm>
            <a:off x="8396749" y="1244666"/>
            <a:ext cx="366343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כתוצאה מהפעולה הקודמת </a:t>
            </a:r>
            <a:r>
              <a:rPr lang="en-US" dirty="0"/>
              <a:t>AX</a:t>
            </a:r>
            <a:r>
              <a:rPr lang="he-IL" dirty="0"/>
              <a:t> השתנה ל-8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F97A34AE-5EFB-4E10-AAF9-26E15055D1AA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131814" y="1140542"/>
            <a:ext cx="7472971" cy="5083277"/>
          </a:xfrm>
        </p:spPr>
      </p:pic>
      <p:cxnSp>
        <p:nvCxnSpPr>
          <p:cNvPr id="12" name="מחבר חץ ישר 23">
            <a:extLst>
              <a:ext uri="{FF2B5EF4-FFF2-40B4-BE49-F238E27FC236}">
                <a16:creationId xmlns:a16="http://schemas.microsoft.com/office/drawing/2014/main" id="{28BB4731-B52B-43D9-A83F-0DFD3F2F0971}"/>
              </a:ext>
            </a:extLst>
          </p:cNvPr>
          <p:cNvCxnSpPr>
            <a:cxnSpLocks/>
          </p:cNvCxnSpPr>
          <p:nvPr/>
        </p:nvCxnSpPr>
        <p:spPr>
          <a:xfrm flipH="1">
            <a:off x="6764595" y="1838632"/>
            <a:ext cx="1563328" cy="334297"/>
          </a:xfrm>
          <a:prstGeom prst="straightConnector1">
            <a:avLst/>
          </a:prstGeom>
          <a:ln w="50800">
            <a:solidFill>
              <a:schemeClr val="tx1">
                <a:lumMod val="90000"/>
                <a:lumOff val="1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9698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4C63BC-EAF7-4EF6-A810-599EFE960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E95C673E-67E1-4315-B23B-07981D5DDE8F}"/>
              </a:ext>
            </a:extLst>
          </p:cNvPr>
          <p:cNvSpPr txBox="1">
            <a:spLocks/>
          </p:cNvSpPr>
          <p:nvPr/>
        </p:nvSpPr>
        <p:spPr>
          <a:xfrm>
            <a:off x="8396749" y="1244666"/>
            <a:ext cx="366343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כתוצאה מהפעולה הקודמת </a:t>
            </a:r>
            <a:r>
              <a:rPr lang="en-US" dirty="0"/>
              <a:t>BX</a:t>
            </a:r>
            <a:r>
              <a:rPr lang="he-IL" dirty="0"/>
              <a:t> השתנה ל-7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DA794D3D-EE16-409A-9495-503E07070DF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0" y="902939"/>
            <a:ext cx="7865806" cy="5334942"/>
          </a:xfrm>
        </p:spPr>
      </p:pic>
    </p:spTree>
    <p:extLst>
      <p:ext uri="{BB962C8B-B14F-4D97-AF65-F5344CB8AC3E}">
        <p14:creationId xmlns:p14="http://schemas.microsoft.com/office/powerpoint/2010/main" val="6057705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FE200A-1473-4B15-8D11-3C30DE97E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48EF5560-937D-4717-BB66-A5BC74216552}"/>
              </a:ext>
            </a:extLst>
          </p:cNvPr>
          <p:cNvSpPr txBox="1">
            <a:spLocks/>
          </p:cNvSpPr>
          <p:nvPr/>
        </p:nvSpPr>
        <p:spPr>
          <a:xfrm>
            <a:off x="8396749" y="1244666"/>
            <a:ext cx="366343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פעולת החיבור שינתה את </a:t>
            </a:r>
            <a:r>
              <a:rPr lang="en-US" dirty="0"/>
              <a:t>AX=000F</a:t>
            </a:r>
          </a:p>
          <a:p>
            <a:r>
              <a:rPr lang="en-US" dirty="0"/>
              <a:t>BX</a:t>
            </a:r>
            <a:r>
              <a:rPr lang="he-IL" dirty="0"/>
              <a:t> ללא שינוי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26ECA1C8-4021-4CA4-8AA9-5931030766D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0" y="1016552"/>
            <a:ext cx="7629832" cy="5257054"/>
          </a:xfrm>
        </p:spPr>
      </p:pic>
    </p:spTree>
    <p:extLst>
      <p:ext uri="{BB962C8B-B14F-4D97-AF65-F5344CB8AC3E}">
        <p14:creationId xmlns:p14="http://schemas.microsoft.com/office/powerpoint/2010/main" val="331347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C8F0BE4-7D49-47D1-8FA0-D558624BF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9043E8E1-09FD-47D2-9208-AB25ED2E5D6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98324" y="1052052"/>
            <a:ext cx="7786736" cy="5271677"/>
          </a:xfrm>
        </p:spPr>
      </p:pic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3B71BC64-F39C-42F4-97CB-70FDF6024B7E}"/>
              </a:ext>
            </a:extLst>
          </p:cNvPr>
          <p:cNvSpPr txBox="1">
            <a:spLocks/>
          </p:cNvSpPr>
          <p:nvPr/>
        </p:nvSpPr>
        <p:spPr>
          <a:xfrm>
            <a:off x="8396749" y="1012442"/>
            <a:ext cx="3663436" cy="4062435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פעולת החיסור איפסה את </a:t>
            </a:r>
            <a:r>
              <a:rPr lang="en-US" dirty="0"/>
              <a:t>AX</a:t>
            </a:r>
          </a:p>
          <a:p>
            <a:r>
              <a:rPr lang="en-US" dirty="0"/>
              <a:t>Zero flag = 1</a:t>
            </a:r>
          </a:p>
          <a:p>
            <a:r>
              <a:rPr lang="he-IL" dirty="0"/>
              <a:t>למה?</a:t>
            </a:r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הפקודה </a:t>
            </a:r>
            <a:r>
              <a:rPr lang="en-US" dirty="0"/>
              <a:t>mov al, 100</a:t>
            </a:r>
            <a:r>
              <a:rPr lang="he-IL" dirty="0"/>
              <a:t> מופיעה בתור</a:t>
            </a:r>
            <a:br>
              <a:rPr lang="en-US" dirty="0"/>
            </a:br>
            <a:r>
              <a:rPr lang="he-IL" dirty="0"/>
              <a:t> </a:t>
            </a:r>
            <a:r>
              <a:rPr lang="en-US" dirty="0"/>
              <a:t>mov al, 64</a:t>
            </a:r>
          </a:p>
          <a:p>
            <a:r>
              <a:rPr lang="he-IL" dirty="0"/>
              <a:t>למה?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0777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0A51EB-2A65-4B7A-B3D7-3EB585690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C3982FC-9508-4888-94FF-7CB2A1944BC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88489" y="915556"/>
            <a:ext cx="7580671" cy="5178738"/>
          </a:xfrm>
        </p:spPr>
      </p:pic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1B21A9CC-51D7-4072-906A-9BCDB2026F2F}"/>
              </a:ext>
            </a:extLst>
          </p:cNvPr>
          <p:cNvSpPr txBox="1">
            <a:spLocks/>
          </p:cNvSpPr>
          <p:nvPr/>
        </p:nvSpPr>
        <p:spPr>
          <a:xfrm>
            <a:off x="8396749" y="1244666"/>
            <a:ext cx="366343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endParaRPr lang="he-IL" dirty="0"/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BFE9E650-05F0-45A9-9F6D-D2865F853DB6}"/>
              </a:ext>
            </a:extLst>
          </p:cNvPr>
          <p:cNvSpPr txBox="1">
            <a:spLocks/>
          </p:cNvSpPr>
          <p:nvPr/>
        </p:nvSpPr>
        <p:spPr>
          <a:xfrm>
            <a:off x="8549149" y="1397066"/>
            <a:ext cx="366343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he-IL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3DC583-8B4A-4026-ADD3-31AFE14151DA}"/>
              </a:ext>
            </a:extLst>
          </p:cNvPr>
          <p:cNvSpPr txBox="1"/>
          <p:nvPr/>
        </p:nvSpPr>
        <p:spPr>
          <a:xfrm>
            <a:off x="2507225" y="1550899"/>
            <a:ext cx="916366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2400" dirty="0"/>
              <a:t>הפקודה </a:t>
            </a:r>
            <a:r>
              <a:rPr lang="en-US" sz="2400" dirty="0"/>
              <a:t>add al, c8</a:t>
            </a:r>
            <a:r>
              <a:rPr lang="he-IL" sz="2400" dirty="0"/>
              <a:t> </a:t>
            </a:r>
            <a:br>
              <a:rPr lang="en-US" sz="2400" dirty="0"/>
            </a:br>
            <a:r>
              <a:rPr lang="he-IL" sz="2400" dirty="0"/>
              <a:t>(במקום </a:t>
            </a:r>
            <a:r>
              <a:rPr lang="en-US" sz="2400" dirty="0"/>
              <a:t>add al, 200</a:t>
            </a:r>
            <a:r>
              <a:rPr lang="he-IL" sz="2400" dirty="0"/>
              <a:t>)</a:t>
            </a:r>
          </a:p>
          <a:p>
            <a:endParaRPr lang="he-IL" sz="2400" dirty="0"/>
          </a:p>
          <a:p>
            <a:r>
              <a:rPr lang="he-IL" sz="2400" dirty="0"/>
              <a:t>מה צפוי לקרות?</a:t>
            </a:r>
            <a:br>
              <a:rPr lang="en-US" sz="2400" dirty="0"/>
            </a:b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39505563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F59FD978-ABEC-4A1F-B223-1A9D5298658A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149057" y="1106356"/>
            <a:ext cx="7238063" cy="5137128"/>
          </a:xfrm>
        </p:spPr>
      </p:pic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9D5567BB-4B4E-4DE0-AA4A-C72283ABB6B1}"/>
              </a:ext>
            </a:extLst>
          </p:cNvPr>
          <p:cNvSpPr txBox="1">
            <a:spLocks/>
          </p:cNvSpPr>
          <p:nvPr/>
        </p:nvSpPr>
        <p:spPr>
          <a:xfrm>
            <a:off x="8396749" y="954382"/>
            <a:ext cx="366343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הפקודה </a:t>
            </a:r>
            <a:r>
              <a:rPr lang="en-US" dirty="0"/>
              <a:t>add al, c8</a:t>
            </a:r>
            <a:r>
              <a:rPr lang="he-IL" dirty="0"/>
              <a:t> יצרה תוצאת חיבור של :</a:t>
            </a:r>
          </a:p>
          <a:p>
            <a:pPr marL="0" indent="0">
              <a:buNone/>
            </a:pPr>
            <a:r>
              <a:rPr lang="en-US" dirty="0"/>
              <a:t>300</a:t>
            </a:r>
            <a:r>
              <a:rPr lang="en-US" sz="1800" dirty="0"/>
              <a:t>d</a:t>
            </a:r>
            <a:r>
              <a:rPr lang="en-US" dirty="0"/>
              <a:t> = 12C</a:t>
            </a:r>
            <a:r>
              <a:rPr lang="en-US" sz="1800" dirty="0"/>
              <a:t>h        </a:t>
            </a:r>
            <a:r>
              <a:rPr lang="he-IL" sz="1800" dirty="0"/>
              <a:t> </a:t>
            </a:r>
            <a:r>
              <a:rPr lang="en-US" sz="1800" dirty="0"/>
              <a:t>  </a:t>
            </a:r>
          </a:p>
          <a:p>
            <a:r>
              <a:rPr lang="he-IL" dirty="0"/>
              <a:t>ברגיסטר </a:t>
            </a:r>
            <a:r>
              <a:rPr lang="en-US" dirty="0"/>
              <a:t>al</a:t>
            </a:r>
            <a:r>
              <a:rPr lang="he-IL" dirty="0"/>
              <a:t> יש מקום עד 255 (</a:t>
            </a:r>
            <a:r>
              <a:rPr lang="en-US" dirty="0"/>
              <a:t>0FFh</a:t>
            </a:r>
            <a:r>
              <a:rPr lang="he-IL" dirty="0"/>
              <a:t>)</a:t>
            </a:r>
            <a:endParaRPr lang="en-US" sz="3200" dirty="0"/>
          </a:p>
          <a:p>
            <a:r>
              <a:rPr lang="he-IL" dirty="0"/>
              <a:t>ולכן נוצר </a:t>
            </a:r>
            <a:r>
              <a:rPr lang="en-US" dirty="0"/>
              <a:t>carry</a:t>
            </a:r>
            <a:r>
              <a:rPr lang="he-IL" dirty="0"/>
              <a:t>  , </a:t>
            </a:r>
            <a:r>
              <a:rPr lang="en-US" dirty="0"/>
              <a:t>C=1</a:t>
            </a:r>
          </a:p>
          <a:p>
            <a:endParaRPr lang="he-IL" dirty="0"/>
          </a:p>
          <a:p>
            <a:r>
              <a:rPr lang="he-IL" dirty="0"/>
              <a:t>למה </a:t>
            </a:r>
            <a:r>
              <a:rPr lang="en-US" dirty="0"/>
              <a:t>z=0</a:t>
            </a:r>
            <a:r>
              <a:rPr lang="he-IL" dirty="0"/>
              <a:t>?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4614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8D56B7F-1A6B-44DD-A5F2-F6C18AC166E2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8658" y="1022555"/>
            <a:ext cx="7572190" cy="524122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E45C5EB-67A3-471D-BEDA-EF174AFD8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2B9E77D-1A1E-4C95-9515-6FCDAC1D9ECA}"/>
              </a:ext>
            </a:extLst>
          </p:cNvPr>
          <p:cNvSpPr txBox="1">
            <a:spLocks/>
          </p:cNvSpPr>
          <p:nvPr/>
        </p:nvSpPr>
        <p:spPr>
          <a:xfrm>
            <a:off x="8396749" y="1244666"/>
            <a:ext cx="366343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סיום התוכנית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088939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5C5CA9-7E1B-4B9C-99BB-9322D586BD94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88491" y="980168"/>
            <a:ext cx="7865806" cy="528639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AEEB038-2485-43A2-8037-4F5D1A3E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212156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06E803-D18A-4CF1-9E32-0E4735D17A3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כתבו תוכנית אסמבלי חדשה (מבוססת על </a:t>
            </a:r>
            <a:r>
              <a:rPr lang="en-US" dirty="0"/>
              <a:t>base</a:t>
            </a:r>
            <a:r>
              <a:rPr lang="he-IL" dirty="0"/>
              <a:t>)</a:t>
            </a:r>
          </a:p>
          <a:p>
            <a:r>
              <a:rPr lang="he-IL" dirty="0"/>
              <a:t>הוסיפו בתוך ה </a:t>
            </a:r>
            <a:r>
              <a:rPr lang="en-US" dirty="0"/>
              <a:t>code segment</a:t>
            </a:r>
            <a:r>
              <a:rPr lang="he-IL" dirty="0"/>
              <a:t> 10 פקודות שונות על רגיסטרים.</a:t>
            </a:r>
          </a:p>
          <a:p>
            <a:r>
              <a:rPr lang="he-IL" dirty="0"/>
              <a:t>הריצו אותה בעזרת ה- </a:t>
            </a:r>
            <a:r>
              <a:rPr lang="en-US" dirty="0"/>
              <a:t>debugger</a:t>
            </a:r>
            <a:r>
              <a:rPr lang="he-IL" dirty="0"/>
              <a:t> </a:t>
            </a:r>
            <a:r>
              <a:rPr lang="en-US" dirty="0"/>
              <a:t>turbo </a:t>
            </a:r>
            <a:r>
              <a:rPr lang="he-IL" dirty="0"/>
              <a:t> (</a:t>
            </a:r>
            <a:r>
              <a:rPr lang="en-US" dirty="0"/>
              <a:t>F8</a:t>
            </a:r>
            <a:r>
              <a:rPr lang="he-IL" dirty="0"/>
              <a:t> )</a:t>
            </a:r>
          </a:p>
          <a:p>
            <a:r>
              <a:rPr lang="he-IL" dirty="0"/>
              <a:t>צפו בשינויים של הרגיסטרים השונים, כולל ה- </a:t>
            </a:r>
            <a:r>
              <a:rPr lang="en-US" dirty="0"/>
              <a:t>IP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82B789A-BC4A-447E-ACF3-880C8EBCF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מטלה עבורכם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8491910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F5A466-893E-47C4-81ED-63B3623772C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הרצנו תוכנית מלאה</a:t>
            </a:r>
          </a:p>
          <a:p>
            <a:r>
              <a:rPr lang="he-IL" dirty="0"/>
              <a:t>ראינו את ה- </a:t>
            </a:r>
            <a:r>
              <a:rPr lang="en-US" dirty="0"/>
              <a:t>opcode</a:t>
            </a:r>
          </a:p>
          <a:p>
            <a:r>
              <a:rPr lang="he-IL" dirty="0"/>
              <a:t>ראינו איך עובד ה- </a:t>
            </a:r>
            <a:r>
              <a:rPr lang="en-US" dirty="0"/>
              <a:t>IP</a:t>
            </a:r>
            <a:endParaRPr lang="he-IL" dirty="0"/>
          </a:p>
          <a:p>
            <a:r>
              <a:rPr lang="he-IL" dirty="0"/>
              <a:t>ראינו שינויים ב- </a:t>
            </a:r>
            <a:r>
              <a:rPr lang="en-US" dirty="0"/>
              <a:t>flags</a:t>
            </a:r>
          </a:p>
          <a:p>
            <a:r>
              <a:rPr lang="he-IL" dirty="0"/>
              <a:t>ראינו זרימה של תוכנית בעזרת הרצה ידנית עם </a:t>
            </a:r>
            <a:r>
              <a:rPr lang="en-US" dirty="0"/>
              <a:t>F8</a:t>
            </a:r>
          </a:p>
          <a:p>
            <a:endParaRPr lang="he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B7A7814-36D5-4E2C-AF6E-3B8720AD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313943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אוגר הדגלים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860979"/>
            <a:ext cx="11161453" cy="1140566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dirty="0"/>
              <a:t>אוגר הדגלים הוא </a:t>
            </a:r>
            <a:r>
              <a:rPr lang="he-IL" b="1" dirty="0"/>
              <a:t>מילה</a:t>
            </a:r>
            <a:r>
              <a:rPr lang="he-IL" dirty="0"/>
              <a:t> בת 16 סיביות (שני בתים).</a:t>
            </a:r>
            <a:br>
              <a:rPr lang="en-US" dirty="0"/>
            </a:br>
            <a:r>
              <a:rPr lang="he-IL" b="1" u="sng" dirty="0"/>
              <a:t>9</a:t>
            </a:r>
            <a:r>
              <a:rPr lang="he-IL" dirty="0"/>
              <a:t> סיביות מתוכו משמשות כדגלי מצב וכסיביות בקרה.</a:t>
            </a:r>
            <a:endParaRPr lang="en-US" sz="1600" dirty="0"/>
          </a:p>
          <a:p>
            <a:pPr marL="0" indent="0">
              <a:buNone/>
            </a:pPr>
            <a:endParaRPr lang="he-IL" sz="1600" dirty="0"/>
          </a:p>
          <a:p>
            <a:endParaRPr lang="he-IL" sz="2800" dirty="0"/>
          </a:p>
        </p:txBody>
      </p:sp>
      <p:pic>
        <p:nvPicPr>
          <p:cNvPr id="18" name="Picture 2" descr="http://images.nana10.co.il/upload/mediastock/img/16/0/47/47908.jpg">
            <a:extLst>
              <a:ext uri="{FF2B5EF4-FFF2-40B4-BE49-F238E27FC236}">
                <a16:creationId xmlns:a16="http://schemas.microsoft.com/office/drawing/2014/main" id="{27F483EF-CDBE-4154-ABFC-197C95405C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22" t="6657" r="14641" b="35512"/>
          <a:stretch/>
        </p:blipFill>
        <p:spPr bwMode="auto">
          <a:xfrm>
            <a:off x="9640880" y="1898180"/>
            <a:ext cx="1733086" cy="91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56F777AD-BF5C-4D69-A934-D11734E331CC}"/>
              </a:ext>
            </a:extLst>
          </p:cNvPr>
          <p:cNvSpPr/>
          <p:nvPr/>
        </p:nvSpPr>
        <p:spPr>
          <a:xfrm>
            <a:off x="0" y="2124621"/>
            <a:ext cx="937662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דגלי מצב:</a:t>
            </a:r>
          </a:p>
          <a:p>
            <a:pPr lvl="1"/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מושפעים ומשתנים  כתוצאה מפקודות אריתמטיות ופקודות השוואה.</a:t>
            </a:r>
          </a:p>
          <a:p>
            <a:pPr lvl="1"/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תפקידם לזהות את מצבו של המעבד, והמתכנת יכול להשתמש במצב הדגלים ע"י בדיקה שלהם.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1B1511-CEFD-484E-8133-57AFCA6A325E}"/>
              </a:ext>
            </a:extLst>
          </p:cNvPr>
          <p:cNvSpPr/>
          <p:nvPr/>
        </p:nvSpPr>
        <p:spPr>
          <a:xfrm>
            <a:off x="3676287" y="3986712"/>
            <a:ext cx="57222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solidFill>
                  <a:srgbClr val="002060"/>
                </a:solidFill>
                <a:cs typeface="Varela Round" panose="00000500000000000000" pitchFamily="2" charset="-79"/>
              </a:rPr>
              <a:t>סיביות בקרה:</a:t>
            </a:r>
          </a:p>
          <a:p>
            <a:pPr lvl="1"/>
            <a:r>
              <a:rPr lang="he-IL" sz="2400" dirty="0">
                <a:solidFill>
                  <a:srgbClr val="002060"/>
                </a:solidFill>
                <a:cs typeface="Varela Round" panose="00000500000000000000" pitchFamily="2" charset="-79"/>
              </a:rPr>
              <a:t>קובעות למעבד את אופן עבודתו.</a:t>
            </a:r>
            <a:endParaRPr lang="en-US" sz="2400" dirty="0">
              <a:solidFill>
                <a:srgbClr val="002060"/>
              </a:solidFill>
              <a:cs typeface="Varela Round" panose="00000500000000000000" pitchFamily="2" charset="-79"/>
            </a:endParaRPr>
          </a:p>
        </p:txBody>
      </p:sp>
      <p:pic>
        <p:nvPicPr>
          <p:cNvPr id="21" name="Picture 4" descr="http://www.suntrader.co.il/wp-content/uploads/process_consulting-240x300.jpg">
            <a:extLst>
              <a:ext uri="{FF2B5EF4-FFF2-40B4-BE49-F238E27FC236}">
                <a16:creationId xmlns:a16="http://schemas.microsoft.com/office/drawing/2014/main" id="{C2C45935-6836-42E0-A231-B9EFFF78F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0880" y="2891263"/>
            <a:ext cx="1733086" cy="1794047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www.hot.org.il/files/world-flags.jpg">
            <a:hlinkClick r:id="rId5"/>
            <a:extLst>
              <a:ext uri="{FF2B5EF4-FFF2-40B4-BE49-F238E27FC236}">
                <a16:creationId xmlns:a16="http://schemas.microsoft.com/office/drawing/2014/main" id="{E4C80D67-2946-4FF6-9291-1B824957CF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5250943"/>
            <a:ext cx="2525020" cy="124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אוגר הדגלים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381623" y="1151259"/>
            <a:ext cx="11447504" cy="404761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dirty="0"/>
              <a:t>מיקום הדגלים באוגר: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e-IL" dirty="0"/>
              <a:t>באוגר הדגלים מעניינים אותנו רק הביטים שמסומנים, אין שום משמעות למספר שיושב באוגר כערך בפני עצמו.</a:t>
            </a:r>
          </a:p>
          <a:p>
            <a:pPr marL="0" indent="0">
              <a:buNone/>
            </a:pPr>
            <a:r>
              <a:rPr lang="he-IL" dirty="0"/>
              <a:t>את ערכם של חלק מהסיביות ניתן לקבוע ע"י פקודות מיוחדות.</a:t>
            </a:r>
            <a:endParaRPr lang="en-US" dirty="0"/>
          </a:p>
          <a:p>
            <a:pPr marL="0" indent="0">
              <a:buNone/>
            </a:pPr>
            <a:endParaRPr lang="he-IL" dirty="0"/>
          </a:p>
          <a:p>
            <a:endParaRPr lang="he-IL" sz="2800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FA9A84E-24FF-44A0-84C5-A04FE37044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769072"/>
              </p:ext>
            </p:extLst>
          </p:nvPr>
        </p:nvGraphicFramePr>
        <p:xfrm>
          <a:off x="198938" y="1659122"/>
          <a:ext cx="1144750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852">
                  <a:extLst>
                    <a:ext uri="{9D8B030D-6E8A-4147-A177-3AD203B41FA5}">
                      <a16:colId xmlns:a16="http://schemas.microsoft.com/office/drawing/2014/main" val="297483002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066034548"/>
                    </a:ext>
                  </a:extLst>
                </a:gridCol>
                <a:gridCol w="822621">
                  <a:extLst>
                    <a:ext uri="{9D8B030D-6E8A-4147-A177-3AD203B41FA5}">
                      <a16:colId xmlns:a16="http://schemas.microsoft.com/office/drawing/2014/main" val="4179128495"/>
                    </a:ext>
                  </a:extLst>
                </a:gridCol>
                <a:gridCol w="344354">
                  <a:extLst>
                    <a:ext uri="{9D8B030D-6E8A-4147-A177-3AD203B41FA5}">
                      <a16:colId xmlns:a16="http://schemas.microsoft.com/office/drawing/2014/main" val="3199381079"/>
                    </a:ext>
                  </a:extLst>
                </a:gridCol>
                <a:gridCol w="1128712">
                  <a:extLst>
                    <a:ext uri="{9D8B030D-6E8A-4147-A177-3AD203B41FA5}">
                      <a16:colId xmlns:a16="http://schemas.microsoft.com/office/drawing/2014/main" val="3704722201"/>
                    </a:ext>
                  </a:extLst>
                </a:gridCol>
                <a:gridCol w="306091">
                  <a:extLst>
                    <a:ext uri="{9D8B030D-6E8A-4147-A177-3AD203B41FA5}">
                      <a16:colId xmlns:a16="http://schemas.microsoft.com/office/drawing/2014/main" val="483218407"/>
                    </a:ext>
                  </a:extLst>
                </a:gridCol>
                <a:gridCol w="784360">
                  <a:extLst>
                    <a:ext uri="{9D8B030D-6E8A-4147-A177-3AD203B41FA5}">
                      <a16:colId xmlns:a16="http://schemas.microsoft.com/office/drawing/2014/main" val="2596136855"/>
                    </a:ext>
                  </a:extLst>
                </a:gridCol>
                <a:gridCol w="660009">
                  <a:extLst>
                    <a:ext uri="{9D8B030D-6E8A-4147-A177-3AD203B41FA5}">
                      <a16:colId xmlns:a16="http://schemas.microsoft.com/office/drawing/2014/main" val="3686174384"/>
                    </a:ext>
                  </a:extLst>
                </a:gridCol>
                <a:gridCol w="669575">
                  <a:extLst>
                    <a:ext uri="{9D8B030D-6E8A-4147-A177-3AD203B41FA5}">
                      <a16:colId xmlns:a16="http://schemas.microsoft.com/office/drawing/2014/main" val="2254419036"/>
                    </a:ext>
                  </a:extLst>
                </a:gridCol>
                <a:gridCol w="1224367">
                  <a:extLst>
                    <a:ext uri="{9D8B030D-6E8A-4147-A177-3AD203B41FA5}">
                      <a16:colId xmlns:a16="http://schemas.microsoft.com/office/drawing/2014/main" val="332911006"/>
                    </a:ext>
                  </a:extLst>
                </a:gridCol>
                <a:gridCol w="1186105">
                  <a:extLst>
                    <a:ext uri="{9D8B030D-6E8A-4147-A177-3AD203B41FA5}">
                      <a16:colId xmlns:a16="http://schemas.microsoft.com/office/drawing/2014/main" val="580754227"/>
                    </a:ext>
                  </a:extLst>
                </a:gridCol>
                <a:gridCol w="1281758">
                  <a:extLst>
                    <a:ext uri="{9D8B030D-6E8A-4147-A177-3AD203B41FA5}">
                      <a16:colId xmlns:a16="http://schemas.microsoft.com/office/drawing/2014/main" val="1125928329"/>
                    </a:ext>
                  </a:extLst>
                </a:gridCol>
                <a:gridCol w="487833">
                  <a:extLst>
                    <a:ext uri="{9D8B030D-6E8A-4147-A177-3AD203B41FA5}">
                      <a16:colId xmlns:a16="http://schemas.microsoft.com/office/drawing/2014/main" val="1695329837"/>
                    </a:ext>
                  </a:extLst>
                </a:gridCol>
                <a:gridCol w="478268">
                  <a:extLst>
                    <a:ext uri="{9D8B030D-6E8A-4147-A177-3AD203B41FA5}">
                      <a16:colId xmlns:a16="http://schemas.microsoft.com/office/drawing/2014/main" val="4002895973"/>
                    </a:ext>
                  </a:extLst>
                </a:gridCol>
                <a:gridCol w="430442">
                  <a:extLst>
                    <a:ext uri="{9D8B030D-6E8A-4147-A177-3AD203B41FA5}">
                      <a16:colId xmlns:a16="http://schemas.microsoft.com/office/drawing/2014/main" val="2013903648"/>
                    </a:ext>
                  </a:extLst>
                </a:gridCol>
                <a:gridCol w="640879">
                  <a:extLst>
                    <a:ext uri="{9D8B030D-6E8A-4147-A177-3AD203B41FA5}">
                      <a16:colId xmlns:a16="http://schemas.microsoft.com/office/drawing/2014/main" val="19239140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parity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Auxiliary carry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Zero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trap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interrupt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direction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overflow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16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0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1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2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3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4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5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6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7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8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9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10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11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12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13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14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15</a:t>
                      </a:r>
                      <a:endParaRPr lang="en-US" dirty="0">
                        <a:latin typeface="Aharoni" panose="02010803020104030203" pitchFamily="2" charset="-79"/>
                        <a:cs typeface="Aharoni" panose="02010803020104030203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505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280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סיביות הבקרה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800" dirty="0"/>
              <a:t>קובעות למעבד את אופן עבודתו:</a:t>
            </a:r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61F5D69-8A13-45D1-A0AC-DF9CB1986802}"/>
              </a:ext>
            </a:extLst>
          </p:cNvPr>
          <p:cNvGraphicFramePr>
            <a:graphicFrameLocks noGrp="1"/>
          </p:cNvGraphicFramePr>
          <p:nvPr/>
        </p:nvGraphicFramePr>
        <p:xfrm>
          <a:off x="1024128" y="1927860"/>
          <a:ext cx="10804998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8221">
                  <a:extLst>
                    <a:ext uri="{9D8B030D-6E8A-4147-A177-3AD203B41FA5}">
                      <a16:colId xmlns:a16="http://schemas.microsoft.com/office/drawing/2014/main" val="3711296352"/>
                    </a:ext>
                  </a:extLst>
                </a:gridCol>
                <a:gridCol w="3390900">
                  <a:extLst>
                    <a:ext uri="{9D8B030D-6E8A-4147-A177-3AD203B41FA5}">
                      <a16:colId xmlns:a16="http://schemas.microsoft.com/office/drawing/2014/main" val="1244715177"/>
                    </a:ext>
                  </a:extLst>
                </a:gridCol>
                <a:gridCol w="1065877">
                  <a:extLst>
                    <a:ext uri="{9D8B030D-6E8A-4147-A177-3AD203B41FA5}">
                      <a16:colId xmlns:a16="http://schemas.microsoft.com/office/drawing/2014/main" val="22129203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e-IL" sz="2400" b="0" dirty="0"/>
                        <a:t>משמעות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400" b="0" dirty="0"/>
                        <a:t>שם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400" b="0" dirty="0"/>
                        <a:t>ביט מס'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009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sz="2000" b="0" dirty="0"/>
                        <a:t>מאפשר ביצוע תכנית בשלבים (הרצה </a:t>
                      </a:r>
                      <a:r>
                        <a:rPr lang="he-IL" sz="2000" b="0" dirty="0" err="1"/>
                        <a:t>בדיבאגר</a:t>
                      </a:r>
                      <a:r>
                        <a:rPr lang="he-IL" sz="2000" b="0" dirty="0"/>
                        <a:t>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dirty="0"/>
                        <a:t>TF – Single Step Trap 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000" b="0" dirty="0"/>
                        <a:t>8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449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e-IL" sz="2000" b="0" dirty="0"/>
                        <a:t>מאפשר קבלת בקשות פסיקה מהחומרה החיצונית (לדוג' עכבר)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dirty="0"/>
                        <a:t>IF – Interrupt 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000" b="0" dirty="0"/>
                        <a:t>9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058310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r>
                        <a:rPr lang="he-IL" sz="2000" b="0" dirty="0"/>
                        <a:t>קובעת את כיוון סריקת הזיכרון בפעולות עם מחרוזות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000" b="0" dirty="0"/>
                        <a:t>DF – String Direction 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000" b="0" dirty="0"/>
                        <a:t>10</a:t>
                      </a:r>
                      <a:endParaRPr 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730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16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דגלי מצב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800" dirty="0"/>
              <a:t>תפקידם לזהות את מצבו של המעבד לאחר ביצוע פקודות ב- </a:t>
            </a:r>
            <a:r>
              <a:rPr lang="en-US" sz="2800" dirty="0"/>
              <a:t>ALU</a:t>
            </a:r>
            <a:r>
              <a:rPr lang="he-IL" sz="2800" dirty="0"/>
              <a:t>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61F5D69-8A13-45D1-A0AC-DF9CB1986802}"/>
              </a:ext>
            </a:extLst>
          </p:cNvPr>
          <p:cNvGraphicFramePr>
            <a:graphicFrameLocks noGrp="1"/>
          </p:cNvGraphicFramePr>
          <p:nvPr/>
        </p:nvGraphicFramePr>
        <p:xfrm>
          <a:off x="2381250" y="1828800"/>
          <a:ext cx="5478381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7585">
                  <a:extLst>
                    <a:ext uri="{9D8B030D-6E8A-4147-A177-3AD203B41FA5}">
                      <a16:colId xmlns:a16="http://schemas.microsoft.com/office/drawing/2014/main" val="1244715177"/>
                    </a:ext>
                  </a:extLst>
                </a:gridCol>
                <a:gridCol w="1520796">
                  <a:extLst>
                    <a:ext uri="{9D8B030D-6E8A-4147-A177-3AD203B41FA5}">
                      <a16:colId xmlns:a16="http://schemas.microsoft.com/office/drawing/2014/main" val="22129203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e-IL" sz="2400" dirty="0"/>
                        <a:t>שם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e-IL" sz="2400" dirty="0"/>
                        <a:t>ביט מס'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009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/>
                        <a:t>CF</a:t>
                      </a:r>
                      <a:r>
                        <a:rPr lang="he-IL" sz="2400" b="1" dirty="0"/>
                        <a:t> – </a:t>
                      </a:r>
                      <a:r>
                        <a:rPr lang="en-US" sz="2400" b="1" dirty="0"/>
                        <a:t> </a:t>
                      </a:r>
                      <a:r>
                        <a:rPr lang="en-US" sz="2400" dirty="0"/>
                        <a:t>Carry 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449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/>
                        <a:t>PF</a:t>
                      </a:r>
                      <a:r>
                        <a:rPr lang="en-US" sz="2400" dirty="0"/>
                        <a:t> – Parity 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2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058310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/>
                        <a:t>AF</a:t>
                      </a:r>
                      <a:r>
                        <a:rPr lang="en-US" sz="2400" dirty="0"/>
                        <a:t> – Auxiliary Carry 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4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730060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/>
                        <a:t>ZF</a:t>
                      </a:r>
                      <a:r>
                        <a:rPr lang="en-US" sz="2400" dirty="0"/>
                        <a:t> – zero 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6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905315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/>
                        <a:t>SF</a:t>
                      </a:r>
                      <a:r>
                        <a:rPr lang="en-US" sz="2400" dirty="0"/>
                        <a:t> – Sign 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7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525499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/>
                        <a:t>OF</a:t>
                      </a:r>
                      <a:r>
                        <a:rPr lang="en-US" sz="2400" dirty="0"/>
                        <a:t> – Overflow Flag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/>
                        <a:t>11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548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881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296" y="155448"/>
            <a:ext cx="9802206" cy="720000"/>
          </a:xfrm>
        </p:spPr>
        <p:txBody>
          <a:bodyPr/>
          <a:lstStyle/>
          <a:p>
            <a:r>
              <a:rPr lang="en-US" dirty="0"/>
              <a:t>ZF </a:t>
            </a:r>
            <a:r>
              <a:rPr lang="he-IL" dirty="0"/>
              <a:t> - דגל האפס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667673" y="1151259"/>
            <a:ext cx="11161453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800" dirty="0"/>
              <a:t>כאשר מתבצע חישוב והתוצאה שלו היא 0, דגל זה עובר ל-1. </a:t>
            </a:r>
            <a:br>
              <a:rPr lang="en-US" sz="2800" dirty="0"/>
            </a:br>
            <a:r>
              <a:rPr lang="he-IL" sz="2800" dirty="0"/>
              <a:t>(בכל מצב אחר הוא 0)</a:t>
            </a:r>
          </a:p>
          <a:p>
            <a:pPr marL="0" indent="0">
              <a:buNone/>
            </a:pPr>
            <a:r>
              <a:rPr lang="he-IL" sz="2800" dirty="0"/>
              <a:t>דוגמאות (בהינתן ששדה האופרנדים הוא מסוג בית)</a:t>
            </a:r>
            <a:r>
              <a:rPr lang="en-US" sz="2800" dirty="0"/>
              <a:t>:</a:t>
            </a:r>
            <a:endParaRPr lang="he-IL" sz="2800" dirty="0"/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61F5D69-8A13-45D1-A0AC-DF9CB1986802}"/>
              </a:ext>
            </a:extLst>
          </p:cNvPr>
          <p:cNvGraphicFramePr>
            <a:graphicFrameLocks noGrp="1"/>
          </p:cNvGraphicFramePr>
          <p:nvPr/>
        </p:nvGraphicFramePr>
        <p:xfrm>
          <a:off x="1085850" y="2913945"/>
          <a:ext cx="7448549" cy="18288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93693">
                  <a:extLst>
                    <a:ext uri="{9D8B030D-6E8A-4147-A177-3AD203B41FA5}">
                      <a16:colId xmlns:a16="http://schemas.microsoft.com/office/drawing/2014/main" val="1822491150"/>
                    </a:ext>
                  </a:extLst>
                </a:gridCol>
                <a:gridCol w="1089899">
                  <a:extLst>
                    <a:ext uri="{9D8B030D-6E8A-4147-A177-3AD203B41FA5}">
                      <a16:colId xmlns:a16="http://schemas.microsoft.com/office/drawing/2014/main" val="1244715177"/>
                    </a:ext>
                  </a:extLst>
                </a:gridCol>
                <a:gridCol w="1311258">
                  <a:extLst>
                    <a:ext uri="{9D8B030D-6E8A-4147-A177-3AD203B41FA5}">
                      <a16:colId xmlns:a16="http://schemas.microsoft.com/office/drawing/2014/main" val="2212920389"/>
                    </a:ext>
                  </a:extLst>
                </a:gridCol>
                <a:gridCol w="1463288">
                  <a:extLst>
                    <a:ext uri="{9D8B030D-6E8A-4147-A177-3AD203B41FA5}">
                      <a16:colId xmlns:a16="http://schemas.microsoft.com/office/drawing/2014/main" val="80526341"/>
                    </a:ext>
                  </a:extLst>
                </a:gridCol>
                <a:gridCol w="2090411">
                  <a:extLst>
                    <a:ext uri="{9D8B030D-6E8A-4147-A177-3AD203B41FA5}">
                      <a16:colId xmlns:a16="http://schemas.microsoft.com/office/drawing/2014/main" val="42679542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/>
                        <a:t>oprnd1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dirty="0"/>
                        <a:t>74h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dirty="0"/>
                        <a:t>6Dh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dirty="0"/>
                        <a:t>C3h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dirty="0" err="1"/>
                        <a:t>FEh</a:t>
                      </a:r>
                      <a:endParaRPr lang="en-US" sz="2400" b="0" dirty="0"/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009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dirty="0"/>
                        <a:t>oprnd2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dirty="0"/>
                        <a:t>-6Bh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dirty="0"/>
                        <a:t>+42h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dirty="0"/>
                        <a:t>-C3h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dirty="0"/>
                        <a:t>+02h</a:t>
                      </a: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49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09h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AFh</a:t>
                      </a:r>
                      <a:endParaRPr lang="en-US" sz="2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(1) 00h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058310"/>
                  </a:ext>
                </a:extLst>
              </a:tr>
              <a:tr h="218440">
                <a:tc>
                  <a:txBody>
                    <a:bodyPr/>
                    <a:lstStyle/>
                    <a:p>
                      <a:pPr algn="l" rtl="0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Zero flag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730060"/>
                  </a:ext>
                </a:extLst>
              </a:tr>
            </a:tbl>
          </a:graphicData>
        </a:graphic>
      </p:graphicFrame>
      <p:pic>
        <p:nvPicPr>
          <p:cNvPr id="3" name="Picture 4" descr="https://encrypted-tbn3.gstatic.com/images?q=tbn:ANd9GcRca2Ci4a7KMaqMdC1fjff-AZ9ST4iSqLeYiVroJQ9T5qr_pItYOQ">
            <a:extLst>
              <a:ext uri="{FF2B5EF4-FFF2-40B4-BE49-F238E27FC236}">
                <a16:creationId xmlns:a16="http://schemas.microsoft.com/office/drawing/2014/main" id="{991B5F9D-1A27-47F9-A53F-57CD72C614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563"/>
          <a:stretch/>
        </p:blipFill>
        <p:spPr bwMode="auto">
          <a:xfrm>
            <a:off x="1637564" y="423877"/>
            <a:ext cx="1014860" cy="76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21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296" y="155448"/>
            <a:ext cx="9802206" cy="720000"/>
          </a:xfrm>
        </p:spPr>
        <p:txBody>
          <a:bodyPr/>
          <a:lstStyle/>
          <a:p>
            <a:r>
              <a:rPr lang="en-US" dirty="0"/>
              <a:t>ZF </a:t>
            </a:r>
            <a:r>
              <a:rPr lang="he-IL" dirty="0"/>
              <a:t> - דגל האפס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52DEB1B7-3236-4C15-A471-928984D405AE}"/>
              </a:ext>
            </a:extLst>
          </p:cNvPr>
          <p:cNvSpPr txBox="1">
            <a:spLocks/>
          </p:cNvSpPr>
          <p:nvPr/>
        </p:nvSpPr>
        <p:spPr>
          <a:xfrm>
            <a:off x="340243" y="1151259"/>
            <a:ext cx="11488884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800" dirty="0"/>
              <a:t>דגל האפס מקבל ערך 1 או 0 גם אם אינו דרוש לנו.</a:t>
            </a:r>
          </a:p>
          <a:p>
            <a:pPr marL="0" indent="0">
              <a:buNone/>
            </a:pPr>
            <a:r>
              <a:rPr lang="he-IL" sz="2800" dirty="0"/>
              <a:t>אנו נתעניין ונשתמש בערכו לאחר פעולת השוואה בין זוג ערכים.</a:t>
            </a:r>
          </a:p>
          <a:p>
            <a:pPr marL="0" indent="0">
              <a:buNone/>
            </a:pPr>
            <a:r>
              <a:rPr lang="he-IL" sz="2800" dirty="0"/>
              <a:t>פעולת השוואה </a:t>
            </a:r>
            <a:r>
              <a:rPr lang="he-IL" sz="2800" dirty="0" err="1"/>
              <a:t>באסמבלי</a:t>
            </a:r>
            <a:r>
              <a:rPr lang="he-IL" sz="2800" dirty="0"/>
              <a:t> היא למעשה פעולת חיסור:</a:t>
            </a:r>
            <a:br>
              <a:rPr lang="en-US" sz="2800" dirty="0"/>
            </a:br>
            <a:r>
              <a:rPr lang="he-IL" sz="2800" dirty="0">
                <a:sym typeface="Wingdings" panose="05000000000000000000" pitchFamily="2" charset="2"/>
              </a:rPr>
              <a:t> </a:t>
            </a:r>
            <a:r>
              <a:rPr lang="he-IL" dirty="0">
                <a:sym typeface="Wingdings" panose="05000000000000000000" pitchFamily="2" charset="2"/>
              </a:rPr>
              <a:t>אם תוצאת החיסור היא אפס, יידלק ביט ה'אפס' וכך נדע שקיים שוויון בין זוג הערכים</a:t>
            </a:r>
            <a:r>
              <a:rPr lang="he-IL" sz="2800" dirty="0">
                <a:sym typeface="Wingdings" panose="05000000000000000000" pitchFamily="2" charset="2"/>
              </a:rPr>
              <a:t>.</a:t>
            </a:r>
            <a:endParaRPr lang="he-IL" sz="2800" dirty="0"/>
          </a:p>
          <a:p>
            <a:pPr marL="0" indent="0">
              <a:buNone/>
            </a:pPr>
            <a:endParaRPr lang="he-IL" sz="2800" dirty="0"/>
          </a:p>
          <a:p>
            <a:pPr marL="0" indent="0">
              <a:buNone/>
            </a:pPr>
            <a:endParaRPr lang="he-IL" sz="2800" dirty="0"/>
          </a:p>
        </p:txBody>
      </p:sp>
      <p:pic>
        <p:nvPicPr>
          <p:cNvPr id="1026" name="Picture 2" descr="ההיסטוריה של המספר אפס. מהו המספר 0? - תיכון ובתי ספר | יולי 2020">
            <a:extLst>
              <a:ext uri="{FF2B5EF4-FFF2-40B4-BE49-F238E27FC236}">
                <a16:creationId xmlns:a16="http://schemas.microsoft.com/office/drawing/2014/main" id="{7D56209F-4A37-4328-BAAB-C9247EA83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73" y="3429000"/>
            <a:ext cx="25527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https://encrypted-tbn3.gstatic.com/images?q=tbn:ANd9GcRca2Ci4a7KMaqMdC1fjff-AZ9ST4iSqLeYiVroJQ9T5qr_pItYOQ">
            <a:extLst>
              <a:ext uri="{FF2B5EF4-FFF2-40B4-BE49-F238E27FC236}">
                <a16:creationId xmlns:a16="http://schemas.microsoft.com/office/drawing/2014/main" id="{6426B031-5950-4CCA-AFCF-C911662FD1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563"/>
          <a:stretch/>
        </p:blipFill>
        <p:spPr bwMode="auto">
          <a:xfrm>
            <a:off x="1637564" y="450207"/>
            <a:ext cx="1014860" cy="761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39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38798</TotalTime>
  <Words>2505</Words>
  <Application>Microsoft Macintosh PowerPoint</Application>
  <PresentationFormat>Widescreen</PresentationFormat>
  <Paragraphs>416</Paragraphs>
  <Slides>40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Aharoni</vt:lpstr>
      <vt:lpstr>Arial</vt:lpstr>
      <vt:lpstr>Calibri</vt:lpstr>
      <vt:lpstr>David</vt:lpstr>
      <vt:lpstr>Varela Round</vt:lpstr>
      <vt:lpstr>ערכת נושא Office</vt:lpstr>
      <vt:lpstr>מערכת שידורים לאומית</vt:lpstr>
      <vt:lpstr>מבוא למבנה המחשב</vt:lpstr>
      <vt:lpstr>מה נלמד היום </vt:lpstr>
      <vt:lpstr>אוגר הדגלים</vt:lpstr>
      <vt:lpstr>אוגר הדגלים</vt:lpstr>
      <vt:lpstr>סיביות הבקרה</vt:lpstr>
      <vt:lpstr>דגלי מצב</vt:lpstr>
      <vt:lpstr>ZF  - דגל האפס</vt:lpstr>
      <vt:lpstr>ZF  - דגל האפס</vt:lpstr>
      <vt:lpstr>תזכורת: חריגה מחוץ לתחום ב-unsigned</vt:lpstr>
      <vt:lpstr>CF - דגל הנשא (carry)</vt:lpstr>
      <vt:lpstr>SF - דגל הסימן (sign)</vt:lpstr>
      <vt:lpstr>SF - דגל הסימן (sign)</vt:lpstr>
      <vt:lpstr>תזכורת: חריגה מחוץ לתחום ב-signed</vt:lpstr>
      <vt:lpstr>OF - דגל הגלישה (overflow)</vt:lpstr>
      <vt:lpstr>סיכום קצר ל carry ו-overflow</vt:lpstr>
      <vt:lpstr>AF - דגל נשא-עזר (Auxiliary carry)</vt:lpstr>
      <vt:lpstr>PF - דגל הזוגיות (parity)</vt:lpstr>
      <vt:lpstr>אוגר הדגלים - סיכום</vt:lpstr>
      <vt:lpstr>אוגר IP (Instruction Pointer)</vt:lpstr>
      <vt:lpstr>סיכום</vt:lpstr>
      <vt:lpstr>מה נלמד</vt:lpstr>
      <vt:lpstr>דוגמא עם הרצת תוכנית</vt:lpstr>
      <vt:lpstr>PowerPoint Presentation</vt:lpstr>
      <vt:lpstr>PowerPoint Presentation</vt:lpstr>
      <vt:lpstr>תחילת התוכנית</vt:lpstr>
      <vt:lpstr>תחילת התוכנית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מטלה עבורכם</vt:lpstr>
      <vt:lpstr>סיכום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Yuval Yadai</cp:lastModifiedBy>
  <cp:revision>320</cp:revision>
  <dcterms:created xsi:type="dcterms:W3CDTF">2020-03-15T19:13:03Z</dcterms:created>
  <dcterms:modified xsi:type="dcterms:W3CDTF">2020-08-19T16:15:21Z</dcterms:modified>
</cp:coreProperties>
</file>