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49"/>
  </p:notesMasterIdLst>
  <p:sldIdLst>
    <p:sldId id="257" r:id="rId5"/>
    <p:sldId id="262" r:id="rId6"/>
    <p:sldId id="339" r:id="rId7"/>
    <p:sldId id="288" r:id="rId8"/>
    <p:sldId id="347" r:id="rId9"/>
    <p:sldId id="396" r:id="rId10"/>
    <p:sldId id="394" r:id="rId11"/>
    <p:sldId id="398" r:id="rId12"/>
    <p:sldId id="399" r:id="rId13"/>
    <p:sldId id="311" r:id="rId14"/>
    <p:sldId id="351" r:id="rId15"/>
    <p:sldId id="400" r:id="rId16"/>
    <p:sldId id="320" r:id="rId17"/>
    <p:sldId id="404" r:id="rId18"/>
    <p:sldId id="292" r:id="rId19"/>
    <p:sldId id="303" r:id="rId20"/>
    <p:sldId id="402" r:id="rId21"/>
    <p:sldId id="401" r:id="rId22"/>
    <p:sldId id="403" r:id="rId23"/>
    <p:sldId id="353" r:id="rId24"/>
    <p:sldId id="406" r:id="rId25"/>
    <p:sldId id="366" r:id="rId26"/>
    <p:sldId id="407" r:id="rId27"/>
    <p:sldId id="410" r:id="rId28"/>
    <p:sldId id="412" r:id="rId29"/>
    <p:sldId id="411" r:id="rId30"/>
    <p:sldId id="408" r:id="rId31"/>
    <p:sldId id="352" r:id="rId32"/>
    <p:sldId id="354" r:id="rId33"/>
    <p:sldId id="376" r:id="rId34"/>
    <p:sldId id="413" r:id="rId35"/>
    <p:sldId id="359" r:id="rId36"/>
    <p:sldId id="358" r:id="rId37"/>
    <p:sldId id="414" r:id="rId38"/>
    <p:sldId id="415" r:id="rId39"/>
    <p:sldId id="419" r:id="rId40"/>
    <p:sldId id="420" r:id="rId41"/>
    <p:sldId id="421" r:id="rId42"/>
    <p:sldId id="364" r:id="rId43"/>
    <p:sldId id="391" r:id="rId44"/>
    <p:sldId id="422" r:id="rId45"/>
    <p:sldId id="423" r:id="rId46"/>
    <p:sldId id="392" r:id="rId47"/>
    <p:sldId id="291" r:id="rId4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4BC"/>
    <a:srgbClr val="192A72"/>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93955" autoAdjust="0"/>
  </p:normalViewPr>
  <p:slideViewPr>
    <p:cSldViewPr snapToGrid="0" snapToObjects="1">
      <p:cViewPr varScale="1">
        <p:scale>
          <a:sx n="82" d="100"/>
          <a:sy n="82" d="100"/>
        </p:scale>
        <p:origin x="691" y="72"/>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י"ג/ניסן/תשפ"ב</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5D6F83B4-4527-4147-AD95-DA0687FA723C}" type="slidenum">
              <a:rPr lang="he-IL" smtClean="0"/>
              <a:t>43</a:t>
            </a:fld>
            <a:endParaRPr lang="he-IL"/>
          </a:p>
        </p:txBody>
      </p:sp>
    </p:spTree>
    <p:extLst>
      <p:ext uri="{BB962C8B-B14F-4D97-AF65-F5344CB8AC3E}">
        <p14:creationId xmlns:p14="http://schemas.microsoft.com/office/powerpoint/2010/main" val="308878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685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596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6058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5962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7937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725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5D6F83B4-4527-4147-AD95-DA0687FA723C}" type="slidenum">
              <a:rPr lang="he-IL" smtClean="0"/>
              <a:t>40</a:t>
            </a:fld>
            <a:endParaRPr lang="he-IL"/>
          </a:p>
        </p:txBody>
      </p:sp>
    </p:spTree>
    <p:extLst>
      <p:ext uri="{BB962C8B-B14F-4D97-AF65-F5344CB8AC3E}">
        <p14:creationId xmlns:p14="http://schemas.microsoft.com/office/powerpoint/2010/main" val="2706431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28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19412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895892"/>
            <a:ext cx="12192000" cy="7652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40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1" y="166694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2" name="Google Shape;11;p2"/>
          <p:cNvSpPr txBox="1">
            <a:spLocks noGrp="1"/>
          </p:cNvSpPr>
          <p:nvPr>
            <p:ph type="subTitle" idx="1"/>
          </p:nvPr>
        </p:nvSpPr>
        <p:spPr>
          <a:xfrm>
            <a:off x="1" y="2918493"/>
            <a:ext cx="12192000" cy="64209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200" b="1">
                <a:solidFill>
                  <a:srgbClr val="192A72"/>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י"ג/ניסן/תשפ"ב</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6" r:id="rId6"/>
    <p:sldLayoutId id="2147483663" r:id="rId7"/>
    <p:sldLayoutId id="2147483669" r:id="rId8"/>
    <p:sldLayoutId id="2147483671" r:id="rId9"/>
    <p:sldLayoutId id="2147483668" r:id="rId10"/>
    <p:sldLayoutId id="2147483670" r:id="rId11"/>
    <p:sldLayoutId id="2147483672" r:id="rId12"/>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video" Target="https://www.youtube.com/embed/JJaaaXYcsLE?feature=oembed" TargetMode="External"/><Relationship Id="rId6" Type="http://schemas.openxmlformats.org/officeDocument/2006/relationships/hyperlink" Target="https://www.youtube.com/watch?v=JJaaaXYcsLE"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2" y="2724786"/>
            <a:ext cx="12192001" cy="1260164"/>
          </a:xfrm>
        </p:spPr>
        <p:txBody>
          <a:bodyPr/>
          <a:lstStyle/>
          <a:p>
            <a:r>
              <a:rPr lang="he-IL" sz="6600" dirty="0">
                <a:sym typeface="Varela Round"/>
              </a:rPr>
              <a:t>2.1 </a:t>
            </a:r>
            <a:r>
              <a:rPr lang="he-IL" sz="6000" dirty="0">
                <a:solidFill>
                  <a:schemeClr val="tx1"/>
                </a:solidFill>
              </a:rPr>
              <a:t>שפה ליטראלית ולא ליטראלית</a:t>
            </a:r>
            <a:br>
              <a:rPr lang="he-IL" sz="6600" dirty="0">
                <a:solidFill>
                  <a:schemeClr val="tx1"/>
                </a:solidFill>
              </a:rPr>
            </a:br>
            <a:br>
              <a:rPr lang="he-IL" dirty="0">
                <a:sym typeface="Varela Round"/>
              </a:rPr>
            </a:br>
            <a:endParaRPr lang="he-IL" dirty="0">
              <a:solidFill>
                <a:srgbClr val="192A72"/>
              </a:solidFill>
            </a:endParaRPr>
          </a:p>
        </p:txBody>
      </p:sp>
      <p:sp>
        <p:nvSpPr>
          <p:cNvPr id="7" name="כותרת משנה 6"/>
          <p:cNvSpPr>
            <a:spLocks noGrp="1"/>
          </p:cNvSpPr>
          <p:nvPr>
            <p:ph type="subTitle" idx="1"/>
          </p:nvPr>
        </p:nvSpPr>
        <p:spPr>
          <a:xfrm>
            <a:off x="1" y="2918426"/>
            <a:ext cx="12192001" cy="642174"/>
          </a:xfrm>
        </p:spPr>
        <p:txBody>
          <a:bodyPr/>
          <a:lstStyle/>
          <a:p>
            <a:r>
              <a:rPr lang="he-IL" dirty="0">
                <a:sym typeface="Varela Round"/>
              </a:rPr>
              <a:t>מה ההבדל?</a:t>
            </a:r>
          </a:p>
        </p:txBody>
      </p:sp>
    </p:spTree>
    <p:extLst>
      <p:ext uri="{BB962C8B-B14F-4D97-AF65-F5344CB8AC3E}">
        <p14:creationId xmlns:p14="http://schemas.microsoft.com/office/powerpoint/2010/main" val="990860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16835" y="991812"/>
            <a:ext cx="11158330" cy="5506820"/>
          </a:xfrm>
        </p:spPr>
        <p:txBody>
          <a:bodyPr>
            <a:normAutofit fontScale="25000" lnSpcReduction="20000"/>
          </a:bodyPr>
          <a:lstStyle/>
          <a:p>
            <a:pPr marL="0" indent="0" algn="ctr">
              <a:buNone/>
            </a:pPr>
            <a:r>
              <a:rPr lang="he-IL" sz="14400" b="1" dirty="0"/>
              <a:t> </a:t>
            </a:r>
            <a:r>
              <a:rPr lang="he-IL" sz="14400" b="1" u="sng" dirty="0"/>
              <a:t>שפה ליטראלית</a:t>
            </a:r>
          </a:p>
          <a:p>
            <a:pPr marL="0" indent="0" algn="just">
              <a:buNone/>
            </a:pPr>
            <a:r>
              <a:rPr lang="he-IL" sz="12800" dirty="0"/>
              <a:t> שפה מילולית, יש זהות בין מה שאומרים למה שמתכוונים. </a:t>
            </a:r>
          </a:p>
          <a:p>
            <a:pPr marL="0" indent="0" algn="just">
              <a:buNone/>
            </a:pPr>
            <a:endParaRPr lang="he-IL" sz="4000" b="1" dirty="0"/>
          </a:p>
          <a:p>
            <a:pPr marL="0" indent="0" algn="just">
              <a:buNone/>
            </a:pPr>
            <a:endParaRPr lang="he-IL" sz="4000" b="1" dirty="0"/>
          </a:p>
          <a:p>
            <a:pPr marL="0" indent="0" algn="just">
              <a:buNone/>
            </a:pPr>
            <a:endParaRPr lang="he-IL" sz="4000" b="1" dirty="0"/>
          </a:p>
          <a:p>
            <a:pPr marL="0" indent="0" algn="just">
              <a:buNone/>
            </a:pPr>
            <a:r>
              <a:rPr lang="he-IL" sz="11200" b="1" dirty="0">
                <a:solidFill>
                  <a:srgbClr val="92D050"/>
                </a:solidFill>
              </a:rPr>
              <a:t>דוגמה:</a:t>
            </a:r>
          </a:p>
          <a:p>
            <a:pPr marL="0" indent="0" algn="just">
              <a:buNone/>
            </a:pPr>
            <a:r>
              <a:rPr lang="he-IL" sz="11200" dirty="0"/>
              <a:t>החתול שלי אבד, חיפשתי אותו, לבסוף מצאתי אותו לכוד בתוך שק ריק, ולכן הייתי צריך </a:t>
            </a:r>
            <a:r>
              <a:rPr lang="he-IL" sz="11200" dirty="0">
                <a:solidFill>
                  <a:srgbClr val="92D050"/>
                </a:solidFill>
              </a:rPr>
              <a:t>להוציא את החתול מהשק.</a:t>
            </a:r>
          </a:p>
          <a:p>
            <a:pPr marL="0" indent="0">
              <a:buNone/>
            </a:pPr>
            <a:endParaRPr lang="he-IL" sz="5900" b="1" dirty="0"/>
          </a:p>
          <a:p>
            <a:pPr marL="0" indent="0">
              <a:buNone/>
            </a:pPr>
            <a:endParaRPr lang="he-IL" sz="5900" b="1" dirty="0"/>
          </a:p>
          <a:p>
            <a:pPr>
              <a:buFont typeface="Wingdings" panose="05000000000000000000" pitchFamily="2" charset="2"/>
              <a:buChar char="§"/>
            </a:pPr>
            <a:endParaRPr lang="he-IL" sz="3200" b="1" dirty="0"/>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2.1 שפה ליטראלית ולא ליטראלית</a:t>
            </a:r>
            <a:br>
              <a:rPr lang="he-IL" dirty="0">
                <a:solidFill>
                  <a:srgbClr val="12B4BC"/>
                </a:solidFill>
              </a:rPr>
            </a:br>
            <a:r>
              <a:rPr lang="he-IL" sz="2800" dirty="0">
                <a:solidFill>
                  <a:srgbClr val="12B4BC"/>
                </a:solidFill>
              </a:rPr>
              <a:t> </a:t>
            </a:r>
            <a:endParaRPr lang="he-IL" dirty="0">
              <a:solidFill>
                <a:srgbClr val="12B4BC"/>
              </a:solidFill>
            </a:endParaRPr>
          </a:p>
        </p:txBody>
      </p:sp>
    </p:spTree>
    <p:extLst>
      <p:ext uri="{BB962C8B-B14F-4D97-AF65-F5344CB8AC3E}">
        <p14:creationId xmlns:p14="http://schemas.microsoft.com/office/powerpoint/2010/main" val="3931473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35291" y="991812"/>
            <a:ext cx="10784263" cy="5506820"/>
          </a:xfrm>
        </p:spPr>
        <p:txBody>
          <a:bodyPr>
            <a:normAutofit fontScale="25000" lnSpcReduction="20000"/>
          </a:bodyPr>
          <a:lstStyle/>
          <a:p>
            <a:pPr marL="0" indent="0" algn="ctr">
              <a:buNone/>
            </a:pPr>
            <a:r>
              <a:rPr lang="he-IL" sz="14400" b="1" dirty="0"/>
              <a:t> </a:t>
            </a:r>
            <a:r>
              <a:rPr lang="he-IL" sz="14400" b="1" u="sng" dirty="0"/>
              <a:t>שפה לא ליטראלית</a:t>
            </a:r>
          </a:p>
          <a:p>
            <a:pPr marL="0" indent="0" algn="just">
              <a:buNone/>
            </a:pPr>
            <a:r>
              <a:rPr lang="he-IL" sz="12800" dirty="0"/>
              <a:t> שפה לא מילולית, יש פער בין מה שאומרים למה שמתכוונים. </a:t>
            </a:r>
          </a:p>
          <a:p>
            <a:pPr marL="0" indent="0" algn="just">
              <a:buNone/>
            </a:pPr>
            <a:endParaRPr lang="he-IL" sz="4000" dirty="0"/>
          </a:p>
          <a:p>
            <a:pPr marL="0" indent="0" algn="just">
              <a:buNone/>
            </a:pPr>
            <a:endParaRPr lang="he-IL" sz="4000" dirty="0"/>
          </a:p>
          <a:p>
            <a:pPr marL="0" indent="0" algn="just">
              <a:buNone/>
            </a:pPr>
            <a:r>
              <a:rPr lang="he-IL" sz="11200" dirty="0">
                <a:solidFill>
                  <a:srgbClr val="92D050"/>
                </a:solidFill>
              </a:rPr>
              <a:t>דוגמה: להוציא את החתול מהשק – במשמעות של גילוי אמת לא נעימה.</a:t>
            </a:r>
          </a:p>
          <a:p>
            <a:pPr marL="0" indent="0" algn="just">
              <a:buNone/>
            </a:pPr>
            <a:r>
              <a:rPr lang="he-IL" sz="11200" dirty="0">
                <a:solidFill>
                  <a:srgbClr val="192A72"/>
                </a:solidFill>
              </a:rPr>
              <a:t>העבריינית סירבה לספר לחוקרת מדוע נמצאה בביתה כספת, אבל אחרי שהחוקרת לחצה עליה, </a:t>
            </a:r>
            <a:r>
              <a:rPr lang="he-IL" sz="11200" dirty="0">
                <a:solidFill>
                  <a:srgbClr val="92D050"/>
                </a:solidFill>
              </a:rPr>
              <a:t>יצא החתול מהשק</a:t>
            </a:r>
            <a:r>
              <a:rPr lang="he-IL" sz="11200" dirty="0">
                <a:solidFill>
                  <a:srgbClr val="192A72"/>
                </a:solidFill>
              </a:rPr>
              <a:t> והתברר שהכספת נגנבה שבוע שעבר.</a:t>
            </a:r>
          </a:p>
          <a:p>
            <a:pPr marL="0" indent="0">
              <a:buNone/>
            </a:pPr>
            <a:endParaRPr lang="he-IL" sz="4000" dirty="0"/>
          </a:p>
          <a:p>
            <a:pPr marL="0" indent="0">
              <a:buNone/>
            </a:pPr>
            <a:endParaRPr lang="he-IL" sz="5900" b="1" dirty="0"/>
          </a:p>
          <a:p>
            <a:pPr marL="0" indent="0">
              <a:buNone/>
            </a:pPr>
            <a:endParaRPr lang="he-IL" sz="5900" b="1" dirty="0"/>
          </a:p>
          <a:p>
            <a:pPr>
              <a:buFont typeface="Wingdings" panose="05000000000000000000" pitchFamily="2" charset="2"/>
              <a:buChar char="§"/>
            </a:pPr>
            <a:endParaRPr lang="he-IL" sz="3200" b="1" dirty="0"/>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2.1 שפה ליטראלית ולא ליטראלית</a:t>
            </a:r>
            <a:br>
              <a:rPr lang="he-IL" dirty="0">
                <a:solidFill>
                  <a:srgbClr val="12B4BC"/>
                </a:solidFill>
              </a:rPr>
            </a:br>
            <a:r>
              <a:rPr lang="he-IL" sz="2800" dirty="0">
                <a:solidFill>
                  <a:srgbClr val="12B4BC"/>
                </a:solidFill>
              </a:rPr>
              <a:t> </a:t>
            </a:r>
            <a:endParaRPr lang="he-IL" dirty="0">
              <a:solidFill>
                <a:srgbClr val="12B4BC"/>
              </a:solidFill>
            </a:endParaRPr>
          </a:p>
        </p:txBody>
      </p:sp>
    </p:spTree>
    <p:extLst>
      <p:ext uri="{BB962C8B-B14F-4D97-AF65-F5344CB8AC3E}">
        <p14:creationId xmlns:p14="http://schemas.microsoft.com/office/powerpoint/2010/main" val="3147773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9391" y="767504"/>
            <a:ext cx="12192000" cy="5422393"/>
          </a:xfrm>
        </p:spPr>
        <p:txBody>
          <a:bodyPr>
            <a:normAutofit/>
          </a:bodyPr>
          <a:lstStyle/>
          <a:p>
            <a:pPr marL="0" indent="0">
              <a:buNone/>
            </a:pPr>
            <a:endParaRPr lang="he-IL" sz="3600" b="1" dirty="0"/>
          </a:p>
          <a:p>
            <a:pPr marL="0" indent="0">
              <a:buNone/>
            </a:pPr>
            <a:endParaRPr lang="he-IL" sz="36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47504"/>
            <a:ext cx="11390242" cy="720000"/>
          </a:xfrm>
        </p:spPr>
        <p:txBody>
          <a:bodyPr/>
          <a:lstStyle/>
          <a:p>
            <a:r>
              <a:rPr lang="he-IL" dirty="0">
                <a:solidFill>
                  <a:srgbClr val="12B4BC"/>
                </a:solidFill>
              </a:rPr>
              <a:t>שפה ליטראלית ולא ליטראלית</a:t>
            </a:r>
            <a:endParaRPr lang="en-IL" dirty="0">
              <a:solidFill>
                <a:srgbClr val="12B4BC"/>
              </a:solidFill>
            </a:endParaRPr>
          </a:p>
        </p:txBody>
      </p:sp>
      <p:sp>
        <p:nvSpPr>
          <p:cNvPr id="4" name="תרשים זרימה: מסיים 6">
            <a:extLst>
              <a:ext uri="{FF2B5EF4-FFF2-40B4-BE49-F238E27FC236}">
                <a16:creationId xmlns:a16="http://schemas.microsoft.com/office/drawing/2014/main" id="{3F18139F-1D97-4AFA-95DC-39949D0BFD04}"/>
              </a:ext>
            </a:extLst>
          </p:cNvPr>
          <p:cNvSpPr/>
          <p:nvPr/>
        </p:nvSpPr>
        <p:spPr>
          <a:xfrm>
            <a:off x="106017" y="1320819"/>
            <a:ext cx="12092610" cy="3316960"/>
          </a:xfrm>
          <a:prstGeom prst="flowChartTermina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3200" b="1" dirty="0"/>
              <a:t>נשמע ונקרא את השיר "בתוך נייר עיתון" .</a:t>
            </a:r>
          </a:p>
          <a:p>
            <a:r>
              <a:rPr lang="he-IL" sz="3200" b="1" dirty="0"/>
              <a:t>אחר כך, נבדוק מה השיר "אומר" דרך הבנת השפה הליטראלית והלא ליטראלית בשיר.</a:t>
            </a:r>
          </a:p>
        </p:txBody>
      </p:sp>
    </p:spTree>
    <p:extLst>
      <p:ext uri="{BB962C8B-B14F-4D97-AF65-F5344CB8AC3E}">
        <p14:creationId xmlns:p14="http://schemas.microsoft.com/office/powerpoint/2010/main" val="3834508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2" y="2724786"/>
            <a:ext cx="12192001" cy="1260164"/>
          </a:xfrm>
        </p:spPr>
        <p:txBody>
          <a:bodyPr/>
          <a:lstStyle/>
          <a:p>
            <a:r>
              <a:rPr lang="he-IL" sz="6600" dirty="0">
                <a:sym typeface="Varela Round"/>
              </a:rPr>
              <a:t>2.2 </a:t>
            </a:r>
            <a:r>
              <a:rPr lang="he-IL" sz="6000" dirty="0">
                <a:solidFill>
                  <a:schemeClr val="tx1"/>
                </a:solidFill>
              </a:rPr>
              <a:t>שפה ליטראלית ולא ליטראלית</a:t>
            </a:r>
            <a:br>
              <a:rPr lang="he-IL" sz="6600" dirty="0">
                <a:solidFill>
                  <a:schemeClr val="tx1"/>
                </a:solidFill>
              </a:rPr>
            </a:br>
            <a:br>
              <a:rPr lang="he-IL" dirty="0">
                <a:sym typeface="Varela Round"/>
              </a:rPr>
            </a:br>
            <a:endParaRPr lang="he-IL" dirty="0">
              <a:solidFill>
                <a:srgbClr val="192A72"/>
              </a:solidFill>
            </a:endParaRPr>
          </a:p>
        </p:txBody>
      </p:sp>
      <p:sp>
        <p:nvSpPr>
          <p:cNvPr id="7" name="כותרת משנה 6"/>
          <p:cNvSpPr>
            <a:spLocks noGrp="1"/>
          </p:cNvSpPr>
          <p:nvPr>
            <p:ph type="subTitle" idx="1"/>
          </p:nvPr>
        </p:nvSpPr>
        <p:spPr>
          <a:xfrm>
            <a:off x="1" y="2918426"/>
            <a:ext cx="12192001" cy="642174"/>
          </a:xfrm>
        </p:spPr>
        <p:txBody>
          <a:bodyPr/>
          <a:lstStyle/>
          <a:p>
            <a:r>
              <a:rPr lang="he-IL" dirty="0">
                <a:sym typeface="Varela Round"/>
              </a:rPr>
              <a:t>מה השיר "אומר"?</a:t>
            </a:r>
          </a:p>
        </p:txBody>
      </p:sp>
    </p:spTree>
    <p:extLst>
      <p:ext uri="{BB962C8B-B14F-4D97-AF65-F5344CB8AC3E}">
        <p14:creationId xmlns:p14="http://schemas.microsoft.com/office/powerpoint/2010/main" val="1435241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59B78F9A-FE2C-4302-8A5B-C853065E465F}"/>
              </a:ext>
            </a:extLst>
          </p:cNvPr>
          <p:cNvSpPr>
            <a:spLocks noGrp="1"/>
          </p:cNvSpPr>
          <p:nvPr>
            <p:ph sz="quarter" idx="14"/>
          </p:nvPr>
        </p:nvSpPr>
        <p:spPr>
          <a:xfrm>
            <a:off x="764860" y="440267"/>
            <a:ext cx="8074879" cy="400050"/>
          </a:xfrm>
        </p:spPr>
        <p:txBody>
          <a:bodyPr/>
          <a:lstStyle/>
          <a:p>
            <a:r>
              <a:rPr lang="he-IL" sz="4000" dirty="0"/>
              <a:t>בתוך נייר עיתון / טיפקס</a:t>
            </a:r>
          </a:p>
        </p:txBody>
      </p:sp>
      <p:pic>
        <p:nvPicPr>
          <p:cNvPr id="4" name="Online Media 3" title="ￗﾘￗﾙￗﾤￗﾧￗﾡ - ￗﾑￗﾪￗﾕￗﾚ ￗﾠￗﾙￗﾙￗﾨ ￗﾢￗﾙￗﾪￗﾕￗﾟ">
            <a:hlinkClick r:id="" action="ppaction://media"/>
            <a:extLst>
              <a:ext uri="{FF2B5EF4-FFF2-40B4-BE49-F238E27FC236}">
                <a16:creationId xmlns:a16="http://schemas.microsoft.com/office/drawing/2014/main" id="{1B31ADDE-2493-43D4-B849-ACF3322FFF10}"/>
              </a:ext>
            </a:extLst>
          </p:cNvPr>
          <p:cNvPicPr>
            <a:picLocks noRot="1" noChangeAspect="1"/>
          </p:cNvPicPr>
          <p:nvPr>
            <a:videoFile r:link="rId1"/>
          </p:nvPr>
        </p:nvPicPr>
        <p:blipFill>
          <a:blip r:embed="rId3"/>
          <a:stretch>
            <a:fillRect/>
          </a:stretch>
        </p:blipFill>
        <p:spPr>
          <a:xfrm>
            <a:off x="2794850" y="1024844"/>
            <a:ext cx="6943039" cy="5203497"/>
          </a:xfrm>
          <a:prstGeom prst="rect">
            <a:avLst/>
          </a:prstGeom>
        </p:spPr>
      </p:pic>
      <p:pic>
        <p:nvPicPr>
          <p:cNvPr id="5" name="גרפיקה 4" descr="סימון מוסיקלי">
            <a:extLst>
              <a:ext uri="{FF2B5EF4-FFF2-40B4-BE49-F238E27FC236}">
                <a16:creationId xmlns:a16="http://schemas.microsoft.com/office/drawing/2014/main" id="{732653CA-64EF-48CE-80EE-88E6B7D209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67278" y="3886200"/>
            <a:ext cx="914400" cy="914400"/>
          </a:xfrm>
          <a:prstGeom prst="rect">
            <a:avLst/>
          </a:prstGeom>
        </p:spPr>
      </p:pic>
      <p:sp>
        <p:nvSpPr>
          <p:cNvPr id="6" name="תיבת טקסט 5">
            <a:extLst>
              <a:ext uri="{FF2B5EF4-FFF2-40B4-BE49-F238E27FC236}">
                <a16:creationId xmlns:a16="http://schemas.microsoft.com/office/drawing/2014/main" id="{948D8BED-EBD6-4E89-8914-70A247C4E101}"/>
              </a:ext>
            </a:extLst>
          </p:cNvPr>
          <p:cNvSpPr txBox="1"/>
          <p:nvPr/>
        </p:nvSpPr>
        <p:spPr>
          <a:xfrm>
            <a:off x="10353907" y="3440151"/>
            <a:ext cx="914400" cy="646331"/>
          </a:xfrm>
          <a:prstGeom prst="rect">
            <a:avLst/>
          </a:prstGeom>
          <a:noFill/>
        </p:spPr>
        <p:txBody>
          <a:bodyPr wrap="square" rtlCol="0">
            <a:spAutoFit/>
          </a:bodyPr>
          <a:lstStyle/>
          <a:p>
            <a:r>
              <a:rPr lang="he-IL" dirty="0">
                <a:hlinkClick r:id="rId6"/>
              </a:rPr>
              <a:t>קישור לשיר</a:t>
            </a:r>
            <a:endParaRPr lang="en-IL" dirty="0"/>
          </a:p>
        </p:txBody>
      </p:sp>
    </p:spTree>
    <p:extLst>
      <p:ext uri="{BB962C8B-B14F-4D97-AF65-F5344CB8AC3E}">
        <p14:creationId xmlns:p14="http://schemas.microsoft.com/office/powerpoint/2010/main" val="223014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757E67-C2E5-4D05-B9FE-6060635E6A61}"/>
              </a:ext>
            </a:extLst>
          </p:cNvPr>
          <p:cNvSpPr/>
          <p:nvPr/>
        </p:nvSpPr>
        <p:spPr>
          <a:xfrm>
            <a:off x="3575200" y="334646"/>
            <a:ext cx="6096000" cy="6971652"/>
          </a:xfrm>
          <a:prstGeom prst="rect">
            <a:avLst/>
          </a:prstGeom>
        </p:spPr>
        <p:txBody>
          <a:bodyPr>
            <a:spAutoFit/>
          </a:bodyPr>
          <a:lstStyle/>
          <a:p>
            <a:pPr>
              <a:lnSpc>
                <a:spcPct val="150000"/>
              </a:lnSpc>
            </a:pPr>
            <a:r>
              <a:rPr lang="he-IL" sz="2400" dirty="0">
                <a:solidFill>
                  <a:srgbClr val="192A72"/>
                </a:solidFill>
                <a:latin typeface="Arial Unicode MS" pitchFamily="34" charset="-128"/>
                <a:ea typeface="Arial Unicode MS" pitchFamily="34" charset="-128"/>
              </a:rPr>
              <a:t>הנה אנשים מגולגלים בתוך נייר עיתון</a:t>
            </a:r>
          </a:p>
          <a:p>
            <a:pPr>
              <a:lnSpc>
                <a:spcPct val="150000"/>
              </a:lnSpc>
            </a:pPr>
            <a:r>
              <a:rPr lang="he-IL" sz="2400" dirty="0">
                <a:solidFill>
                  <a:srgbClr val="192A72"/>
                </a:solidFill>
                <a:latin typeface="Arial Unicode MS" pitchFamily="34" charset="-128"/>
                <a:ea typeface="Arial Unicode MS" pitchFamily="34" charset="-128"/>
              </a:rPr>
              <a:t>אה ווה ווה ווה</a:t>
            </a:r>
          </a:p>
          <a:p>
            <a:pPr>
              <a:lnSpc>
                <a:spcPct val="150000"/>
              </a:lnSpc>
            </a:pPr>
            <a:r>
              <a:rPr lang="he-IL" sz="2400" dirty="0">
                <a:solidFill>
                  <a:srgbClr val="192A72"/>
                </a:solidFill>
                <a:latin typeface="Arial Unicode MS" pitchFamily="34" charset="-128"/>
                <a:ea typeface="Arial Unicode MS" pitchFamily="34" charset="-128"/>
              </a:rPr>
              <a:t>חיים בתוך קופסה</a:t>
            </a:r>
          </a:p>
          <a:p>
            <a:pPr>
              <a:lnSpc>
                <a:spcPct val="150000"/>
              </a:lnSpc>
            </a:pPr>
            <a:r>
              <a:rPr lang="he-IL" sz="2400" dirty="0">
                <a:solidFill>
                  <a:srgbClr val="192A72"/>
                </a:solidFill>
                <a:latin typeface="Arial Unicode MS" pitchFamily="34" charset="-128"/>
                <a:ea typeface="Arial Unicode MS" pitchFamily="34" charset="-128"/>
              </a:rPr>
              <a:t>של שימורים</a:t>
            </a:r>
          </a:p>
          <a:p>
            <a:pPr>
              <a:lnSpc>
                <a:spcPct val="150000"/>
              </a:lnSpc>
            </a:pPr>
            <a:r>
              <a:rPr lang="he-IL" sz="2400" dirty="0">
                <a:solidFill>
                  <a:srgbClr val="192A72"/>
                </a:solidFill>
                <a:latin typeface="Arial Unicode MS" pitchFamily="34" charset="-128"/>
                <a:ea typeface="Arial Unicode MS" pitchFamily="34" charset="-128"/>
              </a:rPr>
              <a:t>אצלנו במטבח</a:t>
            </a:r>
          </a:p>
          <a:p>
            <a:pPr>
              <a:lnSpc>
                <a:spcPct val="150000"/>
              </a:lnSpc>
            </a:pPr>
            <a:r>
              <a:rPr lang="he-IL" sz="2400" dirty="0">
                <a:solidFill>
                  <a:srgbClr val="192A72"/>
                </a:solidFill>
                <a:latin typeface="Arial Unicode MS" pitchFamily="34" charset="-128"/>
                <a:ea typeface="Arial Unicode MS" pitchFamily="34" charset="-128"/>
              </a:rPr>
              <a:t>ובמטבח על השולחן יש איש בתוך קנקן</a:t>
            </a:r>
          </a:p>
          <a:p>
            <a:pPr>
              <a:lnSpc>
                <a:spcPct val="150000"/>
              </a:lnSpc>
            </a:pPr>
            <a:r>
              <a:rPr lang="he-IL" sz="2400" dirty="0">
                <a:solidFill>
                  <a:srgbClr val="192A72"/>
                </a:solidFill>
                <a:latin typeface="Arial Unicode MS" pitchFamily="34" charset="-128"/>
                <a:ea typeface="Arial Unicode MS" pitchFamily="34" charset="-128"/>
              </a:rPr>
              <a:t>אה ווה ווה ווה</a:t>
            </a:r>
            <a:endParaRPr lang="en-US" sz="2400" dirty="0">
              <a:solidFill>
                <a:srgbClr val="192A72"/>
              </a:solidFill>
              <a:latin typeface="Arial Unicode MS" pitchFamily="34" charset="-128"/>
              <a:ea typeface="Arial Unicode MS" pitchFamily="34" charset="-128"/>
            </a:endParaRPr>
          </a:p>
          <a:p>
            <a:pPr>
              <a:lnSpc>
                <a:spcPct val="150000"/>
              </a:lnSpc>
            </a:pPr>
            <a:r>
              <a:rPr lang="he-IL" sz="2400" dirty="0">
                <a:solidFill>
                  <a:srgbClr val="192A72"/>
                </a:solidFill>
                <a:latin typeface="Arial Unicode MS" pitchFamily="34" charset="-128"/>
                <a:ea typeface="Arial Unicode MS" pitchFamily="34" charset="-128"/>
              </a:rPr>
              <a:t>מציץ מהזכוכית</a:t>
            </a:r>
          </a:p>
          <a:p>
            <a:pPr>
              <a:lnSpc>
                <a:spcPct val="150000"/>
              </a:lnSpc>
            </a:pPr>
            <a:r>
              <a:rPr lang="he-IL" sz="2400" dirty="0">
                <a:solidFill>
                  <a:srgbClr val="192A72"/>
                </a:solidFill>
                <a:latin typeface="Arial Unicode MS" pitchFamily="34" charset="-128"/>
                <a:ea typeface="Arial Unicode MS" pitchFamily="34" charset="-128"/>
              </a:rPr>
              <a:t>ויום אחד נורה מתוך תותח</a:t>
            </a:r>
          </a:p>
          <a:p>
            <a:pPr>
              <a:lnSpc>
                <a:spcPct val="150000"/>
              </a:lnSpc>
            </a:pPr>
            <a:r>
              <a:rPr lang="he-IL" sz="2400" dirty="0">
                <a:solidFill>
                  <a:srgbClr val="192A72"/>
                </a:solidFill>
                <a:latin typeface="Arial Unicode MS" pitchFamily="34" charset="-128"/>
                <a:ea typeface="Arial Unicode MS" pitchFamily="34" charset="-128"/>
              </a:rPr>
              <a:t>ובתותח יש אנשים שמקבלים סטירה</a:t>
            </a:r>
          </a:p>
          <a:p>
            <a:pPr>
              <a:lnSpc>
                <a:spcPct val="150000"/>
              </a:lnSpc>
            </a:pPr>
            <a:r>
              <a:rPr lang="he-IL" sz="2400" dirty="0">
                <a:solidFill>
                  <a:srgbClr val="192A72"/>
                </a:solidFill>
                <a:latin typeface="Arial Unicode MS" pitchFamily="34" charset="-128"/>
                <a:ea typeface="Arial Unicode MS" pitchFamily="34" charset="-128"/>
              </a:rPr>
              <a:t>אה ווה ווה ווה</a:t>
            </a:r>
          </a:p>
          <a:p>
            <a:pPr>
              <a:lnSpc>
                <a:spcPct val="150000"/>
              </a:lnSpc>
            </a:pPr>
            <a:endParaRPr lang="he-IL" sz="2000" dirty="0">
              <a:solidFill>
                <a:srgbClr val="192A72"/>
              </a:solidFill>
              <a:latin typeface="Arial Unicode MS" pitchFamily="34" charset="-128"/>
              <a:ea typeface="Arial Unicode MS" pitchFamily="34" charset="-128"/>
            </a:endParaRPr>
          </a:p>
          <a:p>
            <a:pPr>
              <a:lnSpc>
                <a:spcPct val="150000"/>
              </a:lnSpc>
            </a:pPr>
            <a:endParaRPr lang="en-US" sz="1600" dirty="0">
              <a:solidFill>
                <a:srgbClr val="192A72"/>
              </a:solidFill>
              <a:latin typeface="Arial Unicode MS" pitchFamily="34" charset="-128"/>
              <a:ea typeface="Arial Unicode MS" pitchFamily="34" charset="-128"/>
            </a:endParaRPr>
          </a:p>
        </p:txBody>
      </p:sp>
      <p:sp>
        <p:nvSpPr>
          <p:cNvPr id="4" name="מציין מיקום תוכן 2">
            <a:extLst>
              <a:ext uri="{FF2B5EF4-FFF2-40B4-BE49-F238E27FC236}">
                <a16:creationId xmlns:a16="http://schemas.microsoft.com/office/drawing/2014/main" id="{FD5D35EC-48F6-4BFE-81F5-9EF6596C8994}"/>
              </a:ext>
            </a:extLst>
          </p:cNvPr>
          <p:cNvSpPr>
            <a:spLocks noGrp="1"/>
          </p:cNvSpPr>
          <p:nvPr>
            <p:ph sz="quarter" idx="14"/>
          </p:nvPr>
        </p:nvSpPr>
        <p:spPr>
          <a:xfrm>
            <a:off x="438831" y="5617"/>
            <a:ext cx="8074879" cy="400050"/>
          </a:xfrm>
        </p:spPr>
        <p:txBody>
          <a:bodyPr/>
          <a:lstStyle/>
          <a:p>
            <a:r>
              <a:rPr lang="he-IL" sz="3200" b="1" dirty="0">
                <a:solidFill>
                  <a:srgbClr val="12B4BC"/>
                </a:solidFill>
              </a:rPr>
              <a:t>בתוך נייר עיתון / קובי אוז</a:t>
            </a:r>
          </a:p>
        </p:txBody>
      </p:sp>
      <p:pic>
        <p:nvPicPr>
          <p:cNvPr id="5122" name="Picture 2" descr="Newspaper, News, Paper, Media">
            <a:extLst>
              <a:ext uri="{FF2B5EF4-FFF2-40B4-BE49-F238E27FC236}">
                <a16:creationId xmlns:a16="http://schemas.microsoft.com/office/drawing/2014/main" id="{5C34895C-37F6-4FFC-AAD8-BB3BFB0FE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4662"/>
            <a:ext cx="3373012" cy="224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336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757E67-C2E5-4D05-B9FE-6060635E6A61}"/>
              </a:ext>
            </a:extLst>
          </p:cNvPr>
          <p:cNvSpPr/>
          <p:nvPr/>
        </p:nvSpPr>
        <p:spPr>
          <a:xfrm>
            <a:off x="3622804" y="611120"/>
            <a:ext cx="6096000" cy="6417654"/>
          </a:xfrm>
          <a:prstGeom prst="rect">
            <a:avLst/>
          </a:prstGeom>
        </p:spPr>
        <p:txBody>
          <a:bodyPr>
            <a:spAutoFit/>
          </a:bodyPr>
          <a:lstStyle/>
          <a:p>
            <a:pPr>
              <a:lnSpc>
                <a:spcPct val="150000"/>
              </a:lnSpc>
            </a:pPr>
            <a:r>
              <a:rPr lang="he-IL" sz="2400" dirty="0">
                <a:solidFill>
                  <a:srgbClr val="192A72"/>
                </a:solidFill>
                <a:latin typeface="Arial Unicode MS" pitchFamily="34" charset="-128"/>
                <a:ea typeface="Arial Unicode MS" pitchFamily="34" charset="-128"/>
              </a:rPr>
              <a:t>זקנים ותינוקות</a:t>
            </a:r>
          </a:p>
          <a:p>
            <a:pPr>
              <a:lnSpc>
                <a:spcPct val="150000"/>
              </a:lnSpc>
            </a:pPr>
            <a:r>
              <a:rPr lang="he-IL" sz="2400" dirty="0">
                <a:solidFill>
                  <a:srgbClr val="192A72"/>
                </a:solidFill>
                <a:latin typeface="Arial Unicode MS" pitchFamily="34" charset="-128"/>
                <a:ea typeface="Arial Unicode MS" pitchFamily="34" charset="-128"/>
              </a:rPr>
              <a:t>ליד בקבוק</a:t>
            </a:r>
            <a:endParaRPr lang="en-US" sz="2400" dirty="0">
              <a:solidFill>
                <a:srgbClr val="192A72"/>
              </a:solidFill>
              <a:latin typeface="Arial Unicode MS" pitchFamily="34" charset="-128"/>
              <a:ea typeface="Arial Unicode MS" pitchFamily="34" charset="-128"/>
            </a:endParaRPr>
          </a:p>
          <a:p>
            <a:pPr>
              <a:lnSpc>
                <a:spcPct val="150000"/>
              </a:lnSpc>
            </a:pPr>
            <a:r>
              <a:rPr lang="he-IL" sz="2400" dirty="0">
                <a:solidFill>
                  <a:srgbClr val="192A72"/>
                </a:solidFill>
                <a:latin typeface="Arial Unicode MS" pitchFamily="34" charset="-128"/>
                <a:ea typeface="Arial Unicode MS" pitchFamily="34" charset="-128"/>
              </a:rPr>
              <a:t>שבור מחוף הים</a:t>
            </a:r>
          </a:p>
          <a:p>
            <a:pPr>
              <a:lnSpc>
                <a:spcPct val="150000"/>
              </a:lnSpc>
            </a:pPr>
            <a:r>
              <a:rPr lang="he-IL" sz="2400" dirty="0">
                <a:solidFill>
                  <a:srgbClr val="192A72"/>
                </a:solidFill>
                <a:latin typeface="Arial Unicode MS" pitchFamily="34" charset="-128"/>
                <a:ea typeface="Arial Unicode MS" pitchFamily="34" charset="-128"/>
              </a:rPr>
              <a:t>ליד הים יש אנשים קופצים מבניינים</a:t>
            </a:r>
          </a:p>
          <a:p>
            <a:pPr>
              <a:lnSpc>
                <a:spcPct val="150000"/>
              </a:lnSpc>
            </a:pPr>
            <a:r>
              <a:rPr lang="he-IL" sz="2400" dirty="0">
                <a:solidFill>
                  <a:srgbClr val="192A72"/>
                </a:solidFill>
                <a:latin typeface="Arial Unicode MS" pitchFamily="34" charset="-128"/>
                <a:ea typeface="Arial Unicode MS" pitchFamily="34" charset="-128"/>
              </a:rPr>
              <a:t>אה ווה ווה ווה</a:t>
            </a:r>
          </a:p>
          <a:p>
            <a:pPr>
              <a:lnSpc>
                <a:spcPct val="150000"/>
              </a:lnSpc>
            </a:pPr>
            <a:r>
              <a:rPr lang="he-IL" sz="2400" dirty="0">
                <a:solidFill>
                  <a:srgbClr val="192A72"/>
                </a:solidFill>
                <a:latin typeface="Arial Unicode MS" pitchFamily="34" charset="-128"/>
                <a:ea typeface="Arial Unicode MS" pitchFamily="34" charset="-128"/>
              </a:rPr>
              <a:t>סיפרו על זה בדיחה</a:t>
            </a:r>
          </a:p>
          <a:p>
            <a:pPr>
              <a:lnSpc>
                <a:spcPct val="150000"/>
              </a:lnSpc>
            </a:pPr>
            <a:r>
              <a:rPr lang="he-IL" sz="2400" dirty="0">
                <a:solidFill>
                  <a:srgbClr val="192A72"/>
                </a:solidFill>
                <a:latin typeface="Arial Unicode MS" pitchFamily="34" charset="-128"/>
                <a:ea typeface="Arial Unicode MS" pitchFamily="34" charset="-128"/>
              </a:rPr>
              <a:t>וצוחקים</a:t>
            </a:r>
          </a:p>
          <a:p>
            <a:pPr>
              <a:lnSpc>
                <a:spcPct val="150000"/>
              </a:lnSpc>
            </a:pPr>
            <a:r>
              <a:rPr lang="he-IL" sz="2400" dirty="0">
                <a:solidFill>
                  <a:srgbClr val="192A72"/>
                </a:solidFill>
                <a:latin typeface="Arial Unicode MS" pitchFamily="34" charset="-128"/>
                <a:ea typeface="Arial Unicode MS" pitchFamily="34" charset="-128"/>
              </a:rPr>
              <a:t>אצלנו בסלון</a:t>
            </a:r>
          </a:p>
          <a:p>
            <a:pPr>
              <a:lnSpc>
                <a:spcPct val="150000"/>
              </a:lnSpc>
            </a:pPr>
            <a:r>
              <a:rPr lang="he-IL" sz="2400" dirty="0">
                <a:solidFill>
                  <a:srgbClr val="192A72"/>
                </a:solidFill>
                <a:latin typeface="Arial Unicode MS" pitchFamily="34" charset="-128"/>
                <a:ea typeface="Arial Unicode MS" pitchFamily="34" charset="-128"/>
              </a:rPr>
              <a:t>ובסלון שלנו אנשים מסוג חדש</a:t>
            </a:r>
          </a:p>
          <a:p>
            <a:pPr>
              <a:lnSpc>
                <a:spcPct val="150000"/>
              </a:lnSpc>
            </a:pPr>
            <a:r>
              <a:rPr lang="he-IL" sz="2400" dirty="0">
                <a:solidFill>
                  <a:srgbClr val="192A72"/>
                </a:solidFill>
                <a:latin typeface="Arial Unicode MS" pitchFamily="34" charset="-128"/>
                <a:ea typeface="Arial Unicode MS" pitchFamily="34" charset="-128"/>
              </a:rPr>
              <a:t>אה ווה ווה ווה</a:t>
            </a:r>
          </a:p>
          <a:p>
            <a:pPr>
              <a:lnSpc>
                <a:spcPct val="150000"/>
              </a:lnSpc>
            </a:pPr>
            <a:endParaRPr lang="he-IL" sz="2000" dirty="0">
              <a:solidFill>
                <a:srgbClr val="192A72"/>
              </a:solidFill>
              <a:latin typeface="Arial Unicode MS" pitchFamily="34" charset="-128"/>
              <a:ea typeface="Arial Unicode MS" pitchFamily="34" charset="-128"/>
            </a:endParaRPr>
          </a:p>
          <a:p>
            <a:pPr>
              <a:lnSpc>
                <a:spcPct val="150000"/>
              </a:lnSpc>
            </a:pPr>
            <a:endParaRPr lang="en-US" sz="1600" dirty="0">
              <a:solidFill>
                <a:srgbClr val="192A72"/>
              </a:solidFill>
              <a:latin typeface="Arial Unicode MS" pitchFamily="34" charset="-128"/>
              <a:ea typeface="Arial Unicode MS" pitchFamily="34" charset="-128"/>
            </a:endParaRPr>
          </a:p>
        </p:txBody>
      </p:sp>
      <p:sp>
        <p:nvSpPr>
          <p:cNvPr id="4" name="מציין מיקום תוכן 2">
            <a:extLst>
              <a:ext uri="{FF2B5EF4-FFF2-40B4-BE49-F238E27FC236}">
                <a16:creationId xmlns:a16="http://schemas.microsoft.com/office/drawing/2014/main" id="{FD5D35EC-48F6-4BFE-81F5-9EF6596C8994}"/>
              </a:ext>
            </a:extLst>
          </p:cNvPr>
          <p:cNvSpPr>
            <a:spLocks noGrp="1"/>
          </p:cNvSpPr>
          <p:nvPr>
            <p:ph sz="quarter" idx="14"/>
          </p:nvPr>
        </p:nvSpPr>
        <p:spPr>
          <a:xfrm>
            <a:off x="438831" y="5617"/>
            <a:ext cx="8074879" cy="400050"/>
          </a:xfrm>
        </p:spPr>
        <p:txBody>
          <a:bodyPr/>
          <a:lstStyle/>
          <a:p>
            <a:r>
              <a:rPr lang="he-IL" sz="3200" b="1" dirty="0">
                <a:solidFill>
                  <a:srgbClr val="12B4BC"/>
                </a:solidFill>
              </a:rPr>
              <a:t>בתוך נייר עיתון / קובי אוז</a:t>
            </a:r>
          </a:p>
        </p:txBody>
      </p:sp>
      <p:sp>
        <p:nvSpPr>
          <p:cNvPr id="3" name="TextBox 2">
            <a:extLst>
              <a:ext uri="{FF2B5EF4-FFF2-40B4-BE49-F238E27FC236}">
                <a16:creationId xmlns:a16="http://schemas.microsoft.com/office/drawing/2014/main" id="{42B3030B-C8C6-4B3C-A6F4-2208EB2BB12E}"/>
              </a:ext>
            </a:extLst>
          </p:cNvPr>
          <p:cNvSpPr txBox="1"/>
          <p:nvPr/>
        </p:nvSpPr>
        <p:spPr>
          <a:xfrm>
            <a:off x="302922" y="735407"/>
            <a:ext cx="4260915" cy="1703543"/>
          </a:xfrm>
          <a:prstGeom prst="rect">
            <a:avLst/>
          </a:prstGeom>
          <a:noFill/>
        </p:spPr>
        <p:txBody>
          <a:bodyPr wrap="square" rtlCol="0">
            <a:spAutoFit/>
          </a:bodyPr>
          <a:lstStyle/>
          <a:p>
            <a:pPr>
              <a:lnSpc>
                <a:spcPct val="150000"/>
              </a:lnSpc>
            </a:pPr>
            <a:r>
              <a:rPr lang="he-IL" sz="2400" dirty="0">
                <a:solidFill>
                  <a:srgbClr val="192A72"/>
                </a:solidFill>
                <a:latin typeface="Arial Unicode MS" pitchFamily="34" charset="-128"/>
                <a:ea typeface="Arial Unicode MS" pitchFamily="34" charset="-128"/>
              </a:rPr>
              <a:t>חיים בתוך שמיכה</a:t>
            </a:r>
          </a:p>
          <a:p>
            <a:pPr>
              <a:lnSpc>
                <a:spcPct val="150000"/>
              </a:lnSpc>
            </a:pPr>
            <a:r>
              <a:rPr lang="he-IL" sz="2400" dirty="0">
                <a:solidFill>
                  <a:srgbClr val="192A72"/>
                </a:solidFill>
                <a:latin typeface="Arial Unicode MS" pitchFamily="34" charset="-128"/>
                <a:ea typeface="Arial Unicode MS" pitchFamily="34" charset="-128"/>
              </a:rPr>
              <a:t>ליד רמזור</a:t>
            </a:r>
          </a:p>
          <a:p>
            <a:pPr>
              <a:lnSpc>
                <a:spcPct val="150000"/>
              </a:lnSpc>
            </a:pPr>
            <a:r>
              <a:rPr lang="he-IL" sz="2400" dirty="0">
                <a:solidFill>
                  <a:srgbClr val="192A72"/>
                </a:solidFill>
                <a:latin typeface="Arial Unicode MS" pitchFamily="34" charset="-128"/>
                <a:ea typeface="Arial Unicode MS" pitchFamily="34" charset="-128"/>
              </a:rPr>
              <a:t>מתחת איזה קו</a:t>
            </a:r>
          </a:p>
        </p:txBody>
      </p:sp>
      <p:pic>
        <p:nvPicPr>
          <p:cNvPr id="6" name="Picture 2" descr="Newspaper, News, Paper, Media">
            <a:extLst>
              <a:ext uri="{FF2B5EF4-FFF2-40B4-BE49-F238E27FC236}">
                <a16:creationId xmlns:a16="http://schemas.microsoft.com/office/drawing/2014/main" id="{4EBD37A5-FE49-4D8F-A8D6-A11519949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258" y="3100657"/>
            <a:ext cx="3373012" cy="224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809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757E67-C2E5-4D05-B9FE-6060635E6A61}"/>
              </a:ext>
            </a:extLst>
          </p:cNvPr>
          <p:cNvSpPr/>
          <p:nvPr/>
        </p:nvSpPr>
        <p:spPr>
          <a:xfrm>
            <a:off x="3738463" y="442714"/>
            <a:ext cx="6096000" cy="5577489"/>
          </a:xfrm>
          <a:prstGeom prst="rect">
            <a:avLst/>
          </a:prstGeom>
        </p:spPr>
        <p:txBody>
          <a:bodyPr>
            <a:spAutoFit/>
          </a:bodyPr>
          <a:lstStyle/>
          <a:p>
            <a:pPr>
              <a:lnSpc>
                <a:spcPct val="150000"/>
              </a:lnSpc>
            </a:pPr>
            <a:r>
              <a:rPr lang="he-IL" sz="2400" dirty="0">
                <a:solidFill>
                  <a:srgbClr val="192A72"/>
                </a:solidFill>
                <a:latin typeface="Arial Unicode MS" pitchFamily="34" charset="-128"/>
                <a:ea typeface="Arial Unicode MS" pitchFamily="34" charset="-128"/>
              </a:rPr>
              <a:t>אה יה לא עלינו</a:t>
            </a:r>
          </a:p>
          <a:p>
            <a:pPr>
              <a:lnSpc>
                <a:spcPct val="150000"/>
              </a:lnSpc>
            </a:pPr>
            <a:r>
              <a:rPr lang="he-IL" sz="2400" dirty="0">
                <a:solidFill>
                  <a:srgbClr val="192A72"/>
                </a:solidFill>
                <a:latin typeface="Arial Unicode MS" pitchFamily="34" charset="-128"/>
                <a:ea typeface="Arial Unicode MS" pitchFamily="34" charset="-128"/>
              </a:rPr>
              <a:t>הנה זה בא הנה זה בא גם אלינו</a:t>
            </a:r>
          </a:p>
          <a:p>
            <a:pPr>
              <a:lnSpc>
                <a:spcPct val="150000"/>
              </a:lnSpc>
            </a:pPr>
            <a:r>
              <a:rPr lang="he-IL" sz="2400" dirty="0">
                <a:solidFill>
                  <a:srgbClr val="192A72"/>
                </a:solidFill>
                <a:latin typeface="Arial Unicode MS" pitchFamily="34" charset="-128"/>
                <a:ea typeface="Arial Unicode MS" pitchFamily="34" charset="-128"/>
              </a:rPr>
              <a:t>אה יה לא עלינו</a:t>
            </a:r>
          </a:p>
          <a:p>
            <a:pPr>
              <a:lnSpc>
                <a:spcPct val="150000"/>
              </a:lnSpc>
            </a:pPr>
            <a:r>
              <a:rPr lang="he-IL" sz="2400" dirty="0">
                <a:solidFill>
                  <a:srgbClr val="192A72"/>
                </a:solidFill>
                <a:latin typeface="Arial Unicode MS" pitchFamily="34" charset="-128"/>
                <a:ea typeface="Arial Unicode MS" pitchFamily="34" charset="-128"/>
              </a:rPr>
              <a:t>הנה זה בא הנה זה כאן גם אצלנו</a:t>
            </a:r>
          </a:p>
          <a:p>
            <a:pPr>
              <a:lnSpc>
                <a:spcPct val="150000"/>
              </a:lnSpc>
            </a:pPr>
            <a:endParaRPr lang="he-IL" sz="2400" dirty="0">
              <a:solidFill>
                <a:srgbClr val="192A72"/>
              </a:solidFill>
              <a:latin typeface="Arial Unicode MS" pitchFamily="34" charset="-128"/>
              <a:ea typeface="Arial Unicode MS" pitchFamily="34" charset="-128"/>
            </a:endParaRPr>
          </a:p>
          <a:p>
            <a:pPr>
              <a:lnSpc>
                <a:spcPct val="150000"/>
              </a:lnSpc>
            </a:pPr>
            <a:r>
              <a:rPr lang="he-IL" sz="2400" dirty="0">
                <a:solidFill>
                  <a:srgbClr val="192A72"/>
                </a:solidFill>
                <a:latin typeface="Arial Unicode MS" pitchFamily="34" charset="-128"/>
                <a:ea typeface="Arial Unicode MS" pitchFamily="34" charset="-128"/>
              </a:rPr>
              <a:t>יש מדינה שמתחבאת מתחת איזה קו</a:t>
            </a:r>
          </a:p>
          <a:p>
            <a:pPr>
              <a:lnSpc>
                <a:spcPct val="150000"/>
              </a:lnSpc>
            </a:pPr>
            <a:r>
              <a:rPr lang="he-IL" sz="2400" dirty="0">
                <a:solidFill>
                  <a:srgbClr val="192A72"/>
                </a:solidFill>
                <a:latin typeface="Arial Unicode MS" pitchFamily="34" charset="-128"/>
                <a:ea typeface="Arial Unicode MS" pitchFamily="34" charset="-128"/>
              </a:rPr>
              <a:t>אה ווה ווה ווה</a:t>
            </a:r>
          </a:p>
          <a:p>
            <a:pPr>
              <a:lnSpc>
                <a:spcPct val="150000"/>
              </a:lnSpc>
            </a:pPr>
            <a:r>
              <a:rPr lang="he-IL" sz="2400" dirty="0">
                <a:solidFill>
                  <a:srgbClr val="192A72"/>
                </a:solidFill>
                <a:latin typeface="Arial Unicode MS" pitchFamily="34" charset="-128"/>
                <a:ea typeface="Arial Unicode MS" pitchFamily="34" charset="-128"/>
              </a:rPr>
              <a:t>ויש סטטיסטיקה</a:t>
            </a:r>
          </a:p>
          <a:p>
            <a:pPr>
              <a:lnSpc>
                <a:spcPct val="150000"/>
              </a:lnSpc>
            </a:pPr>
            <a:r>
              <a:rPr lang="he-IL" sz="2400" dirty="0">
                <a:solidFill>
                  <a:srgbClr val="192A72"/>
                </a:solidFill>
                <a:latin typeface="Arial Unicode MS" pitchFamily="34" charset="-128"/>
                <a:ea typeface="Arial Unicode MS" pitchFamily="34" charset="-128"/>
              </a:rPr>
              <a:t>שנכתבה</a:t>
            </a:r>
          </a:p>
          <a:p>
            <a:pPr>
              <a:lnSpc>
                <a:spcPct val="150000"/>
              </a:lnSpc>
            </a:pPr>
            <a:r>
              <a:rPr lang="he-IL" sz="2400" dirty="0">
                <a:solidFill>
                  <a:srgbClr val="192A72"/>
                </a:solidFill>
                <a:latin typeface="Arial Unicode MS" pitchFamily="34" charset="-128"/>
                <a:ea typeface="Arial Unicode MS" pitchFamily="34" charset="-128"/>
              </a:rPr>
              <a:t>בתוך נייר עיתון</a:t>
            </a:r>
            <a:endParaRPr lang="en-US" sz="2400" dirty="0">
              <a:solidFill>
                <a:srgbClr val="192A72"/>
              </a:solidFill>
              <a:latin typeface="Arial Unicode MS" pitchFamily="34" charset="-128"/>
              <a:ea typeface="Arial Unicode MS" pitchFamily="34" charset="-128"/>
            </a:endParaRPr>
          </a:p>
        </p:txBody>
      </p:sp>
      <p:sp>
        <p:nvSpPr>
          <p:cNvPr id="4" name="מציין מיקום תוכן 2">
            <a:extLst>
              <a:ext uri="{FF2B5EF4-FFF2-40B4-BE49-F238E27FC236}">
                <a16:creationId xmlns:a16="http://schemas.microsoft.com/office/drawing/2014/main" id="{FD5D35EC-48F6-4BFE-81F5-9EF6596C8994}"/>
              </a:ext>
            </a:extLst>
          </p:cNvPr>
          <p:cNvSpPr>
            <a:spLocks noGrp="1"/>
          </p:cNvSpPr>
          <p:nvPr>
            <p:ph sz="quarter" idx="14"/>
          </p:nvPr>
        </p:nvSpPr>
        <p:spPr>
          <a:xfrm>
            <a:off x="438831" y="5617"/>
            <a:ext cx="8074879" cy="400050"/>
          </a:xfrm>
        </p:spPr>
        <p:txBody>
          <a:bodyPr/>
          <a:lstStyle/>
          <a:p>
            <a:r>
              <a:rPr lang="he-IL" sz="3200" b="1" dirty="0">
                <a:solidFill>
                  <a:srgbClr val="12B4BC"/>
                </a:solidFill>
              </a:rPr>
              <a:t>בתוך נייר עיתון / קובי אוז</a:t>
            </a:r>
          </a:p>
        </p:txBody>
      </p:sp>
      <p:pic>
        <p:nvPicPr>
          <p:cNvPr id="6" name="Picture 2" descr="Newspaper, News, Paper, Media">
            <a:extLst>
              <a:ext uri="{FF2B5EF4-FFF2-40B4-BE49-F238E27FC236}">
                <a16:creationId xmlns:a16="http://schemas.microsoft.com/office/drawing/2014/main" id="{1A91CA8D-CD60-4191-B103-24D135DC5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258" y="3100657"/>
            <a:ext cx="3373012" cy="224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657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2">
            <a:extLst>
              <a:ext uri="{FF2B5EF4-FFF2-40B4-BE49-F238E27FC236}">
                <a16:creationId xmlns:a16="http://schemas.microsoft.com/office/drawing/2014/main" id="{FD5D35EC-48F6-4BFE-81F5-9EF6596C8994}"/>
              </a:ext>
            </a:extLst>
          </p:cNvPr>
          <p:cNvSpPr>
            <a:spLocks noGrp="1"/>
          </p:cNvSpPr>
          <p:nvPr>
            <p:ph sz="quarter" idx="14"/>
          </p:nvPr>
        </p:nvSpPr>
        <p:spPr>
          <a:xfrm>
            <a:off x="438831" y="5617"/>
            <a:ext cx="8074879" cy="400050"/>
          </a:xfrm>
        </p:spPr>
        <p:txBody>
          <a:bodyPr/>
          <a:lstStyle/>
          <a:p>
            <a:r>
              <a:rPr lang="he-IL" sz="3200" b="1" dirty="0">
                <a:solidFill>
                  <a:srgbClr val="12B4BC"/>
                </a:solidFill>
              </a:rPr>
              <a:t>בתוך נייר עיתון / קובי אוז</a:t>
            </a:r>
          </a:p>
        </p:txBody>
      </p:sp>
      <p:sp>
        <p:nvSpPr>
          <p:cNvPr id="2" name="TextBox 1">
            <a:extLst>
              <a:ext uri="{FF2B5EF4-FFF2-40B4-BE49-F238E27FC236}">
                <a16:creationId xmlns:a16="http://schemas.microsoft.com/office/drawing/2014/main" id="{F0F7B8D5-CA1C-4934-AFB1-DD1237472A33}"/>
              </a:ext>
            </a:extLst>
          </p:cNvPr>
          <p:cNvSpPr txBox="1"/>
          <p:nvPr/>
        </p:nvSpPr>
        <p:spPr>
          <a:xfrm>
            <a:off x="4066399" y="405667"/>
            <a:ext cx="5556617" cy="6513322"/>
          </a:xfrm>
          <a:prstGeom prst="rect">
            <a:avLst/>
          </a:prstGeom>
          <a:noFill/>
        </p:spPr>
        <p:txBody>
          <a:bodyPr wrap="square" rtlCol="0">
            <a:spAutoFit/>
          </a:bodyPr>
          <a:lstStyle/>
          <a:p>
            <a:pPr>
              <a:lnSpc>
                <a:spcPct val="150000"/>
              </a:lnSpc>
            </a:pPr>
            <a:r>
              <a:rPr lang="he-IL" sz="2400" dirty="0">
                <a:solidFill>
                  <a:srgbClr val="192A72"/>
                </a:solidFill>
                <a:latin typeface="Arial Unicode MS" pitchFamily="34" charset="-128"/>
                <a:ea typeface="Arial Unicode MS" pitchFamily="34" charset="-128"/>
              </a:rPr>
              <a:t>יש אנשים מגולגלים בתוך נייר עיתון</a:t>
            </a:r>
          </a:p>
          <a:p>
            <a:pPr>
              <a:lnSpc>
                <a:spcPct val="150000"/>
              </a:lnSpc>
            </a:pPr>
            <a:r>
              <a:rPr lang="he-IL" sz="2400" dirty="0">
                <a:solidFill>
                  <a:srgbClr val="192A72"/>
                </a:solidFill>
                <a:latin typeface="Arial Unicode MS" pitchFamily="34" charset="-128"/>
                <a:ea typeface="Arial Unicode MS" pitchFamily="34" charset="-128"/>
              </a:rPr>
              <a:t>אה ווה ווה ווה</a:t>
            </a:r>
          </a:p>
          <a:p>
            <a:pPr>
              <a:lnSpc>
                <a:spcPct val="150000"/>
              </a:lnSpc>
            </a:pPr>
            <a:r>
              <a:rPr lang="he-IL" sz="2400" dirty="0">
                <a:solidFill>
                  <a:srgbClr val="192A72"/>
                </a:solidFill>
                <a:latin typeface="Arial Unicode MS" pitchFamily="34" charset="-128"/>
                <a:ea typeface="Arial Unicode MS" pitchFamily="34" charset="-128"/>
              </a:rPr>
              <a:t>חיים בתוך קופסה</a:t>
            </a:r>
          </a:p>
          <a:p>
            <a:pPr>
              <a:lnSpc>
                <a:spcPct val="150000"/>
              </a:lnSpc>
            </a:pPr>
            <a:r>
              <a:rPr lang="he-IL" sz="2400" dirty="0">
                <a:solidFill>
                  <a:srgbClr val="192A72"/>
                </a:solidFill>
                <a:latin typeface="Arial Unicode MS" pitchFamily="34" charset="-128"/>
                <a:ea typeface="Arial Unicode MS" pitchFamily="34" charset="-128"/>
              </a:rPr>
              <a:t>של שימורים</a:t>
            </a:r>
          </a:p>
          <a:p>
            <a:pPr>
              <a:lnSpc>
                <a:spcPct val="150000"/>
              </a:lnSpc>
            </a:pPr>
            <a:r>
              <a:rPr lang="he-IL" sz="2400" dirty="0">
                <a:solidFill>
                  <a:srgbClr val="192A72"/>
                </a:solidFill>
                <a:latin typeface="Arial Unicode MS" pitchFamily="34" charset="-128"/>
                <a:ea typeface="Arial Unicode MS" pitchFamily="34" charset="-128"/>
              </a:rPr>
              <a:t>אצלנו במטבח</a:t>
            </a:r>
          </a:p>
          <a:p>
            <a:pPr>
              <a:lnSpc>
                <a:spcPct val="150000"/>
              </a:lnSpc>
            </a:pPr>
            <a:endParaRPr lang="he-IL" sz="2400" dirty="0">
              <a:solidFill>
                <a:srgbClr val="192A72"/>
              </a:solidFill>
              <a:latin typeface="Arial Unicode MS" pitchFamily="34" charset="-128"/>
              <a:ea typeface="Arial Unicode MS" pitchFamily="34" charset="-128"/>
            </a:endParaRPr>
          </a:p>
          <a:p>
            <a:pPr>
              <a:lnSpc>
                <a:spcPct val="150000"/>
              </a:lnSpc>
            </a:pPr>
            <a:r>
              <a:rPr lang="he-IL" sz="2400" dirty="0">
                <a:solidFill>
                  <a:srgbClr val="192A72"/>
                </a:solidFill>
                <a:latin typeface="Arial Unicode MS" pitchFamily="34" charset="-128"/>
                <a:ea typeface="Arial Unicode MS" pitchFamily="34" charset="-128"/>
              </a:rPr>
              <a:t>אה יה לא עלינו</a:t>
            </a:r>
          </a:p>
          <a:p>
            <a:pPr>
              <a:lnSpc>
                <a:spcPct val="150000"/>
              </a:lnSpc>
            </a:pPr>
            <a:r>
              <a:rPr lang="he-IL" sz="2400" dirty="0">
                <a:solidFill>
                  <a:srgbClr val="192A72"/>
                </a:solidFill>
                <a:latin typeface="Arial Unicode MS" pitchFamily="34" charset="-128"/>
                <a:ea typeface="Arial Unicode MS" pitchFamily="34" charset="-128"/>
              </a:rPr>
              <a:t>הנה זה בא הנה זה בא גם אלינו</a:t>
            </a:r>
          </a:p>
          <a:p>
            <a:pPr>
              <a:lnSpc>
                <a:spcPct val="150000"/>
              </a:lnSpc>
            </a:pPr>
            <a:r>
              <a:rPr lang="he-IL" sz="2400" dirty="0">
                <a:solidFill>
                  <a:srgbClr val="192A72"/>
                </a:solidFill>
                <a:latin typeface="Arial Unicode MS" pitchFamily="34" charset="-128"/>
                <a:ea typeface="Arial Unicode MS" pitchFamily="34" charset="-128"/>
              </a:rPr>
              <a:t>אה יה לא עלינו</a:t>
            </a:r>
          </a:p>
          <a:p>
            <a:pPr>
              <a:lnSpc>
                <a:spcPct val="150000"/>
              </a:lnSpc>
            </a:pPr>
            <a:r>
              <a:rPr lang="he-IL" sz="2400" dirty="0">
                <a:solidFill>
                  <a:srgbClr val="192A72"/>
                </a:solidFill>
                <a:latin typeface="Arial Unicode MS" pitchFamily="34" charset="-128"/>
                <a:ea typeface="Arial Unicode MS" pitchFamily="34" charset="-128"/>
              </a:rPr>
              <a:t>הנה זה בא הנה זה כאן גם אצלנו	</a:t>
            </a:r>
          </a:p>
          <a:p>
            <a:pPr>
              <a:lnSpc>
                <a:spcPct val="150000"/>
              </a:lnSpc>
            </a:pPr>
            <a:endParaRPr lang="he-IL" sz="2000" dirty="0">
              <a:solidFill>
                <a:srgbClr val="192A72"/>
              </a:solidFill>
              <a:latin typeface="Arial Unicode MS" pitchFamily="34" charset="-128"/>
              <a:ea typeface="Arial Unicode MS" pitchFamily="34" charset="-128"/>
            </a:endParaRPr>
          </a:p>
          <a:p>
            <a:pPr>
              <a:lnSpc>
                <a:spcPct val="150000"/>
              </a:lnSpc>
            </a:pPr>
            <a:r>
              <a:rPr lang="he-IL" sz="2000" dirty="0">
                <a:solidFill>
                  <a:srgbClr val="192A72"/>
                </a:solidFill>
                <a:latin typeface="Arial Unicode MS" pitchFamily="34" charset="-128"/>
                <a:ea typeface="Arial Unicode MS" pitchFamily="34" charset="-128"/>
              </a:rPr>
              <a:t> </a:t>
            </a:r>
          </a:p>
        </p:txBody>
      </p:sp>
      <p:pic>
        <p:nvPicPr>
          <p:cNvPr id="5" name="Picture 2" descr="Newspaper, News, Paper, Media">
            <a:extLst>
              <a:ext uri="{FF2B5EF4-FFF2-40B4-BE49-F238E27FC236}">
                <a16:creationId xmlns:a16="http://schemas.microsoft.com/office/drawing/2014/main" id="{4E457982-B264-4940-A576-628C04905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258" y="3100657"/>
            <a:ext cx="3373012" cy="224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55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a:lnSpc>
                <a:spcPct val="150000"/>
              </a:lnSpc>
            </a:pPr>
            <a:endParaRPr dirty="0"/>
          </a:p>
        </p:txBody>
      </p:sp>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בתוך נייר עיתון / טיפקס </a:t>
            </a:r>
          </a:p>
        </p:txBody>
      </p:sp>
      <p:sp>
        <p:nvSpPr>
          <p:cNvPr id="7" name="כותרת משנה 6"/>
          <p:cNvSpPr>
            <a:spLocks noGrp="1"/>
          </p:cNvSpPr>
          <p:nvPr>
            <p:ph type="subTitle" idx="1"/>
          </p:nvPr>
        </p:nvSpPr>
        <p:spPr>
          <a:xfrm>
            <a:off x="1" y="2803497"/>
            <a:ext cx="12192001" cy="765200"/>
          </a:xfrm>
        </p:spPr>
        <p:txBody>
          <a:bodyPr/>
          <a:lstStyle/>
          <a:p>
            <a:r>
              <a:rPr lang="he-IL" sz="4000" dirty="0">
                <a:sym typeface="Varela Round"/>
              </a:rPr>
              <a:t>ספרות, כיתה ט'</a:t>
            </a:r>
          </a:p>
        </p:txBody>
      </p:sp>
      <p:sp>
        <p:nvSpPr>
          <p:cNvPr id="4" name="מציין מיקום תוכן 3"/>
          <p:cNvSpPr>
            <a:spLocks noGrp="1"/>
          </p:cNvSpPr>
          <p:nvPr>
            <p:ph idx="10"/>
          </p:nvPr>
        </p:nvSpPr>
        <p:spPr>
          <a:xfrm>
            <a:off x="1" y="3655861"/>
            <a:ext cx="12192001" cy="720094"/>
          </a:xfrm>
        </p:spPr>
        <p:txBody>
          <a:bodyPr/>
          <a:lstStyle/>
          <a:p>
            <a:r>
              <a:rPr lang="he-IL" sz="3200" dirty="0">
                <a:sym typeface="Varela Round"/>
              </a:rPr>
              <a:t>עדי צור מידליק</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60081" y="1184429"/>
            <a:ext cx="11158330" cy="5673571"/>
          </a:xfrm>
        </p:spPr>
        <p:txBody>
          <a:bodyPr>
            <a:normAutofit/>
          </a:bodyPr>
          <a:lstStyle/>
          <a:p>
            <a:pPr marL="0" indent="0">
              <a:buNone/>
            </a:pPr>
            <a:r>
              <a:rPr lang="he-IL" sz="3200" dirty="0"/>
              <a:t>נבין מה השיר "אומר" לנו דרך אבחנה בין מבעים ליטראליים ולא ליטראליים בשיר.</a:t>
            </a:r>
          </a:p>
          <a:p>
            <a:pPr>
              <a:buFont typeface="Wingdings" panose="05000000000000000000" pitchFamily="2" charset="2"/>
              <a:buChar char="§"/>
            </a:pPr>
            <a:endParaRPr lang="he-IL" sz="3200" b="1" dirty="0"/>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שפה ליטראלית ולא ליטראלית</a:t>
            </a:r>
            <a:br>
              <a:rPr lang="he-IL" dirty="0">
                <a:solidFill>
                  <a:srgbClr val="12B4BC"/>
                </a:solidFill>
              </a:rPr>
            </a:br>
            <a:r>
              <a:rPr lang="he-IL" sz="2800" dirty="0">
                <a:solidFill>
                  <a:srgbClr val="12B4BC"/>
                </a:solidFill>
              </a:rPr>
              <a:t>מה השיר אומר?</a:t>
            </a:r>
            <a:endParaRPr lang="he-IL" dirty="0">
              <a:solidFill>
                <a:srgbClr val="12B4BC"/>
              </a:solidFill>
            </a:endParaRPr>
          </a:p>
        </p:txBody>
      </p:sp>
      <p:pic>
        <p:nvPicPr>
          <p:cNvPr id="4098" name="Picture 2" descr="Megaphone, Speaker, Speakers, Speak, Loud">
            <a:extLst>
              <a:ext uri="{FF2B5EF4-FFF2-40B4-BE49-F238E27FC236}">
                <a16:creationId xmlns:a16="http://schemas.microsoft.com/office/drawing/2014/main" id="{8B11CA9F-5B14-419D-925F-AC51FB20A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091" y="2094547"/>
            <a:ext cx="5445915" cy="413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214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BA832D5-5019-4D1F-9C26-A9FBB987D7D1}"/>
              </a:ext>
            </a:extLst>
          </p:cNvPr>
          <p:cNvSpPr>
            <a:spLocks noGrp="1"/>
          </p:cNvSpPr>
          <p:nvPr>
            <p:ph type="title"/>
          </p:nvPr>
        </p:nvSpPr>
        <p:spPr>
          <a:xfrm>
            <a:off x="122550" y="0"/>
            <a:ext cx="10482606" cy="720000"/>
          </a:xfrm>
        </p:spPr>
        <p:txBody>
          <a:bodyPr/>
          <a:lstStyle/>
          <a:p>
            <a:r>
              <a:rPr lang="he-IL" dirty="0">
                <a:solidFill>
                  <a:srgbClr val="12B4BC"/>
                </a:solidFill>
              </a:rPr>
              <a:t>מה השיר אומר?</a:t>
            </a:r>
            <a:endParaRPr lang="he-IL" sz="4400" dirty="0">
              <a:solidFill>
                <a:srgbClr val="12B4BC"/>
              </a:solidFill>
            </a:endParaRPr>
          </a:p>
        </p:txBody>
      </p:sp>
      <p:graphicFrame>
        <p:nvGraphicFramePr>
          <p:cNvPr id="2" name="טבלה 18">
            <a:extLst>
              <a:ext uri="{FF2B5EF4-FFF2-40B4-BE49-F238E27FC236}">
                <a16:creationId xmlns:a16="http://schemas.microsoft.com/office/drawing/2014/main" id="{76404933-E0C9-4EB6-9FB4-EF57A5FC2A59}"/>
              </a:ext>
            </a:extLst>
          </p:cNvPr>
          <p:cNvGraphicFramePr>
            <a:graphicFrameLocks noGrp="1"/>
          </p:cNvGraphicFramePr>
          <p:nvPr/>
        </p:nvGraphicFramePr>
        <p:xfrm>
          <a:off x="273377" y="804842"/>
          <a:ext cx="8889477" cy="5892610"/>
        </p:xfrm>
        <a:graphic>
          <a:graphicData uri="http://schemas.openxmlformats.org/drawingml/2006/table">
            <a:tbl>
              <a:tblPr rtl="1" firstRow="1" bandRow="1">
                <a:tableStyleId>{5940675A-B579-460E-94D1-54222C63F5DA}</a:tableStyleId>
              </a:tblPr>
              <a:tblGrid>
                <a:gridCol w="4496585">
                  <a:extLst>
                    <a:ext uri="{9D8B030D-6E8A-4147-A177-3AD203B41FA5}">
                      <a16:colId xmlns:a16="http://schemas.microsoft.com/office/drawing/2014/main" val="1456415834"/>
                    </a:ext>
                  </a:extLst>
                </a:gridCol>
                <a:gridCol w="4392892">
                  <a:extLst>
                    <a:ext uri="{9D8B030D-6E8A-4147-A177-3AD203B41FA5}">
                      <a16:colId xmlns:a16="http://schemas.microsoft.com/office/drawing/2014/main" val="3266944433"/>
                    </a:ext>
                  </a:extLst>
                </a:gridCol>
              </a:tblGrid>
              <a:tr h="383367">
                <a:tc>
                  <a:txBody>
                    <a:bodyPr/>
                    <a:lstStyle/>
                    <a:p>
                      <a:pPr algn="ctr" rtl="1"/>
                      <a:r>
                        <a:rPr lang="he-IL" sz="2400" dirty="0">
                          <a:solidFill>
                            <a:schemeClr val="bg1"/>
                          </a:solidFill>
                          <a:latin typeface="Varela Round" panose="00000500000000000000" pitchFamily="2" charset="-79"/>
                          <a:cs typeface="Varela Round" panose="00000500000000000000" pitchFamily="2" charset="-79"/>
                        </a:rPr>
                        <a:t>ליטראלי</a:t>
                      </a:r>
                    </a:p>
                  </a:txBody>
                  <a:tcPr anchor="ctr">
                    <a:solidFill>
                      <a:srgbClr val="12B4BC"/>
                    </a:solidFill>
                  </a:tcPr>
                </a:tc>
                <a:tc>
                  <a:txBody>
                    <a:bodyPr/>
                    <a:lstStyle/>
                    <a:p>
                      <a:pPr algn="ctr" rtl="1"/>
                      <a:r>
                        <a:rPr lang="he-IL" sz="2400" dirty="0">
                          <a:solidFill>
                            <a:schemeClr val="bg1"/>
                          </a:solidFill>
                          <a:latin typeface="Varela Round" panose="00000500000000000000" pitchFamily="2" charset="-79"/>
                          <a:cs typeface="Varela Round" panose="00000500000000000000" pitchFamily="2" charset="-79"/>
                        </a:rPr>
                        <a:t>לא ליטראלי</a:t>
                      </a:r>
                    </a:p>
                  </a:txBody>
                  <a:tcPr anchor="ctr">
                    <a:solidFill>
                      <a:srgbClr val="12B4BC"/>
                    </a:solidFill>
                  </a:tcPr>
                </a:tc>
                <a:extLst>
                  <a:ext uri="{0D108BD9-81ED-4DB2-BD59-A6C34878D82A}">
                    <a16:rowId xmlns:a16="http://schemas.microsoft.com/office/drawing/2014/main" val="1194121837"/>
                  </a:ext>
                </a:extLst>
              </a:tr>
              <a:tr h="522515">
                <a:tc>
                  <a:txBody>
                    <a:bodyPr/>
                    <a:lstStyle/>
                    <a:p>
                      <a:pPr algn="r">
                        <a:lnSpc>
                          <a:spcPct val="150000"/>
                        </a:lnSpc>
                      </a:pPr>
                      <a:r>
                        <a:rPr lang="he-IL" sz="2000" dirty="0"/>
                        <a:t>אנשים עטופים בנייר עיתון, אולי כדי להתחמם, מזוהה בד"כ עם הומלסים.</a:t>
                      </a:r>
                      <a:endParaRPr lang="en-IL" sz="2000" dirty="0"/>
                    </a:p>
                  </a:txBody>
                  <a:tcPr/>
                </a:tc>
                <a:tc>
                  <a:txBody>
                    <a:bodyPr/>
                    <a:lstStyle/>
                    <a:p>
                      <a:pPr marL="0" marR="0" lvl="0" indent="0" algn="ctr" defTabSz="914491" rtl="1" eaLnBrk="1" fontAlgn="auto" latinLnBrk="0" hangingPunct="1">
                        <a:lnSpc>
                          <a:spcPct val="150000"/>
                        </a:lnSpc>
                        <a:spcBef>
                          <a:spcPts val="0"/>
                        </a:spcBef>
                        <a:spcAft>
                          <a:spcPts val="0"/>
                        </a:spcAft>
                        <a:buClrTx/>
                        <a:buSzTx/>
                        <a:buFontTx/>
                        <a:buNone/>
                        <a:tabLst/>
                        <a:defRPr/>
                      </a:pPr>
                      <a:r>
                        <a:rPr lang="en-US" sz="3600" dirty="0"/>
                        <a:t>X</a:t>
                      </a:r>
                      <a:endParaRPr lang="he-IL" sz="3600" dirty="0"/>
                    </a:p>
                    <a:p>
                      <a:pPr algn="r">
                        <a:lnSpc>
                          <a:spcPct val="150000"/>
                        </a:lnSpc>
                      </a:pPr>
                      <a:endParaRPr lang="en-IL" sz="2000" dirty="0"/>
                    </a:p>
                  </a:txBody>
                  <a:tcPr/>
                </a:tc>
                <a:extLst>
                  <a:ext uri="{0D108BD9-81ED-4DB2-BD59-A6C34878D82A}">
                    <a16:rowId xmlns:a16="http://schemas.microsoft.com/office/drawing/2014/main" val="3278032429"/>
                  </a:ext>
                </a:extLst>
              </a:tr>
              <a:tr h="1312990">
                <a:tc>
                  <a:txBody>
                    <a:bodyPr/>
                    <a:lstStyle/>
                    <a:p>
                      <a:pPr algn="ctr">
                        <a:lnSpc>
                          <a:spcPct val="150000"/>
                        </a:lnSpc>
                      </a:pPr>
                      <a:r>
                        <a:rPr lang="en-US" sz="3600" dirty="0"/>
                        <a:t>X</a:t>
                      </a:r>
                      <a:endParaRPr lang="he-IL" sz="3600" dirty="0"/>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he-IL" sz="2000" dirty="0"/>
                        <a:t>חיים בבית קטן</a:t>
                      </a:r>
                    </a:p>
                    <a:p>
                      <a:pPr marL="0" marR="0" lvl="0" indent="0" algn="r" defTabSz="914400" rtl="0" eaLnBrk="1" fontAlgn="auto" latinLnBrk="0" hangingPunct="1">
                        <a:lnSpc>
                          <a:spcPct val="150000"/>
                        </a:lnSpc>
                        <a:spcBef>
                          <a:spcPts val="0"/>
                        </a:spcBef>
                        <a:spcAft>
                          <a:spcPts val="0"/>
                        </a:spcAft>
                        <a:buClrTx/>
                        <a:buSzTx/>
                        <a:buFontTx/>
                        <a:buNone/>
                        <a:tabLst/>
                        <a:defRPr/>
                      </a:pPr>
                      <a:endParaRPr lang="en-IL" sz="2000" dirty="0"/>
                    </a:p>
                  </a:txBody>
                  <a:tcPr/>
                </a:tc>
                <a:extLst>
                  <a:ext uri="{0D108BD9-81ED-4DB2-BD59-A6C34878D82A}">
                    <a16:rowId xmlns:a16="http://schemas.microsoft.com/office/drawing/2014/main" val="2864613043"/>
                  </a:ext>
                </a:extLst>
              </a:tr>
              <a:tr h="1045030">
                <a:tc>
                  <a:txBody>
                    <a:bodyPr/>
                    <a:lstStyle/>
                    <a:p>
                      <a:pPr marL="0" marR="0" lvl="0" indent="0" algn="ctr" defTabSz="914491" rtl="1" eaLnBrk="1" fontAlgn="auto" latinLnBrk="0" hangingPunct="1">
                        <a:lnSpc>
                          <a:spcPct val="150000"/>
                        </a:lnSpc>
                        <a:spcBef>
                          <a:spcPts val="0"/>
                        </a:spcBef>
                        <a:spcAft>
                          <a:spcPts val="0"/>
                        </a:spcAft>
                        <a:buClrTx/>
                        <a:buSzTx/>
                        <a:buFontTx/>
                        <a:buNone/>
                        <a:tabLst/>
                        <a:defRPr/>
                      </a:pPr>
                      <a:r>
                        <a:rPr lang="en-US" sz="3600" dirty="0"/>
                        <a:t>X</a:t>
                      </a:r>
                      <a:endParaRPr lang="he-IL" sz="3600" dirty="0"/>
                    </a:p>
                  </a:txBody>
                  <a:tcPr/>
                </a:tc>
                <a:tc>
                  <a:txBody>
                    <a:bodyPr/>
                    <a:lstStyle/>
                    <a:p>
                      <a:pPr marL="0" marR="0" lvl="0" indent="0" algn="r" defTabSz="914491" rtl="1" eaLnBrk="1" fontAlgn="auto" latinLnBrk="0" hangingPunct="1">
                        <a:lnSpc>
                          <a:spcPct val="150000"/>
                        </a:lnSpc>
                        <a:spcBef>
                          <a:spcPts val="0"/>
                        </a:spcBef>
                        <a:spcAft>
                          <a:spcPts val="0"/>
                        </a:spcAft>
                        <a:buClrTx/>
                        <a:buSzTx/>
                        <a:buFontTx/>
                        <a:buNone/>
                        <a:tabLst/>
                        <a:defRPr/>
                      </a:pPr>
                      <a:r>
                        <a:rPr lang="he-IL" sz="2000" b="1" dirty="0"/>
                        <a:t>ייצוג של המציאות כקרקס, שדה קרב</a:t>
                      </a:r>
                      <a:endParaRPr lang="en-IL" sz="2000" b="1" dirty="0"/>
                    </a:p>
                    <a:p>
                      <a:pPr marL="342900" indent="-342900" algn="r">
                        <a:lnSpc>
                          <a:spcPct val="150000"/>
                        </a:lnSpc>
                        <a:buFont typeface="Arial" panose="020B0604020202020204" pitchFamily="34" charset="0"/>
                        <a:buChar char="•"/>
                      </a:pPr>
                      <a:r>
                        <a:rPr lang="he-IL" sz="2000" dirty="0"/>
                        <a:t>עבור הצופים מהצד: מציאות "קרקסית", קומית. </a:t>
                      </a:r>
                    </a:p>
                    <a:p>
                      <a:pPr marL="342900" indent="-342900" algn="r">
                        <a:lnSpc>
                          <a:spcPct val="150000"/>
                        </a:lnSpc>
                        <a:buFont typeface="Arial" panose="020B0604020202020204" pitchFamily="34" charset="0"/>
                        <a:buChar char="•"/>
                      </a:pPr>
                      <a:r>
                        <a:rPr lang="he-IL" sz="2000" dirty="0"/>
                        <a:t>עבור איש הקרקס: שדה משמעות של קרב, התקדמות טראגית כואבת.</a:t>
                      </a:r>
                    </a:p>
                    <a:p>
                      <a:pPr algn="r">
                        <a:lnSpc>
                          <a:spcPct val="150000"/>
                        </a:lnSpc>
                      </a:pPr>
                      <a:endParaRPr lang="he-IL" sz="2000" dirty="0"/>
                    </a:p>
                  </a:txBody>
                  <a:tcPr/>
                </a:tc>
                <a:extLst>
                  <a:ext uri="{0D108BD9-81ED-4DB2-BD59-A6C34878D82A}">
                    <a16:rowId xmlns:a16="http://schemas.microsoft.com/office/drawing/2014/main" val="2967094457"/>
                  </a:ext>
                </a:extLst>
              </a:tr>
            </a:tbl>
          </a:graphicData>
        </a:graphic>
      </p:graphicFrame>
      <p:sp>
        <p:nvSpPr>
          <p:cNvPr id="5" name="Rectangle 4">
            <a:extLst>
              <a:ext uri="{FF2B5EF4-FFF2-40B4-BE49-F238E27FC236}">
                <a16:creationId xmlns:a16="http://schemas.microsoft.com/office/drawing/2014/main" id="{993DFC5C-B5AE-48DF-9266-CEF80561AD71}"/>
              </a:ext>
            </a:extLst>
          </p:cNvPr>
          <p:cNvSpPr/>
          <p:nvPr/>
        </p:nvSpPr>
        <p:spPr>
          <a:xfrm>
            <a:off x="9362379" y="1572718"/>
            <a:ext cx="2829621" cy="469744"/>
          </a:xfrm>
          <a:prstGeom prst="rect">
            <a:avLst/>
          </a:prstGeom>
        </p:spPr>
        <p:txBody>
          <a:bodyPr wrap="square">
            <a:spAutoFit/>
          </a:bodyPr>
          <a:lstStyle/>
          <a:p>
            <a:pPr>
              <a:lnSpc>
                <a:spcPct val="150000"/>
              </a:lnSpc>
            </a:pPr>
            <a:r>
              <a:rPr lang="he-IL" b="1" dirty="0"/>
              <a:t>אנשים מגולגלים בנייר עיתון</a:t>
            </a:r>
          </a:p>
        </p:txBody>
      </p:sp>
      <p:sp>
        <p:nvSpPr>
          <p:cNvPr id="6" name="Rectangle 5">
            <a:extLst>
              <a:ext uri="{FF2B5EF4-FFF2-40B4-BE49-F238E27FC236}">
                <a16:creationId xmlns:a16="http://schemas.microsoft.com/office/drawing/2014/main" id="{7A2423E7-1512-44ED-BD27-36A09E49A7ED}"/>
              </a:ext>
            </a:extLst>
          </p:cNvPr>
          <p:cNvSpPr/>
          <p:nvPr/>
        </p:nvSpPr>
        <p:spPr>
          <a:xfrm>
            <a:off x="9282744" y="2611069"/>
            <a:ext cx="2829621" cy="885242"/>
          </a:xfrm>
          <a:prstGeom prst="rect">
            <a:avLst/>
          </a:prstGeom>
        </p:spPr>
        <p:txBody>
          <a:bodyPr wrap="square">
            <a:spAutoFit/>
          </a:bodyPr>
          <a:lstStyle/>
          <a:p>
            <a:pPr>
              <a:lnSpc>
                <a:spcPct val="150000"/>
              </a:lnSpc>
            </a:pPr>
            <a:r>
              <a:rPr lang="he-IL" b="1" dirty="0"/>
              <a:t>חיים בתוך קופסה של שימורים</a:t>
            </a:r>
          </a:p>
        </p:txBody>
      </p:sp>
      <p:sp>
        <p:nvSpPr>
          <p:cNvPr id="7" name="Rectangle 6">
            <a:extLst>
              <a:ext uri="{FF2B5EF4-FFF2-40B4-BE49-F238E27FC236}">
                <a16:creationId xmlns:a16="http://schemas.microsoft.com/office/drawing/2014/main" id="{28E8F5D1-302B-44ED-93D2-69AE643124B5}"/>
              </a:ext>
            </a:extLst>
          </p:cNvPr>
          <p:cNvSpPr/>
          <p:nvPr/>
        </p:nvSpPr>
        <p:spPr>
          <a:xfrm>
            <a:off x="9162854" y="4788656"/>
            <a:ext cx="2874505" cy="469744"/>
          </a:xfrm>
          <a:prstGeom prst="rect">
            <a:avLst/>
          </a:prstGeom>
        </p:spPr>
        <p:txBody>
          <a:bodyPr wrap="square">
            <a:spAutoFit/>
          </a:bodyPr>
          <a:lstStyle/>
          <a:p>
            <a:pPr>
              <a:lnSpc>
                <a:spcPct val="150000"/>
              </a:lnSpc>
            </a:pPr>
            <a:r>
              <a:rPr lang="he-IL" b="1" dirty="0"/>
              <a:t>איש בתוך קנקן נורה מתותח</a:t>
            </a:r>
          </a:p>
        </p:txBody>
      </p:sp>
    </p:spTree>
    <p:extLst>
      <p:ext uri="{BB962C8B-B14F-4D97-AF65-F5344CB8AC3E}">
        <p14:creationId xmlns:p14="http://schemas.microsoft.com/office/powerpoint/2010/main" val="1835450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BA832D5-5019-4D1F-9C26-A9FBB987D7D1}"/>
              </a:ext>
            </a:extLst>
          </p:cNvPr>
          <p:cNvSpPr>
            <a:spLocks noGrp="1"/>
          </p:cNvSpPr>
          <p:nvPr>
            <p:ph type="title"/>
          </p:nvPr>
        </p:nvSpPr>
        <p:spPr>
          <a:xfrm>
            <a:off x="122550" y="0"/>
            <a:ext cx="10180948" cy="720000"/>
          </a:xfrm>
        </p:spPr>
        <p:txBody>
          <a:bodyPr/>
          <a:lstStyle/>
          <a:p>
            <a:r>
              <a:rPr lang="he-IL" dirty="0">
                <a:solidFill>
                  <a:srgbClr val="12B4BC"/>
                </a:solidFill>
              </a:rPr>
              <a:t>מה השיר אומר?</a:t>
            </a:r>
            <a:endParaRPr lang="he-IL" sz="4400" dirty="0">
              <a:solidFill>
                <a:srgbClr val="12B4BC"/>
              </a:solidFill>
            </a:endParaRPr>
          </a:p>
        </p:txBody>
      </p:sp>
      <p:graphicFrame>
        <p:nvGraphicFramePr>
          <p:cNvPr id="2" name="טבלה 18">
            <a:extLst>
              <a:ext uri="{FF2B5EF4-FFF2-40B4-BE49-F238E27FC236}">
                <a16:creationId xmlns:a16="http://schemas.microsoft.com/office/drawing/2014/main" id="{76404933-E0C9-4EB6-9FB4-EF57A5FC2A59}"/>
              </a:ext>
            </a:extLst>
          </p:cNvPr>
          <p:cNvGraphicFramePr>
            <a:graphicFrameLocks noGrp="1"/>
          </p:cNvGraphicFramePr>
          <p:nvPr>
            <p:extLst>
              <p:ext uri="{D42A27DB-BD31-4B8C-83A1-F6EECF244321}">
                <p14:modId xmlns:p14="http://schemas.microsoft.com/office/powerpoint/2010/main" val="2343105365"/>
              </p:ext>
            </p:extLst>
          </p:nvPr>
        </p:nvGraphicFramePr>
        <p:xfrm>
          <a:off x="273377" y="720000"/>
          <a:ext cx="8766928" cy="6092190"/>
        </p:xfrm>
        <a:graphic>
          <a:graphicData uri="http://schemas.openxmlformats.org/drawingml/2006/table">
            <a:tbl>
              <a:tblPr rtl="1" firstRow="1" bandRow="1">
                <a:tableStyleId>{5940675A-B579-460E-94D1-54222C63F5DA}</a:tableStyleId>
              </a:tblPr>
              <a:tblGrid>
                <a:gridCol w="4374036">
                  <a:extLst>
                    <a:ext uri="{9D8B030D-6E8A-4147-A177-3AD203B41FA5}">
                      <a16:colId xmlns:a16="http://schemas.microsoft.com/office/drawing/2014/main" val="1456415834"/>
                    </a:ext>
                  </a:extLst>
                </a:gridCol>
                <a:gridCol w="4392892">
                  <a:extLst>
                    <a:ext uri="{9D8B030D-6E8A-4147-A177-3AD203B41FA5}">
                      <a16:colId xmlns:a16="http://schemas.microsoft.com/office/drawing/2014/main" val="3266944433"/>
                    </a:ext>
                  </a:extLst>
                </a:gridCol>
              </a:tblGrid>
              <a:tr h="383367">
                <a:tc>
                  <a:txBody>
                    <a:bodyPr/>
                    <a:lstStyle/>
                    <a:p>
                      <a:pPr algn="ctr" rtl="1"/>
                      <a:r>
                        <a:rPr lang="he-IL" sz="2400" dirty="0">
                          <a:solidFill>
                            <a:schemeClr val="bg1"/>
                          </a:solidFill>
                          <a:latin typeface="Varela Round" panose="00000500000000000000" pitchFamily="2" charset="-79"/>
                          <a:cs typeface="Varela Round" panose="00000500000000000000" pitchFamily="2" charset="-79"/>
                        </a:rPr>
                        <a:t>ליטראלי</a:t>
                      </a:r>
                    </a:p>
                  </a:txBody>
                  <a:tcPr anchor="ctr">
                    <a:solidFill>
                      <a:srgbClr val="12B4BC"/>
                    </a:solidFill>
                  </a:tcPr>
                </a:tc>
                <a:tc>
                  <a:txBody>
                    <a:bodyPr/>
                    <a:lstStyle/>
                    <a:p>
                      <a:pPr algn="ctr" rtl="1"/>
                      <a:r>
                        <a:rPr lang="he-IL" sz="2400" dirty="0">
                          <a:solidFill>
                            <a:schemeClr val="bg1"/>
                          </a:solidFill>
                          <a:latin typeface="Varela Round" panose="00000500000000000000" pitchFamily="2" charset="-79"/>
                          <a:cs typeface="Varela Round" panose="00000500000000000000" pitchFamily="2" charset="-79"/>
                        </a:rPr>
                        <a:t>לא ליטראלי</a:t>
                      </a:r>
                    </a:p>
                  </a:txBody>
                  <a:tcPr anchor="ctr">
                    <a:solidFill>
                      <a:srgbClr val="12B4BC"/>
                    </a:solidFill>
                  </a:tcPr>
                </a:tc>
                <a:extLst>
                  <a:ext uri="{0D108BD9-81ED-4DB2-BD59-A6C34878D82A}">
                    <a16:rowId xmlns:a16="http://schemas.microsoft.com/office/drawing/2014/main" val="1194121837"/>
                  </a:ext>
                </a:extLst>
              </a:tr>
              <a:tr h="522515">
                <a:tc>
                  <a:txBody>
                    <a:bodyPr/>
                    <a:lstStyle/>
                    <a:p>
                      <a:pPr algn="r">
                        <a:lnSpc>
                          <a:spcPct val="150000"/>
                        </a:lnSpc>
                      </a:pPr>
                      <a:r>
                        <a:rPr lang="he-IL" sz="2000" dirty="0"/>
                        <a:t>מציאות (לא ייצוגית, אך ריאלית)  של הזנחה. למביט מהצד, זהו בילוי עלוב ועצוב.</a:t>
                      </a:r>
                      <a:endParaRPr lang="en-IL" sz="2000" dirty="0"/>
                    </a:p>
                  </a:txBody>
                  <a:tcPr/>
                </a:tc>
                <a:tc>
                  <a:txBody>
                    <a:bodyPr/>
                    <a:lstStyle/>
                    <a:p>
                      <a:pPr marL="0" marR="0" lvl="0" indent="0" algn="ctr" defTabSz="914491" rtl="1" eaLnBrk="1" fontAlgn="auto" latinLnBrk="0" hangingPunct="1">
                        <a:lnSpc>
                          <a:spcPct val="150000"/>
                        </a:lnSpc>
                        <a:spcBef>
                          <a:spcPts val="0"/>
                        </a:spcBef>
                        <a:spcAft>
                          <a:spcPts val="0"/>
                        </a:spcAft>
                        <a:buClrTx/>
                        <a:buSzTx/>
                        <a:buFontTx/>
                        <a:buNone/>
                        <a:tabLst/>
                        <a:defRPr/>
                      </a:pPr>
                      <a:r>
                        <a:rPr lang="en-US" sz="3600" dirty="0"/>
                        <a:t>X</a:t>
                      </a:r>
                      <a:endParaRPr lang="he-IL" sz="3600" dirty="0"/>
                    </a:p>
                    <a:p>
                      <a:pPr algn="r">
                        <a:lnSpc>
                          <a:spcPct val="150000"/>
                        </a:lnSpc>
                      </a:pPr>
                      <a:endParaRPr lang="en-IL" sz="2000" dirty="0"/>
                    </a:p>
                  </a:txBody>
                  <a:tcPr/>
                </a:tc>
                <a:extLst>
                  <a:ext uri="{0D108BD9-81ED-4DB2-BD59-A6C34878D82A}">
                    <a16:rowId xmlns:a16="http://schemas.microsoft.com/office/drawing/2014/main" val="3278032429"/>
                  </a:ext>
                </a:extLst>
              </a:tr>
              <a:tr h="1312990">
                <a:tc>
                  <a:txBody>
                    <a:bodyPr/>
                    <a:lstStyle/>
                    <a:p>
                      <a:pPr marL="0" marR="0" lvl="0" indent="0" algn="r" defTabSz="914491" rtl="1" eaLnBrk="1" fontAlgn="auto" latinLnBrk="0" hangingPunct="1">
                        <a:lnSpc>
                          <a:spcPct val="150000"/>
                        </a:lnSpc>
                        <a:spcBef>
                          <a:spcPts val="0"/>
                        </a:spcBef>
                        <a:spcAft>
                          <a:spcPts val="0"/>
                        </a:spcAft>
                        <a:buClrTx/>
                        <a:buSzTx/>
                        <a:buFontTx/>
                        <a:buNone/>
                        <a:tabLst/>
                        <a:defRPr/>
                      </a:pPr>
                      <a:r>
                        <a:rPr lang="he-IL" sz="2000" dirty="0"/>
                        <a:t>אנחנו, הצופים מהצד, בסלון שלנו, מתמודדים עם ייאוש טראגי של אחרים, דרך הומור מקאברי.</a:t>
                      </a:r>
                      <a:endParaRPr lang="en-IL" sz="2000" dirty="0"/>
                    </a:p>
                  </a:txBody>
                  <a:tcPr/>
                </a:tc>
                <a:tc>
                  <a:txBody>
                    <a:bodyPr/>
                    <a:lstStyle/>
                    <a:p>
                      <a:pPr algn="ctr">
                        <a:lnSpc>
                          <a:spcPct val="150000"/>
                        </a:lnSpc>
                      </a:pPr>
                      <a:r>
                        <a:rPr lang="en-US" sz="3600" dirty="0"/>
                        <a:t>X</a:t>
                      </a:r>
                      <a:endParaRPr lang="he-IL" sz="3600" dirty="0"/>
                    </a:p>
                    <a:p>
                      <a:pPr marL="0" marR="0" lvl="0" indent="0" algn="r" defTabSz="914400" rtl="0" eaLnBrk="1" fontAlgn="auto" latinLnBrk="0" hangingPunct="1">
                        <a:lnSpc>
                          <a:spcPct val="150000"/>
                        </a:lnSpc>
                        <a:spcBef>
                          <a:spcPts val="0"/>
                        </a:spcBef>
                        <a:spcAft>
                          <a:spcPts val="0"/>
                        </a:spcAft>
                        <a:buClrTx/>
                        <a:buSzTx/>
                        <a:buFontTx/>
                        <a:buNone/>
                        <a:tabLst/>
                        <a:defRPr/>
                      </a:pPr>
                      <a:endParaRPr lang="en-IL" sz="2000" dirty="0"/>
                    </a:p>
                  </a:txBody>
                  <a:tcPr/>
                </a:tc>
                <a:extLst>
                  <a:ext uri="{0D108BD9-81ED-4DB2-BD59-A6C34878D82A}">
                    <a16:rowId xmlns:a16="http://schemas.microsoft.com/office/drawing/2014/main" val="2864613043"/>
                  </a:ext>
                </a:extLst>
              </a:tr>
              <a:tr h="1045030">
                <a:tc>
                  <a:txBody>
                    <a:bodyPr/>
                    <a:lstStyle/>
                    <a:p>
                      <a:pPr marL="0" marR="0" lvl="0" indent="0" algn="ctr" defTabSz="914491" rtl="1" eaLnBrk="1" fontAlgn="auto" latinLnBrk="0" hangingPunct="1">
                        <a:lnSpc>
                          <a:spcPct val="150000"/>
                        </a:lnSpc>
                        <a:spcBef>
                          <a:spcPts val="0"/>
                        </a:spcBef>
                        <a:spcAft>
                          <a:spcPts val="0"/>
                        </a:spcAft>
                        <a:buClrTx/>
                        <a:buSzTx/>
                        <a:buFontTx/>
                        <a:buNone/>
                        <a:tabLst/>
                        <a:defRPr/>
                      </a:pPr>
                      <a:r>
                        <a:rPr lang="en-US" sz="3600" dirty="0"/>
                        <a:t>X</a:t>
                      </a:r>
                      <a:endParaRPr lang="he-IL" sz="3600" dirty="0"/>
                    </a:p>
                  </a:txBody>
                  <a:tcPr/>
                </a:tc>
                <a:tc>
                  <a:txBody>
                    <a:bodyPr/>
                    <a:lstStyle/>
                    <a:p>
                      <a:pPr marL="0" marR="0" lvl="0" indent="0" algn="r" defTabSz="914491" rtl="1" eaLnBrk="1" fontAlgn="auto" latinLnBrk="0" hangingPunct="1">
                        <a:lnSpc>
                          <a:spcPct val="150000"/>
                        </a:lnSpc>
                        <a:spcBef>
                          <a:spcPts val="0"/>
                        </a:spcBef>
                        <a:spcAft>
                          <a:spcPts val="0"/>
                        </a:spcAft>
                        <a:buClrTx/>
                        <a:buSzTx/>
                        <a:buFontTx/>
                        <a:buNone/>
                        <a:tabLst/>
                        <a:defRPr/>
                      </a:pPr>
                      <a:r>
                        <a:rPr lang="he-IL" sz="2000" dirty="0"/>
                        <a:t>הקו לא ממשי. זהו קו סטטיסטי, אולי קו העוני. אומנם יש לנו שמיכה, אנחנו בתוך הבית מול הרמזור, אבל גם אנחנו תחת קו העוני, לא כ"כ רחוקים מההומלס עם נייר עיתון.</a:t>
                      </a:r>
                      <a:endParaRPr lang="en-IL" sz="2000" dirty="0"/>
                    </a:p>
                    <a:p>
                      <a:pPr algn="r">
                        <a:lnSpc>
                          <a:spcPct val="150000"/>
                        </a:lnSpc>
                      </a:pPr>
                      <a:endParaRPr lang="he-IL" sz="2000" dirty="0"/>
                    </a:p>
                  </a:txBody>
                  <a:tcPr/>
                </a:tc>
                <a:extLst>
                  <a:ext uri="{0D108BD9-81ED-4DB2-BD59-A6C34878D82A}">
                    <a16:rowId xmlns:a16="http://schemas.microsoft.com/office/drawing/2014/main" val="2967094457"/>
                  </a:ext>
                </a:extLst>
              </a:tr>
            </a:tbl>
          </a:graphicData>
        </a:graphic>
      </p:graphicFrame>
      <p:sp>
        <p:nvSpPr>
          <p:cNvPr id="5" name="Rectangle 4">
            <a:extLst>
              <a:ext uri="{FF2B5EF4-FFF2-40B4-BE49-F238E27FC236}">
                <a16:creationId xmlns:a16="http://schemas.microsoft.com/office/drawing/2014/main" id="{993DFC5C-B5AE-48DF-9266-CEF80561AD71}"/>
              </a:ext>
            </a:extLst>
          </p:cNvPr>
          <p:cNvSpPr/>
          <p:nvPr/>
        </p:nvSpPr>
        <p:spPr>
          <a:xfrm>
            <a:off x="9377321" y="1081397"/>
            <a:ext cx="2735044" cy="885242"/>
          </a:xfrm>
          <a:prstGeom prst="rect">
            <a:avLst/>
          </a:prstGeom>
        </p:spPr>
        <p:txBody>
          <a:bodyPr wrap="none">
            <a:spAutoFit/>
          </a:bodyPr>
          <a:lstStyle/>
          <a:p>
            <a:pPr>
              <a:lnSpc>
                <a:spcPct val="150000"/>
              </a:lnSpc>
            </a:pPr>
            <a:r>
              <a:rPr lang="he-IL" b="1" dirty="0"/>
              <a:t>זקנים ותינוקות ליד בקבוק </a:t>
            </a:r>
          </a:p>
          <a:p>
            <a:pPr>
              <a:lnSpc>
                <a:spcPct val="150000"/>
              </a:lnSpc>
            </a:pPr>
            <a:r>
              <a:rPr lang="he-IL" b="1" dirty="0"/>
              <a:t>שבור בחוף הים</a:t>
            </a:r>
          </a:p>
        </p:txBody>
      </p:sp>
      <p:sp>
        <p:nvSpPr>
          <p:cNvPr id="6" name="Rectangle 5">
            <a:extLst>
              <a:ext uri="{FF2B5EF4-FFF2-40B4-BE49-F238E27FC236}">
                <a16:creationId xmlns:a16="http://schemas.microsoft.com/office/drawing/2014/main" id="{7A2423E7-1512-44ED-BD27-36A09E49A7ED}"/>
              </a:ext>
            </a:extLst>
          </p:cNvPr>
          <p:cNvSpPr/>
          <p:nvPr/>
        </p:nvSpPr>
        <p:spPr>
          <a:xfrm>
            <a:off x="9282744" y="2610913"/>
            <a:ext cx="2829621" cy="885242"/>
          </a:xfrm>
          <a:prstGeom prst="rect">
            <a:avLst/>
          </a:prstGeom>
        </p:spPr>
        <p:txBody>
          <a:bodyPr wrap="square">
            <a:spAutoFit/>
          </a:bodyPr>
          <a:lstStyle/>
          <a:p>
            <a:pPr>
              <a:lnSpc>
                <a:spcPct val="150000"/>
              </a:lnSpc>
            </a:pPr>
            <a:r>
              <a:rPr lang="he-IL" b="1" dirty="0"/>
              <a:t>אנשים קופצים מבניינים, צוחקים על זה אצלנו בסלון</a:t>
            </a:r>
          </a:p>
        </p:txBody>
      </p:sp>
      <p:sp>
        <p:nvSpPr>
          <p:cNvPr id="7" name="Rectangle 6">
            <a:extLst>
              <a:ext uri="{FF2B5EF4-FFF2-40B4-BE49-F238E27FC236}">
                <a16:creationId xmlns:a16="http://schemas.microsoft.com/office/drawing/2014/main" id="{28E8F5D1-302B-44ED-93D2-69AE643124B5}"/>
              </a:ext>
            </a:extLst>
          </p:cNvPr>
          <p:cNvSpPr/>
          <p:nvPr/>
        </p:nvSpPr>
        <p:spPr>
          <a:xfrm>
            <a:off x="8986188" y="4140429"/>
            <a:ext cx="3126177" cy="885242"/>
          </a:xfrm>
          <a:prstGeom prst="rect">
            <a:avLst/>
          </a:prstGeom>
        </p:spPr>
        <p:txBody>
          <a:bodyPr wrap="none">
            <a:spAutoFit/>
          </a:bodyPr>
          <a:lstStyle/>
          <a:p>
            <a:pPr>
              <a:lnSpc>
                <a:spcPct val="150000"/>
              </a:lnSpc>
            </a:pPr>
            <a:r>
              <a:rPr lang="he-IL" b="1" dirty="0"/>
              <a:t>אנחנו עטופים בשמיכה בסלון, </a:t>
            </a:r>
          </a:p>
          <a:p>
            <a:pPr>
              <a:lnSpc>
                <a:spcPct val="150000"/>
              </a:lnSpc>
            </a:pPr>
            <a:r>
              <a:rPr lang="he-IL" b="1" dirty="0"/>
              <a:t>סמוך לרמזור, תחת קו </a:t>
            </a:r>
          </a:p>
        </p:txBody>
      </p:sp>
    </p:spTree>
    <p:extLst>
      <p:ext uri="{BB962C8B-B14F-4D97-AF65-F5344CB8AC3E}">
        <p14:creationId xmlns:p14="http://schemas.microsoft.com/office/powerpoint/2010/main" val="1225656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BA832D5-5019-4D1F-9C26-A9FBB987D7D1}"/>
              </a:ext>
            </a:extLst>
          </p:cNvPr>
          <p:cNvSpPr>
            <a:spLocks noGrp="1"/>
          </p:cNvSpPr>
          <p:nvPr>
            <p:ph type="title"/>
          </p:nvPr>
        </p:nvSpPr>
        <p:spPr>
          <a:xfrm>
            <a:off x="122550" y="0"/>
            <a:ext cx="9596486" cy="720000"/>
          </a:xfrm>
        </p:spPr>
        <p:txBody>
          <a:bodyPr/>
          <a:lstStyle/>
          <a:p>
            <a:r>
              <a:rPr lang="he-IL" dirty="0">
                <a:solidFill>
                  <a:srgbClr val="12B4BC"/>
                </a:solidFill>
              </a:rPr>
              <a:t>מה השיר אומר?</a:t>
            </a:r>
            <a:endParaRPr lang="he-IL" sz="4400" dirty="0">
              <a:solidFill>
                <a:srgbClr val="12B4BC"/>
              </a:solidFill>
            </a:endParaRPr>
          </a:p>
        </p:txBody>
      </p:sp>
      <p:graphicFrame>
        <p:nvGraphicFramePr>
          <p:cNvPr id="2" name="טבלה 18">
            <a:extLst>
              <a:ext uri="{FF2B5EF4-FFF2-40B4-BE49-F238E27FC236}">
                <a16:creationId xmlns:a16="http://schemas.microsoft.com/office/drawing/2014/main" id="{76404933-E0C9-4EB6-9FB4-EF57A5FC2A59}"/>
              </a:ext>
            </a:extLst>
          </p:cNvPr>
          <p:cNvGraphicFramePr>
            <a:graphicFrameLocks noGrp="1"/>
          </p:cNvGraphicFramePr>
          <p:nvPr>
            <p:extLst>
              <p:ext uri="{D42A27DB-BD31-4B8C-83A1-F6EECF244321}">
                <p14:modId xmlns:p14="http://schemas.microsoft.com/office/powerpoint/2010/main" val="948010171"/>
              </p:ext>
            </p:extLst>
          </p:nvPr>
        </p:nvGraphicFramePr>
        <p:xfrm>
          <a:off x="273377" y="720000"/>
          <a:ext cx="8766928" cy="4629150"/>
        </p:xfrm>
        <a:graphic>
          <a:graphicData uri="http://schemas.openxmlformats.org/drawingml/2006/table">
            <a:tbl>
              <a:tblPr rtl="1" firstRow="1" bandRow="1">
                <a:tableStyleId>{5940675A-B579-460E-94D1-54222C63F5DA}</a:tableStyleId>
              </a:tblPr>
              <a:tblGrid>
                <a:gridCol w="4374036">
                  <a:extLst>
                    <a:ext uri="{9D8B030D-6E8A-4147-A177-3AD203B41FA5}">
                      <a16:colId xmlns:a16="http://schemas.microsoft.com/office/drawing/2014/main" val="1456415834"/>
                    </a:ext>
                  </a:extLst>
                </a:gridCol>
                <a:gridCol w="4392892">
                  <a:extLst>
                    <a:ext uri="{9D8B030D-6E8A-4147-A177-3AD203B41FA5}">
                      <a16:colId xmlns:a16="http://schemas.microsoft.com/office/drawing/2014/main" val="3266944433"/>
                    </a:ext>
                  </a:extLst>
                </a:gridCol>
              </a:tblGrid>
              <a:tr h="383367">
                <a:tc>
                  <a:txBody>
                    <a:bodyPr/>
                    <a:lstStyle/>
                    <a:p>
                      <a:pPr algn="ctr" rtl="1"/>
                      <a:r>
                        <a:rPr lang="he-IL" sz="2400" dirty="0">
                          <a:solidFill>
                            <a:schemeClr val="bg1"/>
                          </a:solidFill>
                          <a:latin typeface="Varela Round" panose="00000500000000000000" pitchFamily="2" charset="-79"/>
                          <a:cs typeface="Varela Round" panose="00000500000000000000" pitchFamily="2" charset="-79"/>
                        </a:rPr>
                        <a:t>ליטראלי</a:t>
                      </a:r>
                    </a:p>
                  </a:txBody>
                  <a:tcPr anchor="ctr">
                    <a:solidFill>
                      <a:srgbClr val="12B4BC"/>
                    </a:solidFill>
                  </a:tcPr>
                </a:tc>
                <a:tc>
                  <a:txBody>
                    <a:bodyPr/>
                    <a:lstStyle/>
                    <a:p>
                      <a:pPr algn="ctr" rtl="1"/>
                      <a:r>
                        <a:rPr lang="he-IL" sz="2400" dirty="0">
                          <a:solidFill>
                            <a:schemeClr val="bg1"/>
                          </a:solidFill>
                          <a:latin typeface="Varela Round" panose="00000500000000000000" pitchFamily="2" charset="-79"/>
                          <a:cs typeface="Varela Round" panose="00000500000000000000" pitchFamily="2" charset="-79"/>
                        </a:rPr>
                        <a:t>לא ליטראלי</a:t>
                      </a:r>
                    </a:p>
                  </a:txBody>
                  <a:tcPr anchor="ctr">
                    <a:solidFill>
                      <a:srgbClr val="12B4BC"/>
                    </a:solidFill>
                  </a:tcPr>
                </a:tc>
                <a:extLst>
                  <a:ext uri="{0D108BD9-81ED-4DB2-BD59-A6C34878D82A}">
                    <a16:rowId xmlns:a16="http://schemas.microsoft.com/office/drawing/2014/main" val="1194121837"/>
                  </a:ext>
                </a:extLst>
              </a:tr>
              <a:tr h="522515">
                <a:tc>
                  <a:txBody>
                    <a:bodyPr/>
                    <a:lstStyle/>
                    <a:p>
                      <a:pPr algn="r">
                        <a:lnSpc>
                          <a:spcPct val="150000"/>
                        </a:lnSpc>
                      </a:pPr>
                      <a:r>
                        <a:rPr lang="he-IL" sz="2000" dirty="0"/>
                        <a:t>האבחנה ביננו הצופים, בסלון, לבין המציאות שמתרחשת בחוץ, יכולה להתמוטט. אין הבדל ביננו לבין "הם".</a:t>
                      </a:r>
                      <a:endParaRPr lang="en-IL" sz="2000" dirty="0"/>
                    </a:p>
                  </a:txBody>
                  <a:tcPr/>
                </a:tc>
                <a:tc>
                  <a:txBody>
                    <a:bodyPr/>
                    <a:lstStyle/>
                    <a:p>
                      <a:pPr marL="0" marR="0" lvl="0" indent="0" algn="ctr" defTabSz="914491" rtl="1" eaLnBrk="1" fontAlgn="auto" latinLnBrk="0" hangingPunct="1">
                        <a:lnSpc>
                          <a:spcPct val="150000"/>
                        </a:lnSpc>
                        <a:spcBef>
                          <a:spcPts val="0"/>
                        </a:spcBef>
                        <a:spcAft>
                          <a:spcPts val="0"/>
                        </a:spcAft>
                        <a:buClrTx/>
                        <a:buSzTx/>
                        <a:buFontTx/>
                        <a:buNone/>
                        <a:tabLst/>
                        <a:defRPr/>
                      </a:pPr>
                      <a:r>
                        <a:rPr lang="en-US" sz="3600" dirty="0"/>
                        <a:t>X</a:t>
                      </a:r>
                      <a:endParaRPr lang="he-IL" sz="3600" dirty="0"/>
                    </a:p>
                    <a:p>
                      <a:pPr algn="r">
                        <a:lnSpc>
                          <a:spcPct val="150000"/>
                        </a:lnSpc>
                      </a:pPr>
                      <a:endParaRPr lang="en-IL" sz="2000" dirty="0"/>
                    </a:p>
                  </a:txBody>
                  <a:tcPr/>
                </a:tc>
                <a:extLst>
                  <a:ext uri="{0D108BD9-81ED-4DB2-BD59-A6C34878D82A}">
                    <a16:rowId xmlns:a16="http://schemas.microsoft.com/office/drawing/2014/main" val="3278032429"/>
                  </a:ext>
                </a:extLst>
              </a:tr>
              <a:tr h="1312990">
                <a:tc>
                  <a:txBody>
                    <a:bodyPr/>
                    <a:lstStyle/>
                    <a:p>
                      <a:pPr marL="0" marR="0" lvl="0" indent="0" algn="r" defTabSz="914491" rtl="1" eaLnBrk="1" fontAlgn="auto" latinLnBrk="0" hangingPunct="1">
                        <a:lnSpc>
                          <a:spcPct val="150000"/>
                        </a:lnSpc>
                        <a:spcBef>
                          <a:spcPts val="0"/>
                        </a:spcBef>
                        <a:spcAft>
                          <a:spcPts val="0"/>
                        </a:spcAft>
                        <a:buClrTx/>
                        <a:buSzTx/>
                        <a:buFontTx/>
                        <a:buNone/>
                        <a:tabLst/>
                        <a:defRPr/>
                      </a:pPr>
                      <a:endParaRPr lang="en-IL" sz="2000" dirty="0"/>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he-IL" sz="2000" dirty="0"/>
                        <a:t>המדינה ה"מתחבאת"- האנשה.</a:t>
                      </a:r>
                    </a:p>
                    <a:p>
                      <a:pPr marL="0" marR="0" lvl="0" indent="0" algn="r" defTabSz="914400" rtl="0" eaLnBrk="1" fontAlgn="auto" latinLnBrk="0" hangingPunct="1">
                        <a:lnSpc>
                          <a:spcPct val="150000"/>
                        </a:lnSpc>
                        <a:spcBef>
                          <a:spcPts val="0"/>
                        </a:spcBef>
                        <a:spcAft>
                          <a:spcPts val="0"/>
                        </a:spcAft>
                        <a:buClrTx/>
                        <a:buSzTx/>
                        <a:buFontTx/>
                        <a:buNone/>
                        <a:tabLst/>
                        <a:defRPr/>
                      </a:pPr>
                      <a:r>
                        <a:rPr lang="he-IL" sz="2000" dirty="0"/>
                        <a:t>הקו לא ממשי. זהו קו סטטיסטי, אולי קו העוני. הוא מייצג מצב חברתי-כלכלי. </a:t>
                      </a:r>
                      <a:endParaRPr lang="en-IL" sz="2000" dirty="0"/>
                    </a:p>
                  </a:txBody>
                  <a:tcPr/>
                </a:tc>
                <a:extLst>
                  <a:ext uri="{0D108BD9-81ED-4DB2-BD59-A6C34878D82A}">
                    <a16:rowId xmlns:a16="http://schemas.microsoft.com/office/drawing/2014/main" val="2864613043"/>
                  </a:ext>
                </a:extLst>
              </a:tr>
              <a:tr h="1045030">
                <a:tc>
                  <a:txBody>
                    <a:bodyPr/>
                    <a:lstStyle/>
                    <a:p>
                      <a:pPr marL="0" marR="0" lvl="0" indent="0" algn="r" defTabSz="914491" rtl="1" eaLnBrk="1" fontAlgn="auto" latinLnBrk="0" hangingPunct="1">
                        <a:lnSpc>
                          <a:spcPct val="150000"/>
                        </a:lnSpc>
                        <a:spcBef>
                          <a:spcPts val="0"/>
                        </a:spcBef>
                        <a:spcAft>
                          <a:spcPts val="0"/>
                        </a:spcAft>
                        <a:buClrTx/>
                        <a:buSzTx/>
                        <a:buFontTx/>
                        <a:buNone/>
                        <a:tabLst/>
                        <a:defRPr/>
                      </a:pPr>
                      <a:r>
                        <a:rPr lang="he-IL" sz="2000" dirty="0"/>
                        <a:t>העיתון הוא אמצעי תקשורת ש"מייבא" מידע על המציאות אלינו, לתוך הבית.</a:t>
                      </a:r>
                    </a:p>
                  </a:txBody>
                  <a:tcPr/>
                </a:tc>
                <a:tc>
                  <a:txBody>
                    <a:bodyPr/>
                    <a:lstStyle/>
                    <a:p>
                      <a:pPr marL="0" marR="0" lvl="0" indent="0" algn="ctr" defTabSz="914491" rtl="1" eaLnBrk="1" fontAlgn="auto" latinLnBrk="0" hangingPunct="1">
                        <a:lnSpc>
                          <a:spcPct val="150000"/>
                        </a:lnSpc>
                        <a:spcBef>
                          <a:spcPts val="0"/>
                        </a:spcBef>
                        <a:spcAft>
                          <a:spcPts val="0"/>
                        </a:spcAft>
                        <a:buClrTx/>
                        <a:buSzTx/>
                        <a:buFontTx/>
                        <a:buNone/>
                        <a:tabLst/>
                        <a:defRPr/>
                      </a:pPr>
                      <a:r>
                        <a:rPr lang="en-US" sz="3600" dirty="0"/>
                        <a:t>X</a:t>
                      </a:r>
                      <a:endParaRPr lang="he-IL" sz="3600" dirty="0"/>
                    </a:p>
                    <a:p>
                      <a:pPr algn="r">
                        <a:lnSpc>
                          <a:spcPct val="150000"/>
                        </a:lnSpc>
                      </a:pPr>
                      <a:endParaRPr lang="he-IL" sz="2000" dirty="0"/>
                    </a:p>
                  </a:txBody>
                  <a:tcPr/>
                </a:tc>
                <a:extLst>
                  <a:ext uri="{0D108BD9-81ED-4DB2-BD59-A6C34878D82A}">
                    <a16:rowId xmlns:a16="http://schemas.microsoft.com/office/drawing/2014/main" val="2967094457"/>
                  </a:ext>
                </a:extLst>
              </a:tr>
            </a:tbl>
          </a:graphicData>
        </a:graphic>
      </p:graphicFrame>
      <p:sp>
        <p:nvSpPr>
          <p:cNvPr id="5" name="Rectangle 4">
            <a:extLst>
              <a:ext uri="{FF2B5EF4-FFF2-40B4-BE49-F238E27FC236}">
                <a16:creationId xmlns:a16="http://schemas.microsoft.com/office/drawing/2014/main" id="{993DFC5C-B5AE-48DF-9266-CEF80561AD71}"/>
              </a:ext>
            </a:extLst>
          </p:cNvPr>
          <p:cNvSpPr/>
          <p:nvPr/>
        </p:nvSpPr>
        <p:spPr>
          <a:xfrm>
            <a:off x="9244363" y="1404781"/>
            <a:ext cx="2700736" cy="872034"/>
          </a:xfrm>
          <a:prstGeom prst="rect">
            <a:avLst/>
          </a:prstGeom>
        </p:spPr>
        <p:txBody>
          <a:bodyPr wrap="square">
            <a:spAutoFit/>
          </a:bodyPr>
          <a:lstStyle/>
          <a:p>
            <a:pPr>
              <a:lnSpc>
                <a:spcPct val="150000"/>
              </a:lnSpc>
            </a:pPr>
            <a:r>
              <a:rPr lang="he-IL" b="1" dirty="0"/>
              <a:t>הנה זה בא, הנה זה כאן גם אצלנו</a:t>
            </a:r>
          </a:p>
        </p:txBody>
      </p:sp>
      <p:sp>
        <p:nvSpPr>
          <p:cNvPr id="6" name="Rectangle 5">
            <a:extLst>
              <a:ext uri="{FF2B5EF4-FFF2-40B4-BE49-F238E27FC236}">
                <a16:creationId xmlns:a16="http://schemas.microsoft.com/office/drawing/2014/main" id="{7A2423E7-1512-44ED-BD27-36A09E49A7ED}"/>
              </a:ext>
            </a:extLst>
          </p:cNvPr>
          <p:cNvSpPr/>
          <p:nvPr/>
        </p:nvSpPr>
        <p:spPr>
          <a:xfrm>
            <a:off x="9191132" y="2803820"/>
            <a:ext cx="2700736" cy="872034"/>
          </a:xfrm>
          <a:prstGeom prst="rect">
            <a:avLst/>
          </a:prstGeom>
        </p:spPr>
        <p:txBody>
          <a:bodyPr wrap="square">
            <a:spAutoFit/>
          </a:bodyPr>
          <a:lstStyle/>
          <a:p>
            <a:pPr>
              <a:lnSpc>
                <a:spcPct val="150000"/>
              </a:lnSpc>
            </a:pPr>
            <a:r>
              <a:rPr lang="he-IL" b="1" dirty="0"/>
              <a:t>מדינה שמתחבאת מתחת איזה קו</a:t>
            </a:r>
          </a:p>
        </p:txBody>
      </p:sp>
      <p:sp>
        <p:nvSpPr>
          <p:cNvPr id="7" name="Rectangle 6">
            <a:extLst>
              <a:ext uri="{FF2B5EF4-FFF2-40B4-BE49-F238E27FC236}">
                <a16:creationId xmlns:a16="http://schemas.microsoft.com/office/drawing/2014/main" id="{28E8F5D1-302B-44ED-93D2-69AE643124B5}"/>
              </a:ext>
            </a:extLst>
          </p:cNvPr>
          <p:cNvSpPr/>
          <p:nvPr/>
        </p:nvSpPr>
        <p:spPr>
          <a:xfrm>
            <a:off x="9191132" y="4202859"/>
            <a:ext cx="2647505" cy="872034"/>
          </a:xfrm>
          <a:prstGeom prst="rect">
            <a:avLst/>
          </a:prstGeom>
        </p:spPr>
        <p:txBody>
          <a:bodyPr wrap="square">
            <a:spAutoFit/>
          </a:bodyPr>
          <a:lstStyle/>
          <a:p>
            <a:pPr>
              <a:lnSpc>
                <a:spcPct val="150000"/>
              </a:lnSpc>
            </a:pPr>
            <a:r>
              <a:rPr lang="he-IL" b="1" dirty="0"/>
              <a:t>ויש סטטיסטיקה שנכתבה בתוך נייר עיתון</a:t>
            </a:r>
          </a:p>
        </p:txBody>
      </p:sp>
    </p:spTree>
    <p:extLst>
      <p:ext uri="{BB962C8B-B14F-4D97-AF65-F5344CB8AC3E}">
        <p14:creationId xmlns:p14="http://schemas.microsoft.com/office/powerpoint/2010/main" val="1294785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60081" y="1184429"/>
            <a:ext cx="11158330" cy="5673571"/>
          </a:xfrm>
        </p:spPr>
        <p:txBody>
          <a:bodyPr>
            <a:normAutofit lnSpcReduction="10000"/>
          </a:bodyPr>
          <a:lstStyle/>
          <a:p>
            <a:pPr marL="0" indent="0" algn="just">
              <a:buNone/>
            </a:pPr>
            <a:r>
              <a:rPr lang="he-IL" sz="3200" dirty="0"/>
              <a:t>הדובר בשיר מבצע מהלך מעגלי:</a:t>
            </a:r>
          </a:p>
          <a:p>
            <a:pPr marL="0" indent="0" algn="just">
              <a:buNone/>
            </a:pPr>
            <a:r>
              <a:rPr lang="he-IL" sz="3200" b="1" dirty="0"/>
              <a:t>ראשיתו, </a:t>
            </a:r>
            <a:r>
              <a:rPr lang="he-IL" sz="3200" dirty="0"/>
              <a:t>באנשים שלכאורה נמצאים בשולי הסטטיסטיקה, הומלסים עטופים בנייר עיתון – "הם", </a:t>
            </a:r>
            <a:r>
              <a:rPr lang="he-IL" sz="3200" b="1" dirty="0"/>
              <a:t>וסופו</a:t>
            </a:r>
            <a:r>
              <a:rPr lang="he-IL" sz="3200" dirty="0"/>
              <a:t> בסטטיסטיקה שנכנסת אלינו הביתה דרך נייר העיתון.</a:t>
            </a:r>
          </a:p>
          <a:p>
            <a:pPr marL="0" indent="0">
              <a:buNone/>
            </a:pPr>
            <a:endParaRPr lang="he-IL" sz="3200" b="1" dirty="0"/>
          </a:p>
          <a:p>
            <a:pPr marL="0" indent="0">
              <a:buNone/>
            </a:pPr>
            <a:r>
              <a:rPr lang="he-IL" sz="3200" b="1" dirty="0"/>
              <a:t> </a:t>
            </a:r>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לסיכום: שפה ליטראלית ולא ליטראלית</a:t>
            </a:r>
            <a:br>
              <a:rPr lang="he-IL" dirty="0">
                <a:solidFill>
                  <a:srgbClr val="12B4BC"/>
                </a:solidFill>
              </a:rPr>
            </a:br>
            <a:r>
              <a:rPr lang="he-IL" sz="2800" dirty="0">
                <a:solidFill>
                  <a:srgbClr val="12B4BC"/>
                </a:solidFill>
              </a:rPr>
              <a:t>מה השיר אומר?</a:t>
            </a:r>
            <a:endParaRPr lang="he-IL" dirty="0">
              <a:solidFill>
                <a:srgbClr val="12B4BC"/>
              </a:solidFill>
            </a:endParaRPr>
          </a:p>
        </p:txBody>
      </p:sp>
      <p:pic>
        <p:nvPicPr>
          <p:cNvPr id="6146" name="Picture 2" descr="White Male, 3D Model, Isolated, 3D">
            <a:extLst>
              <a:ext uri="{FF2B5EF4-FFF2-40B4-BE49-F238E27FC236}">
                <a16:creationId xmlns:a16="http://schemas.microsoft.com/office/drawing/2014/main" id="{B0C5C260-A689-463A-A4F6-F579775B3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3181350"/>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987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60081" y="1184430"/>
            <a:ext cx="11158330" cy="6177904"/>
          </a:xfrm>
        </p:spPr>
        <p:txBody>
          <a:bodyPr>
            <a:normAutofit fontScale="40000" lnSpcReduction="20000"/>
          </a:bodyPr>
          <a:lstStyle/>
          <a:p>
            <a:pPr algn="just">
              <a:buFont typeface="Wingdings" panose="05000000000000000000" pitchFamily="2" charset="2"/>
              <a:buChar char="§"/>
            </a:pPr>
            <a:r>
              <a:rPr lang="he-IL" sz="8000" dirty="0"/>
              <a:t>ובאמצע, בין ההתחלה בעיתון והסיום בעיתון, מוצגת המציאות שלנו בפנים  ושלהם בחוץ, באופן לא ליטראלי: זו מציאות תקשורתית, קרקסית, המוגשת אלינו באופן בידורי</a:t>
            </a:r>
            <a:r>
              <a:rPr lang="he-IL" sz="6700" dirty="0"/>
              <a:t>, </a:t>
            </a:r>
            <a:r>
              <a:rPr lang="en-US" sz="5100" dirty="0"/>
              <a:t>infotainment</a:t>
            </a:r>
            <a:r>
              <a:rPr lang="he-IL" sz="5100" dirty="0"/>
              <a:t>, בידור+מידע.</a:t>
            </a:r>
          </a:p>
          <a:p>
            <a:pPr algn="just">
              <a:buFont typeface="Wingdings" panose="05000000000000000000" pitchFamily="2" charset="2"/>
              <a:buChar char="§"/>
            </a:pPr>
            <a:r>
              <a:rPr lang="he-IL" sz="8000" dirty="0"/>
              <a:t>התיווך המבדר הוא כמו מסך עשן שמונע מאיתנו להבין, כי האבחנה בין "אנחנו" בפנים, ל"הם" שם בחוץ, היא אבחנה בדיונית שגויה.</a:t>
            </a:r>
          </a:p>
          <a:p>
            <a:pPr marL="0" indent="0" algn="just">
              <a:buNone/>
            </a:pPr>
            <a:endParaRPr lang="he-IL" sz="3200" b="1" dirty="0"/>
          </a:p>
          <a:p>
            <a:pPr marL="0" indent="0" algn="just">
              <a:buNone/>
            </a:pPr>
            <a:r>
              <a:rPr lang="he-IL" sz="3200" b="1" dirty="0"/>
              <a:t> </a:t>
            </a:r>
          </a:p>
          <a:p>
            <a:pPr marL="0" indent="0" algn="just">
              <a:buNone/>
            </a:pPr>
            <a:r>
              <a:rPr lang="he-IL" sz="3600" b="1" dirty="0"/>
              <a:t> </a:t>
            </a:r>
          </a:p>
          <a:p>
            <a:pPr marL="0" indent="0" algn="just">
              <a:buNone/>
            </a:pPr>
            <a:endParaRPr lang="he-IL" sz="3200" b="1" dirty="0"/>
          </a:p>
          <a:p>
            <a:pPr marL="0" indent="0" algn="just">
              <a:buNone/>
            </a:pPr>
            <a:endParaRPr lang="he-IL" sz="3200" b="1" dirty="0"/>
          </a:p>
          <a:p>
            <a:pPr marL="0" indent="0" algn="just">
              <a:buNone/>
            </a:pPr>
            <a:endParaRPr lang="he-IL" sz="3200" b="1" dirty="0"/>
          </a:p>
          <a:p>
            <a:pPr marL="0" indent="0" algn="just">
              <a:buNone/>
            </a:pPr>
            <a:endParaRPr lang="he-IL" sz="3200" b="1" dirty="0"/>
          </a:p>
          <a:p>
            <a:pPr marL="0" indent="0" algn="just">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לסיכום: שפה ליטראלית ולא ליטראלית</a:t>
            </a:r>
            <a:br>
              <a:rPr lang="he-IL" dirty="0">
                <a:solidFill>
                  <a:srgbClr val="12B4BC"/>
                </a:solidFill>
              </a:rPr>
            </a:br>
            <a:r>
              <a:rPr lang="he-IL" sz="2800" dirty="0">
                <a:solidFill>
                  <a:srgbClr val="12B4BC"/>
                </a:solidFill>
              </a:rPr>
              <a:t>מה השיר אומר?</a:t>
            </a:r>
            <a:endParaRPr lang="he-IL" dirty="0">
              <a:solidFill>
                <a:srgbClr val="12B4BC"/>
              </a:solidFill>
            </a:endParaRPr>
          </a:p>
        </p:txBody>
      </p:sp>
    </p:spTree>
    <p:extLst>
      <p:ext uri="{BB962C8B-B14F-4D97-AF65-F5344CB8AC3E}">
        <p14:creationId xmlns:p14="http://schemas.microsoft.com/office/powerpoint/2010/main" val="3424489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60081" y="1184429"/>
            <a:ext cx="11158330" cy="5673571"/>
          </a:xfrm>
        </p:spPr>
        <p:txBody>
          <a:bodyPr>
            <a:normAutofit fontScale="62500" lnSpcReduction="20000"/>
          </a:bodyPr>
          <a:lstStyle/>
          <a:p>
            <a:pPr marL="0" indent="0" algn="just">
              <a:buNone/>
            </a:pPr>
            <a:r>
              <a:rPr lang="he-IL" sz="5100" dirty="0"/>
              <a:t>ואכן, באמצע מופיע </a:t>
            </a:r>
            <a:r>
              <a:rPr lang="he-IL" sz="5100" b="1" u="sng" dirty="0"/>
              <a:t>הפזמון ששובר את החומות בין "אנחנו" בבית ו"הם" בחוץ, </a:t>
            </a:r>
            <a:r>
              <a:rPr lang="he-IL" sz="5100" dirty="0"/>
              <a:t>מעבר לחלון או מסך הטלוויזיה, כי מה שקורה "להם" לא רחוק מאיתנו, המציאות מגיעה אלינו. "נוחתת" עלינו.</a:t>
            </a:r>
          </a:p>
          <a:p>
            <a:pPr marL="0" indent="0" algn="just">
              <a:buNone/>
            </a:pPr>
            <a:endParaRPr lang="he-IL" sz="5100" dirty="0"/>
          </a:p>
          <a:p>
            <a:pPr marL="0" indent="0" algn="just">
              <a:buNone/>
            </a:pPr>
            <a:r>
              <a:rPr lang="he-IL" sz="5100" dirty="0"/>
              <a:t>מבחינה סטטיסטית, חברתית-כלכלית, המציאות שלנו, בבית המוגן,  בעצם לא כל כך שונה. </a:t>
            </a:r>
          </a:p>
          <a:p>
            <a:pPr marL="0" indent="0" algn="just">
              <a:buNone/>
            </a:pPr>
            <a:endParaRPr lang="he-IL" sz="3200" b="1" dirty="0"/>
          </a:p>
          <a:p>
            <a:pPr marL="0" indent="0" algn="just">
              <a:buNone/>
            </a:pPr>
            <a:r>
              <a:rPr lang="he-IL" sz="3200" b="1" dirty="0"/>
              <a:t> </a:t>
            </a:r>
          </a:p>
          <a:p>
            <a:pPr marL="0" indent="0" algn="just">
              <a:buNone/>
            </a:pPr>
            <a:r>
              <a:rPr lang="he-IL" sz="3600" b="1" dirty="0"/>
              <a:t> </a:t>
            </a:r>
          </a:p>
          <a:p>
            <a:pPr marL="0" indent="0" algn="just">
              <a:buNone/>
            </a:pPr>
            <a:endParaRPr lang="he-IL" sz="3200" b="1" dirty="0"/>
          </a:p>
          <a:p>
            <a:pPr marL="0" indent="0" algn="just">
              <a:buNone/>
            </a:pPr>
            <a:endParaRPr lang="he-IL" sz="3200" b="1" dirty="0"/>
          </a:p>
          <a:p>
            <a:pPr marL="0" indent="0" algn="just">
              <a:buNone/>
            </a:pPr>
            <a:endParaRPr lang="he-IL" sz="3200" b="1" dirty="0"/>
          </a:p>
          <a:p>
            <a:pPr marL="0" indent="0" algn="just">
              <a:buNone/>
            </a:pPr>
            <a:endParaRPr lang="he-IL" sz="3200" b="1" dirty="0"/>
          </a:p>
          <a:p>
            <a:pPr marL="0" indent="0" algn="just">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לסיכום: שפה ליטראלית ולא ליטראלית</a:t>
            </a:r>
            <a:br>
              <a:rPr lang="he-IL" dirty="0">
                <a:solidFill>
                  <a:srgbClr val="12B4BC"/>
                </a:solidFill>
              </a:rPr>
            </a:br>
            <a:r>
              <a:rPr lang="he-IL" sz="2800" dirty="0">
                <a:solidFill>
                  <a:srgbClr val="12B4BC"/>
                </a:solidFill>
              </a:rPr>
              <a:t>מה השיר אומר?</a:t>
            </a:r>
            <a:endParaRPr lang="he-IL" dirty="0">
              <a:solidFill>
                <a:srgbClr val="12B4BC"/>
              </a:solidFill>
            </a:endParaRPr>
          </a:p>
        </p:txBody>
      </p:sp>
    </p:spTree>
    <p:extLst>
      <p:ext uri="{BB962C8B-B14F-4D97-AF65-F5344CB8AC3E}">
        <p14:creationId xmlns:p14="http://schemas.microsoft.com/office/powerpoint/2010/main" val="2602692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2" y="1980069"/>
            <a:ext cx="12192001" cy="1260164"/>
          </a:xfrm>
        </p:spPr>
        <p:txBody>
          <a:bodyPr/>
          <a:lstStyle/>
          <a:p>
            <a:r>
              <a:rPr lang="he-IL" dirty="0">
                <a:sym typeface="Varela Round"/>
              </a:rPr>
              <a:t>3.1 שירת מחאה</a:t>
            </a:r>
            <a:br>
              <a:rPr lang="he-IL" dirty="0">
                <a:sym typeface="Varela Round"/>
              </a:rPr>
            </a:br>
            <a:endParaRPr lang="he-IL" dirty="0">
              <a:solidFill>
                <a:srgbClr val="192A72"/>
              </a:solidFill>
            </a:endParaRPr>
          </a:p>
        </p:txBody>
      </p:sp>
      <p:sp>
        <p:nvSpPr>
          <p:cNvPr id="7" name="כותרת משנה 6"/>
          <p:cNvSpPr>
            <a:spLocks noGrp="1"/>
          </p:cNvSpPr>
          <p:nvPr>
            <p:ph type="subTitle" idx="1"/>
          </p:nvPr>
        </p:nvSpPr>
        <p:spPr>
          <a:xfrm>
            <a:off x="1" y="2918426"/>
            <a:ext cx="12192001" cy="642174"/>
          </a:xfrm>
        </p:spPr>
        <p:txBody>
          <a:bodyPr/>
          <a:lstStyle/>
          <a:p>
            <a:r>
              <a:rPr lang="he-IL" dirty="0">
                <a:sym typeface="Varela Round"/>
              </a:rPr>
              <a:t>איך מזהים שיר מחאה? מהם מאפייניו?</a:t>
            </a:r>
            <a:endParaRPr lang="he-IL" dirty="0">
              <a:solidFill>
                <a:srgbClr val="192A72"/>
              </a:solidFill>
              <a:sym typeface="Varela Round"/>
            </a:endParaRPr>
          </a:p>
        </p:txBody>
      </p:sp>
    </p:spTree>
    <p:extLst>
      <p:ext uri="{BB962C8B-B14F-4D97-AF65-F5344CB8AC3E}">
        <p14:creationId xmlns:p14="http://schemas.microsoft.com/office/powerpoint/2010/main" val="3946503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22548" y="1519081"/>
            <a:ext cx="11695863" cy="5673571"/>
          </a:xfrm>
        </p:spPr>
        <p:txBody>
          <a:bodyPr>
            <a:normAutofit fontScale="55000" lnSpcReduction="20000"/>
          </a:bodyPr>
          <a:lstStyle/>
          <a:p>
            <a:pPr marL="0" indent="0">
              <a:buNone/>
            </a:pPr>
            <a:r>
              <a:rPr lang="he-IL" sz="5900" dirty="0"/>
              <a:t>שירת המחאה היא מחאה מילולית שיכולה לבוא לידי ביטוי:</a:t>
            </a:r>
          </a:p>
          <a:p>
            <a:r>
              <a:rPr lang="he-IL" sz="5900" dirty="0"/>
              <a:t> בכתב או בעל פה</a:t>
            </a:r>
          </a:p>
          <a:p>
            <a:r>
              <a:rPr lang="he-IL" sz="5900" dirty="0"/>
              <a:t> באופן סמוי או גלוי</a:t>
            </a:r>
          </a:p>
          <a:p>
            <a:r>
              <a:rPr lang="he-IL" sz="5900" dirty="0"/>
              <a:t> באופן מאופק או מתפרץ</a:t>
            </a:r>
          </a:p>
          <a:p>
            <a:r>
              <a:rPr lang="he-IL" sz="5900" dirty="0"/>
              <a:t> באופן שקט או משתלח.</a:t>
            </a:r>
            <a:endParaRPr lang="he-IL" sz="5100" dirty="0"/>
          </a:p>
          <a:p>
            <a:pPr marL="0" indent="0">
              <a:buNone/>
            </a:pPr>
            <a:endParaRPr lang="he-IL" sz="5900" b="1" dirty="0"/>
          </a:p>
          <a:p>
            <a:pPr>
              <a:buFont typeface="Wingdings" panose="05000000000000000000" pitchFamily="2" charset="2"/>
              <a:buChar char="§"/>
            </a:pPr>
            <a:endParaRPr lang="he-IL" sz="3200" b="1" dirty="0"/>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מאפייני שירת המחאה</a:t>
            </a:r>
            <a:br>
              <a:rPr lang="he-IL" dirty="0">
                <a:solidFill>
                  <a:srgbClr val="12B4BC"/>
                </a:solidFill>
              </a:rPr>
            </a:br>
            <a:r>
              <a:rPr lang="he-IL" sz="2800" dirty="0">
                <a:solidFill>
                  <a:srgbClr val="12B4BC"/>
                </a:solidFill>
              </a:rPr>
              <a:t> (מחאה מהי? עמוד 181 ב"שורשים וכנפיים")</a:t>
            </a:r>
            <a:endParaRPr lang="he-IL" dirty="0">
              <a:solidFill>
                <a:srgbClr val="12B4BC"/>
              </a:solidFill>
            </a:endParaRPr>
          </a:p>
        </p:txBody>
      </p:sp>
      <p:pic>
        <p:nvPicPr>
          <p:cNvPr id="10242" name="Picture 2" descr="Protest, Demonstration, Communism, Fight">
            <a:extLst>
              <a:ext uri="{FF2B5EF4-FFF2-40B4-BE49-F238E27FC236}">
                <a16:creationId xmlns:a16="http://schemas.microsoft.com/office/drawing/2014/main" id="{F1A6E552-669C-43C5-990A-60ECF0981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2" y="2556882"/>
            <a:ext cx="34099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347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60081" y="1519081"/>
            <a:ext cx="11158330" cy="6286313"/>
          </a:xfrm>
        </p:spPr>
        <p:txBody>
          <a:bodyPr>
            <a:normAutofit fontScale="55000" lnSpcReduction="20000"/>
          </a:bodyPr>
          <a:lstStyle/>
          <a:p>
            <a:pPr marL="0" indent="0">
              <a:buNone/>
            </a:pPr>
            <a:r>
              <a:rPr lang="he-IL" sz="5900" dirty="0"/>
              <a:t>תכניי שירת המחאה יכולים להיות מבוססים על:</a:t>
            </a:r>
          </a:p>
          <a:p>
            <a:r>
              <a:rPr lang="he-IL" sz="5900" dirty="0"/>
              <a:t>תיאור ריאליסטי של המציאות</a:t>
            </a:r>
          </a:p>
          <a:p>
            <a:r>
              <a:rPr lang="he-IL" sz="5900" dirty="0"/>
              <a:t>תיאור מוגזם, לעגני ואירוני של המציאות</a:t>
            </a:r>
          </a:p>
          <a:p>
            <a:r>
              <a:rPr lang="he-IL" sz="5900" dirty="0"/>
              <a:t>קריאה סמויה לשינוי המציאות</a:t>
            </a:r>
          </a:p>
          <a:p>
            <a:r>
              <a:rPr lang="he-IL" sz="5900" dirty="0"/>
              <a:t>קריאה גלויה לשינוי המציאות</a:t>
            </a:r>
          </a:p>
          <a:p>
            <a:endParaRPr lang="he-IL" sz="5900" b="1" dirty="0"/>
          </a:p>
          <a:p>
            <a:pPr marL="0" indent="0">
              <a:buNone/>
            </a:pPr>
            <a:endParaRPr lang="he-IL" sz="5900" b="1" dirty="0"/>
          </a:p>
          <a:p>
            <a:pPr>
              <a:buFont typeface="Wingdings" panose="05000000000000000000" pitchFamily="2" charset="2"/>
              <a:buChar char="§"/>
            </a:pPr>
            <a:endParaRPr lang="he-IL" sz="3200" b="1" dirty="0"/>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מאפייני שירת מחאה</a:t>
            </a:r>
            <a:br>
              <a:rPr lang="he-IL" dirty="0">
                <a:solidFill>
                  <a:srgbClr val="12B4BC"/>
                </a:solidFill>
              </a:rPr>
            </a:br>
            <a:r>
              <a:rPr lang="he-IL" sz="2800" dirty="0">
                <a:solidFill>
                  <a:srgbClr val="12B4BC"/>
                </a:solidFill>
              </a:rPr>
              <a:t> (מחאה מהי? עמוד 181 ב"שורשים וכנפיים")</a:t>
            </a:r>
            <a:endParaRPr lang="he-IL" dirty="0">
              <a:solidFill>
                <a:srgbClr val="12B4BC"/>
              </a:solidFill>
            </a:endParaRPr>
          </a:p>
        </p:txBody>
      </p:sp>
      <p:pic>
        <p:nvPicPr>
          <p:cNvPr id="11266" name="Picture 2" descr="District, Round, Arched, Human, Circle">
            <a:extLst>
              <a:ext uri="{FF2B5EF4-FFF2-40B4-BE49-F238E27FC236}">
                <a16:creationId xmlns:a16="http://schemas.microsoft.com/office/drawing/2014/main" id="{71B8D77F-3F6C-4F60-A228-4CAB8595C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8033"/>
            <a:ext cx="45720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33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a:xfrm>
            <a:off x="5051012" y="-15243"/>
            <a:ext cx="9642231" cy="720000"/>
          </a:xfrm>
        </p:spPr>
        <p:txBody>
          <a:bodyPr/>
          <a:lstStyle/>
          <a:p>
            <a:r>
              <a:rPr lang="he-IL" dirty="0">
                <a:solidFill>
                  <a:srgbClr val="192A72"/>
                </a:solidFill>
              </a:rPr>
              <a:t>מה נלמד היום </a:t>
            </a:r>
          </a:p>
        </p:txBody>
      </p:sp>
      <p:sp>
        <p:nvSpPr>
          <p:cNvPr id="3" name="מציין מיקום טקסט 2"/>
          <p:cNvSpPr>
            <a:spLocks noGrp="1"/>
          </p:cNvSpPr>
          <p:nvPr>
            <p:ph type="body" sz="quarter" idx="3"/>
          </p:nvPr>
        </p:nvSpPr>
        <p:spPr>
          <a:xfrm>
            <a:off x="-449610" y="475627"/>
            <a:ext cx="8537543" cy="540070"/>
          </a:xfrm>
        </p:spPr>
        <p:txBody>
          <a:bodyPr/>
          <a:lstStyle/>
          <a:p>
            <a:r>
              <a:rPr lang="he-IL" sz="3600" dirty="0">
                <a:sym typeface="Varela Round"/>
              </a:rPr>
              <a:t>בתוך נייר עיתון / טיפקס </a:t>
            </a:r>
            <a:endParaRPr lang="he-IL" sz="3600" dirty="0"/>
          </a:p>
        </p:txBody>
      </p:sp>
      <p:sp>
        <p:nvSpPr>
          <p:cNvPr id="8" name="מציין מיקום תוכן 7"/>
          <p:cNvSpPr>
            <a:spLocks noGrp="1"/>
          </p:cNvSpPr>
          <p:nvPr>
            <p:ph sz="quarter" idx="4"/>
          </p:nvPr>
        </p:nvSpPr>
        <p:spPr>
          <a:xfrm>
            <a:off x="263951" y="688351"/>
            <a:ext cx="8785781" cy="6169649"/>
          </a:xfrm>
        </p:spPr>
        <p:txBody>
          <a:bodyPr>
            <a:normAutofit lnSpcReduction="10000"/>
          </a:bodyPr>
          <a:lstStyle/>
          <a:p>
            <a:pPr marL="611198" indent="-514350">
              <a:lnSpc>
                <a:spcPct val="200000"/>
              </a:lnSpc>
              <a:buAutoNum type="arabicPeriod"/>
            </a:pPr>
            <a:r>
              <a:rPr lang="he-IL" sz="3200" b="1" dirty="0">
                <a:solidFill>
                  <a:schemeClr val="tx1"/>
                </a:solidFill>
              </a:rPr>
              <a:t>קובי אוז (טיפקס): היכרות ראשונית</a:t>
            </a:r>
          </a:p>
          <a:p>
            <a:pPr marL="96848" indent="0">
              <a:lnSpc>
                <a:spcPct val="110000"/>
              </a:lnSpc>
              <a:buNone/>
            </a:pPr>
            <a:r>
              <a:rPr lang="he-IL" sz="2800" b="1" dirty="0">
                <a:solidFill>
                  <a:schemeClr val="tx1"/>
                </a:solidFill>
              </a:rPr>
              <a:t>2. </a:t>
            </a:r>
            <a:r>
              <a:rPr lang="he-IL" sz="3200" b="1" dirty="0">
                <a:solidFill>
                  <a:schemeClr val="tx1"/>
                </a:solidFill>
              </a:rPr>
              <a:t>שפה ליטראלית ולא ליטראלית</a:t>
            </a:r>
          </a:p>
          <a:p>
            <a:pPr marL="96848" indent="0">
              <a:lnSpc>
                <a:spcPct val="110000"/>
              </a:lnSpc>
              <a:buNone/>
            </a:pPr>
            <a:r>
              <a:rPr lang="he-IL" sz="2800" b="1" dirty="0">
                <a:solidFill>
                  <a:schemeClr val="tx1"/>
                </a:solidFill>
              </a:rPr>
              <a:t>2.1 </a:t>
            </a:r>
            <a:r>
              <a:rPr lang="he-IL" sz="2800" dirty="0">
                <a:solidFill>
                  <a:schemeClr val="tx1"/>
                </a:solidFill>
              </a:rPr>
              <a:t>שפה ליטרלית ולא ליטרלית </a:t>
            </a:r>
            <a:r>
              <a:rPr lang="he-IL" sz="2000" dirty="0">
                <a:solidFill>
                  <a:schemeClr val="tx1"/>
                </a:solidFill>
              </a:rPr>
              <a:t>מה ההבדל?</a:t>
            </a:r>
          </a:p>
          <a:p>
            <a:pPr marL="96848" indent="0">
              <a:lnSpc>
                <a:spcPct val="110000"/>
              </a:lnSpc>
              <a:buNone/>
            </a:pPr>
            <a:r>
              <a:rPr lang="he-IL" sz="2800" b="1" dirty="0">
                <a:solidFill>
                  <a:schemeClr val="tx1"/>
                </a:solidFill>
              </a:rPr>
              <a:t>2.2 </a:t>
            </a:r>
            <a:r>
              <a:rPr lang="he-IL" sz="2800" dirty="0">
                <a:solidFill>
                  <a:schemeClr val="tx1"/>
                </a:solidFill>
              </a:rPr>
              <a:t>שפה ליטרלית ולא ליטרלית בשיר </a:t>
            </a:r>
            <a:r>
              <a:rPr lang="he-IL" sz="2000" dirty="0">
                <a:solidFill>
                  <a:schemeClr val="tx1"/>
                </a:solidFill>
              </a:rPr>
              <a:t>מה השיר "אומר"?</a:t>
            </a:r>
            <a:endParaRPr lang="he-IL" sz="2800" dirty="0">
              <a:solidFill>
                <a:schemeClr val="tx1"/>
              </a:solidFill>
            </a:endParaRPr>
          </a:p>
          <a:p>
            <a:pPr marL="96848" indent="0">
              <a:lnSpc>
                <a:spcPct val="110000"/>
              </a:lnSpc>
              <a:buNone/>
            </a:pPr>
            <a:endParaRPr lang="he-IL" sz="2000" dirty="0">
              <a:solidFill>
                <a:schemeClr val="tx1"/>
              </a:solidFill>
            </a:endParaRPr>
          </a:p>
          <a:p>
            <a:pPr marL="96848" indent="0">
              <a:lnSpc>
                <a:spcPct val="120000"/>
              </a:lnSpc>
              <a:buNone/>
            </a:pPr>
            <a:r>
              <a:rPr lang="he-IL" sz="3200" b="1" dirty="0">
                <a:solidFill>
                  <a:schemeClr val="tx1"/>
                </a:solidFill>
              </a:rPr>
              <a:t>3. שירת מחאה</a:t>
            </a:r>
          </a:p>
          <a:p>
            <a:pPr marL="96848" indent="0">
              <a:lnSpc>
                <a:spcPct val="120000"/>
              </a:lnSpc>
              <a:buNone/>
            </a:pPr>
            <a:r>
              <a:rPr lang="he-IL" sz="2800" b="1" dirty="0">
                <a:solidFill>
                  <a:schemeClr val="tx1"/>
                </a:solidFill>
              </a:rPr>
              <a:t>3.1 </a:t>
            </a:r>
            <a:r>
              <a:rPr lang="he-IL" sz="2800" dirty="0">
                <a:solidFill>
                  <a:schemeClr val="tx1"/>
                </a:solidFill>
              </a:rPr>
              <a:t>איך מזהים שיר מחאה? </a:t>
            </a:r>
            <a:r>
              <a:rPr lang="he-IL" sz="2000" dirty="0">
                <a:solidFill>
                  <a:schemeClr val="tx1"/>
                </a:solidFill>
              </a:rPr>
              <a:t>מהם מאפייניו?</a:t>
            </a:r>
          </a:p>
          <a:p>
            <a:pPr marL="96848" indent="0">
              <a:lnSpc>
                <a:spcPct val="120000"/>
              </a:lnSpc>
              <a:buNone/>
            </a:pPr>
            <a:r>
              <a:rPr lang="he-IL" sz="2800" b="1" dirty="0">
                <a:solidFill>
                  <a:schemeClr val="tx1"/>
                </a:solidFill>
              </a:rPr>
              <a:t>3.2 </a:t>
            </a:r>
            <a:r>
              <a:rPr lang="he-IL" sz="2800" dirty="0">
                <a:solidFill>
                  <a:schemeClr val="tx1"/>
                </a:solidFill>
              </a:rPr>
              <a:t>המחאה בשיר </a:t>
            </a:r>
            <a:r>
              <a:rPr lang="he-IL" sz="2000" dirty="0">
                <a:solidFill>
                  <a:schemeClr val="tx1"/>
                </a:solidFill>
              </a:rPr>
              <a:t>למה השיר "מתכוון"?</a:t>
            </a:r>
          </a:p>
          <a:p>
            <a:pPr marL="96848" indent="0">
              <a:lnSpc>
                <a:spcPct val="120000"/>
              </a:lnSpc>
              <a:buNone/>
            </a:pPr>
            <a:endParaRPr lang="he-IL" dirty="0">
              <a:solidFill>
                <a:schemeClr val="tx1"/>
              </a:solidFill>
            </a:endParaRPr>
          </a:p>
          <a:p>
            <a:pPr marL="96848" indent="0">
              <a:lnSpc>
                <a:spcPct val="150000"/>
              </a:lnSpc>
              <a:buNone/>
            </a:pPr>
            <a:r>
              <a:rPr lang="he-IL" sz="3200" b="1" dirty="0">
                <a:solidFill>
                  <a:schemeClr val="tx1"/>
                </a:solidFill>
              </a:rPr>
              <a:t>4. חומר למחשבה</a:t>
            </a:r>
          </a:p>
          <a:p>
            <a:pPr marL="96848" indent="0">
              <a:lnSpc>
                <a:spcPct val="200000"/>
              </a:lnSpc>
              <a:buNone/>
            </a:pPr>
            <a:endParaRPr lang="he-IL" sz="2800" b="1" dirty="0">
              <a:solidFill>
                <a:schemeClr val="tx1"/>
              </a:solidFill>
            </a:endParaRPr>
          </a:p>
          <a:p>
            <a:pPr marL="96848" indent="0">
              <a:lnSpc>
                <a:spcPct val="200000"/>
              </a:lnSpc>
              <a:buNone/>
            </a:pPr>
            <a:endParaRPr lang="he-IL" sz="2800" dirty="0">
              <a:solidFill>
                <a:schemeClr val="tx1"/>
              </a:solidFill>
            </a:endParaRPr>
          </a:p>
          <a:p>
            <a:pPr marL="96848" indent="0">
              <a:lnSpc>
                <a:spcPct val="200000"/>
              </a:lnSpc>
              <a:buNone/>
            </a:pPr>
            <a:endParaRPr lang="he-IL" sz="2800" dirty="0">
              <a:solidFill>
                <a:schemeClr val="tx1"/>
              </a:solidFill>
            </a:endParaRPr>
          </a:p>
          <a:p>
            <a:pPr marL="96848" indent="0">
              <a:lnSpc>
                <a:spcPct val="200000"/>
              </a:lnSpc>
              <a:buNone/>
            </a:pPr>
            <a:endParaRPr lang="he-IL" sz="2800" dirty="0">
              <a:solidFill>
                <a:schemeClr val="tx1"/>
              </a:solidFill>
            </a:endParaRPr>
          </a:p>
          <a:p>
            <a:pPr marL="96848" indent="0">
              <a:lnSpc>
                <a:spcPct val="200000"/>
              </a:lnSpc>
              <a:buNone/>
            </a:pPr>
            <a:endParaRPr lang="he-IL" dirty="0">
              <a:solidFill>
                <a:schemeClr val="tx1"/>
              </a:solidFill>
            </a:endParaRPr>
          </a:p>
        </p:txBody>
      </p:sp>
    </p:spTree>
    <p:extLst>
      <p:ext uri="{BB962C8B-B14F-4D97-AF65-F5344CB8AC3E}">
        <p14:creationId xmlns:p14="http://schemas.microsoft.com/office/powerpoint/2010/main" val="2583964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9391" y="767504"/>
            <a:ext cx="12192000" cy="5422393"/>
          </a:xfrm>
        </p:spPr>
        <p:txBody>
          <a:bodyPr>
            <a:normAutofit/>
          </a:bodyPr>
          <a:lstStyle/>
          <a:p>
            <a:pPr marL="0" indent="0">
              <a:buNone/>
            </a:pPr>
            <a:endParaRPr lang="he-IL" sz="3600" b="1" dirty="0"/>
          </a:p>
          <a:p>
            <a:pPr marL="0" indent="0">
              <a:buNone/>
            </a:pPr>
            <a:endParaRPr lang="he-IL" sz="36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47504"/>
            <a:ext cx="11390242" cy="720000"/>
          </a:xfrm>
        </p:spPr>
        <p:txBody>
          <a:bodyPr/>
          <a:lstStyle/>
          <a:p>
            <a:r>
              <a:rPr lang="he-IL" dirty="0">
                <a:solidFill>
                  <a:srgbClr val="12B4BC"/>
                </a:solidFill>
              </a:rPr>
              <a:t>תוכן השיר בתוך נייר עיתון</a:t>
            </a:r>
            <a:endParaRPr lang="en-IL" dirty="0">
              <a:solidFill>
                <a:srgbClr val="12B4BC"/>
              </a:solidFill>
            </a:endParaRPr>
          </a:p>
        </p:txBody>
      </p:sp>
      <p:sp>
        <p:nvSpPr>
          <p:cNvPr id="4" name="תרשים זרימה: מסיים 6">
            <a:extLst>
              <a:ext uri="{FF2B5EF4-FFF2-40B4-BE49-F238E27FC236}">
                <a16:creationId xmlns:a16="http://schemas.microsoft.com/office/drawing/2014/main" id="{3F18139F-1D97-4AFA-95DC-39949D0BFD04}"/>
              </a:ext>
            </a:extLst>
          </p:cNvPr>
          <p:cNvSpPr/>
          <p:nvPr/>
        </p:nvSpPr>
        <p:spPr>
          <a:xfrm>
            <a:off x="99390" y="1895854"/>
            <a:ext cx="12092610" cy="3316960"/>
          </a:xfrm>
          <a:prstGeom prst="flowChartTermina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3200" b="1" dirty="0"/>
              <a:t>כעת, נבחן את המחאה בשיר "בתוך נייר עיתון" </a:t>
            </a:r>
          </a:p>
          <a:p>
            <a:r>
              <a:rPr lang="he-IL" sz="3200" b="1" dirty="0"/>
              <a:t>וננסה להבין למה השיר "מתכוון".</a:t>
            </a:r>
          </a:p>
        </p:txBody>
      </p:sp>
    </p:spTree>
    <p:extLst>
      <p:ext uri="{BB962C8B-B14F-4D97-AF65-F5344CB8AC3E}">
        <p14:creationId xmlns:p14="http://schemas.microsoft.com/office/powerpoint/2010/main" val="233766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2" y="1980069"/>
            <a:ext cx="12192001" cy="1260164"/>
          </a:xfrm>
        </p:spPr>
        <p:txBody>
          <a:bodyPr/>
          <a:lstStyle/>
          <a:p>
            <a:r>
              <a:rPr lang="he-IL" dirty="0">
                <a:sym typeface="Varela Round"/>
              </a:rPr>
              <a:t>3.2 המחאה בשיר</a:t>
            </a:r>
            <a:br>
              <a:rPr lang="he-IL" dirty="0">
                <a:sym typeface="Varela Round"/>
              </a:rPr>
            </a:br>
            <a:endParaRPr lang="he-IL" dirty="0">
              <a:solidFill>
                <a:srgbClr val="192A72"/>
              </a:solidFill>
            </a:endParaRPr>
          </a:p>
        </p:txBody>
      </p:sp>
      <p:sp>
        <p:nvSpPr>
          <p:cNvPr id="7" name="כותרת משנה 6"/>
          <p:cNvSpPr>
            <a:spLocks noGrp="1"/>
          </p:cNvSpPr>
          <p:nvPr>
            <p:ph type="subTitle" idx="1"/>
          </p:nvPr>
        </p:nvSpPr>
        <p:spPr>
          <a:xfrm>
            <a:off x="1" y="2918426"/>
            <a:ext cx="12192001" cy="642174"/>
          </a:xfrm>
        </p:spPr>
        <p:txBody>
          <a:bodyPr/>
          <a:lstStyle/>
          <a:p>
            <a:r>
              <a:rPr lang="he-IL" dirty="0">
                <a:sym typeface="Varela Round"/>
              </a:rPr>
              <a:t>למה השיר "מתכוון"?</a:t>
            </a:r>
            <a:endParaRPr lang="he-IL" dirty="0">
              <a:solidFill>
                <a:srgbClr val="192A72"/>
              </a:solidFill>
              <a:sym typeface="Varela Round"/>
            </a:endParaRPr>
          </a:p>
        </p:txBody>
      </p:sp>
    </p:spTree>
    <p:extLst>
      <p:ext uri="{BB962C8B-B14F-4D97-AF65-F5344CB8AC3E}">
        <p14:creationId xmlns:p14="http://schemas.microsoft.com/office/powerpoint/2010/main" val="3722755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60081" y="1519081"/>
            <a:ext cx="11158330" cy="6286313"/>
          </a:xfrm>
        </p:spPr>
        <p:txBody>
          <a:bodyPr>
            <a:normAutofit fontScale="70000" lnSpcReduction="20000"/>
          </a:bodyPr>
          <a:lstStyle/>
          <a:p>
            <a:pPr marL="0" indent="0">
              <a:buNone/>
            </a:pPr>
            <a:r>
              <a:rPr lang="he-IL" sz="4600" dirty="0"/>
              <a:t>תכניי שירת המחאה יכולים להיות מבוססים על:</a:t>
            </a:r>
          </a:p>
          <a:p>
            <a:r>
              <a:rPr lang="he-IL" sz="4600" dirty="0"/>
              <a:t> </a:t>
            </a:r>
            <a:r>
              <a:rPr lang="he-IL" sz="4600" dirty="0">
                <a:highlight>
                  <a:srgbClr val="FFFF00"/>
                </a:highlight>
              </a:rPr>
              <a:t>תיאור ריאליסטי של המציאות</a:t>
            </a:r>
          </a:p>
          <a:p>
            <a:r>
              <a:rPr lang="he-IL" sz="4600" dirty="0"/>
              <a:t>תיאור מוגזם, לעגני </a:t>
            </a:r>
            <a:r>
              <a:rPr lang="he-IL" sz="4600" dirty="0">
                <a:highlight>
                  <a:srgbClr val="FFFF00"/>
                </a:highlight>
              </a:rPr>
              <a:t>ואירוני </a:t>
            </a:r>
            <a:r>
              <a:rPr lang="he-IL" sz="4600" dirty="0"/>
              <a:t>של המציאות</a:t>
            </a:r>
          </a:p>
          <a:p>
            <a:r>
              <a:rPr lang="he-IL" sz="4600" dirty="0"/>
              <a:t>קריאה </a:t>
            </a:r>
            <a:r>
              <a:rPr lang="he-IL" sz="4600" dirty="0">
                <a:highlight>
                  <a:srgbClr val="FFFF00"/>
                </a:highlight>
              </a:rPr>
              <a:t>סמויה</a:t>
            </a:r>
            <a:r>
              <a:rPr lang="he-IL" sz="4600" dirty="0"/>
              <a:t>/גלויה לשינוי המציאות</a:t>
            </a:r>
          </a:p>
          <a:p>
            <a:pPr marL="0" indent="0">
              <a:buNone/>
            </a:pPr>
            <a:endParaRPr lang="he-IL" sz="5900" b="1" dirty="0"/>
          </a:p>
          <a:p>
            <a:pPr marL="0" indent="0">
              <a:buNone/>
            </a:pPr>
            <a:endParaRPr lang="he-IL" sz="5900" b="1" dirty="0"/>
          </a:p>
          <a:p>
            <a:pPr>
              <a:buFont typeface="Wingdings" panose="05000000000000000000" pitchFamily="2" charset="2"/>
              <a:buChar char="§"/>
            </a:pPr>
            <a:endParaRPr lang="he-IL" sz="3200" b="1" dirty="0"/>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מאפייני המחאה בשיר י"א</a:t>
            </a:r>
            <a:r>
              <a:rPr lang="he-IL" sz="3200" dirty="0">
                <a:solidFill>
                  <a:srgbClr val="12B4BC"/>
                </a:solidFill>
              </a:rPr>
              <a:t>2</a:t>
            </a:r>
            <a:br>
              <a:rPr lang="he-IL" dirty="0">
                <a:solidFill>
                  <a:srgbClr val="12B4BC"/>
                </a:solidFill>
              </a:rPr>
            </a:br>
            <a:r>
              <a:rPr lang="he-IL" sz="2800" dirty="0">
                <a:solidFill>
                  <a:srgbClr val="12B4BC"/>
                </a:solidFill>
              </a:rPr>
              <a:t> (מחאה מהי? עמוד 181 ב"שורשים וכנפיים")</a:t>
            </a:r>
            <a:endParaRPr lang="he-IL" dirty="0">
              <a:solidFill>
                <a:srgbClr val="12B4BC"/>
              </a:solidFill>
            </a:endParaRPr>
          </a:p>
        </p:txBody>
      </p:sp>
      <p:pic>
        <p:nvPicPr>
          <p:cNvPr id="12290" name="Picture 2" descr="Demonstration, Flag, Man, March, Protest">
            <a:extLst>
              <a:ext uri="{FF2B5EF4-FFF2-40B4-BE49-F238E27FC236}">
                <a16:creationId xmlns:a16="http://schemas.microsoft.com/office/drawing/2014/main" id="{FCC141A5-02B7-432C-8D56-A14C73AFA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028" y="2100419"/>
            <a:ext cx="16192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267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22548" y="1519081"/>
            <a:ext cx="11695863" cy="5673571"/>
          </a:xfrm>
        </p:spPr>
        <p:txBody>
          <a:bodyPr>
            <a:normAutofit fontScale="55000" lnSpcReduction="20000"/>
          </a:bodyPr>
          <a:lstStyle/>
          <a:p>
            <a:pPr marL="0" indent="0">
              <a:buNone/>
            </a:pPr>
            <a:r>
              <a:rPr lang="he-IL" sz="5800" dirty="0"/>
              <a:t>שירת המחאה היא מחאה מילולית שיכולה לבוא לידי ביטוי ב:</a:t>
            </a:r>
          </a:p>
          <a:p>
            <a:r>
              <a:rPr lang="he-IL" sz="5800" dirty="0"/>
              <a:t> בכתב או </a:t>
            </a:r>
            <a:r>
              <a:rPr lang="he-IL" sz="5800" dirty="0">
                <a:highlight>
                  <a:srgbClr val="FFFF00"/>
                </a:highlight>
              </a:rPr>
              <a:t>בעל פה</a:t>
            </a:r>
          </a:p>
          <a:p>
            <a:r>
              <a:rPr lang="he-IL" sz="5800" dirty="0"/>
              <a:t> באופן </a:t>
            </a:r>
            <a:r>
              <a:rPr lang="he-IL" sz="5800" dirty="0">
                <a:highlight>
                  <a:srgbClr val="FFFF00"/>
                </a:highlight>
              </a:rPr>
              <a:t>סמוי </a:t>
            </a:r>
            <a:r>
              <a:rPr lang="he-IL" sz="5800" dirty="0"/>
              <a:t>או גלוי</a:t>
            </a:r>
          </a:p>
          <a:p>
            <a:r>
              <a:rPr lang="he-IL" sz="5800" dirty="0"/>
              <a:t> באופן </a:t>
            </a:r>
            <a:r>
              <a:rPr lang="he-IL" sz="5800" dirty="0">
                <a:highlight>
                  <a:srgbClr val="FFFF00"/>
                </a:highlight>
              </a:rPr>
              <a:t>מאופק</a:t>
            </a:r>
            <a:r>
              <a:rPr lang="he-IL" sz="5800" dirty="0"/>
              <a:t> או מתפרץ</a:t>
            </a:r>
          </a:p>
          <a:p>
            <a:r>
              <a:rPr lang="he-IL" sz="5800" dirty="0"/>
              <a:t>באופן </a:t>
            </a:r>
            <a:r>
              <a:rPr lang="he-IL" sz="5800" dirty="0">
                <a:highlight>
                  <a:srgbClr val="FFFF00"/>
                </a:highlight>
              </a:rPr>
              <a:t>שקט</a:t>
            </a:r>
            <a:r>
              <a:rPr lang="he-IL" sz="5800" dirty="0">
                <a:solidFill>
                  <a:schemeClr val="bg1"/>
                </a:solidFill>
                <a:highlight>
                  <a:srgbClr val="FFFF00"/>
                </a:highlight>
              </a:rPr>
              <a:t> </a:t>
            </a:r>
            <a:r>
              <a:rPr lang="he-IL" sz="5800" dirty="0"/>
              <a:t>או משתלח.</a:t>
            </a:r>
          </a:p>
          <a:p>
            <a:pPr marL="0" indent="0">
              <a:buNone/>
            </a:pPr>
            <a:endParaRPr lang="he-IL" sz="5900" b="1" dirty="0"/>
          </a:p>
          <a:p>
            <a:pPr>
              <a:buFont typeface="Wingdings" panose="05000000000000000000" pitchFamily="2" charset="2"/>
              <a:buChar char="§"/>
            </a:pPr>
            <a:endParaRPr lang="he-IL" sz="3200" b="1" dirty="0"/>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מאפייני המחאה בשיר בתוך נייר עיתון</a:t>
            </a:r>
            <a:br>
              <a:rPr lang="he-IL" dirty="0">
                <a:solidFill>
                  <a:srgbClr val="12B4BC"/>
                </a:solidFill>
              </a:rPr>
            </a:br>
            <a:r>
              <a:rPr lang="he-IL" sz="2800" dirty="0">
                <a:solidFill>
                  <a:srgbClr val="12B4BC"/>
                </a:solidFill>
              </a:rPr>
              <a:t> (מחאה מהי? עמוד 181 ב"שורשים וכנפיים")</a:t>
            </a:r>
            <a:endParaRPr lang="he-IL" dirty="0">
              <a:solidFill>
                <a:srgbClr val="12B4BC"/>
              </a:solidFill>
            </a:endParaRPr>
          </a:p>
        </p:txBody>
      </p:sp>
      <p:pic>
        <p:nvPicPr>
          <p:cNvPr id="13314" name="Picture 2" descr="Alphabet Word Images, Demonstration">
            <a:extLst>
              <a:ext uri="{FF2B5EF4-FFF2-40B4-BE49-F238E27FC236}">
                <a16:creationId xmlns:a16="http://schemas.microsoft.com/office/drawing/2014/main" id="{2535BCB6-0EC9-4E60-BC1C-2FA72BBBD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251" y="2456520"/>
            <a:ext cx="20002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009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14401" y="1284789"/>
            <a:ext cx="10904009" cy="6177904"/>
          </a:xfrm>
        </p:spPr>
        <p:txBody>
          <a:bodyPr>
            <a:normAutofit fontScale="40000" lnSpcReduction="20000"/>
          </a:bodyPr>
          <a:lstStyle/>
          <a:p>
            <a:pPr algn="just">
              <a:buFont typeface="Wingdings" panose="05000000000000000000" pitchFamily="2" charset="2"/>
              <a:buChar char="§"/>
            </a:pPr>
            <a:r>
              <a:rPr lang="he-IL" sz="8000" dirty="0"/>
              <a:t>המחאה בשיר "בתוך נייר עיתון" מתוחכמת מאוד. כפי שהאנשים "מגולגלים בתוך נייר עיתון", כך הדובר עוטף את המחאה שלו במוזיקה מקפיצה ובספירלת מילים מסחררת, מעיתון שעוטף אנשים ועד עיתון שמייבא מידע.</a:t>
            </a:r>
            <a:endParaRPr lang="he-IL" sz="5100" dirty="0"/>
          </a:p>
          <a:p>
            <a:pPr algn="just">
              <a:buFont typeface="Wingdings" panose="05000000000000000000" pitchFamily="2" charset="2"/>
              <a:buChar char="§"/>
            </a:pPr>
            <a:r>
              <a:rPr lang="he-IL" sz="8000" dirty="0"/>
              <a:t>הדובר בשיר מציב מולנו, המאזינים, מראה קצת מעוותת, כמו המראות שמגדילות ומקטינות בקרקס.</a:t>
            </a:r>
          </a:p>
          <a:p>
            <a:pPr marL="0" indent="0">
              <a:buNone/>
            </a:pPr>
            <a:endParaRPr lang="he-IL" sz="3200" b="1" dirty="0"/>
          </a:p>
          <a:p>
            <a:pPr marL="0" indent="0">
              <a:buNone/>
            </a:pPr>
            <a:r>
              <a:rPr lang="he-IL" sz="3200" b="1" dirty="0"/>
              <a:t> </a:t>
            </a:r>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המחאה בשיר</a:t>
            </a:r>
            <a:br>
              <a:rPr lang="he-IL" dirty="0">
                <a:solidFill>
                  <a:srgbClr val="12B4BC"/>
                </a:solidFill>
              </a:rPr>
            </a:br>
            <a:r>
              <a:rPr lang="he-IL" sz="2800" dirty="0">
                <a:solidFill>
                  <a:srgbClr val="12B4BC"/>
                </a:solidFill>
              </a:rPr>
              <a:t>למה השיר "מתכוון"?</a:t>
            </a:r>
            <a:endParaRPr lang="he-IL" dirty="0">
              <a:solidFill>
                <a:srgbClr val="12B4BC"/>
              </a:solidFill>
            </a:endParaRPr>
          </a:p>
        </p:txBody>
      </p:sp>
    </p:spTree>
    <p:extLst>
      <p:ext uri="{BB962C8B-B14F-4D97-AF65-F5344CB8AC3E}">
        <p14:creationId xmlns:p14="http://schemas.microsoft.com/office/powerpoint/2010/main" val="2006350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02887" y="1184429"/>
            <a:ext cx="11015523" cy="3978586"/>
          </a:xfrm>
        </p:spPr>
        <p:txBody>
          <a:bodyPr>
            <a:noAutofit/>
          </a:bodyPr>
          <a:lstStyle/>
          <a:p>
            <a:pPr marL="0" indent="0" algn="just">
              <a:buNone/>
            </a:pPr>
            <a:r>
              <a:rPr lang="he-IL" sz="3200" dirty="0"/>
              <a:t>דרך המראה שמציב הדובר, אנו מסתכלים על עצמנו מבחוץ. ומה אנו רואים? </a:t>
            </a:r>
          </a:p>
          <a:p>
            <a:pPr marL="0" indent="0" algn="just">
              <a:buNone/>
            </a:pPr>
            <a:r>
              <a:rPr lang="he-IL" sz="3200" dirty="0"/>
              <a:t>אנו רואים את עצמנו, בבית שלנו, ניזונים ממציאות תקשורתית מטרידה, אלא שבמקום לפעול ולשנות את המציאות, אנו עסוקים בלהרחיק אותה מאיתנו, דרך הומור, או דרך חלוקה מלאכותית ל"אנחנו" ו"הם".</a:t>
            </a:r>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המחאה בשיר</a:t>
            </a:r>
            <a:br>
              <a:rPr lang="he-IL" dirty="0">
                <a:solidFill>
                  <a:srgbClr val="12B4BC"/>
                </a:solidFill>
              </a:rPr>
            </a:br>
            <a:r>
              <a:rPr lang="he-IL" sz="2800" dirty="0">
                <a:solidFill>
                  <a:srgbClr val="12B4BC"/>
                </a:solidFill>
              </a:rPr>
              <a:t>למה השיר "מתכוון"?</a:t>
            </a:r>
            <a:endParaRPr lang="he-IL" dirty="0">
              <a:solidFill>
                <a:srgbClr val="12B4BC"/>
              </a:solidFill>
            </a:endParaRPr>
          </a:p>
        </p:txBody>
      </p:sp>
      <p:pic>
        <p:nvPicPr>
          <p:cNvPr id="14338" name="Picture 2" descr="Fantasy, Fairy Tale, Night, Question">
            <a:extLst>
              <a:ext uri="{FF2B5EF4-FFF2-40B4-BE49-F238E27FC236}">
                <a16:creationId xmlns:a16="http://schemas.microsoft.com/office/drawing/2014/main" id="{D814347D-FEF4-49AD-8F8B-F842E8952D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93" t="14706" r="15796" b="16083"/>
          <a:stretch/>
        </p:blipFill>
        <p:spPr bwMode="auto">
          <a:xfrm>
            <a:off x="5307037" y="4873658"/>
            <a:ext cx="2007221" cy="1895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941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60081" y="1184429"/>
            <a:ext cx="11158330" cy="6470135"/>
          </a:xfrm>
        </p:spPr>
        <p:txBody>
          <a:bodyPr>
            <a:normAutofit/>
          </a:bodyPr>
          <a:lstStyle/>
          <a:p>
            <a:pPr marL="0" indent="0" algn="just">
              <a:buNone/>
            </a:pPr>
            <a:r>
              <a:rPr lang="he-IL" sz="3200" dirty="0"/>
              <a:t>המחאה של הדובר מרהיבה ביופיה, מכיוון שהיא מרומזת ואלגנטית, בדיוק כפי שהעיד אוז על הסגנון המקורי שלו בהתחלה.</a:t>
            </a:r>
          </a:p>
          <a:p>
            <a:pPr marL="0" indent="0" algn="just">
              <a:buNone/>
            </a:pPr>
            <a:r>
              <a:rPr lang="he-IL" sz="3200" dirty="0"/>
              <a:t>אפשר להסביר את המחאה המתוחכמת הזו במילותיו של אוז עצמו:</a:t>
            </a:r>
            <a:endParaRPr lang="he-IL" sz="3200" b="1" dirty="0"/>
          </a:p>
          <a:p>
            <a:pPr marL="0" indent="0" algn="just">
              <a:buNone/>
            </a:pPr>
            <a:r>
              <a:rPr lang="he-IL" sz="3200" b="1" dirty="0"/>
              <a:t> </a:t>
            </a:r>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המחאה בשיר</a:t>
            </a:r>
            <a:br>
              <a:rPr lang="he-IL" dirty="0">
                <a:solidFill>
                  <a:srgbClr val="12B4BC"/>
                </a:solidFill>
              </a:rPr>
            </a:br>
            <a:r>
              <a:rPr lang="he-IL" sz="2800" dirty="0">
                <a:solidFill>
                  <a:srgbClr val="12B4BC"/>
                </a:solidFill>
              </a:rPr>
              <a:t>למה השיר "מתכוון"?</a:t>
            </a:r>
            <a:endParaRPr lang="he-IL" dirty="0">
              <a:solidFill>
                <a:srgbClr val="12B4BC"/>
              </a:solidFill>
            </a:endParaRPr>
          </a:p>
        </p:txBody>
      </p:sp>
    </p:spTree>
    <p:extLst>
      <p:ext uri="{BB962C8B-B14F-4D97-AF65-F5344CB8AC3E}">
        <p14:creationId xmlns:p14="http://schemas.microsoft.com/office/powerpoint/2010/main" val="545934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60081" y="1184429"/>
            <a:ext cx="11158330" cy="6470135"/>
          </a:xfrm>
        </p:spPr>
        <p:txBody>
          <a:bodyPr>
            <a:normAutofit/>
          </a:bodyPr>
          <a:lstStyle/>
          <a:p>
            <a:pPr marL="0" indent="0" algn="just">
              <a:buNone/>
            </a:pPr>
            <a:r>
              <a:rPr lang="he-IL" sz="3600" dirty="0"/>
              <a:t>"ההסבר האהוב שלי לשם הלהקה הוא ש'טיפקס' נועדה למחוק את ההבדלים בין הסגנונות. המוזיקה שלנו גרה על הגשר בין צבעים שונים, האמנות שלנו חיה במעבר בין טעמים; היכן שיש גבול אנחנו מוחקים אותו ומייצרים מרחב חדש..."</a:t>
            </a:r>
            <a:endParaRPr lang="he-IL" sz="3200" b="1" dirty="0"/>
          </a:p>
          <a:p>
            <a:pPr marL="0" indent="0">
              <a:buNone/>
            </a:pPr>
            <a:r>
              <a:rPr lang="he-IL" sz="3200" b="1" dirty="0"/>
              <a:t> </a:t>
            </a:r>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המחאה בשיר</a:t>
            </a:r>
            <a:br>
              <a:rPr lang="he-IL" dirty="0">
                <a:solidFill>
                  <a:srgbClr val="12B4BC"/>
                </a:solidFill>
              </a:rPr>
            </a:br>
            <a:r>
              <a:rPr lang="he-IL" sz="2800" dirty="0">
                <a:solidFill>
                  <a:srgbClr val="12B4BC"/>
                </a:solidFill>
              </a:rPr>
              <a:t>למה השיר "מתכוון"?</a:t>
            </a:r>
            <a:endParaRPr lang="he-IL" dirty="0">
              <a:solidFill>
                <a:srgbClr val="12B4BC"/>
              </a:solidFill>
            </a:endParaRPr>
          </a:p>
        </p:txBody>
      </p:sp>
    </p:spTree>
    <p:extLst>
      <p:ext uri="{BB962C8B-B14F-4D97-AF65-F5344CB8AC3E}">
        <p14:creationId xmlns:p14="http://schemas.microsoft.com/office/powerpoint/2010/main" val="3401405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60081" y="1184429"/>
            <a:ext cx="11158330" cy="6470135"/>
          </a:xfrm>
        </p:spPr>
        <p:txBody>
          <a:bodyPr>
            <a:normAutofit lnSpcReduction="10000"/>
          </a:bodyPr>
          <a:lstStyle/>
          <a:p>
            <a:pPr marL="0" indent="0" algn="just">
              <a:buNone/>
            </a:pPr>
            <a:r>
              <a:rPr lang="he-IL" sz="3500" dirty="0"/>
              <a:t>"הלבנטיניות שלנו מתבטאת בדרך שבה אנחנו משלבים אלמנטים שאהבנו בתרבויות שונות: הומור יהודי,שתי אצבע מחאה של היפ-הופ, מלודיה מזרחית, הרמוניה קלאסית, אקורדיון עברי, עוצמה של רוק, מבנים של פופ ותוכן מרכזי בעל משמעות".</a:t>
            </a:r>
          </a:p>
          <a:p>
            <a:pPr marL="0" indent="0" algn="just">
              <a:buNone/>
            </a:pPr>
            <a:endParaRPr lang="he-IL" sz="3200" b="1" dirty="0"/>
          </a:p>
          <a:p>
            <a:pPr marL="0" indent="0">
              <a:buNone/>
            </a:pPr>
            <a:r>
              <a:rPr lang="he-IL" sz="3200" b="1" dirty="0"/>
              <a:t> </a:t>
            </a:r>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המחאה בשיר</a:t>
            </a:r>
            <a:br>
              <a:rPr lang="he-IL" dirty="0">
                <a:solidFill>
                  <a:srgbClr val="12B4BC"/>
                </a:solidFill>
              </a:rPr>
            </a:br>
            <a:r>
              <a:rPr lang="he-IL" sz="2800" dirty="0">
                <a:solidFill>
                  <a:srgbClr val="12B4BC"/>
                </a:solidFill>
              </a:rPr>
              <a:t>למה השיר "מתכוון"?</a:t>
            </a:r>
            <a:endParaRPr lang="he-IL" dirty="0">
              <a:solidFill>
                <a:srgbClr val="12B4BC"/>
              </a:solidFill>
            </a:endParaRPr>
          </a:p>
        </p:txBody>
      </p:sp>
    </p:spTree>
    <p:extLst>
      <p:ext uri="{BB962C8B-B14F-4D97-AF65-F5344CB8AC3E}">
        <p14:creationId xmlns:p14="http://schemas.microsoft.com/office/powerpoint/2010/main" val="1259832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2" y="2486965"/>
            <a:ext cx="12192001" cy="1260164"/>
          </a:xfrm>
        </p:spPr>
        <p:txBody>
          <a:bodyPr/>
          <a:lstStyle/>
          <a:p>
            <a:r>
              <a:rPr lang="he-IL" dirty="0">
                <a:sym typeface="Varela Round"/>
              </a:rPr>
              <a:t>4. חומר למחשבה</a:t>
            </a:r>
            <a:br>
              <a:rPr lang="he-IL" dirty="0">
                <a:sym typeface="Varela Round"/>
              </a:rPr>
            </a:br>
            <a:endParaRPr lang="he-IL" dirty="0">
              <a:solidFill>
                <a:srgbClr val="192A72"/>
              </a:solidFill>
            </a:endParaRPr>
          </a:p>
        </p:txBody>
      </p:sp>
    </p:spTree>
    <p:extLst>
      <p:ext uri="{BB962C8B-B14F-4D97-AF65-F5344CB8AC3E}">
        <p14:creationId xmlns:p14="http://schemas.microsoft.com/office/powerpoint/2010/main" val="250120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836340" y="1636999"/>
            <a:ext cx="12192001" cy="1260164"/>
          </a:xfrm>
        </p:spPr>
        <p:txBody>
          <a:bodyPr/>
          <a:lstStyle/>
          <a:p>
            <a:r>
              <a:rPr lang="he-IL" dirty="0">
                <a:solidFill>
                  <a:srgbClr val="192A72"/>
                </a:solidFill>
              </a:rPr>
              <a:t>1. </a:t>
            </a:r>
            <a:r>
              <a:rPr lang="he-IL" dirty="0"/>
              <a:t>קובי אוז (טיפקס)</a:t>
            </a:r>
            <a:endParaRPr lang="he-IL" dirty="0">
              <a:solidFill>
                <a:srgbClr val="192A72"/>
              </a:solidFill>
            </a:endParaRPr>
          </a:p>
        </p:txBody>
      </p:sp>
      <p:sp>
        <p:nvSpPr>
          <p:cNvPr id="7" name="כותרת משנה 6"/>
          <p:cNvSpPr>
            <a:spLocks noGrp="1"/>
          </p:cNvSpPr>
          <p:nvPr>
            <p:ph type="subTitle" idx="1"/>
          </p:nvPr>
        </p:nvSpPr>
        <p:spPr>
          <a:xfrm>
            <a:off x="-836341" y="2962350"/>
            <a:ext cx="12192001" cy="642174"/>
          </a:xfrm>
        </p:spPr>
        <p:txBody>
          <a:bodyPr/>
          <a:lstStyle/>
          <a:p>
            <a:r>
              <a:rPr lang="he-IL" dirty="0">
                <a:sym typeface="Varela Round"/>
              </a:rPr>
              <a:t>היכרות ראשונית</a:t>
            </a:r>
            <a:endParaRPr lang="he-IL" dirty="0">
              <a:solidFill>
                <a:srgbClr val="192A72"/>
              </a:solidFill>
              <a:sym typeface="Varela Round"/>
            </a:endParaRPr>
          </a:p>
        </p:txBody>
      </p:sp>
      <p:pic>
        <p:nvPicPr>
          <p:cNvPr id="3" name="Picture 2">
            <a:extLst>
              <a:ext uri="{FF2B5EF4-FFF2-40B4-BE49-F238E27FC236}">
                <a16:creationId xmlns:a16="http://schemas.microsoft.com/office/drawing/2014/main" id="{7E117FA0-7D41-48AB-AB23-2296388915BC}"/>
              </a:ext>
            </a:extLst>
          </p:cNvPr>
          <p:cNvPicPr>
            <a:picLocks noChangeAspect="1"/>
          </p:cNvPicPr>
          <p:nvPr/>
        </p:nvPicPr>
        <p:blipFill>
          <a:blip r:embed="rId3"/>
          <a:stretch>
            <a:fillRect/>
          </a:stretch>
        </p:blipFill>
        <p:spPr>
          <a:xfrm>
            <a:off x="9109457" y="1702186"/>
            <a:ext cx="2651651" cy="238995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6469D9-7AB5-4B51-A971-96A91FB99D24}"/>
              </a:ext>
            </a:extLst>
          </p:cNvPr>
          <p:cNvSpPr>
            <a:spLocks noGrp="1"/>
          </p:cNvSpPr>
          <p:nvPr>
            <p:ph type="ctrTitle"/>
          </p:nvPr>
        </p:nvSpPr>
        <p:spPr>
          <a:xfrm>
            <a:off x="566573" y="190537"/>
            <a:ext cx="10872592" cy="808533"/>
          </a:xfrm>
        </p:spPr>
        <p:txBody>
          <a:bodyPr/>
          <a:lstStyle/>
          <a:p>
            <a:r>
              <a:rPr lang="he-IL" sz="5400" dirty="0">
                <a:solidFill>
                  <a:srgbClr val="192A72"/>
                </a:solidFill>
              </a:rPr>
              <a:t>האנשים השקופים</a:t>
            </a:r>
            <a:endParaRPr lang="en-US" sz="2400" dirty="0">
              <a:solidFill>
                <a:srgbClr val="192A72"/>
              </a:solidFill>
            </a:endParaRPr>
          </a:p>
        </p:txBody>
      </p:sp>
      <p:pic>
        <p:nvPicPr>
          <p:cNvPr id="7" name="תמונה 6" descr="תמונה שמכילה אובייקט, שעון&#10;&#10;התיאור נוצר באופן אוטומטי">
            <a:extLst>
              <a:ext uri="{FF2B5EF4-FFF2-40B4-BE49-F238E27FC236}">
                <a16:creationId xmlns:a16="http://schemas.microsoft.com/office/drawing/2014/main" id="{300B5EBA-5684-439B-82F6-2B288C3AC2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28" t="21296" r="8702"/>
          <a:stretch/>
        </p:blipFill>
        <p:spPr>
          <a:xfrm>
            <a:off x="4857645" y="4499273"/>
            <a:ext cx="2185594" cy="2168190"/>
          </a:xfrm>
          <a:prstGeom prst="rect">
            <a:avLst/>
          </a:prstGeom>
        </p:spPr>
      </p:pic>
      <p:sp>
        <p:nvSpPr>
          <p:cNvPr id="6" name="מלבן 5">
            <a:extLst>
              <a:ext uri="{FF2B5EF4-FFF2-40B4-BE49-F238E27FC236}">
                <a16:creationId xmlns:a16="http://schemas.microsoft.com/office/drawing/2014/main" id="{D989127E-4432-4D24-8B7A-2550CB04B507}"/>
              </a:ext>
            </a:extLst>
          </p:cNvPr>
          <p:cNvSpPr/>
          <p:nvPr/>
        </p:nvSpPr>
        <p:spPr>
          <a:xfrm>
            <a:off x="2166439" y="5133019"/>
            <a:ext cx="2584362" cy="769441"/>
          </a:xfrm>
          <a:prstGeom prst="rect">
            <a:avLst/>
          </a:prstGeom>
        </p:spPr>
        <p:txBody>
          <a:bodyPr wrap="none">
            <a:spAutoFit/>
          </a:bodyPr>
          <a:lstStyle/>
          <a:p>
            <a:r>
              <a:rPr lang="he-IL" sz="4400" dirty="0">
                <a:solidFill>
                  <a:srgbClr val="192A72"/>
                </a:solidFill>
                <a:latin typeface="Varela Round" panose="00000500000000000000" pitchFamily="2" charset="-79"/>
                <a:cs typeface="Varela Round" panose="00000500000000000000" pitchFamily="2" charset="-79"/>
              </a:rPr>
              <a:t>סרקו אותי</a:t>
            </a:r>
          </a:p>
        </p:txBody>
      </p:sp>
      <p:sp>
        <p:nvSpPr>
          <p:cNvPr id="3" name="Rectangle 2">
            <a:extLst>
              <a:ext uri="{FF2B5EF4-FFF2-40B4-BE49-F238E27FC236}">
                <a16:creationId xmlns:a16="http://schemas.microsoft.com/office/drawing/2014/main" id="{D35886EA-67A2-45AB-A4A9-928CBC1BD51A}"/>
              </a:ext>
            </a:extLst>
          </p:cNvPr>
          <p:cNvSpPr/>
          <p:nvPr/>
        </p:nvSpPr>
        <p:spPr>
          <a:xfrm>
            <a:off x="6002869" y="990375"/>
            <a:ext cx="5834961" cy="4352153"/>
          </a:xfrm>
          <a:prstGeom prst="rect">
            <a:avLst/>
          </a:prstGeom>
        </p:spPr>
        <p:txBody>
          <a:bodyPr wrap="square">
            <a:spAutoFit/>
          </a:bodyPr>
          <a:lstStyle/>
          <a:p>
            <a:pPr algn="just">
              <a:lnSpc>
                <a:spcPct val="150000"/>
              </a:lnSpc>
            </a:pPr>
            <a:r>
              <a:rPr lang="he-IL" sz="3200" dirty="0"/>
              <a:t>השיר של טיפקס מצביע על האבחנה השגויה בין "אנחנו" ל"הם".</a:t>
            </a:r>
          </a:p>
          <a:p>
            <a:pPr algn="just">
              <a:lnSpc>
                <a:spcPct val="150000"/>
              </a:lnSpc>
            </a:pPr>
            <a:r>
              <a:rPr lang="he-IL" sz="3200" dirty="0"/>
              <a:t>בואו ונתוודע לשיר נוסף שמבצע אבחנה זו: "האנשים השקופים" מאת אייל שמיר. </a:t>
            </a:r>
          </a:p>
          <a:p>
            <a:pPr algn="just">
              <a:lnSpc>
                <a:spcPct val="150000"/>
              </a:lnSpc>
            </a:pPr>
            <a:endParaRPr lang="he-IL" sz="2800" dirty="0"/>
          </a:p>
        </p:txBody>
      </p:sp>
      <p:pic>
        <p:nvPicPr>
          <p:cNvPr id="5" name="Picture 4">
            <a:extLst>
              <a:ext uri="{FF2B5EF4-FFF2-40B4-BE49-F238E27FC236}">
                <a16:creationId xmlns:a16="http://schemas.microsoft.com/office/drawing/2014/main" id="{FB95CEA9-6019-4BDA-8E4B-B9D744A830C9}"/>
              </a:ext>
            </a:extLst>
          </p:cNvPr>
          <p:cNvPicPr>
            <a:picLocks noChangeAspect="1"/>
          </p:cNvPicPr>
          <p:nvPr/>
        </p:nvPicPr>
        <p:blipFill>
          <a:blip r:embed="rId4"/>
          <a:stretch>
            <a:fillRect/>
          </a:stretch>
        </p:blipFill>
        <p:spPr>
          <a:xfrm>
            <a:off x="0" y="35133"/>
            <a:ext cx="4876800" cy="5153025"/>
          </a:xfrm>
          <a:prstGeom prst="rect">
            <a:avLst/>
          </a:prstGeom>
        </p:spPr>
      </p:pic>
    </p:spTree>
    <p:extLst>
      <p:ext uri="{BB962C8B-B14F-4D97-AF65-F5344CB8AC3E}">
        <p14:creationId xmlns:p14="http://schemas.microsoft.com/office/powerpoint/2010/main" val="2760718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757E67-C2E5-4D05-B9FE-6060635E6A61}"/>
              </a:ext>
            </a:extLst>
          </p:cNvPr>
          <p:cNvSpPr/>
          <p:nvPr/>
        </p:nvSpPr>
        <p:spPr>
          <a:xfrm>
            <a:off x="6096000" y="476650"/>
            <a:ext cx="6096000" cy="5955989"/>
          </a:xfrm>
          <a:prstGeom prst="rect">
            <a:avLst/>
          </a:prstGeom>
        </p:spPr>
        <p:txBody>
          <a:bodyPr>
            <a:spAutoFit/>
          </a:bodyPr>
          <a:lstStyle/>
          <a:p>
            <a:pPr>
              <a:lnSpc>
                <a:spcPct val="150000"/>
              </a:lnSpc>
            </a:pPr>
            <a:r>
              <a:rPr lang="he-IL" sz="2400" dirty="0">
                <a:solidFill>
                  <a:srgbClr val="192A72"/>
                </a:solidFill>
                <a:latin typeface="Arial Unicode MS" pitchFamily="34" charset="-128"/>
                <a:ea typeface="Arial Unicode MS" pitchFamily="34" charset="-128"/>
              </a:rPr>
              <a:t>הם נמצאים סביבנו בכל מקום</a:t>
            </a:r>
          </a:p>
          <a:p>
            <a:pPr>
              <a:lnSpc>
                <a:spcPct val="150000"/>
              </a:lnSpc>
            </a:pPr>
            <a:r>
              <a:rPr lang="he-IL" sz="2400" dirty="0">
                <a:solidFill>
                  <a:srgbClr val="192A72"/>
                </a:solidFill>
                <a:latin typeface="Arial Unicode MS" pitchFamily="34" charset="-128"/>
                <a:ea typeface="Arial Unicode MS" pitchFamily="34" charset="-128"/>
              </a:rPr>
              <a:t>בכניסה לקניון, בשער בית הספר, ברחוב, באוטובוס, במעלית, בתור בדואר...</a:t>
            </a:r>
          </a:p>
          <a:p>
            <a:pPr>
              <a:lnSpc>
                <a:spcPct val="150000"/>
              </a:lnSpc>
            </a:pPr>
            <a:endParaRPr lang="he-IL" sz="2400" dirty="0">
              <a:solidFill>
                <a:srgbClr val="192A72"/>
              </a:solidFill>
              <a:latin typeface="Arial Unicode MS" pitchFamily="34" charset="-128"/>
              <a:ea typeface="Arial Unicode MS" pitchFamily="34" charset="-128"/>
            </a:endParaRPr>
          </a:p>
          <a:p>
            <a:pPr>
              <a:lnSpc>
                <a:spcPct val="150000"/>
              </a:lnSpc>
            </a:pPr>
            <a:r>
              <a:rPr lang="he-IL" sz="2400" dirty="0">
                <a:solidFill>
                  <a:srgbClr val="192A72"/>
                </a:solidFill>
                <a:latin typeface="Arial Unicode MS" pitchFamily="34" charset="-128"/>
                <a:ea typeface="Arial Unicode MS" pitchFamily="34" charset="-128"/>
              </a:rPr>
              <a:t>אנחנו רואים אותם אבל לא ממש מביטים</a:t>
            </a:r>
          </a:p>
          <a:p>
            <a:pPr>
              <a:lnSpc>
                <a:spcPct val="150000"/>
              </a:lnSpc>
            </a:pPr>
            <a:r>
              <a:rPr lang="he-IL" sz="2400" dirty="0">
                <a:solidFill>
                  <a:srgbClr val="192A72"/>
                </a:solidFill>
                <a:latin typeface="Arial Unicode MS" pitchFamily="34" charset="-128"/>
                <a:ea typeface="Arial Unicode MS" pitchFamily="34" charset="-128"/>
              </a:rPr>
              <a:t>לא רוצים לראות</a:t>
            </a:r>
          </a:p>
          <a:p>
            <a:pPr>
              <a:lnSpc>
                <a:spcPct val="150000"/>
              </a:lnSpc>
            </a:pPr>
            <a:r>
              <a:rPr lang="he-IL" sz="2400" dirty="0">
                <a:solidFill>
                  <a:srgbClr val="192A72"/>
                </a:solidFill>
                <a:latin typeface="Arial Unicode MS" pitchFamily="34" charset="-128"/>
                <a:ea typeface="Arial Unicode MS" pitchFamily="34" charset="-128"/>
              </a:rPr>
              <a:t>הם מפריעים לנו לרוץ ליעד הבא</a:t>
            </a:r>
          </a:p>
          <a:p>
            <a:pPr>
              <a:lnSpc>
                <a:spcPct val="150000"/>
              </a:lnSpc>
            </a:pPr>
            <a:r>
              <a:rPr lang="he-IL" sz="2400" dirty="0">
                <a:solidFill>
                  <a:srgbClr val="192A72"/>
                </a:solidFill>
                <a:latin typeface="Arial Unicode MS" pitchFamily="34" charset="-128"/>
                <a:ea typeface="Arial Unicode MS" pitchFamily="34" charset="-128"/>
              </a:rPr>
              <a:t>הם מזכירים לנו שמזלנו שפר עלינו</a:t>
            </a:r>
          </a:p>
          <a:p>
            <a:pPr>
              <a:lnSpc>
                <a:spcPct val="150000"/>
              </a:lnSpc>
            </a:pPr>
            <a:r>
              <a:rPr lang="he-IL" sz="2400" dirty="0">
                <a:solidFill>
                  <a:srgbClr val="192A72"/>
                </a:solidFill>
                <a:latin typeface="Arial Unicode MS" pitchFamily="34" charset="-128"/>
                <a:ea typeface="Arial Unicode MS" pitchFamily="34" charset="-128"/>
              </a:rPr>
              <a:t>לפעמים אנחנו מרגישים אשמים בגללם</a:t>
            </a:r>
          </a:p>
          <a:p>
            <a:pPr>
              <a:lnSpc>
                <a:spcPct val="150000"/>
              </a:lnSpc>
            </a:pPr>
            <a:endParaRPr lang="he-IL" sz="2400" dirty="0">
              <a:solidFill>
                <a:srgbClr val="192A72"/>
              </a:solidFill>
              <a:latin typeface="Arial Unicode MS" pitchFamily="34" charset="-128"/>
              <a:ea typeface="Arial Unicode MS" pitchFamily="34" charset="-128"/>
            </a:endParaRPr>
          </a:p>
          <a:p>
            <a:pPr>
              <a:lnSpc>
                <a:spcPct val="150000"/>
              </a:lnSpc>
            </a:pPr>
            <a:endParaRPr lang="en-US" sz="1600" dirty="0">
              <a:solidFill>
                <a:srgbClr val="192A72"/>
              </a:solidFill>
              <a:latin typeface="Arial Unicode MS" pitchFamily="34" charset="-128"/>
              <a:ea typeface="Arial Unicode MS" pitchFamily="34" charset="-128"/>
            </a:endParaRPr>
          </a:p>
        </p:txBody>
      </p:sp>
      <p:sp>
        <p:nvSpPr>
          <p:cNvPr id="4" name="מציין מיקום תוכן 2">
            <a:extLst>
              <a:ext uri="{FF2B5EF4-FFF2-40B4-BE49-F238E27FC236}">
                <a16:creationId xmlns:a16="http://schemas.microsoft.com/office/drawing/2014/main" id="{FD5D35EC-48F6-4BFE-81F5-9EF6596C8994}"/>
              </a:ext>
            </a:extLst>
          </p:cNvPr>
          <p:cNvSpPr>
            <a:spLocks noGrp="1"/>
          </p:cNvSpPr>
          <p:nvPr>
            <p:ph sz="quarter" idx="14"/>
          </p:nvPr>
        </p:nvSpPr>
        <p:spPr>
          <a:xfrm>
            <a:off x="1" y="5617"/>
            <a:ext cx="8513710" cy="400050"/>
          </a:xfrm>
        </p:spPr>
        <p:txBody>
          <a:bodyPr/>
          <a:lstStyle/>
          <a:p>
            <a:r>
              <a:rPr lang="he-IL" sz="3200" b="1" dirty="0">
                <a:solidFill>
                  <a:srgbClr val="12B4BC"/>
                </a:solidFill>
              </a:rPr>
              <a:t>האנשים השקופים/ אייל שמיר</a:t>
            </a:r>
          </a:p>
        </p:txBody>
      </p:sp>
      <p:sp>
        <p:nvSpPr>
          <p:cNvPr id="3" name="TextBox 2">
            <a:extLst>
              <a:ext uri="{FF2B5EF4-FFF2-40B4-BE49-F238E27FC236}">
                <a16:creationId xmlns:a16="http://schemas.microsoft.com/office/drawing/2014/main" id="{42B3030B-C8C6-4B3C-A6F4-2208EB2BB12E}"/>
              </a:ext>
            </a:extLst>
          </p:cNvPr>
          <p:cNvSpPr txBox="1"/>
          <p:nvPr/>
        </p:nvSpPr>
        <p:spPr>
          <a:xfrm>
            <a:off x="1696825" y="443375"/>
            <a:ext cx="4260915" cy="5581528"/>
          </a:xfrm>
          <a:prstGeom prst="rect">
            <a:avLst/>
          </a:prstGeom>
          <a:noFill/>
        </p:spPr>
        <p:txBody>
          <a:bodyPr wrap="square" rtlCol="0">
            <a:spAutoFit/>
          </a:bodyPr>
          <a:lstStyle/>
          <a:p>
            <a:pPr>
              <a:lnSpc>
                <a:spcPct val="150000"/>
              </a:lnSpc>
            </a:pPr>
            <a:r>
              <a:rPr lang="he-IL" sz="2400" dirty="0">
                <a:solidFill>
                  <a:srgbClr val="192A72"/>
                </a:solidFill>
                <a:latin typeface="Arial Unicode MS" pitchFamily="34" charset="-128"/>
                <a:ea typeface="Arial Unicode MS" pitchFamily="34" charset="-128"/>
              </a:rPr>
              <a:t>אלה האנשים הקטנים שמסובבים את גלגלי השיניים של המציאות הנוחה שלנו</a:t>
            </a:r>
          </a:p>
          <a:p>
            <a:pPr>
              <a:lnSpc>
                <a:spcPct val="150000"/>
              </a:lnSpc>
            </a:pPr>
            <a:endParaRPr lang="he-IL" sz="2400" dirty="0">
              <a:solidFill>
                <a:srgbClr val="192A72"/>
              </a:solidFill>
              <a:latin typeface="Arial Unicode MS" pitchFamily="34" charset="-128"/>
              <a:ea typeface="Arial Unicode MS" pitchFamily="34" charset="-128"/>
            </a:endParaRPr>
          </a:p>
          <a:p>
            <a:pPr>
              <a:lnSpc>
                <a:spcPct val="150000"/>
              </a:lnSpc>
            </a:pPr>
            <a:r>
              <a:rPr lang="he-IL" sz="2400" dirty="0">
                <a:solidFill>
                  <a:srgbClr val="192A72"/>
                </a:solidFill>
                <a:latin typeface="Arial Unicode MS" pitchFamily="34" charset="-128"/>
                <a:ea typeface="Arial Unicode MS" pitchFamily="34" charset="-128"/>
              </a:rPr>
              <a:t>הם אלה שנפלו בין הכיסאות של מסלול המרוצים</a:t>
            </a:r>
          </a:p>
          <a:p>
            <a:pPr>
              <a:lnSpc>
                <a:spcPct val="150000"/>
              </a:lnSpc>
            </a:pPr>
            <a:endParaRPr lang="he-IL" sz="2400" dirty="0">
              <a:solidFill>
                <a:srgbClr val="192A72"/>
              </a:solidFill>
              <a:latin typeface="Arial Unicode MS" pitchFamily="34" charset="-128"/>
              <a:ea typeface="Arial Unicode MS" pitchFamily="34" charset="-128"/>
            </a:endParaRPr>
          </a:p>
          <a:p>
            <a:pPr>
              <a:lnSpc>
                <a:spcPct val="150000"/>
              </a:lnSpc>
            </a:pPr>
            <a:r>
              <a:rPr lang="he-IL" sz="2400" dirty="0">
                <a:solidFill>
                  <a:srgbClr val="192A72"/>
                </a:solidFill>
                <a:latin typeface="Arial Unicode MS" pitchFamily="34" charset="-128"/>
                <a:ea typeface="Arial Unicode MS" pitchFamily="34" charset="-128"/>
              </a:rPr>
              <a:t>הם חוטבי העצים ושואבי המים של תרבות המערב</a:t>
            </a:r>
          </a:p>
          <a:p>
            <a:pPr>
              <a:lnSpc>
                <a:spcPct val="150000"/>
              </a:lnSpc>
            </a:pPr>
            <a:endParaRPr lang="he-IL" sz="2400" dirty="0">
              <a:solidFill>
                <a:srgbClr val="192A72"/>
              </a:solidFill>
              <a:latin typeface="Arial Unicode MS" pitchFamily="34" charset="-128"/>
              <a:ea typeface="Arial Unicode MS" pitchFamily="34" charset="-128"/>
            </a:endParaRPr>
          </a:p>
        </p:txBody>
      </p:sp>
    </p:spTree>
    <p:extLst>
      <p:ext uri="{BB962C8B-B14F-4D97-AF65-F5344CB8AC3E}">
        <p14:creationId xmlns:p14="http://schemas.microsoft.com/office/powerpoint/2010/main" val="1670205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757E67-C2E5-4D05-B9FE-6060635E6A61}"/>
              </a:ext>
            </a:extLst>
          </p:cNvPr>
          <p:cNvSpPr/>
          <p:nvPr/>
        </p:nvSpPr>
        <p:spPr>
          <a:xfrm>
            <a:off x="5652941" y="544240"/>
            <a:ext cx="6096000" cy="5032660"/>
          </a:xfrm>
          <a:prstGeom prst="rect">
            <a:avLst/>
          </a:prstGeom>
        </p:spPr>
        <p:txBody>
          <a:bodyPr>
            <a:spAutoFit/>
          </a:bodyPr>
          <a:lstStyle/>
          <a:p>
            <a:pPr>
              <a:lnSpc>
                <a:spcPct val="150000"/>
              </a:lnSpc>
            </a:pPr>
            <a:r>
              <a:rPr lang="he-IL" sz="2000" dirty="0">
                <a:solidFill>
                  <a:srgbClr val="192A72"/>
                </a:solidFill>
                <a:latin typeface="Arial Unicode MS" pitchFamily="34" charset="-128"/>
                <a:ea typeface="Arial Unicode MS" pitchFamily="34" charset="-128"/>
              </a:rPr>
              <a:t>גברים ונשים שבזכותם הרחוב שלנו נקי, הקניון מאובטח והדואר מגיע בזמן</a:t>
            </a:r>
          </a:p>
          <a:p>
            <a:pPr>
              <a:lnSpc>
                <a:spcPct val="150000"/>
              </a:lnSpc>
            </a:pPr>
            <a:endParaRPr lang="he-IL" sz="2000" dirty="0">
              <a:solidFill>
                <a:srgbClr val="192A72"/>
              </a:solidFill>
              <a:latin typeface="Arial Unicode MS" pitchFamily="34" charset="-128"/>
              <a:ea typeface="Arial Unicode MS" pitchFamily="34" charset="-128"/>
            </a:endParaRPr>
          </a:p>
          <a:p>
            <a:pPr>
              <a:lnSpc>
                <a:spcPct val="150000"/>
              </a:lnSpc>
            </a:pPr>
            <a:r>
              <a:rPr lang="he-IL" sz="2000" dirty="0">
                <a:solidFill>
                  <a:srgbClr val="192A72"/>
                </a:solidFill>
                <a:latin typeface="Arial Unicode MS" pitchFamily="34" charset="-128"/>
                <a:ea typeface="Arial Unicode MS" pitchFamily="34" charset="-128"/>
              </a:rPr>
              <a:t> כן, בסך הכל הם אנשים טובים האנשים האלה</a:t>
            </a:r>
          </a:p>
          <a:p>
            <a:pPr>
              <a:lnSpc>
                <a:spcPct val="150000"/>
              </a:lnSpc>
            </a:pPr>
            <a:r>
              <a:rPr lang="he-IL" sz="2000" dirty="0">
                <a:solidFill>
                  <a:srgbClr val="192A72"/>
                </a:solidFill>
                <a:latin typeface="Arial Unicode MS" pitchFamily="34" charset="-128"/>
                <a:ea typeface="Arial Unicode MS" pitchFamily="34" charset="-128"/>
              </a:rPr>
              <a:t>למרות שלפעמים הם נראים קצת מוזר </a:t>
            </a:r>
          </a:p>
          <a:p>
            <a:pPr>
              <a:lnSpc>
                <a:spcPct val="150000"/>
              </a:lnSpc>
            </a:pPr>
            <a:r>
              <a:rPr lang="he-IL" sz="2000" dirty="0">
                <a:solidFill>
                  <a:srgbClr val="192A72"/>
                </a:solidFill>
                <a:latin typeface="Arial Unicode MS" pitchFamily="34" charset="-128"/>
                <a:ea typeface="Arial Unicode MS" pitchFamily="34" charset="-128"/>
              </a:rPr>
              <a:t>הם עוזרים לנו כל הזמן בלי לבקש תודה</a:t>
            </a:r>
          </a:p>
          <a:p>
            <a:pPr>
              <a:lnSpc>
                <a:spcPct val="150000"/>
              </a:lnSpc>
            </a:pPr>
            <a:r>
              <a:rPr lang="he-IL" sz="2000" dirty="0">
                <a:solidFill>
                  <a:srgbClr val="192A72"/>
                </a:solidFill>
                <a:latin typeface="Arial Unicode MS" pitchFamily="34" charset="-128"/>
                <a:ea typeface="Arial Unicode MS" pitchFamily="34" charset="-128"/>
              </a:rPr>
              <a:t>ואנחנו גם לא אומרים, חוששים להסתכל בעיניהם, חוששים לחייך אליהם</a:t>
            </a:r>
          </a:p>
          <a:p>
            <a:pPr>
              <a:lnSpc>
                <a:spcPct val="150000"/>
              </a:lnSpc>
            </a:pPr>
            <a:r>
              <a:rPr lang="he-IL" sz="2000" dirty="0">
                <a:solidFill>
                  <a:srgbClr val="192A72"/>
                </a:solidFill>
                <a:latin typeface="Arial Unicode MS" pitchFamily="34" charset="-128"/>
                <a:ea typeface="Arial Unicode MS" pitchFamily="34" charset="-128"/>
              </a:rPr>
              <a:t>אולי משהו רע יקרה לנו, אולי גורלם ידבק בנו"</a:t>
            </a:r>
          </a:p>
          <a:p>
            <a:pPr>
              <a:lnSpc>
                <a:spcPct val="150000"/>
              </a:lnSpc>
            </a:pPr>
            <a:r>
              <a:rPr lang="he-IL" sz="2000" dirty="0">
                <a:solidFill>
                  <a:srgbClr val="192A72"/>
                </a:solidFill>
                <a:latin typeface="Arial Unicode MS" pitchFamily="34" charset="-128"/>
                <a:ea typeface="Arial Unicode MS" pitchFamily="34" charset="-128"/>
              </a:rPr>
              <a:t>למה שנגיד תודה? למה שנחייך? זו העבודה שלהם",</a:t>
            </a:r>
          </a:p>
          <a:p>
            <a:pPr>
              <a:lnSpc>
                <a:spcPct val="150000"/>
              </a:lnSpc>
            </a:pPr>
            <a:endParaRPr lang="en-US" sz="1400" dirty="0">
              <a:solidFill>
                <a:srgbClr val="192A72"/>
              </a:solidFill>
              <a:latin typeface="Arial Unicode MS" pitchFamily="34" charset="-128"/>
              <a:ea typeface="Arial Unicode MS" pitchFamily="34" charset="-128"/>
            </a:endParaRPr>
          </a:p>
        </p:txBody>
      </p:sp>
      <p:sp>
        <p:nvSpPr>
          <p:cNvPr id="4" name="מציין מיקום תוכן 2">
            <a:extLst>
              <a:ext uri="{FF2B5EF4-FFF2-40B4-BE49-F238E27FC236}">
                <a16:creationId xmlns:a16="http://schemas.microsoft.com/office/drawing/2014/main" id="{FD5D35EC-48F6-4BFE-81F5-9EF6596C8994}"/>
              </a:ext>
            </a:extLst>
          </p:cNvPr>
          <p:cNvSpPr>
            <a:spLocks noGrp="1"/>
          </p:cNvSpPr>
          <p:nvPr>
            <p:ph sz="quarter" idx="14"/>
          </p:nvPr>
        </p:nvSpPr>
        <p:spPr>
          <a:xfrm>
            <a:off x="1" y="5617"/>
            <a:ext cx="8513710" cy="400050"/>
          </a:xfrm>
        </p:spPr>
        <p:txBody>
          <a:bodyPr/>
          <a:lstStyle/>
          <a:p>
            <a:r>
              <a:rPr lang="he-IL" sz="3200" b="1" dirty="0">
                <a:solidFill>
                  <a:srgbClr val="12B4BC"/>
                </a:solidFill>
              </a:rPr>
              <a:t>האנשים השקופים/ אייל שמיר</a:t>
            </a:r>
          </a:p>
        </p:txBody>
      </p:sp>
      <p:sp>
        <p:nvSpPr>
          <p:cNvPr id="3" name="TextBox 2">
            <a:extLst>
              <a:ext uri="{FF2B5EF4-FFF2-40B4-BE49-F238E27FC236}">
                <a16:creationId xmlns:a16="http://schemas.microsoft.com/office/drawing/2014/main" id="{42B3030B-C8C6-4B3C-A6F4-2208EB2BB12E}"/>
              </a:ext>
            </a:extLst>
          </p:cNvPr>
          <p:cNvSpPr txBox="1"/>
          <p:nvPr/>
        </p:nvSpPr>
        <p:spPr>
          <a:xfrm>
            <a:off x="914401" y="544240"/>
            <a:ext cx="4260915" cy="4204997"/>
          </a:xfrm>
          <a:prstGeom prst="rect">
            <a:avLst/>
          </a:prstGeom>
          <a:noFill/>
        </p:spPr>
        <p:txBody>
          <a:bodyPr wrap="square" rtlCol="0">
            <a:spAutoFit/>
          </a:bodyPr>
          <a:lstStyle/>
          <a:p>
            <a:pPr>
              <a:lnSpc>
                <a:spcPct val="150000"/>
              </a:lnSpc>
            </a:pPr>
            <a:r>
              <a:rPr lang="he-IL" sz="2000" dirty="0">
                <a:solidFill>
                  <a:srgbClr val="192A72"/>
                </a:solidFill>
                <a:latin typeface="Arial Unicode MS" pitchFamily="34" charset="-128"/>
                <a:ea typeface="Arial Unicode MS" pitchFamily="34" charset="-128"/>
              </a:rPr>
              <a:t>אנחנו אומרים לעצמנו, "הם מקבלים עליה כסף</a:t>
            </a:r>
          </a:p>
          <a:p>
            <a:pPr>
              <a:lnSpc>
                <a:spcPct val="150000"/>
              </a:lnSpc>
            </a:pPr>
            <a:r>
              <a:rPr lang="he-IL" sz="2000" dirty="0">
                <a:solidFill>
                  <a:srgbClr val="192A72"/>
                </a:solidFill>
                <a:latin typeface="Arial Unicode MS" pitchFamily="34" charset="-128"/>
                <a:ea typeface="Arial Unicode MS" pitchFamily="34" charset="-128"/>
              </a:rPr>
              <a:t>וחוץ מזה, אנחנו גם נורא ממהרים</a:t>
            </a:r>
          </a:p>
          <a:p>
            <a:pPr>
              <a:lnSpc>
                <a:spcPct val="150000"/>
              </a:lnSpc>
            </a:pPr>
            <a:r>
              <a:rPr lang="he-IL" sz="2000" dirty="0">
                <a:solidFill>
                  <a:srgbClr val="192A72"/>
                </a:solidFill>
                <a:latin typeface="Arial Unicode MS" pitchFamily="34" charset="-128"/>
                <a:ea typeface="Arial Unicode MS" pitchFamily="34" charset="-128"/>
              </a:rPr>
              <a:t>אז אנחנו מביטים דרכם ומעבר להם, כמו היו זגוגית שקופה של חלון ראווה</a:t>
            </a:r>
          </a:p>
          <a:p>
            <a:pPr>
              <a:lnSpc>
                <a:spcPct val="150000"/>
              </a:lnSpc>
            </a:pPr>
            <a:r>
              <a:rPr lang="he-IL" sz="2000" dirty="0">
                <a:solidFill>
                  <a:srgbClr val="192A72"/>
                </a:solidFill>
                <a:latin typeface="Arial Unicode MS" pitchFamily="34" charset="-128"/>
                <a:ea typeface="Arial Unicode MS" pitchFamily="34" charset="-128"/>
              </a:rPr>
              <a:t>וממשיכים לרוץ קדימה</a:t>
            </a:r>
          </a:p>
          <a:p>
            <a:pPr>
              <a:lnSpc>
                <a:spcPct val="150000"/>
              </a:lnSpc>
            </a:pPr>
            <a:r>
              <a:rPr lang="he-IL" sz="2000" dirty="0">
                <a:solidFill>
                  <a:srgbClr val="192A72"/>
                </a:solidFill>
                <a:latin typeface="Arial Unicode MS" pitchFamily="34" charset="-128"/>
                <a:ea typeface="Arial Unicode MS" pitchFamily="34" charset="-128"/>
              </a:rPr>
              <a:t>הם-</a:t>
            </a:r>
          </a:p>
          <a:p>
            <a:pPr>
              <a:lnSpc>
                <a:spcPct val="150000"/>
              </a:lnSpc>
            </a:pPr>
            <a:r>
              <a:rPr lang="he-IL" sz="2000" dirty="0">
                <a:solidFill>
                  <a:srgbClr val="192A72"/>
                </a:solidFill>
                <a:latin typeface="Arial Unicode MS" pitchFamily="34" charset="-128"/>
                <a:ea typeface="Arial Unicode MS" pitchFamily="34" charset="-128"/>
              </a:rPr>
              <a:t>האנשים השקופים </a:t>
            </a:r>
          </a:p>
          <a:p>
            <a:pPr>
              <a:lnSpc>
                <a:spcPct val="150000"/>
              </a:lnSpc>
            </a:pPr>
            <a:endParaRPr lang="he-IL" sz="2000" dirty="0">
              <a:solidFill>
                <a:srgbClr val="192A72"/>
              </a:solidFill>
              <a:latin typeface="Arial Unicode MS" pitchFamily="34" charset="-128"/>
              <a:ea typeface="Arial Unicode MS" pitchFamily="34" charset="-128"/>
            </a:endParaRPr>
          </a:p>
        </p:txBody>
      </p:sp>
    </p:spTree>
    <p:extLst>
      <p:ext uri="{BB962C8B-B14F-4D97-AF65-F5344CB8AC3E}">
        <p14:creationId xmlns:p14="http://schemas.microsoft.com/office/powerpoint/2010/main" val="2609960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6469D9-7AB5-4B51-A971-96A91FB99D24}"/>
              </a:ext>
            </a:extLst>
          </p:cNvPr>
          <p:cNvSpPr>
            <a:spLocks noGrp="1"/>
          </p:cNvSpPr>
          <p:nvPr>
            <p:ph type="ctrTitle"/>
          </p:nvPr>
        </p:nvSpPr>
        <p:spPr>
          <a:xfrm>
            <a:off x="566573" y="190537"/>
            <a:ext cx="10872592" cy="808533"/>
          </a:xfrm>
        </p:spPr>
        <p:txBody>
          <a:bodyPr/>
          <a:lstStyle/>
          <a:p>
            <a:pPr algn="ctr"/>
            <a:r>
              <a:rPr lang="he-IL" sz="5400" dirty="0">
                <a:solidFill>
                  <a:srgbClr val="12B4BC"/>
                </a:solidFill>
              </a:rPr>
              <a:t>האנשים השקופים</a:t>
            </a:r>
            <a:endParaRPr lang="en-US" sz="2400" dirty="0">
              <a:solidFill>
                <a:srgbClr val="12B4BC"/>
              </a:solidFill>
            </a:endParaRPr>
          </a:p>
        </p:txBody>
      </p:sp>
      <p:sp>
        <p:nvSpPr>
          <p:cNvPr id="3" name="Rectangle 2">
            <a:extLst>
              <a:ext uri="{FF2B5EF4-FFF2-40B4-BE49-F238E27FC236}">
                <a16:creationId xmlns:a16="http://schemas.microsoft.com/office/drawing/2014/main" id="{D35886EA-67A2-45AB-A4A9-928CBC1BD51A}"/>
              </a:ext>
            </a:extLst>
          </p:cNvPr>
          <p:cNvSpPr/>
          <p:nvPr/>
        </p:nvSpPr>
        <p:spPr>
          <a:xfrm>
            <a:off x="0" y="1165587"/>
            <a:ext cx="11789712" cy="3717941"/>
          </a:xfrm>
          <a:prstGeom prst="rect">
            <a:avLst/>
          </a:prstGeom>
        </p:spPr>
        <p:txBody>
          <a:bodyPr wrap="square">
            <a:spAutoFit/>
          </a:bodyPr>
          <a:lstStyle/>
          <a:p>
            <a:pPr marL="514350" indent="-514350">
              <a:lnSpc>
                <a:spcPct val="150000"/>
              </a:lnSpc>
              <a:buAutoNum type="arabicPeriod"/>
            </a:pPr>
            <a:r>
              <a:rPr lang="he-IL" sz="3200" dirty="0"/>
              <a:t>האם זהו שיר מחאה?</a:t>
            </a:r>
          </a:p>
          <a:p>
            <a:pPr>
              <a:lnSpc>
                <a:spcPct val="150000"/>
              </a:lnSpc>
            </a:pPr>
            <a:r>
              <a:rPr lang="he-IL" sz="3200" dirty="0"/>
              <a:t>2. מי הם בעלי מקצוע המוזכרים בשיר?</a:t>
            </a:r>
          </a:p>
          <a:p>
            <a:pPr>
              <a:lnSpc>
                <a:spcPct val="150000"/>
              </a:lnSpc>
            </a:pPr>
            <a:r>
              <a:rPr lang="he-IL" sz="3200" dirty="0"/>
              <a:t>3. הסבירו במילים שלכם מה פירוש הביטוי "אנשים שקופים"?</a:t>
            </a:r>
          </a:p>
          <a:p>
            <a:pPr>
              <a:lnSpc>
                <a:spcPct val="150000"/>
              </a:lnSpc>
            </a:pPr>
            <a:r>
              <a:rPr lang="he-IL" sz="3200" dirty="0"/>
              <a:t>4. א. מי הם האנשים השקופים שפגשתם בשנה האחרונה?</a:t>
            </a:r>
          </a:p>
          <a:p>
            <a:pPr>
              <a:lnSpc>
                <a:spcPct val="150000"/>
              </a:lnSpc>
            </a:pPr>
            <a:r>
              <a:rPr lang="he-IL" sz="3200" dirty="0"/>
              <a:t>ב. כיצד התייחסתם אליהם והאם הייתם משנים יחס זה? </a:t>
            </a:r>
          </a:p>
        </p:txBody>
      </p:sp>
    </p:spTree>
    <p:extLst>
      <p:ext uri="{BB962C8B-B14F-4D97-AF65-F5344CB8AC3E}">
        <p14:creationId xmlns:p14="http://schemas.microsoft.com/office/powerpoint/2010/main" val="2075183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35496" y="717803"/>
            <a:ext cx="11158330" cy="6503129"/>
          </a:xfrm>
        </p:spPr>
        <p:txBody>
          <a:bodyPr>
            <a:normAutofit/>
          </a:bodyPr>
          <a:lstStyle/>
          <a:p>
            <a:pPr>
              <a:buFont typeface="Wingdings" panose="05000000000000000000" pitchFamily="2" charset="2"/>
              <a:buChar char="§"/>
            </a:pPr>
            <a:r>
              <a:rPr lang="he-IL" sz="3200" dirty="0"/>
              <a:t>קובי אוז הוא מייסד להקת טיפקס. יליד שדרות (1969). אחד היוצרים פורצי הדרך במוזיקה הישראלית.</a:t>
            </a:r>
            <a:endParaRPr lang="en-US" sz="3200" dirty="0"/>
          </a:p>
          <a:p>
            <a:pPr marL="0" indent="0">
              <a:buNone/>
            </a:pPr>
            <a:endParaRPr lang="en-US" sz="3200" dirty="0"/>
          </a:p>
          <a:p>
            <a:pPr>
              <a:buFont typeface="Wingdings" panose="05000000000000000000" pitchFamily="2" charset="2"/>
              <a:buChar char="§"/>
            </a:pPr>
            <a:r>
              <a:rPr lang="he-IL" sz="3200" dirty="0"/>
              <a:t> להקת טיפקס הייתה פעילה כעשרים שנה, עד בערך 2008, וללא ספק שינתה את פני המוזיקה הפופולארית בישראל.</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47504"/>
            <a:ext cx="11390242" cy="720000"/>
          </a:xfrm>
        </p:spPr>
        <p:txBody>
          <a:bodyPr/>
          <a:lstStyle/>
          <a:p>
            <a:r>
              <a:rPr lang="he-IL" dirty="0">
                <a:solidFill>
                  <a:srgbClr val="12B4BC"/>
                </a:solidFill>
              </a:rPr>
              <a:t>טיפקס (קובי אוז): היכרות ראשונית</a:t>
            </a:r>
          </a:p>
        </p:txBody>
      </p:sp>
    </p:spTree>
    <p:extLst>
      <p:ext uri="{BB962C8B-B14F-4D97-AF65-F5344CB8AC3E}">
        <p14:creationId xmlns:p14="http://schemas.microsoft.com/office/powerpoint/2010/main" val="1025029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35496" y="787468"/>
            <a:ext cx="11158330" cy="6503129"/>
          </a:xfrm>
        </p:spPr>
        <p:txBody>
          <a:bodyPr>
            <a:normAutofit/>
          </a:bodyPr>
          <a:lstStyle/>
          <a:p>
            <a:pPr algn="just">
              <a:buFont typeface="Wingdings" panose="05000000000000000000" pitchFamily="2" charset="2"/>
              <a:buChar char="§"/>
            </a:pPr>
            <a:r>
              <a:rPr lang="he-IL" sz="3200" dirty="0"/>
              <a:t>עד טיפקס, המוזיקה הישראלית חיקתה ז'אנרים מוזיקליים פופולאריים בעולם.</a:t>
            </a:r>
            <a:endParaRPr lang="en-US" sz="3200" dirty="0"/>
          </a:p>
          <a:p>
            <a:pPr algn="just">
              <a:buFont typeface="Wingdings" panose="05000000000000000000" pitchFamily="2" charset="2"/>
              <a:buChar char="§"/>
            </a:pPr>
            <a:r>
              <a:rPr lang="he-IL" sz="3200" dirty="0"/>
              <a:t>אוז מספר שהוא רצה לחולל מהפך וויראלי במוזיקה הישראלית, כך שהיא תבטא את רב-התרבותיות של החברה הישראלית. </a:t>
            </a:r>
            <a:endParaRPr lang="he-IL" sz="3200" b="1" dirty="0"/>
          </a:p>
          <a:p>
            <a:pPr>
              <a:buFont typeface="Wingdings" panose="05000000000000000000" pitchFamily="2" charset="2"/>
              <a:buChar char="§"/>
            </a:pPr>
            <a:endParaRPr lang="he-IL" sz="36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47504"/>
            <a:ext cx="11390242" cy="720000"/>
          </a:xfrm>
        </p:spPr>
        <p:txBody>
          <a:bodyPr/>
          <a:lstStyle/>
          <a:p>
            <a:r>
              <a:rPr lang="he-IL" dirty="0">
                <a:solidFill>
                  <a:srgbClr val="12B4BC"/>
                </a:solidFill>
              </a:rPr>
              <a:t>טיפקס (קובי אוז): היכרות ראשונית</a:t>
            </a:r>
          </a:p>
        </p:txBody>
      </p:sp>
      <p:sp>
        <p:nvSpPr>
          <p:cNvPr id="2" name="TextBox 1">
            <a:extLst>
              <a:ext uri="{FF2B5EF4-FFF2-40B4-BE49-F238E27FC236}">
                <a16:creationId xmlns:a16="http://schemas.microsoft.com/office/drawing/2014/main" id="{01F339BC-0546-4865-9D18-016B70CED136}"/>
              </a:ext>
            </a:extLst>
          </p:cNvPr>
          <p:cNvSpPr txBox="1"/>
          <p:nvPr/>
        </p:nvSpPr>
        <p:spPr>
          <a:xfrm>
            <a:off x="526553" y="4707975"/>
            <a:ext cx="9853947" cy="830997"/>
          </a:xfrm>
          <a:prstGeom prst="rect">
            <a:avLst/>
          </a:prstGeom>
          <a:noFill/>
          <a:ln w="38100">
            <a:solidFill>
              <a:srgbClr val="12B4BC"/>
            </a:solidFill>
          </a:ln>
        </p:spPr>
        <p:txBody>
          <a:bodyPr wrap="square" rtlCol="0">
            <a:spAutoFit/>
          </a:bodyPr>
          <a:lstStyle/>
          <a:p>
            <a:r>
              <a:rPr lang="he-IL" sz="2400" b="1" dirty="0"/>
              <a:t>"את הטוניסאיות שלי מלווים שיק צרפתי, מחאה מרוקאית, הומור רומני, קישוט תימני וטיפ-טיפה אלכוהול רוסי עם תבלון גרוזיני"</a:t>
            </a:r>
          </a:p>
        </p:txBody>
      </p:sp>
    </p:spTree>
    <p:extLst>
      <p:ext uri="{BB962C8B-B14F-4D97-AF65-F5344CB8AC3E}">
        <p14:creationId xmlns:p14="http://schemas.microsoft.com/office/powerpoint/2010/main" val="638609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91505" y="877140"/>
            <a:ext cx="11158330" cy="6503129"/>
          </a:xfrm>
        </p:spPr>
        <p:txBody>
          <a:bodyPr>
            <a:normAutofit/>
          </a:bodyPr>
          <a:lstStyle/>
          <a:p>
            <a:pPr algn="just">
              <a:buFont typeface="Wingdings" panose="05000000000000000000" pitchFamily="2" charset="2"/>
              <a:buChar char="§"/>
            </a:pPr>
            <a:r>
              <a:rPr lang="he-IL" sz="3200" dirty="0"/>
              <a:t>ואכן הגדולה של קובי אוז, היא היכולת הפנומנאלית להתיך ז'אנרים  מוזיקליים/תרבותיים לכדי סגנון חדש אותו הוא מכנה "לבנטיני", או "בלנד". </a:t>
            </a:r>
            <a:endParaRPr lang="en-US" sz="3200" dirty="0"/>
          </a:p>
          <a:p>
            <a:pPr marL="0" indent="0">
              <a:buNone/>
            </a:pPr>
            <a:endParaRPr lang="en-US" sz="6500" dirty="0"/>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47504"/>
            <a:ext cx="11390242" cy="720000"/>
          </a:xfrm>
        </p:spPr>
        <p:txBody>
          <a:bodyPr/>
          <a:lstStyle/>
          <a:p>
            <a:r>
              <a:rPr lang="he-IL" dirty="0">
                <a:solidFill>
                  <a:srgbClr val="12B4BC"/>
                </a:solidFill>
              </a:rPr>
              <a:t>טיפקס (קובי אוז): היכרות ראשונית</a:t>
            </a:r>
          </a:p>
        </p:txBody>
      </p:sp>
      <p:sp>
        <p:nvSpPr>
          <p:cNvPr id="2" name="TextBox 1">
            <a:extLst>
              <a:ext uri="{FF2B5EF4-FFF2-40B4-BE49-F238E27FC236}">
                <a16:creationId xmlns:a16="http://schemas.microsoft.com/office/drawing/2014/main" id="{FBAB2448-D96E-4137-941A-3747C663F9AC}"/>
              </a:ext>
            </a:extLst>
          </p:cNvPr>
          <p:cNvSpPr txBox="1"/>
          <p:nvPr/>
        </p:nvSpPr>
        <p:spPr>
          <a:xfrm>
            <a:off x="980182" y="3318901"/>
            <a:ext cx="10520313" cy="1938992"/>
          </a:xfrm>
          <a:prstGeom prst="rect">
            <a:avLst/>
          </a:prstGeom>
          <a:noFill/>
          <a:ln w="38100">
            <a:solidFill>
              <a:srgbClr val="12B4BC"/>
            </a:solidFill>
          </a:ln>
        </p:spPr>
        <p:txBody>
          <a:bodyPr wrap="square" rtlCol="0">
            <a:spAutoFit/>
          </a:bodyPr>
          <a:lstStyle/>
          <a:p>
            <a:r>
              <a:rPr lang="he-IL" sz="2400" b="1" dirty="0"/>
              <a:t>"אני מקדיש הרבה מהמוזיקה שלי לשילוב של סגנונות שלכאורה לא אמורים להשתלב, אתני ופופ, רוק והומור, זמר עברי ומוזיקה מרוקאית, נוסטלגיה ועתידנות. הנאה גדולה הפקתי מליצור מוזיקה, שהיא כמו החיות שראיתי בתוכנית הילדים "ריצ'רץ'": מריץ' ורץ' יוצא ריצ'רץ', מגמל וארנבת – גמלנבת, מפיל וג'יראפה –</a:t>
            </a:r>
          </a:p>
          <a:p>
            <a:r>
              <a:rPr lang="he-IL" sz="2400" b="1" dirty="0"/>
              <a:t> פילאפה וכו'…"</a:t>
            </a:r>
            <a:endParaRPr lang="he-IL" sz="1200" b="1" dirty="0"/>
          </a:p>
        </p:txBody>
      </p:sp>
    </p:spTree>
    <p:extLst>
      <p:ext uri="{BB962C8B-B14F-4D97-AF65-F5344CB8AC3E}">
        <p14:creationId xmlns:p14="http://schemas.microsoft.com/office/powerpoint/2010/main" val="289070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35496" y="807011"/>
            <a:ext cx="11158330" cy="6503129"/>
          </a:xfrm>
        </p:spPr>
        <p:txBody>
          <a:bodyPr>
            <a:normAutofit/>
          </a:bodyPr>
          <a:lstStyle/>
          <a:p>
            <a:pPr>
              <a:buFont typeface="Wingdings" panose="05000000000000000000" pitchFamily="2" charset="2"/>
              <a:buChar char="§"/>
            </a:pPr>
            <a:r>
              <a:rPr lang="he-IL" sz="3200" dirty="0"/>
              <a:t>אוז ביצע את המעבר מ"שביל קליפות התפוזים" של נחום גוטמן בתל אביב הקטנה או שלום חנוך בקיבוץ, ל"שביל קליפות הגרעינים" שמשאיר אחריו הישראלי בפריפריה. אוז מכנה זאת "פטנט": "לקחת משהו ולסלסל אותו".</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47504"/>
            <a:ext cx="11390242" cy="720000"/>
          </a:xfrm>
        </p:spPr>
        <p:txBody>
          <a:bodyPr/>
          <a:lstStyle/>
          <a:p>
            <a:r>
              <a:rPr lang="he-IL" dirty="0">
                <a:solidFill>
                  <a:srgbClr val="12B4BC"/>
                </a:solidFill>
              </a:rPr>
              <a:t>טיפקס (קובי אוז): היכרות ראשונית</a:t>
            </a:r>
          </a:p>
        </p:txBody>
      </p:sp>
      <p:pic>
        <p:nvPicPr>
          <p:cNvPr id="1026" name="Picture 2">
            <a:extLst>
              <a:ext uri="{FF2B5EF4-FFF2-40B4-BE49-F238E27FC236}">
                <a16:creationId xmlns:a16="http://schemas.microsoft.com/office/drawing/2014/main" id="{D76911C2-DD18-4C7F-A236-74542F190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950" y="3429000"/>
            <a:ext cx="1833679" cy="2750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412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6253" y="717803"/>
            <a:ext cx="12029483" cy="6503129"/>
          </a:xfrm>
        </p:spPr>
        <p:txBody>
          <a:bodyPr>
            <a:normAutofit/>
          </a:bodyPr>
          <a:lstStyle/>
          <a:p>
            <a:pPr algn="just">
              <a:buFont typeface="Wingdings" panose="05000000000000000000" pitchFamily="2" charset="2"/>
              <a:buChar char="§"/>
            </a:pPr>
            <a:r>
              <a:rPr lang="he-IL" sz="3200" dirty="0"/>
              <a:t>טיפקס פופולארים, כי לא רק שהמוזיקה שלהם מקפיצה וסוחפת, ולא רק שהמופע שלהם צבעוני ומסוגנן, אלא שאחרי שהמופע מסתיים, ונשארות 'רק' המילים, אז מגלים כי הם הצליחו, באופן היתולי ופארודי, להעלות לדיון נושאים מורכבים מאוד</a:t>
            </a:r>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47504"/>
            <a:ext cx="11390242" cy="720000"/>
          </a:xfrm>
        </p:spPr>
        <p:txBody>
          <a:bodyPr/>
          <a:lstStyle/>
          <a:p>
            <a:r>
              <a:rPr lang="he-IL" dirty="0">
                <a:solidFill>
                  <a:srgbClr val="12B4BC"/>
                </a:solidFill>
              </a:rPr>
              <a:t>טיפקס (קובי אוז): היכרות ראשונית</a:t>
            </a:r>
          </a:p>
        </p:txBody>
      </p:sp>
      <p:pic>
        <p:nvPicPr>
          <p:cNvPr id="2050" name="Picture 2">
            <a:extLst>
              <a:ext uri="{FF2B5EF4-FFF2-40B4-BE49-F238E27FC236}">
                <a16:creationId xmlns:a16="http://schemas.microsoft.com/office/drawing/2014/main" id="{AE2BF7F4-8432-42F0-97B2-FCBA047F6E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2" y="3824868"/>
            <a:ext cx="3598126" cy="2698594"/>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5B887F51-0FA6-47D4-94E0-AC59386AF5AE}"/>
              </a:ext>
            </a:extLst>
          </p:cNvPr>
          <p:cNvSpPr txBox="1"/>
          <p:nvPr/>
        </p:nvSpPr>
        <p:spPr>
          <a:xfrm>
            <a:off x="-1526383" y="6487551"/>
            <a:ext cx="5364787" cy="369332"/>
          </a:xfrm>
          <a:prstGeom prst="rect">
            <a:avLst/>
          </a:prstGeom>
          <a:noFill/>
        </p:spPr>
        <p:txBody>
          <a:bodyPr wrap="square" rtlCol="0">
            <a:spAutoFit/>
          </a:bodyPr>
          <a:lstStyle/>
          <a:p>
            <a:r>
              <a:rPr lang="he-IL" dirty="0">
                <a:solidFill>
                  <a:schemeClr val="bg1"/>
                </a:solidFill>
              </a:rPr>
              <a:t>צילום: ד"ר אבישי </a:t>
            </a:r>
            <a:r>
              <a:rPr lang="he-IL" dirty="0" err="1">
                <a:solidFill>
                  <a:schemeClr val="bg1"/>
                </a:solidFill>
              </a:rPr>
              <a:t>טייכר</a:t>
            </a:r>
            <a:endParaRPr lang="en-IL" dirty="0">
              <a:solidFill>
                <a:schemeClr val="bg1"/>
              </a:solidFill>
            </a:endParaRPr>
          </a:p>
        </p:txBody>
      </p:sp>
    </p:spTree>
    <p:extLst>
      <p:ext uri="{BB962C8B-B14F-4D97-AF65-F5344CB8AC3E}">
        <p14:creationId xmlns:p14="http://schemas.microsoft.com/office/powerpoint/2010/main" val="3681251750"/>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D405C3C5E2144991A82FB03AD36A29" ma:contentTypeVersion="12" ma:contentTypeDescription="Create a new document." ma:contentTypeScope="" ma:versionID="e4f0827a931059b31765ed3d04ced2b4">
  <xsd:schema xmlns:xsd="http://www.w3.org/2001/XMLSchema" xmlns:xs="http://www.w3.org/2001/XMLSchema" xmlns:p="http://schemas.microsoft.com/office/2006/metadata/properties" xmlns:ns3="3fb18b26-9745-44e6-b802-7b00fa7a1430" xmlns:ns4="e3d15af0-53cc-4fdd-8ebf-c94b218c505a" targetNamespace="http://schemas.microsoft.com/office/2006/metadata/properties" ma:root="true" ma:fieldsID="4b78d8332063f637b049228e2d456018" ns3:_="" ns4:_="">
    <xsd:import namespace="3fb18b26-9745-44e6-b802-7b00fa7a1430"/>
    <xsd:import namespace="e3d15af0-53cc-4fdd-8ebf-c94b218c50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18b26-9745-44e6-b802-7b00fa7a1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5af0-53cc-4fdd-8ebf-c94b218c50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13102B-3374-4300-8A1D-E3E75BCF6E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18b26-9745-44e6-b802-7b00fa7a1430"/>
    <ds:schemaRef ds:uri="e3d15af0-53cc-4fdd-8ebf-c94b218c5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34357A-C635-4675-9444-7DCCB45ABB11}">
  <ds:schemaRefs>
    <ds:schemaRef ds:uri="http://schemas.microsoft.com/sharepoint/v3/contenttype/forms"/>
  </ds:schemaRefs>
</ds:datastoreItem>
</file>

<file path=customXml/itemProps3.xml><?xml version="1.0" encoding="utf-8"?>
<ds:datastoreItem xmlns:ds="http://schemas.openxmlformats.org/officeDocument/2006/customXml" ds:itemID="{D42C2481-FE27-4BE5-8AAF-1CEF9FE49330}">
  <ds:schemaRefs>
    <ds:schemaRef ds:uri="http://purl.org/dc/elements/1.1/"/>
    <ds:schemaRef ds:uri="http://schemas.microsoft.com/office/2006/metadata/properties"/>
    <ds:schemaRef ds:uri="3fb18b26-9745-44e6-b802-7b00fa7a143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3d15af0-53cc-4fdd-8ebf-c94b218c505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8150</TotalTime>
  <Words>2072</Words>
  <Application>Microsoft Office PowerPoint</Application>
  <PresentationFormat>מסך רחב</PresentationFormat>
  <Paragraphs>360</Paragraphs>
  <Slides>44</Slides>
  <Notes>10</Notes>
  <HiddenSlides>0</HiddenSlides>
  <MMClips>1</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44</vt:i4>
      </vt:variant>
    </vt:vector>
  </HeadingPairs>
  <TitlesOfParts>
    <vt:vector size="50" baseType="lpstr">
      <vt:lpstr>Arial</vt:lpstr>
      <vt:lpstr>Arial Unicode MS</vt:lpstr>
      <vt:lpstr>Calibri</vt:lpstr>
      <vt:lpstr>Varela Round</vt:lpstr>
      <vt:lpstr>Wingdings</vt:lpstr>
      <vt:lpstr>ערכת נושא Office</vt:lpstr>
      <vt:lpstr>מערכת שידורים לאומית</vt:lpstr>
      <vt:lpstr>בתוך נייר עיתון / טיפקס </vt:lpstr>
      <vt:lpstr>מה נלמד היום </vt:lpstr>
      <vt:lpstr>1. קובי אוז (טיפקס)</vt:lpstr>
      <vt:lpstr>טיפקס (קובי אוז): היכרות ראשונית</vt:lpstr>
      <vt:lpstr>טיפקס (קובי אוז): היכרות ראשונית</vt:lpstr>
      <vt:lpstr>טיפקס (קובי אוז): היכרות ראשונית</vt:lpstr>
      <vt:lpstr>טיפקס (קובי אוז): היכרות ראשונית</vt:lpstr>
      <vt:lpstr>טיפקס (קובי אוז): היכרות ראשונית</vt:lpstr>
      <vt:lpstr>2.1 שפה ליטראלית ולא ליטראלית  </vt:lpstr>
      <vt:lpstr>2.1 שפה ליטראלית ולא ליטראלית  </vt:lpstr>
      <vt:lpstr>2.1 שפה ליטראלית ולא ליטראלית  </vt:lpstr>
      <vt:lpstr>שפה ליטראלית ולא ליטראלית</vt:lpstr>
      <vt:lpstr>2.2 שפה ליטראלית ולא ליטראלית  </vt:lpstr>
      <vt:lpstr>מצגת של PowerPoint‏</vt:lpstr>
      <vt:lpstr>מצגת של PowerPoint‏</vt:lpstr>
      <vt:lpstr>מצגת של PowerPoint‏</vt:lpstr>
      <vt:lpstr>מצגת של PowerPoint‏</vt:lpstr>
      <vt:lpstr>מצגת של PowerPoint‏</vt:lpstr>
      <vt:lpstr>שפה ליטראלית ולא ליטראלית מה השיר אומר?</vt:lpstr>
      <vt:lpstr>מה השיר אומר?</vt:lpstr>
      <vt:lpstr>מה השיר אומר?</vt:lpstr>
      <vt:lpstr>מה השיר אומר?</vt:lpstr>
      <vt:lpstr>לסיכום: שפה ליטראלית ולא ליטראלית מה השיר אומר?</vt:lpstr>
      <vt:lpstr>לסיכום: שפה ליטראלית ולא ליטראלית מה השיר אומר?</vt:lpstr>
      <vt:lpstr>לסיכום: שפה ליטראלית ולא ליטראלית מה השיר אומר?</vt:lpstr>
      <vt:lpstr>3.1 שירת מחאה </vt:lpstr>
      <vt:lpstr>מאפייני שירת המחאה  (מחאה מהי? עמוד 181 ב"שורשים וכנפיים")</vt:lpstr>
      <vt:lpstr>מאפייני שירת מחאה  (מחאה מהי? עמוד 181 ב"שורשים וכנפיים")</vt:lpstr>
      <vt:lpstr>תוכן השיר בתוך נייר עיתון</vt:lpstr>
      <vt:lpstr>3.2 המחאה בשיר </vt:lpstr>
      <vt:lpstr>מאפייני המחאה בשיר י"א2  (מחאה מהי? עמוד 181 ב"שורשים וכנפיים")</vt:lpstr>
      <vt:lpstr>מאפייני המחאה בשיר בתוך נייר עיתון  (מחאה מהי? עמוד 181 ב"שורשים וכנפיים")</vt:lpstr>
      <vt:lpstr>המחאה בשיר למה השיר "מתכוון"?</vt:lpstr>
      <vt:lpstr>המחאה בשיר למה השיר "מתכוון"?</vt:lpstr>
      <vt:lpstr>המחאה בשיר למה השיר "מתכוון"?</vt:lpstr>
      <vt:lpstr>המחאה בשיר למה השיר "מתכוון"?</vt:lpstr>
      <vt:lpstr>המחאה בשיר למה השיר "מתכוון"?</vt:lpstr>
      <vt:lpstr>4. חומר למחשבה </vt:lpstr>
      <vt:lpstr>האנשים השקופים</vt:lpstr>
      <vt:lpstr>מצגת של PowerPoint‏</vt:lpstr>
      <vt:lpstr>מצגת של PowerPoint‏</vt:lpstr>
      <vt:lpstr>האנשים השקופים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שני שמלה/Shani Chemla</cp:lastModifiedBy>
  <cp:revision>236</cp:revision>
  <dcterms:created xsi:type="dcterms:W3CDTF">2020-03-15T19:13:03Z</dcterms:created>
  <dcterms:modified xsi:type="dcterms:W3CDTF">2022-04-14T07:19:59Z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0x01010033D405C3C5E2144991A82FB03AD36A29</vt:lpwstr>
  </property>
</Properties>
</file>