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7" r:id="rId2"/>
    <p:sldId id="262" r:id="rId3"/>
    <p:sldId id="322" r:id="rId4"/>
    <p:sldId id="333" r:id="rId5"/>
    <p:sldId id="334" r:id="rId6"/>
    <p:sldId id="335" r:id="rId7"/>
    <p:sldId id="332" r:id="rId8"/>
    <p:sldId id="314" r:id="rId9"/>
    <p:sldId id="319" r:id="rId10"/>
    <p:sldId id="291" r:id="rId11"/>
  </p:sldIdLst>
  <p:sldSz cx="12190413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F2F2D2"/>
    <a:srgbClr val="F4F4D4"/>
    <a:srgbClr val="FFFFFF"/>
    <a:srgbClr val="4F81BD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222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EC061A6-0796-4DA4-BCCF-C39215C865B3}" type="datetimeFigureOut">
              <a:rPr lang="he-IL" smtClean="0"/>
              <a:pPr/>
              <a:t>כ"ט/ניסן/תש"פ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6DF83E7-A828-4E18-9E21-DA925548D1ED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0472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bb09f98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bb09f98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9650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1293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8506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7bb09f989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7bb09f989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4087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914281" y="2693988"/>
            <a:ext cx="10361851" cy="1470025"/>
          </a:xfrm>
        </p:spPr>
        <p:txBody>
          <a:bodyPr vert="horz" lIns="91440" tIns="45720" rIns="91440" bIns="45720" rtlCol="1" anchor="ctr">
            <a:normAutofit/>
          </a:bodyPr>
          <a:lstStyle>
            <a:lvl1pPr>
              <a:defRPr kumimoji="0" lang="he-IL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2A72"/>
                </a:solidFill>
                <a:effectLst/>
                <a:uLnTx/>
                <a:uFillTx/>
                <a:latin typeface="Varela Round" panose="00000500000000000000" pitchFamily="2" charset="-79"/>
                <a:ea typeface="+mj-ea"/>
                <a:cs typeface="Varela Round" panose="00000500000000000000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-669982" y="6569428"/>
            <a:ext cx="2623619" cy="45910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-1488616" y="6410587"/>
            <a:ext cx="3245977" cy="86423"/>
          </a:xfrm>
          <a:prstGeom prst="roundRect">
            <a:avLst>
              <a:gd name="adj" fmla="val 49359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85182" y="-439221"/>
            <a:ext cx="4205100" cy="63186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מעוגל 9"/>
          <p:cNvSpPr/>
          <p:nvPr userDrawn="1"/>
        </p:nvSpPr>
        <p:spPr>
          <a:xfrm>
            <a:off x="8258395" y="6565100"/>
            <a:ext cx="4433637" cy="796532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2" name="תמונה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8" r="33511" b="26248"/>
          <a:stretch/>
        </p:blipFill>
        <p:spPr>
          <a:xfrm>
            <a:off x="5444576" y="369916"/>
            <a:ext cx="1301261" cy="15974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שם השיעו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מלבן מעוגל 9"/>
          <p:cNvSpPr/>
          <p:nvPr userDrawn="1"/>
        </p:nvSpPr>
        <p:spPr>
          <a:xfrm>
            <a:off x="212915" y="1396869"/>
            <a:ext cx="13175666" cy="2978963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  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38940" y="1640910"/>
            <a:ext cx="10871177" cy="12600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ctr">
              <a:defRPr sz="6600" b="1">
                <a:latin typeface="Varela Round" panose="00000500000000000000" pitchFamily="2" charset="-79"/>
                <a:cs typeface="Varela Round" panose="00000500000000000000" pitchFamily="2" charset="-79"/>
              </a:defRPr>
            </a:lvl1pPr>
          </a:lstStyle>
          <a:p>
            <a:r>
              <a:rPr lang="he-IL" dirty="0"/>
              <a:t>לחץ כדי לערוך סגנון כותרת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7328995" y="6579191"/>
            <a:ext cx="5333172" cy="557618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מעוגל 7"/>
          <p:cNvSpPr/>
          <p:nvPr userDrawn="1"/>
        </p:nvSpPr>
        <p:spPr>
          <a:xfrm>
            <a:off x="9499907" y="6294300"/>
            <a:ext cx="3049259" cy="205899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 userDrawn="1"/>
        </p:nvSpPr>
        <p:spPr>
          <a:xfrm>
            <a:off x="9995581" y="-235260"/>
            <a:ext cx="2768137" cy="451249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מעוגל 10"/>
          <p:cNvSpPr/>
          <p:nvPr userDrawn="1"/>
        </p:nvSpPr>
        <p:spPr>
          <a:xfrm>
            <a:off x="-501048" y="163632"/>
            <a:ext cx="1427924" cy="322428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38117" y="2918492"/>
            <a:ext cx="10872000" cy="720000"/>
          </a:xfrm>
          <a:prstGeom prst="rect">
            <a:avLst/>
          </a:prstGeom>
        </p:spPr>
        <p:txBody>
          <a:bodyPr spcFirstLastPara="1" wrap="square" lIns="36000" tIns="36000" rIns="36000" bIns="3600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None/>
              <a:defRPr sz="36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 dirty="0"/>
          </a:p>
        </p:txBody>
      </p:sp>
      <p:sp>
        <p:nvSpPr>
          <p:cNvPr id="13" name="מציין מיקום תוכן 2"/>
          <p:cNvSpPr>
            <a:spLocks noGrp="1"/>
          </p:cNvSpPr>
          <p:nvPr>
            <p:ph idx="10"/>
          </p:nvPr>
        </p:nvSpPr>
        <p:spPr>
          <a:xfrm>
            <a:off x="738117" y="3655832"/>
            <a:ext cx="10872000" cy="720000"/>
          </a:xfrm>
        </p:spPr>
        <p:txBody>
          <a:bodyPr>
            <a:noAutofit/>
          </a:bodyPr>
          <a:lstStyle>
            <a:lvl1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28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 marL="342900" indent="-342900" algn="ctr" defTabSz="914400" rtl="1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ts val="2800"/>
              <a:buFont typeface="Arial" pitchFamily="34" charset="0"/>
              <a:buNone/>
              <a:defRPr lang="he-IL" sz="3200" b="1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19659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</p:spPr>
        <p:txBody>
          <a:bodyPr lIns="36000" tIns="0" rIns="36000" bIns="0">
            <a:noAutofit/>
          </a:bodyPr>
          <a:lstStyle>
            <a:lvl1pPr>
              <a:defRPr sz="4800" b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</a:lstStyle>
          <a:p>
            <a:r>
              <a:rPr lang="he-IL" dirty="0"/>
              <a:t>לחץ כדי לערוך סגנון כותרת של תבנית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5206" y="1195757"/>
            <a:ext cx="11160000" cy="468000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1pPr>
            <a:lvl2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defRPr sz="240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2pPr>
            <a:lvl3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3pPr>
            <a:lvl4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4pPr>
            <a:lvl5pPr>
              <a:lnSpc>
                <a:spcPct val="150000"/>
              </a:lnSpc>
              <a:defRPr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כותרו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 marL="0" marR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he-IL" sz="4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515206" y="1185681"/>
            <a:ext cx="11159999" cy="540000"/>
          </a:xfrm>
        </p:spPr>
        <p:txBody>
          <a:bodyPr anchor="b">
            <a:noAutofit/>
          </a:bodyPr>
          <a:lstStyle>
            <a:lvl1pPr marL="0" indent="0">
              <a:buNone/>
              <a:defRPr sz="3200" b="1">
                <a:solidFill>
                  <a:srgbClr val="0070C0"/>
                </a:solidFill>
                <a:latin typeface="Varela Round" pitchFamily="2" charset="-79"/>
                <a:cs typeface="Varela Round" pitchFamily="2" charset="-79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515206" y="1725681"/>
            <a:ext cx="11160000" cy="415251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 lang="he-IL" sz="2400" kern="1200" dirty="0" smtClean="0">
                <a:solidFill>
                  <a:srgbClr val="002060"/>
                </a:solidFill>
                <a:latin typeface="Varela Round" pitchFamily="2" charset="-79"/>
                <a:ea typeface="+mn-ea"/>
                <a:cs typeface="Varela Round" pitchFamily="2" charset="-79"/>
              </a:defRPr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he-IL" dirty="0"/>
              <a:t>לחץ כדי לערוך סגנונות טקסט של תבנית בסיס</a:t>
            </a:r>
          </a:p>
          <a:p>
            <a:pPr marL="742950" lvl="1" indent="-285750" algn="r" defTabSz="914400" rtl="1" eaLnBrk="1" latinLnBrk="0" hangingPunct="1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</a:pPr>
            <a:r>
              <a:rPr lang="he-IL" dirty="0"/>
              <a:t>רמה שנייה</a:t>
            </a:r>
          </a:p>
        </p:txBody>
      </p:sp>
      <p:sp>
        <p:nvSpPr>
          <p:cNvPr id="10" name="מלבן מעוגל 9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1" name="מלבן מעוגל 10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12" name="מלבן מעוגל 11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720000"/>
          </a:xfrm>
          <a:noFill/>
        </p:spPr>
        <p:txBody>
          <a:bodyPr vert="horz" lIns="91440" tIns="45720" rIns="91440" bIns="45720" rtlCol="1" anchor="ctr">
            <a:noAutofit/>
          </a:bodyPr>
          <a:lstStyle>
            <a:lvl1pPr>
              <a:defRPr kumimoji="0" lang="he-IL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arela Round" pitchFamily="2" charset="-79"/>
                <a:ea typeface="+mj-ea"/>
                <a:cs typeface="Varela Round" pitchFamily="2" charset="-79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לחץ כדי לערוך סגנון כותרת של תבנית</a:t>
            </a:r>
          </a:p>
        </p:txBody>
      </p:sp>
      <p:sp>
        <p:nvSpPr>
          <p:cNvPr id="7" name="מלבן מעוגל 6"/>
          <p:cNvSpPr/>
          <p:nvPr userDrawn="1"/>
        </p:nvSpPr>
        <p:spPr>
          <a:xfrm>
            <a:off x="0" y="5878198"/>
            <a:ext cx="4765571" cy="357667"/>
          </a:xfrm>
          <a:prstGeom prst="roundRect">
            <a:avLst>
              <a:gd name="adj" fmla="val 50000"/>
            </a:avLst>
          </a:prstGeom>
          <a:solidFill>
            <a:srgbClr val="6CF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8" name="מלבן מעוגל 7"/>
          <p:cNvSpPr/>
          <p:nvPr userDrawn="1"/>
        </p:nvSpPr>
        <p:spPr>
          <a:xfrm>
            <a:off x="8666586" y="-110812"/>
            <a:ext cx="5299429" cy="221623"/>
          </a:xfrm>
          <a:prstGeom prst="roundRect">
            <a:avLst>
              <a:gd name="adj" fmla="val 50000"/>
            </a:avLst>
          </a:prstGeom>
          <a:solidFill>
            <a:srgbClr val="BDE6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9" name="מלבן מעוגל 8"/>
          <p:cNvSpPr/>
          <p:nvPr userDrawn="1"/>
        </p:nvSpPr>
        <p:spPr>
          <a:xfrm>
            <a:off x="0" y="6306748"/>
            <a:ext cx="7723426" cy="674541"/>
          </a:xfrm>
          <a:prstGeom prst="roundRect">
            <a:avLst>
              <a:gd name="adj" fmla="val 50000"/>
            </a:avLst>
          </a:prstGeom>
          <a:solidFill>
            <a:srgbClr val="192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latin typeface="Varela Round" pitchFamily="2" charset="-79"/>
              <a:cs typeface="Varela Round" pitchFamily="2" charset="-79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6F552B-607E-4869-A917-C44959BDCB12}" type="datetimeFigureOut">
              <a:rPr lang="he-IL" smtClean="0"/>
              <a:pPr/>
              <a:t>כ"ט/ניסן/תש"פ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78A40-4CDB-4A89-A7AB-ED0E5AEAC786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3" r:id="rId4"/>
    <p:sldLayoutId id="2147483663" r:id="rId5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מערכת שידורים לאומית</a:t>
            </a:r>
          </a:p>
        </p:txBody>
      </p:sp>
    </p:spTree>
    <p:extLst>
      <p:ext uri="{BB962C8B-B14F-4D97-AF65-F5344CB8AC3E}">
        <p14:creationId xmlns:p14="http://schemas.microsoft.com/office/powerpoint/2010/main" val="1709990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2178233" y="3201008"/>
            <a:ext cx="7833946" cy="1117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88" tIns="121888" rIns="121888" bIns="121888" anchor="t" anchorCtr="0">
            <a:noAutofit/>
          </a:bodyPr>
          <a:lstStyle/>
          <a:p>
            <a:pPr marL="609539">
              <a:lnSpc>
                <a:spcPct val="150000"/>
              </a:lnSpc>
            </a:pPr>
            <a:endParaRPr dirty="0"/>
          </a:p>
        </p:txBody>
      </p:sp>
      <p:sp>
        <p:nvSpPr>
          <p:cNvPr id="5" name="כותרת 4"/>
          <p:cNvSpPr>
            <a:spLocks noGrp="1"/>
          </p:cNvSpPr>
          <p:nvPr>
            <p:ph type="ctrTitle"/>
          </p:nvPr>
        </p:nvSpPr>
        <p:spPr>
          <a:xfrm>
            <a:off x="481036" y="1890819"/>
            <a:ext cx="10871177" cy="1260000"/>
          </a:xfrm>
        </p:spPr>
        <p:txBody>
          <a:bodyPr/>
          <a:lstStyle/>
          <a:p>
            <a:br>
              <a:rPr lang="he-IL" dirty="0"/>
            </a:br>
            <a:br>
              <a:rPr lang="he-IL" dirty="0"/>
            </a:br>
            <a:r>
              <a:rPr lang="he-IL" dirty="0">
                <a:solidFill>
                  <a:srgbClr val="002060"/>
                </a:solidFill>
              </a:rPr>
              <a:t>בדרך לאוצר </a:t>
            </a:r>
            <a:br>
              <a:rPr lang="he-IL" dirty="0">
                <a:solidFill>
                  <a:srgbClr val="008000"/>
                </a:solidFill>
              </a:rPr>
            </a:br>
            <a:r>
              <a:rPr lang="he-IL" sz="5400" dirty="0"/>
              <a:t>שבט לב אמיץ</a:t>
            </a:r>
            <a:br>
              <a:rPr lang="he-IL" sz="6000" dirty="0"/>
            </a:br>
            <a:br>
              <a:rPr lang="he-IL" dirty="0"/>
            </a:b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idx="10"/>
          </p:nvPr>
        </p:nvSpPr>
        <p:spPr>
          <a:xfrm>
            <a:off x="480213" y="3539509"/>
            <a:ext cx="10872000" cy="720000"/>
          </a:xfrm>
        </p:spPr>
        <p:txBody>
          <a:bodyPr/>
          <a:lstStyle/>
          <a:p>
            <a:r>
              <a:rPr lang="he-IL" sz="3600" dirty="0">
                <a:sym typeface="Varela Round"/>
              </a:rPr>
              <a:t>עם אייל שי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F86CF6F-F4EF-44E4-9F55-C1C5C32141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99" y="4646919"/>
            <a:ext cx="2769629" cy="1849092"/>
          </a:xfrm>
          <a:prstGeom prst="round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3419481-D292-4773-97E9-87E46915E8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8493" y="-120120"/>
            <a:ext cx="2865368" cy="25727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ציין מיקום תוכן 7"/>
          <p:cNvSpPr>
            <a:spLocks noGrp="1"/>
          </p:cNvSpPr>
          <p:nvPr>
            <p:ph sz="quarter" idx="4"/>
          </p:nvPr>
        </p:nvSpPr>
        <p:spPr>
          <a:xfrm>
            <a:off x="-2789232" y="28628"/>
            <a:ext cx="13870983" cy="6829372"/>
          </a:xfrm>
          <a:prstGeom prst="heart">
            <a:avLst/>
          </a:prstGeo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he-IL" sz="12800" dirty="0">
                <a:cs typeface="Varela Round"/>
              </a:rPr>
              <a:t> נצפה בהצגה</a:t>
            </a:r>
          </a:p>
          <a:p>
            <a:pPr>
              <a:lnSpc>
                <a:spcPct val="120000"/>
              </a:lnSpc>
            </a:pPr>
            <a:endParaRPr lang="he-IL" sz="12800" dirty="0">
              <a:cs typeface="Varela Round"/>
            </a:endParaRPr>
          </a:p>
          <a:p>
            <a:pPr>
              <a:lnSpc>
                <a:spcPct val="120000"/>
              </a:lnSpc>
            </a:pPr>
            <a:r>
              <a:rPr lang="he-IL" sz="12800" dirty="0">
                <a:cs typeface="Varela Round"/>
              </a:rPr>
              <a:t>נלמד לעזור לחבר במצוקה</a:t>
            </a:r>
          </a:p>
          <a:p>
            <a:pPr>
              <a:lnSpc>
                <a:spcPct val="120000"/>
              </a:lnSpc>
            </a:pPr>
            <a:endParaRPr lang="he-IL" sz="12800" dirty="0">
              <a:cs typeface="Varela Round"/>
            </a:endParaRPr>
          </a:p>
          <a:p>
            <a:pPr>
              <a:lnSpc>
                <a:spcPct val="120000"/>
              </a:lnSpc>
            </a:pPr>
            <a:r>
              <a:rPr lang="he-IL" sz="12800" dirty="0">
                <a:cs typeface="Varela Round"/>
              </a:rPr>
              <a:t>נודה על מה שחשוב לנו</a:t>
            </a:r>
            <a:endParaRPr lang="he-IL" sz="14400" dirty="0">
              <a:cs typeface="Varela Round"/>
            </a:endParaRPr>
          </a:p>
          <a:p>
            <a:pPr>
              <a:lnSpc>
                <a:spcPct val="120000"/>
              </a:lnSpc>
            </a:pPr>
            <a:endParaRPr lang="he-IL" sz="14400" dirty="0">
              <a:cs typeface="Varela Round"/>
            </a:endParaRPr>
          </a:p>
          <a:p>
            <a:pPr>
              <a:lnSpc>
                <a:spcPct val="120000"/>
              </a:lnSpc>
            </a:pPr>
            <a:r>
              <a:rPr lang="he-IL" sz="12800" dirty="0">
                <a:cs typeface="Varela Round"/>
              </a:rPr>
              <a:t>נשיר שיר</a:t>
            </a:r>
          </a:p>
          <a:p>
            <a:pPr>
              <a:lnSpc>
                <a:spcPct val="120000"/>
              </a:lnSpc>
            </a:pPr>
            <a:endParaRPr lang="he-IL" sz="14400" dirty="0">
              <a:cs typeface="Varela Round"/>
            </a:endParaRPr>
          </a:p>
          <a:p>
            <a:pPr marL="0" indent="0">
              <a:lnSpc>
                <a:spcPct val="120000"/>
              </a:lnSpc>
              <a:buNone/>
            </a:pPr>
            <a:endParaRPr lang="he-IL" sz="12800" dirty="0">
              <a:cs typeface="Varela Round"/>
            </a:endParaRPr>
          </a:p>
          <a:p>
            <a:pPr>
              <a:lnSpc>
                <a:spcPct val="170000"/>
              </a:lnSpc>
            </a:pPr>
            <a:endParaRPr lang="he-IL" sz="3200" dirty="0">
              <a:cs typeface="Varela Round"/>
            </a:endParaRPr>
          </a:p>
        </p:txBody>
      </p:sp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מה נעשה היום? 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7A10649A-E645-43DF-8AD4-E17E9178FB7B}"/>
              </a:ext>
            </a:extLst>
          </p:cNvPr>
          <p:cNvSpPr txBox="1"/>
          <p:nvPr/>
        </p:nvSpPr>
        <p:spPr>
          <a:xfrm>
            <a:off x="8791630" y="1249680"/>
            <a:ext cx="18473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15" name="תיבת טקסט 85"/>
          <p:cNvSpPr txBox="1"/>
          <p:nvPr/>
        </p:nvSpPr>
        <p:spPr>
          <a:xfrm>
            <a:off x="3897337" y="2774142"/>
            <a:ext cx="1241302" cy="44704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rtl="1"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4C15DA38-C61E-4EEF-9003-22C667CF27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331" y="915777"/>
            <a:ext cx="1982263" cy="1228623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A71CFFEF-60B7-4DE0-BF59-0DFCE781E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558" y="5244401"/>
            <a:ext cx="1505810" cy="1110053"/>
          </a:xfrm>
          <a:prstGeom prst="rect">
            <a:avLst/>
          </a:prstGeom>
        </p:spPr>
      </p:pic>
      <p:pic>
        <p:nvPicPr>
          <p:cNvPr id="26" name="תמונה 25">
            <a:extLst>
              <a:ext uri="{FF2B5EF4-FFF2-40B4-BE49-F238E27FC236}">
                <a16:creationId xmlns:a16="http://schemas.microsoft.com/office/drawing/2014/main" id="{E8EF611D-E391-414C-928F-C9AE4D9C80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124" y="3573801"/>
            <a:ext cx="1134777" cy="1073605"/>
          </a:xfrm>
          <a:prstGeom prst="rect">
            <a:avLst/>
          </a:prstGeom>
        </p:spPr>
      </p:pic>
      <p:sp>
        <p:nvSpPr>
          <p:cNvPr id="27" name="אליפסה 26">
            <a:extLst>
              <a:ext uri="{FF2B5EF4-FFF2-40B4-BE49-F238E27FC236}">
                <a16:creationId xmlns:a16="http://schemas.microsoft.com/office/drawing/2014/main" id="{14D6079C-40BE-4DAA-94CB-4B2DF5FE3C3C}"/>
              </a:ext>
            </a:extLst>
          </p:cNvPr>
          <p:cNvSpPr/>
          <p:nvPr/>
        </p:nvSpPr>
        <p:spPr>
          <a:xfrm rot="17051111">
            <a:off x="10398945" y="4201829"/>
            <a:ext cx="690326" cy="504713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9" name="תמונה 28">
            <a:extLst>
              <a:ext uri="{FF2B5EF4-FFF2-40B4-BE49-F238E27FC236}">
                <a16:creationId xmlns:a16="http://schemas.microsoft.com/office/drawing/2014/main" id="{FD07D6D1-F3B6-4CFB-8D32-A92905E31C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847" y="2214797"/>
            <a:ext cx="1110054" cy="111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58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dama Ve Shamayim - אדמה ושמים- מפסטיבל סגול עם וואיט פדר">
            <a:hlinkClick r:id="" action="ppaction://media"/>
            <a:extLst>
              <a:ext uri="{FF2B5EF4-FFF2-40B4-BE49-F238E27FC236}">
                <a16:creationId xmlns:a16="http://schemas.microsoft.com/office/drawing/2014/main" id="{03EF9234-DFE3-4DE9-B609-02C08261A0A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01544.68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6202" y="146938"/>
            <a:ext cx="1541085" cy="154108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94E7377-4629-4296-9D14-BFAFC8A08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5006" y="597029"/>
            <a:ext cx="7653875" cy="5098597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EBEE9CA0-EF74-40AA-A80F-FE5B9A052842}"/>
              </a:ext>
            </a:extLst>
          </p:cNvPr>
          <p:cNvSpPr/>
          <p:nvPr/>
        </p:nvSpPr>
        <p:spPr>
          <a:xfrm>
            <a:off x="396202" y="6370384"/>
            <a:ext cx="70758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Adama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Ve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Shamayim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he-IL" sz="2000" b="1" dirty="0">
                <a:solidFill>
                  <a:schemeClr val="bg1"/>
                </a:solidFill>
              </a:rPr>
              <a:t>  אדמה ושמים- מפסטיבל סגול עם </a:t>
            </a:r>
            <a:r>
              <a:rPr lang="he-IL" sz="2000" b="1" dirty="0" err="1">
                <a:solidFill>
                  <a:schemeClr val="bg1"/>
                </a:solidFill>
              </a:rPr>
              <a:t>וואיט</a:t>
            </a:r>
            <a:r>
              <a:rPr lang="he-IL" sz="2000" b="1" dirty="0">
                <a:solidFill>
                  <a:schemeClr val="bg1"/>
                </a:solidFill>
              </a:rPr>
              <a:t> פדר</a:t>
            </a:r>
          </a:p>
        </p:txBody>
      </p:sp>
    </p:spTree>
    <p:extLst>
      <p:ext uri="{BB962C8B-B14F-4D97-AF65-F5344CB8AC3E}">
        <p14:creationId xmlns:p14="http://schemas.microsoft.com/office/powerpoint/2010/main" val="229707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dama Ve Shamayim - אדמה ושמים- מפסטיבל סגול עם וואיט פדר">
            <a:hlinkClick r:id="" action="ppaction://media"/>
            <a:extLst>
              <a:ext uri="{FF2B5EF4-FFF2-40B4-BE49-F238E27FC236}">
                <a16:creationId xmlns:a16="http://schemas.microsoft.com/office/drawing/2014/main" id="{03EF9234-DFE3-4DE9-B609-02C08261A0A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301544.687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6202" y="146938"/>
            <a:ext cx="1541085" cy="154108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94E7377-4629-4296-9D14-BFAFC8A089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5006" y="597029"/>
            <a:ext cx="7653875" cy="5098597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EBEE9CA0-EF74-40AA-A80F-FE5B9A052842}"/>
              </a:ext>
            </a:extLst>
          </p:cNvPr>
          <p:cNvSpPr/>
          <p:nvPr/>
        </p:nvSpPr>
        <p:spPr>
          <a:xfrm>
            <a:off x="396202" y="6370384"/>
            <a:ext cx="70758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Adama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Ve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Shamayim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he-IL" sz="2000" b="1" dirty="0">
                <a:solidFill>
                  <a:schemeClr val="bg1"/>
                </a:solidFill>
              </a:rPr>
              <a:t>  אדמה ושמים- מפסטיבל סגול עם </a:t>
            </a:r>
            <a:r>
              <a:rPr lang="he-IL" sz="2000" b="1" dirty="0" err="1">
                <a:solidFill>
                  <a:schemeClr val="bg1"/>
                </a:solidFill>
              </a:rPr>
              <a:t>וואיט</a:t>
            </a:r>
            <a:r>
              <a:rPr lang="he-IL" sz="2000" b="1" dirty="0">
                <a:solidFill>
                  <a:schemeClr val="bg1"/>
                </a:solidFill>
              </a:rPr>
              <a:t> פדר</a:t>
            </a:r>
          </a:p>
        </p:txBody>
      </p:sp>
    </p:spTree>
    <p:extLst>
      <p:ext uri="{BB962C8B-B14F-4D97-AF65-F5344CB8AC3E}">
        <p14:creationId xmlns:p14="http://schemas.microsoft.com/office/powerpoint/2010/main" val="177432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1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ציין מיקום תוכן 7"/>
          <p:cNvSpPr>
            <a:spLocks noGrp="1"/>
          </p:cNvSpPr>
          <p:nvPr>
            <p:ph sz="quarter" idx="4"/>
          </p:nvPr>
        </p:nvSpPr>
        <p:spPr>
          <a:xfrm>
            <a:off x="-2789232" y="28628"/>
            <a:ext cx="13870983" cy="6829372"/>
          </a:xfrm>
          <a:prstGeom prst="heart">
            <a:avLst/>
          </a:prstGeo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he-IL" sz="12800" dirty="0">
                <a:cs typeface="Varela Round"/>
              </a:rPr>
              <a:t> צפינו בהצגה</a:t>
            </a:r>
          </a:p>
          <a:p>
            <a:pPr>
              <a:lnSpc>
                <a:spcPct val="120000"/>
              </a:lnSpc>
            </a:pPr>
            <a:endParaRPr lang="he-IL" sz="12800" dirty="0">
              <a:cs typeface="Varela Round"/>
            </a:endParaRPr>
          </a:p>
          <a:p>
            <a:pPr>
              <a:lnSpc>
                <a:spcPct val="120000"/>
              </a:lnSpc>
            </a:pPr>
            <a:r>
              <a:rPr lang="he-IL" sz="12800" dirty="0">
                <a:cs typeface="Varela Round"/>
              </a:rPr>
              <a:t>למדנו לעזור לחבר במצוקה</a:t>
            </a:r>
          </a:p>
          <a:p>
            <a:pPr>
              <a:lnSpc>
                <a:spcPct val="120000"/>
              </a:lnSpc>
            </a:pPr>
            <a:endParaRPr lang="he-IL" sz="12800" dirty="0">
              <a:cs typeface="Varela Round"/>
            </a:endParaRPr>
          </a:p>
          <a:p>
            <a:pPr>
              <a:lnSpc>
                <a:spcPct val="120000"/>
              </a:lnSpc>
            </a:pPr>
            <a:r>
              <a:rPr lang="he-IL" sz="12800" dirty="0">
                <a:cs typeface="Varela Round"/>
              </a:rPr>
              <a:t>הודנו על מה שחשוב לנו</a:t>
            </a:r>
            <a:endParaRPr lang="he-IL" sz="14400" dirty="0">
              <a:cs typeface="Varela Round"/>
            </a:endParaRPr>
          </a:p>
          <a:p>
            <a:pPr>
              <a:lnSpc>
                <a:spcPct val="120000"/>
              </a:lnSpc>
            </a:pPr>
            <a:endParaRPr lang="he-IL" sz="14400" dirty="0">
              <a:cs typeface="Varela Round"/>
            </a:endParaRPr>
          </a:p>
          <a:p>
            <a:pPr>
              <a:lnSpc>
                <a:spcPct val="120000"/>
              </a:lnSpc>
            </a:pPr>
            <a:r>
              <a:rPr lang="he-IL" sz="12800" dirty="0">
                <a:cs typeface="Varela Round"/>
              </a:rPr>
              <a:t>שרנו שיר</a:t>
            </a:r>
          </a:p>
          <a:p>
            <a:pPr>
              <a:lnSpc>
                <a:spcPct val="120000"/>
              </a:lnSpc>
            </a:pPr>
            <a:endParaRPr lang="he-IL" sz="14400" dirty="0">
              <a:cs typeface="Varela Round"/>
            </a:endParaRPr>
          </a:p>
          <a:p>
            <a:pPr marL="0" indent="0">
              <a:lnSpc>
                <a:spcPct val="120000"/>
              </a:lnSpc>
              <a:buNone/>
            </a:pPr>
            <a:endParaRPr lang="he-IL" sz="12800" dirty="0">
              <a:cs typeface="Varela Round"/>
            </a:endParaRPr>
          </a:p>
          <a:p>
            <a:pPr>
              <a:lnSpc>
                <a:spcPct val="170000"/>
              </a:lnSpc>
            </a:pPr>
            <a:endParaRPr lang="he-IL" sz="3200" dirty="0">
              <a:cs typeface="Varela Round"/>
            </a:endParaRPr>
          </a:p>
        </p:txBody>
      </p:sp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מה עשינו היום? </a:t>
            </a: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7A10649A-E645-43DF-8AD4-E17E9178FB7B}"/>
              </a:ext>
            </a:extLst>
          </p:cNvPr>
          <p:cNvSpPr txBox="1"/>
          <p:nvPr/>
        </p:nvSpPr>
        <p:spPr>
          <a:xfrm>
            <a:off x="8791630" y="1249680"/>
            <a:ext cx="184730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תיבת טקסט 85"/>
          <p:cNvSpPr txBox="1"/>
          <p:nvPr/>
        </p:nvSpPr>
        <p:spPr>
          <a:xfrm>
            <a:off x="3897337" y="2774142"/>
            <a:ext cx="1241302" cy="44704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תמונה 12">
            <a:extLst>
              <a:ext uri="{FF2B5EF4-FFF2-40B4-BE49-F238E27FC236}">
                <a16:creationId xmlns:a16="http://schemas.microsoft.com/office/drawing/2014/main" id="{4C15DA38-C61E-4EEF-9003-22C667CF27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331" y="915777"/>
            <a:ext cx="1982263" cy="1228623"/>
          </a:xfrm>
          <a:prstGeom prst="rect">
            <a:avLst/>
          </a:prstGeom>
        </p:spPr>
      </p:pic>
      <p:pic>
        <p:nvPicPr>
          <p:cNvPr id="24" name="תמונה 23">
            <a:extLst>
              <a:ext uri="{FF2B5EF4-FFF2-40B4-BE49-F238E27FC236}">
                <a16:creationId xmlns:a16="http://schemas.microsoft.com/office/drawing/2014/main" id="{A71CFFEF-60B7-4DE0-BF59-0DFCE781E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558" y="5244401"/>
            <a:ext cx="1505810" cy="1110053"/>
          </a:xfrm>
          <a:prstGeom prst="rect">
            <a:avLst/>
          </a:prstGeom>
        </p:spPr>
      </p:pic>
      <p:pic>
        <p:nvPicPr>
          <p:cNvPr id="26" name="תמונה 25">
            <a:extLst>
              <a:ext uri="{FF2B5EF4-FFF2-40B4-BE49-F238E27FC236}">
                <a16:creationId xmlns:a16="http://schemas.microsoft.com/office/drawing/2014/main" id="{E8EF611D-E391-414C-928F-C9AE4D9C80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124" y="3573801"/>
            <a:ext cx="1134777" cy="1073605"/>
          </a:xfrm>
          <a:prstGeom prst="rect">
            <a:avLst/>
          </a:prstGeom>
        </p:spPr>
      </p:pic>
      <p:sp>
        <p:nvSpPr>
          <p:cNvPr id="27" name="אליפסה 26">
            <a:extLst>
              <a:ext uri="{FF2B5EF4-FFF2-40B4-BE49-F238E27FC236}">
                <a16:creationId xmlns:a16="http://schemas.microsoft.com/office/drawing/2014/main" id="{14D6079C-40BE-4DAA-94CB-4B2DF5FE3C3C}"/>
              </a:ext>
            </a:extLst>
          </p:cNvPr>
          <p:cNvSpPr/>
          <p:nvPr/>
        </p:nvSpPr>
        <p:spPr>
          <a:xfrm rot="17051111">
            <a:off x="10398945" y="4201829"/>
            <a:ext cx="690326" cy="504713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29" name="תמונה 28">
            <a:extLst>
              <a:ext uri="{FF2B5EF4-FFF2-40B4-BE49-F238E27FC236}">
                <a16:creationId xmlns:a16="http://schemas.microsoft.com/office/drawing/2014/main" id="{FD07D6D1-F3B6-4CFB-8D32-A92905E31C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847" y="2214797"/>
            <a:ext cx="1110054" cy="111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00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תמונה 27">
            <a:extLst>
              <a:ext uri="{FF2B5EF4-FFF2-40B4-BE49-F238E27FC236}">
                <a16:creationId xmlns:a16="http://schemas.microsoft.com/office/drawing/2014/main" id="{9C3B78D6-FA02-414A-ABB3-99F063677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09" y="1085762"/>
            <a:ext cx="4641272" cy="2414969"/>
          </a:xfrm>
          <a:prstGeom prst="rect">
            <a:avLst/>
          </a:prstGeom>
        </p:spPr>
      </p:pic>
      <p:sp>
        <p:nvSpPr>
          <p:cNvPr id="7" name="כותרת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cs typeface="Varela Round"/>
              </a:rPr>
              <a:t>ומה עוד אפשר לעשות? </a:t>
            </a:r>
          </a:p>
        </p:txBody>
      </p:sp>
      <p:sp>
        <p:nvSpPr>
          <p:cNvPr id="4" name="AutoShape 4" descr="blob:https://web.whatsapp.com/ccb6c81e-54ae-4254-b284-2724a7c256e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grpSp>
        <p:nvGrpSpPr>
          <p:cNvPr id="14" name="קבוצה 13">
            <a:extLst>
              <a:ext uri="{FF2B5EF4-FFF2-40B4-BE49-F238E27FC236}">
                <a16:creationId xmlns:a16="http://schemas.microsoft.com/office/drawing/2014/main" id="{740A767E-8D34-4837-8E87-ABB72B306C1D}"/>
              </a:ext>
            </a:extLst>
          </p:cNvPr>
          <p:cNvGrpSpPr/>
          <p:nvPr/>
        </p:nvGrpSpPr>
        <p:grpSpPr>
          <a:xfrm>
            <a:off x="5346915" y="1049658"/>
            <a:ext cx="6412426" cy="2379342"/>
            <a:chOff x="4666932" y="1498296"/>
            <a:chExt cx="7048672" cy="2066723"/>
          </a:xfrm>
        </p:grpSpPr>
        <p:pic>
          <p:nvPicPr>
            <p:cNvPr id="5" name="תמונה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3821" y="1498296"/>
              <a:ext cx="5101783" cy="2066723"/>
            </a:xfrm>
            <a:prstGeom prst="rect">
              <a:avLst/>
            </a:prstGeom>
          </p:spPr>
        </p:pic>
        <p:sp>
          <p:nvSpPr>
            <p:cNvPr id="9" name="מלבן 8"/>
            <p:cNvSpPr/>
            <p:nvPr/>
          </p:nvSpPr>
          <p:spPr>
            <a:xfrm>
              <a:off x="4666932" y="2817161"/>
              <a:ext cx="6092825" cy="69489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endParaRPr lang="he-IL" sz="20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endParaRPr>
            </a:p>
            <a:p>
              <a:r>
                <a:rPr lang="he-IL" sz="3200" b="1" dirty="0">
                  <a:solidFill>
                    <a:srgbClr val="002060"/>
                  </a:solidFill>
                  <a:latin typeface="Varela Round" pitchFamily="2" charset="-79"/>
                  <a:ea typeface="+mj-ea"/>
                  <a:cs typeface="Varela Round"/>
                </a:rPr>
                <a:t>להכין מפת אוצר</a:t>
              </a:r>
              <a:endParaRPr lang="en-US" sz="36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endParaRPr>
            </a:p>
          </p:txBody>
        </p:sp>
      </p:grpSp>
      <p:sp>
        <p:nvSpPr>
          <p:cNvPr id="16" name="מלבן 15"/>
          <p:cNvSpPr/>
          <p:nvPr/>
        </p:nvSpPr>
        <p:spPr>
          <a:xfrm>
            <a:off x="-267128" y="2992900"/>
            <a:ext cx="6092825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e-IL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rPr>
              <a:t>לתרגל תנועות בפנטומימה</a:t>
            </a:r>
          </a:p>
          <a:p>
            <a:endParaRPr lang="he-IL" sz="16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/>
            </a:endParaRPr>
          </a:p>
          <a:p>
            <a:endParaRPr lang="he-IL" sz="1600" b="1" dirty="0">
              <a:solidFill>
                <a:srgbClr val="002060"/>
              </a:solidFill>
              <a:latin typeface="Varela Round" pitchFamily="2" charset="-79"/>
              <a:ea typeface="+mj-ea"/>
              <a:cs typeface="Varela Round"/>
            </a:endParaRP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03" y="4392550"/>
            <a:ext cx="1494481" cy="142655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072" y="3714262"/>
            <a:ext cx="526313" cy="526313"/>
          </a:xfrm>
          <a:prstGeom prst="rect">
            <a:avLst/>
          </a:prstGeom>
        </p:spPr>
      </p:pic>
      <p:grpSp>
        <p:nvGrpSpPr>
          <p:cNvPr id="34" name="קבוצה 33">
            <a:extLst>
              <a:ext uri="{FF2B5EF4-FFF2-40B4-BE49-F238E27FC236}">
                <a16:creationId xmlns:a16="http://schemas.microsoft.com/office/drawing/2014/main" id="{6127C1AD-688B-499C-B1AC-FB20B07FBC06}"/>
              </a:ext>
            </a:extLst>
          </p:cNvPr>
          <p:cNvGrpSpPr/>
          <p:nvPr/>
        </p:nvGrpSpPr>
        <p:grpSpPr>
          <a:xfrm>
            <a:off x="3804837" y="3869334"/>
            <a:ext cx="5403119" cy="2162817"/>
            <a:chOff x="5823764" y="1457095"/>
            <a:chExt cx="6092825" cy="2073207"/>
          </a:xfrm>
        </p:grpSpPr>
        <p:pic>
          <p:nvPicPr>
            <p:cNvPr id="35" name="תמונה 34">
              <a:extLst>
                <a:ext uri="{FF2B5EF4-FFF2-40B4-BE49-F238E27FC236}">
                  <a16:creationId xmlns:a16="http://schemas.microsoft.com/office/drawing/2014/main" id="{856CD40E-13C7-4BD3-B5AF-5C3F07F7C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14806" y="1457095"/>
              <a:ext cx="5101783" cy="2066723"/>
            </a:xfrm>
            <a:prstGeom prst="rect">
              <a:avLst/>
            </a:prstGeom>
          </p:spPr>
        </p:pic>
        <p:sp>
          <p:nvSpPr>
            <p:cNvPr id="36" name="מלבן 35">
              <a:extLst>
                <a:ext uri="{FF2B5EF4-FFF2-40B4-BE49-F238E27FC236}">
                  <a16:creationId xmlns:a16="http://schemas.microsoft.com/office/drawing/2014/main" id="{5415D2C4-D1BB-4F14-A7CB-20A09C0925D7}"/>
                </a:ext>
              </a:extLst>
            </p:cNvPr>
            <p:cNvSpPr/>
            <p:nvPr/>
          </p:nvSpPr>
          <p:spPr>
            <a:xfrm>
              <a:off x="5823764" y="2822242"/>
              <a:ext cx="6092825" cy="7080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endParaRPr lang="he-IL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endParaRPr>
            </a:p>
            <a:p>
              <a:r>
                <a:rPr lang="he-IL" sz="2400" b="1" dirty="0">
                  <a:solidFill>
                    <a:srgbClr val="002060"/>
                  </a:solidFill>
                  <a:latin typeface="Varela Round" pitchFamily="2" charset="-79"/>
                  <a:ea typeface="+mj-ea"/>
                  <a:cs typeface="Varela Round"/>
                </a:rPr>
                <a:t>ללמד את כולם לשמור על הטבע</a:t>
              </a:r>
              <a:endParaRPr lang="en-US" sz="2800" b="1" dirty="0">
                <a:solidFill>
                  <a:srgbClr val="002060"/>
                </a:solidFill>
                <a:latin typeface="Varela Round" pitchFamily="2" charset="-79"/>
                <a:ea typeface="+mj-ea"/>
                <a:cs typeface="Varela Round"/>
              </a:endParaRPr>
            </a:p>
          </p:txBody>
        </p:sp>
      </p:grpSp>
      <p:pic>
        <p:nvPicPr>
          <p:cNvPr id="41" name="תמונה 40">
            <a:extLst>
              <a:ext uri="{FF2B5EF4-FFF2-40B4-BE49-F238E27FC236}">
                <a16:creationId xmlns:a16="http://schemas.microsoft.com/office/drawing/2014/main" id="{612DDB91-7939-4E19-8D51-96046BA3BA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1497" y="1195180"/>
            <a:ext cx="2239172" cy="1681566"/>
          </a:xfrm>
          <a:prstGeom prst="rect">
            <a:avLst/>
          </a:prstGeom>
        </p:spPr>
      </p:pic>
      <p:pic>
        <p:nvPicPr>
          <p:cNvPr id="44" name="תמונה 43">
            <a:extLst>
              <a:ext uri="{FF2B5EF4-FFF2-40B4-BE49-F238E27FC236}">
                <a16:creationId xmlns:a16="http://schemas.microsoft.com/office/drawing/2014/main" id="{02C365B1-4ACC-47FD-8350-A7E10B1275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338" y="1448007"/>
            <a:ext cx="3048000" cy="150495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C54FB43-8EAF-49E9-98F0-98930453362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206" y="3937325"/>
            <a:ext cx="1723788" cy="1723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304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206" y="213094"/>
            <a:ext cx="11160000" cy="1061791"/>
          </a:xfrm>
        </p:spPr>
        <p:txBody>
          <a:bodyPr/>
          <a:lstStyle/>
          <a:p>
            <a:r>
              <a:rPr lang="he-IL" dirty="0">
                <a:cs typeface="Varela Round"/>
              </a:rPr>
              <a:t>ערכו והכינו</a:t>
            </a:r>
          </a:p>
        </p:txBody>
      </p:sp>
      <p:sp>
        <p:nvSpPr>
          <p:cNvPr id="8" name="מציין מיקום תוכן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e-IL" sz="3200" dirty="0">
              <a:cs typeface="Varela Round"/>
            </a:endParaRPr>
          </a:p>
          <a:p>
            <a:pPr marL="0" indent="0">
              <a:buNone/>
            </a:pPr>
            <a:endParaRPr lang="he-IL" sz="3200" dirty="0">
              <a:cs typeface="Varela Round"/>
            </a:endParaRPr>
          </a:p>
          <a:p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566683" y="1195757"/>
            <a:ext cx="11160000" cy="68264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>
              <a:lnSpc>
                <a:spcPct val="150000"/>
              </a:lnSpc>
              <a:spcAft>
                <a:spcPts val="600"/>
              </a:spcAft>
            </a:pPr>
            <a:r>
              <a:rPr lang="he-IL" sz="3200" dirty="0">
                <a:solidFill>
                  <a:srgbClr val="002060"/>
                </a:solidFill>
                <a:cs typeface="Varela Round"/>
              </a:rPr>
              <a:t>אייל שי - </a:t>
            </a:r>
            <a:r>
              <a:rPr lang="he-IL" sz="3200" dirty="0" err="1">
                <a:solidFill>
                  <a:srgbClr val="002060"/>
                </a:solidFill>
                <a:cs typeface="Varela Round"/>
              </a:rPr>
              <a:t>תאטרונץ</a:t>
            </a:r>
            <a:r>
              <a:rPr lang="he-IL" sz="3200" dirty="0">
                <a:solidFill>
                  <a:srgbClr val="002060"/>
                </a:solidFill>
                <a:cs typeface="Varela Round"/>
              </a:rPr>
              <a:t> (</a:t>
            </a:r>
            <a:r>
              <a:rPr lang="he-IL" sz="3200" dirty="0" err="1">
                <a:solidFill>
                  <a:srgbClr val="002060"/>
                </a:solidFill>
                <a:cs typeface="Varela Round"/>
              </a:rPr>
              <a:t>תאטרון</a:t>
            </a:r>
            <a:r>
              <a:rPr lang="he-IL" sz="3200" dirty="0">
                <a:solidFill>
                  <a:srgbClr val="002060"/>
                </a:solidFill>
                <a:cs typeface="Varela Round"/>
              </a:rPr>
              <a:t> טבעי לילדים )</a:t>
            </a:r>
          </a:p>
          <a:p>
            <a:pPr lvl="0">
              <a:lnSpc>
                <a:spcPct val="150000"/>
              </a:lnSpc>
              <a:spcAft>
                <a:spcPts val="600"/>
              </a:spcAft>
            </a:pPr>
            <a:r>
              <a:rPr lang="he-IL" sz="3200" dirty="0">
                <a:solidFill>
                  <a:srgbClr val="002060"/>
                </a:solidFill>
                <a:cs typeface="Varela Round"/>
              </a:rPr>
              <a:t>אינה </a:t>
            </a:r>
            <a:r>
              <a:rPr lang="he-IL" sz="3200" dirty="0" err="1">
                <a:solidFill>
                  <a:srgbClr val="002060"/>
                </a:solidFill>
                <a:cs typeface="Varela Round"/>
              </a:rPr>
              <a:t>פלוטוב</a:t>
            </a:r>
            <a:r>
              <a:rPr lang="he-IL" sz="3200" dirty="0">
                <a:solidFill>
                  <a:srgbClr val="002060"/>
                </a:solidFill>
                <a:cs typeface="Varela Round"/>
              </a:rPr>
              <a:t>, מנהלת היחידה למידענות וטכנולוגיות למידה , האגף לחינוך קדם יסודי</a:t>
            </a:r>
          </a:p>
          <a:p>
            <a:pPr>
              <a:lnSpc>
                <a:spcPct val="150000"/>
              </a:lnSpc>
            </a:pPr>
            <a:r>
              <a:rPr lang="he-IL" sz="3200" dirty="0">
                <a:solidFill>
                  <a:srgbClr val="002060"/>
                </a:solidFill>
                <a:cs typeface="Varela Round"/>
              </a:rPr>
              <a:t>רינת אלפיה, מדריכה ארצית ללמידה מרחוק, </a:t>
            </a:r>
            <a:r>
              <a:rPr lang="he-IL" sz="3200" dirty="0" err="1">
                <a:solidFill>
                  <a:srgbClr val="002060"/>
                </a:solidFill>
                <a:cs typeface="Varela Round"/>
              </a:rPr>
              <a:t>מינהל</a:t>
            </a:r>
            <a:r>
              <a:rPr lang="he-IL" sz="3200" dirty="0">
                <a:solidFill>
                  <a:srgbClr val="002060"/>
                </a:solidFill>
                <a:cs typeface="Varela Round"/>
              </a:rPr>
              <a:t> תקשוב טכנולוגיה ומערכות מידע, האגף לחינוך קדם יסודי</a:t>
            </a:r>
          </a:p>
          <a:p>
            <a:pPr>
              <a:lnSpc>
                <a:spcPct val="150000"/>
              </a:lnSpc>
            </a:pPr>
            <a:r>
              <a:rPr lang="he-IL" sz="3200" dirty="0">
                <a:solidFill>
                  <a:srgbClr val="002060"/>
                </a:solidFill>
                <a:cs typeface="Varela Round"/>
              </a:rPr>
              <a:t>סמדר בר, מדריכה ארצית ללמידה מרחוק, האגף לחינוך קדם יסודי</a:t>
            </a: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latin typeface="Varela Round" pitchFamily="2" charset="-79"/>
              <a:cs typeface="Varela Round"/>
            </a:endParaRPr>
          </a:p>
          <a:p>
            <a:pPr>
              <a:lnSpc>
                <a:spcPct val="150000"/>
              </a:lnSpc>
            </a:pPr>
            <a:endParaRPr lang="he-IL" sz="3200" dirty="0">
              <a:solidFill>
                <a:srgbClr val="002060"/>
              </a:solidFill>
              <a:latin typeface="Varela Round" pitchFamily="2" charset="-79"/>
              <a:cs typeface="Varela Round"/>
            </a:endParaRPr>
          </a:p>
        </p:txBody>
      </p:sp>
    </p:spTree>
    <p:extLst>
      <p:ext uri="{BB962C8B-B14F-4D97-AF65-F5344CB8AC3E}">
        <p14:creationId xmlns:p14="http://schemas.microsoft.com/office/powerpoint/2010/main" val="3518166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EABE1E-1825-4F77-A219-E165C65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קרדיטים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BF5F4BA-8660-4A38-BA38-3CDFFA9EB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206" y="1425784"/>
            <a:ext cx="11160000" cy="4680000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buNone/>
            </a:pPr>
            <a:r>
              <a:rPr lang="he-IL" sz="3600" dirty="0"/>
              <a:t>ציירות תפאורה: שיה </a:t>
            </a:r>
            <a:r>
              <a:rPr lang="he-IL" sz="3600" dirty="0" err="1"/>
              <a:t>רייקמנס</a:t>
            </a:r>
            <a:r>
              <a:rPr lang="he-IL" sz="3600" dirty="0"/>
              <a:t> מיה זילברשטיין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F8F644F4-DC98-4D08-9CC8-3CAAA37E495E}"/>
              </a:ext>
            </a:extLst>
          </p:cNvPr>
          <p:cNvSpPr/>
          <p:nvPr/>
        </p:nvSpPr>
        <p:spPr>
          <a:xfrm>
            <a:off x="2247254" y="2436113"/>
            <a:ext cx="9427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dirty="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אדמה ושמים- מפסטיבל סגול עם </a:t>
            </a:r>
            <a:r>
              <a:rPr lang="he-IL" sz="3600" dirty="0" err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וואיט</a:t>
            </a:r>
            <a:r>
              <a:rPr lang="he-IL" sz="3600" dirty="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 פדר </a:t>
            </a:r>
          </a:p>
          <a:p>
            <a:r>
              <a:rPr lang="en-US" sz="3600" dirty="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Adama</a:t>
            </a:r>
            <a:r>
              <a:rPr lang="en-US" sz="3600" dirty="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Ve</a:t>
            </a:r>
            <a:r>
              <a:rPr lang="en-US" sz="3600" dirty="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Shamayim</a:t>
            </a:r>
            <a:endParaRPr lang="en-US" sz="3600" dirty="0">
              <a:solidFill>
                <a:srgbClr val="002060"/>
              </a:solidFill>
              <a:latin typeface="Varela Round" pitchFamily="2" charset="-79"/>
              <a:cs typeface="Varela Round" pitchFamily="2" charset="-79"/>
            </a:endParaRPr>
          </a:p>
          <a:p>
            <a:r>
              <a:rPr lang="en-US" sz="3600" dirty="0">
                <a:solidFill>
                  <a:srgbClr val="002060"/>
                </a:solidFill>
                <a:latin typeface="Varela Round" pitchFamily="2" charset="-79"/>
                <a:cs typeface="Varela Round" pitchFamily="2" charset="-79"/>
              </a:rPr>
              <a:t> </a:t>
            </a:r>
            <a:endParaRPr lang="he-IL" sz="3600" dirty="0">
              <a:solidFill>
                <a:srgbClr val="002060"/>
              </a:solidFill>
              <a:latin typeface="Varela Round" pitchFamily="2" charset="-79"/>
              <a:cs typeface="Varela Roun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178680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423F6F61-4567-462B-A618-70CBC508D8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172" r="34234" b="66411"/>
          <a:stretch/>
        </p:blipFill>
        <p:spPr>
          <a:xfrm>
            <a:off x="4775372" y="446"/>
            <a:ext cx="3241542" cy="1838237"/>
          </a:xfrm>
          <a:prstGeom prst="rect">
            <a:avLst/>
          </a:prstGeom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904EE8F9-32B7-45EB-8FC4-CC451E605118}"/>
              </a:ext>
            </a:extLst>
          </p:cNvPr>
          <p:cNvSpPr txBox="1"/>
          <p:nvPr/>
        </p:nvSpPr>
        <p:spPr>
          <a:xfrm>
            <a:off x="647255" y="3016166"/>
            <a:ext cx="11172957" cy="26181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895260">
              <a:lnSpc>
                <a:spcPct val="150000"/>
              </a:lnSpc>
            </a:pPr>
            <a:r>
              <a:rPr lang="he-IL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השימוש ביצירות במהלך שידור זה נעשה לפי סעיף 27א לחוק זכות יוצרים, תשס"ח-2007. אם הינך בעל הזכויות באחת היצירות, באפשרותך לבקש מאיתנו לחדול מהשימוש ביצירה, זאת באמצעות פנייה לדוא"ל </a:t>
            </a:r>
            <a:r>
              <a:rPr lang="en-US" sz="2800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rights@education.gov.il</a:t>
            </a:r>
            <a:endParaRPr lang="he-IL" sz="2800" dirty="0">
              <a:solidFill>
                <a:srgbClr val="192A72"/>
              </a:solidFill>
              <a:latin typeface="Varela Round" panose="00000500000000000000" pitchFamily="2" charset="-79"/>
              <a:cs typeface="Varela Round" panose="00000500000000000000" pitchFamily="2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0276247E-F89D-4BE1-B3D6-7FE06BEB5A42}"/>
              </a:ext>
            </a:extLst>
          </p:cNvPr>
          <p:cNvSpPr/>
          <p:nvPr/>
        </p:nvSpPr>
        <p:spPr>
          <a:xfrm>
            <a:off x="794" y="1838683"/>
            <a:ext cx="12188825" cy="763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200" b="1" dirty="0">
                <a:solidFill>
                  <a:srgbClr val="192A72"/>
                </a:solidFill>
                <a:latin typeface="Varela Round" panose="00000500000000000000" pitchFamily="2" charset="-79"/>
                <a:cs typeface="Varela Round" panose="00000500000000000000" pitchFamily="2" charset="-79"/>
              </a:rPr>
              <a:t>נוהל שימוש ביצירות מוגנות בזכויות יוצרים ואיתור בעלי זכויות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3269</TotalTime>
  <Words>202</Words>
  <Application>Microsoft Office PowerPoint</Application>
  <PresentationFormat>מותאם אישית</PresentationFormat>
  <Paragraphs>42</Paragraphs>
  <Slides>10</Slides>
  <Notes>4</Notes>
  <HiddenSlides>0</HiddenSlides>
  <MMClips>2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4" baseType="lpstr">
      <vt:lpstr>Arial</vt:lpstr>
      <vt:lpstr>Calibri</vt:lpstr>
      <vt:lpstr>Varela Round</vt:lpstr>
      <vt:lpstr>ערכת נושא Office</vt:lpstr>
      <vt:lpstr>מערכת שידורים לאומית</vt:lpstr>
      <vt:lpstr>  בדרך לאוצר  שבט לב אמיץ  </vt:lpstr>
      <vt:lpstr>מה נעשה היום? </vt:lpstr>
      <vt:lpstr>מצגת של PowerPoint‏</vt:lpstr>
      <vt:lpstr>מצגת של PowerPoint‏</vt:lpstr>
      <vt:lpstr>מה עשינו היום? </vt:lpstr>
      <vt:lpstr>ומה עוד אפשר לעשות? </vt:lpstr>
      <vt:lpstr>ערכו והכינו</vt:lpstr>
      <vt:lpstr>קרדיטים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מערכת שידורים לאומית</dc:title>
  <dc:creator>Tzuri Mesika</dc:creator>
  <cp:lastModifiedBy>Inna Plutov</cp:lastModifiedBy>
  <cp:revision>104</cp:revision>
  <dcterms:created xsi:type="dcterms:W3CDTF">2020-03-28T15:56:54Z</dcterms:created>
  <dcterms:modified xsi:type="dcterms:W3CDTF">2020-04-22T21:13:02Z</dcterms:modified>
</cp:coreProperties>
</file>