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4"/>
  </p:sldMasterIdLst>
  <p:notesMasterIdLst>
    <p:notesMasterId r:id="rId17"/>
  </p:notesMasterIdLst>
  <p:sldIdLst>
    <p:sldId id="257" r:id="rId5"/>
    <p:sldId id="262" r:id="rId6"/>
    <p:sldId id="263" r:id="rId7"/>
    <p:sldId id="288" r:id="rId8"/>
    <p:sldId id="295" r:id="rId9"/>
    <p:sldId id="289" r:id="rId10"/>
    <p:sldId id="296" r:id="rId11"/>
    <p:sldId id="297" r:id="rId12"/>
    <p:sldId id="298" r:id="rId13"/>
    <p:sldId id="300" r:id="rId14"/>
    <p:sldId id="299" r:id="rId15"/>
    <p:sldId id="291" r:id="rId16"/>
  </p:sldIdLst>
  <p:sldSz cx="12190413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917" y="53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י"ג/ניסן/תשפ"ב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914281" y="2693988"/>
            <a:ext cx="10361851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69982" y="6569428"/>
            <a:ext cx="2623619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616" y="6410587"/>
            <a:ext cx="3245977" cy="86423"/>
          </a:xfrm>
          <a:prstGeom prst="roundRect">
            <a:avLst>
              <a:gd name="adj" fmla="val 49359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5182" y="-439221"/>
            <a:ext cx="4205100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8395" y="6565100"/>
            <a:ext cx="4433637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4576" y="369916"/>
            <a:ext cx="1301261" cy="15974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ם השיעו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15" y="1396869"/>
            <a:ext cx="13175666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738940" y="1640910"/>
            <a:ext cx="10871177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8995" y="6579191"/>
            <a:ext cx="5333172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מעוגל 7"/>
          <p:cNvSpPr/>
          <p:nvPr userDrawn="1"/>
        </p:nvSpPr>
        <p:spPr>
          <a:xfrm>
            <a:off x="9499907" y="6294300"/>
            <a:ext cx="3049259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95581" y="-235260"/>
            <a:ext cx="276813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048" y="163632"/>
            <a:ext cx="1427924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738117" y="2918492"/>
            <a:ext cx="10872000" cy="720000"/>
          </a:xfrm>
          <a:prstGeom prst="rect">
            <a:avLst/>
          </a:prstGeom>
        </p:spPr>
        <p:txBody>
          <a:bodyPr spcFirstLastPara="1" wrap="square" lIns="36000" tIns="36000" rIns="36000" bIns="3600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13" name="מציין מיקום תוכן 2"/>
          <p:cNvSpPr>
            <a:spLocks noGrp="1"/>
          </p:cNvSpPr>
          <p:nvPr>
            <p:ph idx="10"/>
          </p:nvPr>
        </p:nvSpPr>
        <p:spPr>
          <a:xfrm>
            <a:off x="738117" y="3655832"/>
            <a:ext cx="10872000" cy="720000"/>
          </a:xfrm>
        </p:spPr>
        <p:txBody>
          <a:bodyPr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פרק חד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15" y="1396869"/>
            <a:ext cx="13175666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738940" y="1640910"/>
            <a:ext cx="10871177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8995" y="6579191"/>
            <a:ext cx="5333172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מעוגל 7"/>
          <p:cNvSpPr/>
          <p:nvPr userDrawn="1"/>
        </p:nvSpPr>
        <p:spPr>
          <a:xfrm>
            <a:off x="9499907" y="6294300"/>
            <a:ext cx="3049259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95581" y="-235260"/>
            <a:ext cx="276813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048" y="163632"/>
            <a:ext cx="1427924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738117" y="2918493"/>
            <a:ext cx="10872000" cy="642090"/>
          </a:xfrm>
          <a:prstGeom prst="rect">
            <a:avLst/>
          </a:prstGeom>
        </p:spPr>
        <p:txBody>
          <a:bodyPr spcFirstLastPara="1" wrap="square" lIns="36000" tIns="36000" rIns="36000" bIns="3600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200" b="1"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28904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213094"/>
            <a:ext cx="11160000" cy="720000"/>
          </a:xfrm>
        </p:spPr>
        <p:txBody>
          <a:bodyPr lIns="36000" tIns="0" rIns="36000" bIns="0">
            <a:noAutofit/>
          </a:bodyPr>
          <a:lstStyle>
            <a:lvl1pPr>
              <a:defRPr sz="48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5206" y="1195757"/>
            <a:ext cx="11160000" cy="468000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0" y="5878198"/>
            <a:ext cx="476557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6586" y="-11081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8"/>
            <a:ext cx="7723426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213094"/>
            <a:ext cx="11160000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06" y="1185681"/>
            <a:ext cx="11159999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06" y="1725681"/>
            <a:ext cx="11160000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0" y="5878198"/>
            <a:ext cx="476557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6586" y="-11081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8"/>
            <a:ext cx="7723426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213094"/>
            <a:ext cx="11160000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>
              <a:defRPr kumimoji="0" lang="he-IL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0" y="5878198"/>
            <a:ext cx="476557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6586" y="-11081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8"/>
            <a:ext cx="7723426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521" y="1600201"/>
            <a:ext cx="10971372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6463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י"ג/ניסן/תשפ"ב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058" y="6356351"/>
            <a:ext cx="3860297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521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1" r:id="rId3"/>
    <p:sldLayoutId id="2147483650" r:id="rId4"/>
    <p:sldLayoutId id="2147483653" r:id="rId5"/>
    <p:sldLayoutId id="2147483663" r:id="rId6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BVxHLlY-0s?feature=oembed" TargetMode="Externa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גיל-עד שער הי"ד</a:t>
            </a:r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4"/>
          </p:nvPr>
        </p:nvSpPr>
        <p:spPr>
          <a:xfrm>
            <a:off x="515206" y="1725681"/>
            <a:ext cx="9000000" cy="4152517"/>
          </a:xfrm>
        </p:spPr>
        <p:txBody>
          <a:bodyPr>
            <a:norm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he-IL" dirty="0">
              <a:latin typeface="Calibri"/>
              <a:ea typeface="Calibri"/>
              <a:cs typeface="Arial"/>
            </a:endParaRPr>
          </a:p>
          <a:p>
            <a:pPr>
              <a:lnSpc>
                <a:spcPct val="150000"/>
              </a:lnSpc>
            </a:pPr>
            <a:endParaRPr lang="he-IL" dirty="0"/>
          </a:p>
        </p:txBody>
      </p:sp>
      <p:sp>
        <p:nvSpPr>
          <p:cNvPr id="2" name="מציין מיקום טקסט 1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/>
              <a:t>סרטון</a:t>
            </a:r>
          </a:p>
        </p:txBody>
      </p:sp>
    </p:spTree>
    <p:extLst>
      <p:ext uri="{BB962C8B-B14F-4D97-AF65-F5344CB8AC3E}">
        <p14:creationId xmlns:p14="http://schemas.microsoft.com/office/powerpoint/2010/main" val="4234443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מציין מיקום טקסט 13"/>
          <p:cNvSpPr>
            <a:spLocks noGrp="1"/>
          </p:cNvSpPr>
          <p:nvPr>
            <p:ph type="body" sz="quarter" idx="3"/>
          </p:nvPr>
        </p:nvSpPr>
        <p:spPr>
          <a:xfrm>
            <a:off x="1946843" y="1124065"/>
            <a:ext cx="9000000" cy="4455622"/>
          </a:xfrm>
        </p:spPr>
        <p:txBody>
          <a:bodyPr/>
          <a:lstStyle/>
          <a:p>
            <a:pPr lvl="0" indent="143510">
              <a:lnSpc>
                <a:spcPct val="150000"/>
              </a:lnSpc>
              <a:spcBef>
                <a:spcPts val="0"/>
              </a:spcBef>
            </a:pPr>
            <a:endParaRPr lang="he-IL" sz="1800" b="0" dirty="0">
              <a:solidFill>
                <a:prstClr val="black"/>
              </a:solidFill>
              <a:latin typeface="Calibri"/>
              <a:ea typeface="Calibri"/>
              <a:cs typeface="David"/>
            </a:endParaRPr>
          </a:p>
          <a:p>
            <a:pPr lvl="0" indent="143510">
              <a:lnSpc>
                <a:spcPct val="150000"/>
              </a:lnSpc>
              <a:spcBef>
                <a:spcPts val="0"/>
              </a:spcBef>
            </a:pPr>
            <a:endParaRPr lang="he-IL" sz="1800" b="0" dirty="0">
              <a:solidFill>
                <a:prstClr val="black"/>
              </a:solidFill>
              <a:latin typeface="Calibri"/>
              <a:ea typeface="Calibri"/>
              <a:cs typeface="David"/>
            </a:endParaRPr>
          </a:p>
          <a:p>
            <a:pPr lvl="0" indent="143510">
              <a:lnSpc>
                <a:spcPct val="150000"/>
              </a:lnSpc>
              <a:spcBef>
                <a:spcPts val="0"/>
              </a:spcBef>
            </a:pPr>
            <a:endParaRPr lang="he-IL" sz="1800" b="0" dirty="0">
              <a:solidFill>
                <a:prstClr val="black"/>
              </a:solidFill>
              <a:latin typeface="Calibri"/>
              <a:ea typeface="Calibri"/>
              <a:cs typeface="David"/>
            </a:endParaRPr>
          </a:p>
          <a:p>
            <a:pPr lvl="0" indent="143510">
              <a:lnSpc>
                <a:spcPct val="150000"/>
              </a:lnSpc>
              <a:spcBef>
                <a:spcPts val="0"/>
              </a:spcBef>
            </a:pPr>
            <a:endParaRPr lang="he-IL" sz="1800" b="0" dirty="0">
              <a:solidFill>
                <a:prstClr val="black"/>
              </a:solidFill>
              <a:latin typeface="Calibri"/>
              <a:ea typeface="Calibri"/>
              <a:cs typeface="David"/>
            </a:endParaRPr>
          </a:p>
          <a:p>
            <a:pPr lvl="0" indent="143510">
              <a:lnSpc>
                <a:spcPct val="150000"/>
              </a:lnSpc>
              <a:spcBef>
                <a:spcPts val="0"/>
              </a:spcBef>
            </a:pPr>
            <a:endParaRPr lang="he-IL" sz="1800" b="0" dirty="0">
              <a:solidFill>
                <a:prstClr val="black"/>
              </a:solidFill>
              <a:latin typeface="Calibri"/>
              <a:ea typeface="Calibri"/>
              <a:cs typeface="David"/>
            </a:endParaRPr>
          </a:p>
          <a:p>
            <a:pPr lvl="0" indent="143510">
              <a:lnSpc>
                <a:spcPct val="150000"/>
              </a:lnSpc>
              <a:spcBef>
                <a:spcPts val="0"/>
              </a:spcBef>
            </a:pPr>
            <a:r>
              <a:rPr lang="he-IL" sz="1800" b="0" dirty="0">
                <a:solidFill>
                  <a:prstClr val="black"/>
                </a:solidFill>
                <a:latin typeface="Calibri"/>
                <a:ea typeface="Calibri"/>
                <a:cs typeface="David"/>
              </a:rPr>
              <a:t>כשמשננים משהו וחוזרים עליו שוב ושוב, יש סיכוי שנפנים אותו.</a:t>
            </a:r>
            <a:endParaRPr lang="en-US" sz="1600" b="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lvl="0" indent="143510">
              <a:lnSpc>
                <a:spcPct val="150000"/>
              </a:lnSpc>
              <a:spcBef>
                <a:spcPts val="0"/>
              </a:spcBef>
            </a:pPr>
            <a:r>
              <a:rPr lang="he-IL" sz="1800" b="0" dirty="0">
                <a:solidFill>
                  <a:prstClr val="black"/>
                </a:solidFill>
                <a:latin typeface="Calibri"/>
                <a:ea typeface="Calibri"/>
                <a:cs typeface="David"/>
              </a:rPr>
              <a:t>עוד חיבור ועוד חיבור, </a:t>
            </a:r>
          </a:p>
          <a:p>
            <a:pPr lvl="0" indent="143510">
              <a:lnSpc>
                <a:spcPct val="150000"/>
              </a:lnSpc>
              <a:spcBef>
                <a:spcPts val="0"/>
              </a:spcBef>
            </a:pPr>
            <a:r>
              <a:rPr lang="he-IL" sz="1800" b="0" dirty="0">
                <a:solidFill>
                  <a:prstClr val="black"/>
                </a:solidFill>
                <a:latin typeface="Calibri"/>
                <a:ea typeface="Calibri"/>
                <a:cs typeface="David"/>
              </a:rPr>
              <a:t>ומכפלות של אהבה מתגלות בחברה שלנו.</a:t>
            </a:r>
            <a:endParaRPr lang="en-US" sz="1600" b="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lvl="0" indent="143510">
              <a:lnSpc>
                <a:spcPct val="150000"/>
              </a:lnSpc>
              <a:spcBef>
                <a:spcPts val="0"/>
              </a:spcBef>
            </a:pPr>
            <a:r>
              <a:rPr lang="he-IL" sz="1800" b="0" dirty="0">
                <a:solidFill>
                  <a:prstClr val="black"/>
                </a:solidFill>
                <a:latin typeface="Calibri"/>
                <a:ea typeface="Calibri"/>
                <a:cs typeface="David"/>
              </a:rPr>
              <a:t>וכשנכפיל את האהבה, באכפתיות שאפשר לראות כאן (בחברה הישראלית ובקרב יהודי התפוצות), נמצא את </a:t>
            </a:r>
            <a:r>
              <a:rPr lang="he-IL" sz="1800" b="0" dirty="0" err="1">
                <a:solidFill>
                  <a:prstClr val="black"/>
                </a:solidFill>
                <a:latin typeface="Calibri"/>
                <a:ea typeface="Calibri"/>
                <a:cs typeface="David"/>
              </a:rPr>
              <a:t>החוזקות</a:t>
            </a:r>
            <a:r>
              <a:rPr lang="he-IL" sz="1800" b="0" dirty="0">
                <a:solidFill>
                  <a:prstClr val="black"/>
                </a:solidFill>
                <a:latin typeface="Calibri"/>
                <a:ea typeface="Calibri"/>
                <a:cs typeface="David"/>
              </a:rPr>
              <a:t> שלנו יחד.</a:t>
            </a:r>
          </a:p>
          <a:p>
            <a:pPr lvl="0" indent="143510">
              <a:lnSpc>
                <a:spcPct val="150000"/>
              </a:lnSpc>
              <a:spcBef>
                <a:spcPts val="0"/>
              </a:spcBef>
            </a:pPr>
            <a:r>
              <a:rPr lang="he-IL" sz="1800" b="0" dirty="0">
                <a:solidFill>
                  <a:prstClr val="black"/>
                </a:solidFill>
                <a:latin typeface="Calibri"/>
                <a:ea typeface="Calibri"/>
                <a:cs typeface="David"/>
              </a:rPr>
              <a:t> כי אין לנו את האפשרות לחילוק, המחלוקות מחלישות אותנו. וצריך לתת מקום לכולם, בלי לשנות את עצמנו, בלי להחסיר אף אחד. כי החיסור מקטין את השלם, והחיבור מגדיל אותו.</a:t>
            </a:r>
            <a:endParaRPr lang="en-US" sz="1600" b="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lvl="0" indent="143510">
              <a:lnSpc>
                <a:spcPct val="150000"/>
              </a:lnSpc>
              <a:spcBef>
                <a:spcPts val="0"/>
              </a:spcBef>
            </a:pPr>
            <a:r>
              <a:rPr lang="he-IL" sz="1800" b="0" dirty="0">
                <a:solidFill>
                  <a:prstClr val="black"/>
                </a:solidFill>
                <a:latin typeface="Calibri"/>
                <a:ea typeface="Calibri"/>
                <a:cs typeface="David"/>
              </a:rPr>
              <a:t>ואולי בכלל אחד ועוד אחד הם לא שניים, כי אם אחד גדול ומשמעותי, ושווה לנו להשקיע באחדות הזו, כי אין לנו אפשרות לחיות עם הנעלם ועם הבלתי-ידוע.</a:t>
            </a:r>
            <a:endParaRPr lang="en-US" sz="1600" b="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lvl="0" indent="143510">
              <a:lnSpc>
                <a:spcPct val="150000"/>
              </a:lnSpc>
              <a:spcBef>
                <a:spcPts val="0"/>
              </a:spcBef>
            </a:pPr>
            <a:r>
              <a:rPr lang="he-IL" sz="1800" dirty="0">
                <a:solidFill>
                  <a:prstClr val="black"/>
                </a:solidFill>
                <a:latin typeface="Calibri"/>
                <a:ea typeface="Calibri"/>
                <a:cs typeface="David"/>
              </a:rPr>
              <a:t>אנחנו לא יכולים להסתפק רק ב"שובו אחים", המשוואה שתנצח היא "כולנו אחים"!</a:t>
            </a:r>
            <a:endParaRPr lang="en-US" sz="1600" b="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endParaRPr lang="he-IL" sz="3600" dirty="0"/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4"/>
          </p:nvPr>
        </p:nvSpPr>
        <p:spPr>
          <a:xfrm>
            <a:off x="515205" y="507077"/>
            <a:ext cx="11675208" cy="5494712"/>
          </a:xfrm>
        </p:spPr>
        <p:txBody>
          <a:bodyPr>
            <a:norm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he-IL" dirty="0">
              <a:latin typeface="Calibri"/>
              <a:ea typeface="Calibri"/>
              <a:cs typeface="Arial"/>
            </a:endParaRPr>
          </a:p>
          <a:p>
            <a:pPr>
              <a:lnSpc>
                <a:spcPct val="150000"/>
              </a:lnSpc>
            </a:pPr>
            <a:endParaRPr lang="he-IL" dirty="0"/>
          </a:p>
          <a:p>
            <a:pPr>
              <a:lnSpc>
                <a:spcPct val="150000"/>
              </a:lnSpc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8768720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372" y="446"/>
            <a:ext cx="3241542" cy="1838237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274" y="3016166"/>
            <a:ext cx="10434938" cy="181564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26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4" y="1838683"/>
            <a:ext cx="12188825" cy="7631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1629321" y="2695767"/>
            <a:ext cx="9207201" cy="19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88" tIns="121888" rIns="121888" bIns="121888" anchor="t" anchorCtr="0">
            <a:noAutofit/>
          </a:bodyPr>
          <a:lstStyle/>
          <a:p>
            <a:pPr marL="609539">
              <a:lnSpc>
                <a:spcPct val="150000"/>
              </a:lnSpc>
            </a:pPr>
            <a:endParaRPr dirty="0"/>
          </a:p>
        </p:txBody>
      </p:sp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יום האחדות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בת גלים שער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>
          <a:xfrm>
            <a:off x="515206" y="1725681"/>
            <a:ext cx="9000000" cy="4152517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he-IL" dirty="0"/>
              <a:t>רקע למבצע שובו אחים</a:t>
            </a:r>
          </a:p>
          <a:p>
            <a:pPr>
              <a:lnSpc>
                <a:spcPct val="200000"/>
              </a:lnSpc>
            </a:pPr>
            <a:r>
              <a:rPr lang="he-IL" dirty="0"/>
              <a:t>מה למדנו על עצמנו  ממבצע "שובו אחים"</a:t>
            </a:r>
          </a:p>
          <a:p>
            <a:pPr>
              <a:lnSpc>
                <a:spcPct val="200000"/>
              </a:lnSpc>
            </a:pPr>
            <a:r>
              <a:rPr lang="he-IL" dirty="0"/>
              <a:t>הקורונה- מה למדנו על עצמנו ועל החברה שלנו מהתקופה ?</a:t>
            </a:r>
          </a:p>
          <a:p>
            <a:pPr>
              <a:lnSpc>
                <a:spcPct val="200000"/>
              </a:lnSpc>
            </a:pPr>
            <a:r>
              <a:rPr lang="he-IL" dirty="0"/>
              <a:t>גיל-עד שער הי"ד- רק ילד ועם זאת חי חיים משמעותיים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1546194" y="2487949"/>
            <a:ext cx="9207201" cy="19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88" tIns="121888" rIns="121888" bIns="121888" anchor="t" anchorCtr="0">
            <a:noAutofit/>
          </a:bodyPr>
          <a:lstStyle/>
          <a:p>
            <a:pPr marL="609539">
              <a:lnSpc>
                <a:spcPct val="150000"/>
              </a:lnSpc>
            </a:pPr>
            <a:endParaRPr dirty="0"/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4294967295"/>
          </p:nvPr>
        </p:nvSpPr>
        <p:spPr>
          <a:xfrm>
            <a:off x="1319213" y="90632"/>
            <a:ext cx="10871200" cy="1781175"/>
          </a:xfrm>
        </p:spPr>
        <p:txBody>
          <a:bodyPr/>
          <a:lstStyle/>
          <a:p>
            <a:r>
              <a:rPr lang="he-IL" dirty="0">
                <a:sym typeface="Varela Round"/>
              </a:rPr>
              <a:t>מבצע שובו אחים</a:t>
            </a:r>
          </a:p>
          <a:p>
            <a:r>
              <a:rPr lang="he-IL" dirty="0">
                <a:sym typeface="Varela Round"/>
              </a:rPr>
              <a:t>קשור לסרטון "את אחי אנכי מבקש"</a:t>
            </a:r>
          </a:p>
          <a:p>
            <a:endParaRPr lang="en-US" dirty="0">
              <a:latin typeface="Calibri"/>
              <a:ea typeface="Calibri"/>
              <a:cs typeface="Arial"/>
            </a:endParaRPr>
          </a:p>
          <a:p>
            <a:endParaRPr lang="he-IL" dirty="0">
              <a:sym typeface="Varela Round"/>
            </a:endParaRPr>
          </a:p>
        </p:txBody>
      </p:sp>
      <p:pic>
        <p:nvPicPr>
          <p:cNvPr id="3" name="מדיה מקוונת 2" title="ￗﾩￗﾜￗﾕￗﾩￗﾪ ￗﾔￗﾠￗﾢￗﾨￗﾙￗﾝ ￗﾔￗﾗￗﾘￗﾕￗﾤￗﾙￗﾝ - ￗﾧￗﾜￗﾙￗﾤ  ￗﾜￗﾐￗﾖￗﾛￗﾨￗﾪ ￗﾔￗﾩￗﾜￗﾕￗﾩￗﾙￗﾝ - ￗﾐￗﾪ ￗﾐￗﾗￗﾙ ￗﾐￗﾠￗﾕￗﾛￗﾙ ￗﾞￗﾑￗﾧￗﾩ">
            <a:hlinkClick r:id="" action="ppaction://media"/>
            <a:extLst>
              <a:ext uri="{FF2B5EF4-FFF2-40B4-BE49-F238E27FC236}">
                <a16:creationId xmlns:a16="http://schemas.microsoft.com/office/drawing/2014/main" id="{190C2BEF-84C4-4785-A6CF-9EDBDB9CA5BD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289031" y="1244482"/>
            <a:ext cx="8464364" cy="47612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למדנו על עצמנו מ"ח"י הימים"</a:t>
            </a:r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4"/>
          </p:nvPr>
        </p:nvSpPr>
        <p:spPr>
          <a:xfrm>
            <a:off x="1595206" y="1725681"/>
            <a:ext cx="9000000" cy="4152517"/>
          </a:xfrm>
        </p:spPr>
        <p:txBody>
          <a:bodyPr/>
          <a:lstStyle/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he-IL" dirty="0">
                <a:latin typeface="Calibri"/>
                <a:ea typeface="Calibri"/>
                <a:cs typeface="Arial"/>
              </a:rPr>
              <a:t>"חפשנו את הנערים ומצאנו את עצמנו" -הרב דרוקמן.                       הכיצד?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he-IL" dirty="0">
                <a:latin typeface="Calibri"/>
                <a:ea typeface="Calibri"/>
                <a:cs typeface="Arial"/>
              </a:rPr>
              <a:t>משהו ב</a:t>
            </a:r>
            <a:r>
              <a:rPr lang="he-IL" b="1" dirty="0">
                <a:latin typeface="Calibri"/>
                <a:ea typeface="Calibri"/>
                <a:cs typeface="Arial"/>
              </a:rPr>
              <a:t>ערכים המשותפים</a:t>
            </a:r>
            <a:r>
              <a:rPr lang="he-IL" dirty="0">
                <a:latin typeface="Calibri"/>
                <a:ea typeface="Calibri"/>
                <a:cs typeface="Arial"/>
              </a:rPr>
              <a:t> שלנו אפשר לרבים להרגיש חלק. כולם הרגישו חלק מהסיפור הזה. זה חצה מגזרים ויבשות – אין עוד מדינה שדואגת ככה לאזרחיה!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he-IL" dirty="0">
              <a:latin typeface="Calibri"/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he-IL" dirty="0">
              <a:latin typeface="Calibri"/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he-IL" dirty="0">
              <a:latin typeface="Calibri"/>
              <a:ea typeface="Calibri"/>
              <a:cs typeface="Arial"/>
            </a:endParaRPr>
          </a:p>
          <a:p>
            <a:pPr>
              <a:lnSpc>
                <a:spcPct val="150000"/>
              </a:lnSpc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018276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הקורונה</a:t>
            </a:r>
          </a:p>
        </p:txBody>
      </p:sp>
      <p:sp>
        <p:nvSpPr>
          <p:cNvPr id="14" name="מציין מיקום טקסט 13"/>
          <p:cNvSpPr>
            <a:spLocks noGrp="1"/>
          </p:cNvSpPr>
          <p:nvPr>
            <p:ph type="body" sz="quarter" idx="3"/>
          </p:nvPr>
        </p:nvSpPr>
        <p:spPr>
          <a:xfrm>
            <a:off x="2675206" y="1285762"/>
            <a:ext cx="9000000" cy="540000"/>
          </a:xfrm>
        </p:spPr>
        <p:txBody>
          <a:bodyPr/>
          <a:lstStyle/>
          <a:p>
            <a:r>
              <a:rPr lang="he-IL" dirty="0"/>
              <a:t>מה למדנו על עצמנו מתקופת הקורונה</a:t>
            </a:r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4"/>
          </p:nvPr>
        </p:nvSpPr>
        <p:spPr>
          <a:xfrm>
            <a:off x="2675206" y="1854990"/>
            <a:ext cx="9000000" cy="4152517"/>
          </a:xfrm>
        </p:spPr>
        <p:txBody>
          <a:bodyPr/>
          <a:lstStyle/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he-IL" dirty="0">
                <a:latin typeface="Calibri"/>
                <a:ea typeface="Calibri"/>
                <a:cs typeface="Arial"/>
              </a:rPr>
              <a:t>החברה שלנו יודעת להיות אכפתית ולדאוג אחד לשני. זה </a:t>
            </a:r>
            <a:r>
              <a:rPr lang="he-IL" dirty="0" err="1">
                <a:latin typeface="Calibri"/>
                <a:ea typeface="Calibri"/>
                <a:cs typeface="Arial"/>
              </a:rPr>
              <a:t>יחודי</a:t>
            </a:r>
            <a:r>
              <a:rPr lang="he-IL" dirty="0">
                <a:latin typeface="Calibri"/>
                <a:ea typeface="Calibri"/>
                <a:cs typeface="Arial"/>
              </a:rPr>
              <a:t> למדינה שלנו                                     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he-IL" dirty="0">
                <a:latin typeface="Calibri"/>
                <a:ea typeface="Calibri"/>
                <a:cs typeface="Arial"/>
              </a:rPr>
              <a:t>אנחנו יוצאים מגדרנו לעשות טוב האחד לשני בזמני משבר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he-IL" dirty="0">
                <a:latin typeface="Calibri"/>
                <a:ea typeface="Calibri"/>
                <a:cs typeface="Arial"/>
              </a:rPr>
              <a:t>אם הטוב הזה קיים בנו בשעת צרה, אנחנו חייבים לקחת את היכולות האלה לשגרה ולהיות בטוב מתוך טוב.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he-IL" dirty="0">
              <a:latin typeface="Calibri"/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he-IL" dirty="0">
              <a:latin typeface="Calibri"/>
              <a:ea typeface="Calibri"/>
              <a:cs typeface="Arial"/>
            </a:endParaRPr>
          </a:p>
          <a:p>
            <a:pPr>
              <a:lnSpc>
                <a:spcPct val="150000"/>
              </a:lnSpc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351067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גיל-עד שער הי"ד</a:t>
            </a:r>
          </a:p>
        </p:txBody>
      </p:sp>
      <p:sp>
        <p:nvSpPr>
          <p:cNvPr id="14" name="מציין מיקום טקסט 13"/>
          <p:cNvSpPr>
            <a:spLocks noGrp="1"/>
          </p:cNvSpPr>
          <p:nvPr>
            <p:ph type="body" sz="quarter" idx="3"/>
          </p:nvPr>
        </p:nvSpPr>
        <p:spPr>
          <a:xfrm>
            <a:off x="2464079" y="1053577"/>
            <a:ext cx="9000000" cy="540000"/>
          </a:xfrm>
        </p:spPr>
        <p:txBody>
          <a:bodyPr/>
          <a:lstStyle/>
          <a:p>
            <a:r>
              <a:rPr lang="he-IL" sz="3600" dirty="0"/>
              <a:t>אחריות</a:t>
            </a:r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4"/>
          </p:nvPr>
        </p:nvSpPr>
        <p:spPr>
          <a:xfrm>
            <a:off x="2565678" y="1725681"/>
            <a:ext cx="9000000" cy="4152517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e-IL" dirty="0">
                <a:latin typeface="Calibri"/>
                <a:ea typeface="Calibri"/>
                <a:cs typeface="Arial"/>
              </a:rPr>
              <a:t>מתוך היומן של גיל-עד (</a:t>
            </a:r>
            <a:r>
              <a:rPr lang="he-IL" dirty="0" err="1">
                <a:latin typeface="Calibri"/>
                <a:ea typeface="Calibri"/>
                <a:cs typeface="Arial"/>
              </a:rPr>
              <a:t>עמ</a:t>
            </a:r>
            <a:r>
              <a:rPr lang="he-IL" dirty="0">
                <a:latin typeface="Calibri"/>
                <a:ea typeface="Calibri"/>
                <a:cs typeface="Arial"/>
              </a:rPr>
              <a:t> 309 בספר "מה ילד יום/ בת גלים שער")</a:t>
            </a:r>
            <a:endParaRPr lang="en-US" dirty="0">
              <a:latin typeface="Calibri"/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e-IL" b="1" i="1" dirty="0">
                <a:latin typeface="Calibri"/>
                <a:ea typeface="Calibri"/>
                <a:cs typeface="Arial"/>
              </a:rPr>
              <a:t>שני, י"ז אדר א, </a:t>
            </a:r>
            <a:r>
              <a:rPr lang="he-IL" b="1" i="1" dirty="0" err="1">
                <a:latin typeface="Calibri"/>
                <a:ea typeface="Calibri"/>
                <a:cs typeface="Arial"/>
              </a:rPr>
              <a:t>התשע"ד</a:t>
            </a:r>
            <a:endParaRPr lang="en-US" dirty="0">
              <a:latin typeface="Calibri"/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e-IL" b="1" i="1" dirty="0">
                <a:latin typeface="Calibri"/>
                <a:ea typeface="Calibri"/>
                <a:cs typeface="Arial"/>
              </a:rPr>
              <a:t>"לאחרונה נשמעים הרבה קולות במחזור (בישיבה) שמתארים מצב גרוע של אנשים</a:t>
            </a:r>
            <a:endParaRPr lang="en-US" dirty="0">
              <a:latin typeface="Calibri"/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e-IL" b="1" i="1" dirty="0">
                <a:latin typeface="Calibri"/>
                <a:ea typeface="Calibri"/>
                <a:cs typeface="Arial"/>
              </a:rPr>
              <a:t>  (אין) חשק, והכול "בזבוז זמן". אבל המצב ככה רק בגלל הקולות האלו!</a:t>
            </a:r>
            <a:endParaRPr lang="en-US" dirty="0">
              <a:latin typeface="Calibri"/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e-IL" b="1" i="1" dirty="0">
                <a:latin typeface="Calibri"/>
                <a:ea typeface="Calibri"/>
                <a:cs typeface="Arial"/>
              </a:rPr>
              <a:t>(האווירה)   הכללית היא מה שקובעת. אם אנשים יתחילו להגיד שהכול מצוין, והאווירה</a:t>
            </a:r>
            <a:endParaRPr lang="en-US" dirty="0">
              <a:latin typeface="Calibri"/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e-IL" b="1" i="1" dirty="0">
                <a:latin typeface="Calibri"/>
                <a:ea typeface="Calibri"/>
                <a:cs typeface="Arial"/>
              </a:rPr>
              <a:t> ..(טובה וי)ש כוח וחשק, שרוצים לבוא ולעשות, ללמוד ולקבל, אז נעלה כמה שלבים.</a:t>
            </a:r>
            <a:endParaRPr lang="en-US" dirty="0">
              <a:latin typeface="Calibri"/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e-IL" b="1" i="1" dirty="0">
                <a:latin typeface="Calibri"/>
                <a:ea typeface="Calibri"/>
                <a:cs typeface="Arial"/>
              </a:rPr>
              <a:t>(שורה </a:t>
            </a:r>
            <a:r>
              <a:rPr lang="he-IL" b="1" i="1" dirty="0" err="1">
                <a:latin typeface="Calibri"/>
                <a:ea typeface="Calibri"/>
                <a:cs typeface="Arial"/>
              </a:rPr>
              <a:t>תח</a:t>
            </a:r>
            <a:r>
              <a:rPr lang="he-IL" b="1" i="1" dirty="0">
                <a:latin typeface="Calibri"/>
                <a:ea typeface="Calibri"/>
                <a:cs typeface="Arial"/>
              </a:rPr>
              <a:t>)תונה, הכול תלוי באווירה. כל אחד משפיע."</a:t>
            </a:r>
            <a:endParaRPr lang="en-US" dirty="0">
              <a:latin typeface="Calibri"/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he-IL" dirty="0">
              <a:latin typeface="Calibri"/>
              <a:ea typeface="Calibri"/>
              <a:cs typeface="Arial"/>
            </a:endParaRPr>
          </a:p>
          <a:p>
            <a:pPr>
              <a:lnSpc>
                <a:spcPct val="150000"/>
              </a:lnSpc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256128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גיל-עד שער הי"ד</a:t>
            </a:r>
          </a:p>
        </p:txBody>
      </p:sp>
      <p:sp>
        <p:nvSpPr>
          <p:cNvPr id="14" name="מציין מיקום טקסט 13"/>
          <p:cNvSpPr>
            <a:spLocks noGrp="1"/>
          </p:cNvSpPr>
          <p:nvPr>
            <p:ph type="body" sz="quarter" idx="3"/>
          </p:nvPr>
        </p:nvSpPr>
        <p:spPr>
          <a:xfrm>
            <a:off x="2288588" y="1202635"/>
            <a:ext cx="9000000" cy="540000"/>
          </a:xfrm>
        </p:spPr>
        <p:txBody>
          <a:bodyPr/>
          <a:lstStyle/>
          <a:p>
            <a:r>
              <a:rPr lang="he-IL" sz="3600" dirty="0"/>
              <a:t>שלוב של שמחת חיים ורצינות</a:t>
            </a:r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4"/>
          </p:nvPr>
        </p:nvSpPr>
        <p:spPr>
          <a:xfrm>
            <a:off x="2454842" y="1818045"/>
            <a:ext cx="9000000" cy="4152517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e-IL" dirty="0">
                <a:latin typeface="Calibri"/>
                <a:ea typeface="Calibri"/>
                <a:cs typeface="Arial"/>
              </a:rPr>
              <a:t>מתוך היומן של גיל-עד (</a:t>
            </a:r>
            <a:r>
              <a:rPr lang="he-IL" dirty="0" err="1">
                <a:latin typeface="Calibri"/>
                <a:ea typeface="Calibri"/>
                <a:cs typeface="Arial"/>
              </a:rPr>
              <a:t>עמ</a:t>
            </a:r>
            <a:r>
              <a:rPr lang="he-IL" dirty="0">
                <a:latin typeface="Calibri"/>
                <a:ea typeface="Calibri"/>
                <a:cs typeface="Arial"/>
              </a:rPr>
              <a:t> 310 בספר "מה ילד יום/ בת גלים שער")</a:t>
            </a:r>
            <a:endParaRPr lang="en-US" dirty="0">
              <a:latin typeface="Calibri"/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e-IL" b="1" i="1" dirty="0">
                <a:latin typeface="Calibri"/>
                <a:ea typeface="Calibri"/>
                <a:cs typeface="Arial"/>
              </a:rPr>
              <a:t>רביעי, ט' באדר ב </a:t>
            </a:r>
            <a:r>
              <a:rPr lang="he-IL" b="1" i="1" dirty="0" err="1">
                <a:latin typeface="Calibri"/>
                <a:ea typeface="Calibri"/>
                <a:cs typeface="Arial"/>
              </a:rPr>
              <a:t>התשע"ד</a:t>
            </a:r>
            <a:endParaRPr lang="en-US" dirty="0">
              <a:latin typeface="Calibri"/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e-IL" b="1" i="1" dirty="0">
                <a:latin typeface="Calibri"/>
                <a:ea typeface="Calibri"/>
                <a:cs typeface="Arial"/>
              </a:rPr>
              <a:t>אתמול היה יום אדר בירושלים.</a:t>
            </a:r>
            <a:endParaRPr lang="en-US" dirty="0">
              <a:latin typeface="Calibri"/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e-IL" b="1" i="1" dirty="0">
                <a:latin typeface="Calibri"/>
                <a:ea typeface="Calibri"/>
                <a:cs typeface="Arial"/>
              </a:rPr>
              <a:t>איזו שמחה </a:t>
            </a:r>
            <a:r>
              <a:rPr lang="he-IL" b="1" i="1" dirty="0" err="1">
                <a:latin typeface="Calibri"/>
                <a:ea typeface="Calibri"/>
                <a:cs typeface="Arial"/>
              </a:rPr>
              <a:t>היתה</a:t>
            </a:r>
            <a:r>
              <a:rPr lang="he-IL" b="1" i="1" dirty="0">
                <a:latin typeface="Calibri"/>
                <a:ea typeface="Calibri"/>
                <a:cs typeface="Arial"/>
              </a:rPr>
              <a:t> שם!! הרבה זמן לא הייתי שמח</a:t>
            </a:r>
            <a:endParaRPr lang="en-US" dirty="0">
              <a:latin typeface="Calibri"/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e-IL" b="1" i="1" dirty="0">
                <a:latin typeface="Calibri"/>
                <a:ea typeface="Calibri"/>
                <a:cs typeface="Arial"/>
              </a:rPr>
              <a:t> ככה. טוב לי עם השמחה. הרי קוראים לי גיל-עד.</a:t>
            </a:r>
            <a:endParaRPr lang="en-US" dirty="0">
              <a:latin typeface="Calibri"/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e-IL" b="1" i="1" dirty="0">
                <a:latin typeface="Calibri"/>
                <a:ea typeface="Calibri"/>
                <a:cs typeface="Arial"/>
              </a:rPr>
              <a:t>והחלטתי שאני מקיים כל החיים שלי את השם – גיל-עד : שמחה</a:t>
            </a:r>
            <a:endParaRPr lang="en-US" dirty="0">
              <a:latin typeface="Calibri"/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e-IL" b="1" i="1" dirty="0">
                <a:latin typeface="Calibri"/>
                <a:ea typeface="Calibri"/>
                <a:cs typeface="Arial"/>
              </a:rPr>
              <a:t> תמיד.</a:t>
            </a:r>
            <a:endParaRPr lang="en-US" dirty="0">
              <a:latin typeface="Calibri"/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e-IL" b="1" i="1" dirty="0">
                <a:latin typeface="Calibri"/>
                <a:ea typeface="Calibri"/>
                <a:cs typeface="Arial"/>
              </a:rPr>
              <a:t>שמתי לב גם לשינוי שחל בי. פעם הייתי ממש רוצה </a:t>
            </a:r>
            <a:endParaRPr lang="en-US" dirty="0">
              <a:latin typeface="Calibri"/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e-IL" b="1" i="1" dirty="0">
                <a:latin typeface="Calibri"/>
                <a:ea typeface="Calibri"/>
                <a:cs typeface="Arial"/>
              </a:rPr>
              <a:t>להיות איפה שהכי שמח ומצחיק. היום אני זה שעושה </a:t>
            </a:r>
            <a:endParaRPr lang="en-US" dirty="0">
              <a:latin typeface="Calibri"/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e-IL" b="1" i="1" dirty="0">
                <a:latin typeface="Calibri"/>
                <a:ea typeface="Calibri"/>
                <a:cs typeface="Arial"/>
              </a:rPr>
              <a:t>את זה. הרגשתי מצוין.</a:t>
            </a:r>
            <a:endParaRPr lang="en-US" dirty="0">
              <a:latin typeface="Calibri"/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he-IL" dirty="0">
              <a:latin typeface="Calibri"/>
              <a:ea typeface="Calibri"/>
              <a:cs typeface="Arial"/>
            </a:endParaRPr>
          </a:p>
          <a:p>
            <a:pPr>
              <a:lnSpc>
                <a:spcPct val="150000"/>
              </a:lnSpc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446438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גיל-עד שער הי"ד</a:t>
            </a:r>
          </a:p>
        </p:txBody>
      </p:sp>
      <p:sp>
        <p:nvSpPr>
          <p:cNvPr id="14" name="מציין מיקום טקסט 13"/>
          <p:cNvSpPr>
            <a:spLocks noGrp="1"/>
          </p:cNvSpPr>
          <p:nvPr>
            <p:ph type="body" sz="quarter" idx="3"/>
          </p:nvPr>
        </p:nvSpPr>
        <p:spPr>
          <a:xfrm>
            <a:off x="2344006" y="1193398"/>
            <a:ext cx="9000000" cy="540000"/>
          </a:xfrm>
        </p:spPr>
        <p:txBody>
          <a:bodyPr/>
          <a:lstStyle/>
          <a:p>
            <a:r>
              <a:rPr lang="he-IL" sz="3600" dirty="0"/>
              <a:t>ענווה</a:t>
            </a:r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4"/>
          </p:nvPr>
        </p:nvSpPr>
        <p:spPr>
          <a:xfrm>
            <a:off x="2675206" y="1808808"/>
            <a:ext cx="9000000" cy="4152517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e-IL" dirty="0">
                <a:latin typeface="Calibri"/>
                <a:ea typeface="Calibri"/>
                <a:cs typeface="Arial"/>
              </a:rPr>
              <a:t>להכיר ביכולות שלך ולהביא אותם לידי ביטוי בשקט, כשזקוקים לך.</a:t>
            </a:r>
            <a:endParaRPr lang="en-US" dirty="0">
              <a:latin typeface="Calibri"/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he-IL" dirty="0">
              <a:latin typeface="Calibri"/>
              <a:ea typeface="Calibri"/>
              <a:cs typeface="Arial"/>
            </a:endParaRPr>
          </a:p>
          <a:p>
            <a:pPr>
              <a:lnSpc>
                <a:spcPct val="150000"/>
              </a:lnSpc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635231676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D405C3C5E2144991A82FB03AD36A29" ma:contentTypeVersion="12" ma:contentTypeDescription="Create a new document." ma:contentTypeScope="" ma:versionID="e4f0827a931059b31765ed3d04ced2b4">
  <xsd:schema xmlns:xsd="http://www.w3.org/2001/XMLSchema" xmlns:xs="http://www.w3.org/2001/XMLSchema" xmlns:p="http://schemas.microsoft.com/office/2006/metadata/properties" xmlns:ns3="3fb18b26-9745-44e6-b802-7b00fa7a1430" xmlns:ns4="e3d15af0-53cc-4fdd-8ebf-c94b218c505a" targetNamespace="http://schemas.microsoft.com/office/2006/metadata/properties" ma:root="true" ma:fieldsID="4b78d8332063f637b049228e2d456018" ns3:_="" ns4:_="">
    <xsd:import namespace="3fb18b26-9745-44e6-b802-7b00fa7a1430"/>
    <xsd:import namespace="e3d15af0-53cc-4fdd-8ebf-c94b218c505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b18b26-9745-44e6-b802-7b00fa7a14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d15af0-53cc-4fdd-8ebf-c94b218c505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AC137F0-9455-4A7C-BA28-9498FFA1C6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b18b26-9745-44e6-b802-7b00fa7a1430"/>
    <ds:schemaRef ds:uri="e3d15af0-53cc-4fdd-8ebf-c94b218c50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B72EE72-8D70-4D79-B4C2-BB514049266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5EA82E3-D802-4930-A7AC-4F2DC6F8ACBF}">
  <ds:schemaRefs>
    <ds:schemaRef ds:uri="3fb18b26-9745-44e6-b802-7b00fa7a1430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e3d15af0-53cc-4fdd-8ebf-c94b218c505a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563</Words>
  <Application>Microsoft Office PowerPoint</Application>
  <PresentationFormat>מותאם אישית</PresentationFormat>
  <Paragraphs>62</Paragraphs>
  <Slides>12</Slides>
  <Notes>10</Notes>
  <HiddenSlides>0</HiddenSlides>
  <MMClips>1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12</vt:i4>
      </vt:variant>
    </vt:vector>
  </HeadingPairs>
  <TitlesOfParts>
    <vt:vector size="18" baseType="lpstr">
      <vt:lpstr>Arial</vt:lpstr>
      <vt:lpstr>Calibri</vt:lpstr>
      <vt:lpstr>David</vt:lpstr>
      <vt:lpstr>Times New Roman</vt:lpstr>
      <vt:lpstr>Varela Round</vt:lpstr>
      <vt:lpstr>ערכת נושא Office</vt:lpstr>
      <vt:lpstr>מערכת שידורים לאומית</vt:lpstr>
      <vt:lpstr>יום האחדות</vt:lpstr>
      <vt:lpstr>מה נלמד היום </vt:lpstr>
      <vt:lpstr>מצגת של PowerPoint‏</vt:lpstr>
      <vt:lpstr>מה למדנו על עצמנו מ"ח"י הימים"</vt:lpstr>
      <vt:lpstr>הקורונה</vt:lpstr>
      <vt:lpstr>גיל-עד שער הי"ד</vt:lpstr>
      <vt:lpstr>גיל-עד שער הי"ד</vt:lpstr>
      <vt:lpstr>גיל-עד שער הי"ד</vt:lpstr>
      <vt:lpstr>גיל-עד שער הי"ד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שני שמלה/Shani Chemla</cp:lastModifiedBy>
  <cp:revision>43</cp:revision>
  <dcterms:created xsi:type="dcterms:W3CDTF">2020-03-15T19:13:03Z</dcterms:created>
  <dcterms:modified xsi:type="dcterms:W3CDTF">2022-04-14T07:14:14Z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0x01010033D405C3C5E2144991A82FB03AD36A29</vt:lpwstr>
  </property>
</Properties>
</file>