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3"/>
  </p:notesMasterIdLst>
  <p:sldIdLst>
    <p:sldId id="257" r:id="rId2"/>
    <p:sldId id="262" r:id="rId3"/>
    <p:sldId id="288" r:id="rId4"/>
    <p:sldId id="292" r:id="rId5"/>
    <p:sldId id="308" r:id="rId6"/>
    <p:sldId id="309" r:id="rId7"/>
    <p:sldId id="293" r:id="rId8"/>
    <p:sldId id="306" r:id="rId9"/>
    <p:sldId id="310" r:id="rId10"/>
    <p:sldId id="311" r:id="rId11"/>
    <p:sldId id="314" r:id="rId12"/>
    <p:sldId id="307" r:id="rId13"/>
    <p:sldId id="315" r:id="rId14"/>
    <p:sldId id="331" r:id="rId15"/>
    <p:sldId id="318" r:id="rId16"/>
    <p:sldId id="312" r:id="rId17"/>
    <p:sldId id="330" r:id="rId18"/>
    <p:sldId id="323" r:id="rId19"/>
    <p:sldId id="337" r:id="rId20"/>
    <p:sldId id="324" r:id="rId21"/>
    <p:sldId id="334" r:id="rId22"/>
    <p:sldId id="325" r:id="rId23"/>
    <p:sldId id="320" r:id="rId24"/>
    <p:sldId id="321" r:id="rId25"/>
    <p:sldId id="317" r:id="rId26"/>
    <p:sldId id="313" r:id="rId27"/>
    <p:sldId id="332" r:id="rId28"/>
    <p:sldId id="328" r:id="rId29"/>
    <p:sldId id="340" r:id="rId30"/>
    <p:sldId id="327" r:id="rId31"/>
    <p:sldId id="291" r:id="rId32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סגנון ביניים 4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564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כ"ו/חשון/תשפ"ב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8" name="תמונה 11">
            <a:extLst>
              <a:ext uri="{FF2B5EF4-FFF2-40B4-BE49-F238E27FC236}">
                <a16:creationId xmlns:a16="http://schemas.microsoft.com/office/drawing/2014/main" id="{7DD1CB81-F510-431B-B29A-AD18809D19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2"/>
            <a:ext cx="12190413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3"/>
            <a:ext cx="12190413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0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כ"ו/חשון/תשפ"ב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69" r:id="rId5"/>
    <p:sldLayoutId id="2147483670" r:id="rId6"/>
    <p:sldLayoutId id="2147483671" r:id="rId7"/>
    <p:sldLayoutId id="2147483663" r:id="rId8"/>
    <p:sldLayoutId id="2147483675" r:id="rId9"/>
    <p:sldLayoutId id="2147483672" r:id="rId10"/>
    <p:sldLayoutId id="2147483673" r:id="rId11"/>
    <p:sldLayoutId id="2147483674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744910-A88A-4489-BFC5-F404756EAFE2}"/>
              </a:ext>
            </a:extLst>
          </p:cNvPr>
          <p:cNvSpPr/>
          <p:nvPr/>
        </p:nvSpPr>
        <p:spPr>
          <a:xfrm>
            <a:off x="0" y="121920"/>
            <a:ext cx="3566160" cy="100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8320" y="310456"/>
            <a:ext cx="11564070" cy="4477732"/>
          </a:xfrm>
        </p:spPr>
        <p:txBody>
          <a:bodyPr>
            <a:normAutofit lnSpcReduction="10000"/>
          </a:bodyPr>
          <a:lstStyle/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الزامية </a:t>
            </a:r>
            <a:r>
              <a:rPr lang="he-IL" b="1" dirty="0">
                <a:latin typeface="Traditional Arabic" panose="02020603050405020304" pitchFamily="18" charset="-78"/>
              </a:rPr>
              <a:t>ריבית חובה</a:t>
            </a:r>
            <a:r>
              <a:rPr lang="ar-SA" b="1" dirty="0">
                <a:latin typeface="Traditional Arabic" panose="02020603050405020304" pitchFamily="18" charset="-78"/>
              </a:rPr>
              <a:t>: </a:t>
            </a: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عندما يكون حساب البنك للزبون مدان او نتيجة سحب زائد في الحساب الجاري(</a:t>
            </a:r>
            <a:r>
              <a:rPr lang="he-IL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עו"ש)</a:t>
            </a: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algn="just"/>
            <a:endParaRPr lang="ar-SA" sz="2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على القروض</a:t>
            </a:r>
            <a:r>
              <a:rPr lang="he-IL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he-IL" b="1" dirty="0"/>
              <a:t>ריבית על הלוואות</a:t>
            </a:r>
            <a:r>
              <a:rPr lang="en-US" b="1" dirty="0"/>
              <a:t> </a:t>
            </a:r>
            <a:r>
              <a:rPr lang="ar-SA" b="1" dirty="0"/>
              <a:t>: </a:t>
            </a: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قرض او دين.</a:t>
            </a:r>
          </a:p>
          <a:p>
            <a:pPr marL="96838" indent="0" algn="just">
              <a:buNone/>
            </a:pP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الاسمية </a:t>
            </a:r>
            <a:r>
              <a:rPr lang="he-IL" b="1" dirty="0">
                <a:latin typeface="Traditional Arabic" panose="02020603050405020304" pitchFamily="18" charset="-78"/>
              </a:rPr>
              <a:t>הריבית הנומינלית:</a:t>
            </a:r>
            <a:r>
              <a:rPr lang="he-IL" dirty="0">
                <a:latin typeface="Traditional Arabic" panose="02020603050405020304" pitchFamily="18" charset="-78"/>
              </a:rPr>
              <a:t> </a:t>
            </a: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غير مرتبطة في جدول غلاء المعيشة.</a:t>
            </a:r>
          </a:p>
          <a:p>
            <a:pPr marL="96838" indent="0" algn="just">
              <a:buNone/>
            </a:pPr>
            <a:endParaRPr lang="ar-SA" sz="2000" b="1" dirty="0"/>
          </a:p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الحقيقية </a:t>
            </a:r>
            <a:r>
              <a:rPr lang="he-IL" b="1" dirty="0">
                <a:latin typeface="Traditional Arabic" panose="02020603050405020304" pitchFamily="18" charset="-78"/>
              </a:rPr>
              <a:t>הריבית הריאלית:</a:t>
            </a:r>
            <a:r>
              <a:rPr lang="he-IL" dirty="0">
                <a:latin typeface="Traditional Arabic" panose="02020603050405020304" pitchFamily="18" charset="-78"/>
              </a:rPr>
              <a:t> </a:t>
            </a: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 نسبة الفائدة التي تكون بعد خصم نسبة التضخم المالي.</a:t>
            </a:r>
            <a:endParaRPr lang="en-US" sz="3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2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720000"/>
          </a:xfrm>
        </p:spPr>
        <p:txBody>
          <a:bodyPr/>
          <a:lstStyle/>
          <a:p>
            <a:r>
              <a:rPr lang="he-IL" dirty="0">
                <a:solidFill>
                  <a:srgbClr val="FF0000"/>
                </a:solidFill>
              </a:rPr>
              <a:t>7.1.2 </a:t>
            </a:r>
            <a:r>
              <a:rPr lang="ar-SA" dirty="0">
                <a:solidFill>
                  <a:srgbClr val="FF0000"/>
                </a:solidFill>
              </a:rPr>
              <a:t>أنواع الفائدة البنكية </a:t>
            </a:r>
            <a:r>
              <a:rPr lang="he-IL" dirty="0">
                <a:solidFill>
                  <a:srgbClr val="FF0000"/>
                </a:solidFill>
              </a:rPr>
              <a:t>סוגי ריביות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253765"/>
            <a:ext cx="12028601" cy="5505253"/>
          </a:xfrm>
        </p:spPr>
        <p:txBody>
          <a:bodyPr/>
          <a:lstStyle/>
          <a:p>
            <a:pPr marL="96838" indent="0">
              <a:buNone/>
            </a:pP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البسيطة مقابل الفائدة المركبة </a:t>
            </a:r>
            <a:r>
              <a:rPr lang="he-IL" sz="2800" b="1" dirty="0">
                <a:latin typeface="Traditional Arabic" panose="02020603050405020304" pitchFamily="18" charset="-78"/>
              </a:rPr>
              <a:t>ריבית פשוטה לעומת ריבית דריבית</a:t>
            </a:r>
            <a:endParaRPr lang="ar-SA" sz="2800" b="1" dirty="0">
              <a:latin typeface="Traditional Arabic" panose="02020603050405020304" pitchFamily="18" charset="-78"/>
            </a:endParaRPr>
          </a:p>
          <a:p>
            <a:pPr marL="96838" indent="0">
              <a:buNone/>
            </a:pPr>
            <a:endParaRPr lang="en-US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he-IL" sz="4000" b="1" dirty="0">
                <a:latin typeface="Traditional Arabic" panose="02020603050405020304" pitchFamily="18" charset="-78"/>
              </a:rPr>
              <a:t>7.1.2.1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البسيطة</a:t>
            </a:r>
            <a:endParaRPr lang="en-US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he-IL" sz="4000" b="1" dirty="0">
                <a:latin typeface="Traditional Arabic" panose="02020603050405020304" pitchFamily="18" charset="-78"/>
              </a:rPr>
              <a:t>7.1.2.2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المركبة</a:t>
            </a:r>
            <a:endParaRPr lang="en-US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174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720000"/>
          </a:xfrm>
        </p:spPr>
        <p:txBody>
          <a:bodyPr/>
          <a:lstStyle/>
          <a:p>
            <a:pPr algn="r"/>
            <a:r>
              <a:rPr lang="ar-SA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يعتمد مبلغ الفائدة على </a:t>
            </a:r>
            <a:r>
              <a:rPr lang="ar-SA" sz="36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ثلاثة عوامل </a:t>
            </a:r>
            <a:r>
              <a:rPr lang="ar-SA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لها تأثير مباشر عليه:</a:t>
            </a:r>
            <a:endParaRPr lang="he-IL" dirty="0"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471445"/>
            <a:ext cx="12028601" cy="5505253"/>
          </a:xfrm>
        </p:spPr>
        <p:txBody>
          <a:bodyPr>
            <a:normAutofit/>
          </a:bodyPr>
          <a:lstStyle/>
          <a:p>
            <a:pPr marL="96838" indent="0">
              <a:buNone/>
            </a:pPr>
            <a:endParaRPr lang="ar-SA" sz="36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  يسمى مبلغ القرض (القرض / الإيداع)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المبلغ الرئيسي للقرض </a:t>
            </a:r>
            <a:r>
              <a:rPr lang="he-IL" sz="2800" b="1" dirty="0">
                <a:latin typeface="Traditional Arabic" panose="02020603050405020304" pitchFamily="18" charset="-78"/>
              </a:rPr>
              <a:t>קרן</a:t>
            </a:r>
            <a:r>
              <a:rPr lang="ar-SA" sz="4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 = </a:t>
            </a:r>
            <a:r>
              <a:rPr lang="en-US" sz="4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k</a:t>
            </a:r>
            <a:endParaRPr lang="ar-SA" sz="4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  نسبة الفائدة (النسبة المئوية</a:t>
            </a:r>
            <a:r>
              <a:rPr lang="he-IL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-%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).</a:t>
            </a:r>
            <a:r>
              <a:rPr lang="en-US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4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r  =  </a:t>
            </a:r>
            <a:endParaRPr lang="ar-SA" sz="36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3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  فترة 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"الإيجار"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النقود.</a:t>
            </a:r>
            <a:r>
              <a:rPr lang="he-IL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(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شهر، سنة.....)</a:t>
            </a:r>
            <a:r>
              <a:rPr lang="en-US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4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t  =</a:t>
            </a:r>
            <a:endParaRPr lang="ar-SA" sz="4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endParaRPr lang="ar-SA" sz="32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</a:t>
            </a:r>
            <a:r>
              <a:rPr lang="ar-SA" sz="3200" b="1" u="sng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زيادة في عامل واحد أو أكثر</a:t>
            </a:r>
            <a:r>
              <a:rPr lang="ar-SA" sz="32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العوامل المذكورة أعلاه ستؤدي إلى </a:t>
            </a:r>
            <a:r>
              <a:rPr lang="ar-SA" sz="3200" b="1" u="sng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زيادة في مبلغ الفائدة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he-IL" sz="3200" b="1" dirty="0">
              <a:solidFill>
                <a:schemeClr val="tx1"/>
              </a:solidFill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679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720000"/>
          </a:xfrm>
        </p:spPr>
        <p:txBody>
          <a:bodyPr/>
          <a:lstStyle/>
          <a:p>
            <a:r>
              <a:rPr lang="he-IL" dirty="0">
                <a:solidFill>
                  <a:srgbClr val="FF0000"/>
                </a:solidFill>
                <a:latin typeface="Traditional Arabic" panose="02020603050405020304" pitchFamily="18" charset="-78"/>
              </a:rPr>
              <a:t>7.1.2.1 </a:t>
            </a:r>
            <a:r>
              <a:rPr lang="ar-SA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البسيطة</a:t>
            </a:r>
            <a:r>
              <a:rPr lang="he-IL" dirty="0">
                <a:latin typeface="Traditional Arabic" panose="02020603050405020304" pitchFamily="18" charset="-78"/>
              </a:rPr>
              <a:t> </a:t>
            </a:r>
            <a:r>
              <a:rPr lang="he-IL" sz="3200" dirty="0">
                <a:latin typeface="Traditional Arabic" panose="02020603050405020304" pitchFamily="18" charset="-78"/>
              </a:rPr>
              <a:t>ריבית פשוטה 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933095"/>
            <a:ext cx="12028601" cy="5825924"/>
          </a:xfrm>
        </p:spPr>
        <p:txBody>
          <a:bodyPr/>
          <a:lstStyle/>
          <a:p>
            <a:pPr marL="96838" indent="0">
              <a:buNone/>
            </a:pPr>
            <a:r>
              <a:rPr lang="ar-SA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البسيطة: </a:t>
            </a: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 الفائدة المحسوبة على أصل المبلغ "</a:t>
            </a:r>
            <a:r>
              <a:rPr lang="he-IL" sz="3200" dirty="0">
                <a:latin typeface="Traditional Arabic" panose="02020603050405020304" pitchFamily="18" charset="-78"/>
              </a:rPr>
              <a:t>קרן</a:t>
            </a: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</a:t>
            </a:r>
            <a:r>
              <a:rPr lang="he-IL" sz="3200" dirty="0">
                <a:latin typeface="Traditional Arabic" panose="02020603050405020304" pitchFamily="18" charset="-78"/>
              </a:rPr>
              <a:t> (</a:t>
            </a: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المبلغ الرئيسي للقرض أو للودائع) فقط.</a:t>
            </a:r>
          </a:p>
          <a:p>
            <a:pPr marL="96838" indent="0">
              <a:buNone/>
            </a:pPr>
            <a:endParaRPr lang="ar-SA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r>
              <a:rPr lang="ar-SA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لحساب الفائدة البسيطة خلال فترة زمنية نستخدم المعادلات التالية:</a:t>
            </a:r>
            <a:endParaRPr lang="en-US" dirty="0"/>
          </a:p>
          <a:p>
            <a:pPr marL="96838" indent="0">
              <a:buNone/>
            </a:pPr>
            <a:endParaRPr lang="he-IL" dirty="0"/>
          </a:p>
        </p:txBody>
      </p:sp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920536"/>
              </p:ext>
            </p:extLst>
          </p:nvPr>
        </p:nvGraphicFramePr>
        <p:xfrm>
          <a:off x="535174" y="2528596"/>
          <a:ext cx="7954424" cy="759049"/>
        </p:xfrm>
        <a:graphic>
          <a:graphicData uri="http://schemas.openxmlformats.org/drawingml/2006/table">
            <a:tbl>
              <a:tblPr rtl="1" firstRow="1" firstCol="1" bandRow="1"/>
              <a:tblGrid>
                <a:gridCol w="7954424">
                  <a:extLst>
                    <a:ext uri="{9D8B030D-6E8A-4147-A177-3AD203B41FA5}">
                      <a16:colId xmlns:a16="http://schemas.microsoft.com/office/drawing/2014/main" val="3426937735"/>
                    </a:ext>
                  </a:extLst>
                </a:gridCol>
              </a:tblGrid>
              <a:tr h="75904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الفائدة</a:t>
                      </a:r>
                      <a:r>
                        <a:rPr lang="ar-SA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البسيطة</a:t>
                      </a:r>
                      <a:r>
                        <a:rPr lang="ar-SA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= المدة * نسبة الفائدة</a:t>
                      </a:r>
                      <a:r>
                        <a:rPr lang="he-IL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	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  </a:t>
                      </a:r>
                      <a:r>
                        <a:rPr lang="ar-SA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      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     </a:t>
                      </a:r>
                      <a:r>
                        <a:rPr lang="ar-SA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 </a:t>
                      </a:r>
                      <a:r>
                        <a:rPr lang="en-US" sz="4000" b="1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R</a:t>
                      </a:r>
                      <a:r>
                        <a:rPr lang="en-US" sz="4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 </a:t>
                      </a:r>
                      <a:r>
                        <a:rPr lang="en-US" sz="4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= t* 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52233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טבלה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7002322"/>
                  </p:ext>
                </p:extLst>
              </p:nvPr>
            </p:nvGraphicFramePr>
            <p:xfrm>
              <a:off x="510306" y="4301922"/>
              <a:ext cx="7954426" cy="782719"/>
            </p:xfrm>
            <a:graphic>
              <a:graphicData uri="http://schemas.openxmlformats.org/drawingml/2006/table">
                <a:tbl>
                  <a:tblPr rtl="1" firstRow="1" firstCol="1" bandRow="1"/>
                  <a:tblGrid>
                    <a:gridCol w="7954426">
                      <a:extLst>
                        <a:ext uri="{9D8B030D-6E8A-4147-A177-3AD203B41FA5}">
                          <a16:colId xmlns:a16="http://schemas.microsoft.com/office/drawing/2014/main" val="1451511528"/>
                        </a:ext>
                      </a:extLst>
                    </a:gridCol>
                  </a:tblGrid>
                  <a:tr h="782719"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3200" b="1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 ارجاع المبلغ </a:t>
                          </a:r>
                          <a:r>
                            <a:rPr lang="ar-SA" sz="3200" b="1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الرئيسي</a:t>
                          </a:r>
                          <a:r>
                            <a:rPr lang="ar-SA" sz="3200" b="1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مع الفائدة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𝑨𝒕</m:t>
                              </m:r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=</m:t>
                              </m:r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𝒌</m:t>
                              </m:r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∗</m:t>
                              </m:r>
                              <m:d>
                                <m:dPr>
                                  <m:ctrlP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raditional Arabic" panose="02020603050405020304" pitchFamily="18" charset="-78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raditional Arabic" panose="02020603050405020304" pitchFamily="18" charset="-78"/>
                                    </a:rPr>
                                    <m:t>𝟏</m:t>
                                  </m:r>
                                  <m: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raditional Arabic" panose="02020603050405020304" pitchFamily="18" charset="-78"/>
                                    </a:rPr>
                                    <m:t>+</m:t>
                                  </m:r>
                                  <m: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raditional Arabic" panose="02020603050405020304" pitchFamily="18" charset="-78"/>
                                    </a:rPr>
                                    <m:t>𝒕</m:t>
                                  </m:r>
                                  <m: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raditional Arabic" panose="02020603050405020304" pitchFamily="18" charset="-78"/>
                                    </a:rPr>
                                    <m:t>∗</m:t>
                                  </m:r>
                                  <m: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raditional Arabic" panose="02020603050405020304" pitchFamily="18" charset="-78"/>
                                    </a:rPr>
                                    <m:t>𝒓</m:t>
                                  </m:r>
                                </m:e>
                              </m:d>
                            </m:oMath>
                          </a14:m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268267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טבלה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7002322"/>
                  </p:ext>
                </p:extLst>
              </p:nvPr>
            </p:nvGraphicFramePr>
            <p:xfrm>
              <a:off x="510306" y="4301922"/>
              <a:ext cx="7954426" cy="782719"/>
            </p:xfrm>
            <a:graphic>
              <a:graphicData uri="http://schemas.openxmlformats.org/drawingml/2006/table">
                <a:tbl>
                  <a:tblPr rtl="1" firstRow="1" firstCol="1" bandRow="1"/>
                  <a:tblGrid>
                    <a:gridCol w="7954426">
                      <a:extLst>
                        <a:ext uri="{9D8B030D-6E8A-4147-A177-3AD203B41FA5}">
                          <a16:colId xmlns:a16="http://schemas.microsoft.com/office/drawing/2014/main" val="1451511528"/>
                        </a:ext>
                      </a:extLst>
                    </a:gridCol>
                  </a:tblGrid>
                  <a:tr h="7827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7" t="-9231" r="-153" b="-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268267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טבלה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3748665"/>
                  </p:ext>
                </p:extLst>
              </p:nvPr>
            </p:nvGraphicFramePr>
            <p:xfrm>
              <a:off x="510306" y="5206549"/>
              <a:ext cx="7157590" cy="1045988"/>
            </p:xfrm>
            <a:graphic>
              <a:graphicData uri="http://schemas.openxmlformats.org/drawingml/2006/table">
                <a:tbl>
                  <a:tblPr rtl="1" firstRow="1" firstCol="1" bandRow="1"/>
                  <a:tblGrid>
                    <a:gridCol w="3867636">
                      <a:extLst>
                        <a:ext uri="{9D8B030D-6E8A-4147-A177-3AD203B41FA5}">
                          <a16:colId xmlns:a16="http://schemas.microsoft.com/office/drawing/2014/main" val="3573056244"/>
                        </a:ext>
                      </a:extLst>
                    </a:gridCol>
                    <a:gridCol w="3289954">
                      <a:extLst>
                        <a:ext uri="{9D8B030D-6E8A-4147-A177-3AD203B41FA5}">
                          <a16:colId xmlns:a16="http://schemas.microsoft.com/office/drawing/2014/main" val="869905749"/>
                        </a:ext>
                      </a:extLst>
                    </a:gridCol>
                  </a:tblGrid>
                  <a:tr h="522994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𝑨𝒕</m:t>
                              </m:r>
                            </m:oMath>
                          </a14:m>
                          <a:r>
                            <a:rPr lang="he-IL" sz="24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= </a:t>
                          </a:r>
                          <a:r>
                            <a:rPr lang="ar-SA" sz="24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ارجاع المبلغ مع الفائدة  بعد </a:t>
                          </a:r>
                          <a:r>
                            <a:rPr lang="en-US" sz="2400" b="1" dirty="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ar-SA" sz="24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سنوات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𝒓</m:t>
                              </m:r>
                            </m:oMath>
                          </a14:m>
                          <a:r>
                            <a:rPr lang="he-IL" sz="24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= </a:t>
                          </a:r>
                          <a:r>
                            <a:rPr lang="ar-SA" sz="24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نسبة الفائدة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11662107"/>
                      </a:ext>
                    </a:extLst>
                  </a:tr>
                  <a:tr h="522994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𝒌</m:t>
                              </m:r>
                            </m:oMath>
                          </a14:m>
                          <a:r>
                            <a:rPr lang="he-IL" sz="24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 = </a:t>
                          </a:r>
                          <a:r>
                            <a:rPr lang="ar-SA" sz="24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المبلغ الرئيسي (اصل المبلغ) </a:t>
                          </a:r>
                          <a:r>
                            <a:rPr lang="he-IL" sz="24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קרן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𝒕</m:t>
                              </m:r>
                            </m:oMath>
                          </a14:m>
                          <a:r>
                            <a:rPr lang="he-IL" sz="24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= </a:t>
                          </a:r>
                          <a:r>
                            <a:rPr lang="ar-SA" sz="24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الوقت (يقاس عادة بالسنوات)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658786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טבלה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3748665"/>
                  </p:ext>
                </p:extLst>
              </p:nvPr>
            </p:nvGraphicFramePr>
            <p:xfrm>
              <a:off x="510306" y="5206549"/>
              <a:ext cx="7157590" cy="1045988"/>
            </p:xfrm>
            <a:graphic>
              <a:graphicData uri="http://schemas.openxmlformats.org/drawingml/2006/table">
                <a:tbl>
                  <a:tblPr rtl="1" firstRow="1" firstCol="1" bandRow="1"/>
                  <a:tblGrid>
                    <a:gridCol w="3867636">
                      <a:extLst>
                        <a:ext uri="{9D8B030D-6E8A-4147-A177-3AD203B41FA5}">
                          <a16:colId xmlns:a16="http://schemas.microsoft.com/office/drawing/2014/main" val="3573056244"/>
                        </a:ext>
                      </a:extLst>
                    </a:gridCol>
                    <a:gridCol w="3289954">
                      <a:extLst>
                        <a:ext uri="{9D8B030D-6E8A-4147-A177-3AD203B41FA5}">
                          <a16:colId xmlns:a16="http://schemas.microsoft.com/office/drawing/2014/main" val="869905749"/>
                        </a:ext>
                      </a:extLst>
                    </a:gridCol>
                  </a:tblGrid>
                  <a:tr h="5229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7" t="-10465" r="-85354" b="-111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17778" t="-10465" r="-370" b="-1116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1662107"/>
                      </a:ext>
                    </a:extLst>
                  </a:tr>
                  <a:tr h="5229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7" t="-110465" r="-85354" b="-11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17778" t="-110465" r="-370" b="-116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6587865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טבלה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2209467"/>
                  </p:ext>
                </p:extLst>
              </p:nvPr>
            </p:nvGraphicFramePr>
            <p:xfrm>
              <a:off x="535174" y="3430272"/>
              <a:ext cx="7929558" cy="762000"/>
            </p:xfrm>
            <a:graphic>
              <a:graphicData uri="http://schemas.openxmlformats.org/drawingml/2006/table">
                <a:tbl>
                  <a:tblPr firstRow="1" bandRow="1">
                    <a:tableStyleId>{22838BEF-8BB2-4498-84A7-C5851F593DF1}</a:tableStyleId>
                  </a:tblPr>
                  <a:tblGrid>
                    <a:gridCol w="7929558">
                      <a:extLst>
                        <a:ext uri="{9D8B030D-6E8A-4147-A177-3AD203B41FA5}">
                          <a16:colId xmlns:a16="http://schemas.microsoft.com/office/drawing/2014/main" val="1634548905"/>
                        </a:ext>
                      </a:extLst>
                    </a:gridCol>
                  </a:tblGrid>
                  <a:tr h="742428">
                    <a:tc>
                      <a:txBody>
                        <a:bodyPr/>
                        <a:lstStyle/>
                        <a:p>
                          <a:pPr marL="0" marR="0" indent="0" algn="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مبلغ الفائدة</a:t>
                          </a:r>
                          <a:r>
                            <a:rPr lang="en-US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                                                </a:t>
                          </a:r>
                          <a:r>
                            <a:rPr lang="ar-SA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he-IL" sz="440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sz="44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oMath>
                          </a14:m>
                          <a:endParaRPr lang="ar-SA" sz="4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22085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טבלה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2209467"/>
                  </p:ext>
                </p:extLst>
              </p:nvPr>
            </p:nvGraphicFramePr>
            <p:xfrm>
              <a:off x="535174" y="3430272"/>
              <a:ext cx="7929558" cy="762000"/>
            </p:xfrm>
            <a:graphic>
              <a:graphicData uri="http://schemas.openxmlformats.org/drawingml/2006/table">
                <a:tbl>
                  <a:tblPr firstRow="1" bandRow="1">
                    <a:tableStyleId>{22838BEF-8BB2-4498-84A7-C5851F593DF1}</a:tableStyleId>
                  </a:tblPr>
                  <a:tblGrid>
                    <a:gridCol w="7929558">
                      <a:extLst>
                        <a:ext uri="{9D8B030D-6E8A-4147-A177-3AD203B41FA5}">
                          <a16:colId xmlns:a16="http://schemas.microsoft.com/office/drawing/2014/main" val="1634548905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7" t="-794" r="-154" b="-269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22085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1394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531BC82-E6C6-4E82-BA97-95DB61B09B95}"/>
              </a:ext>
            </a:extLst>
          </p:cNvPr>
          <p:cNvSpPr/>
          <p:nvPr/>
        </p:nvSpPr>
        <p:spPr>
          <a:xfrm>
            <a:off x="0" y="0"/>
            <a:ext cx="3995103" cy="22418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60694"/>
            <a:ext cx="9450884" cy="720000"/>
          </a:xfrm>
        </p:spPr>
        <p:txBody>
          <a:bodyPr/>
          <a:lstStyle/>
          <a:p>
            <a:pPr algn="r"/>
            <a:r>
              <a:rPr lang="ar-SA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مثال:</a:t>
            </a:r>
            <a:r>
              <a:rPr lang="ar-SA" dirty="0">
                <a:latin typeface="Calibri" panose="020F0502020204030204" pitchFamily="34" charset="0"/>
              </a:rPr>
              <a:t> 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735605"/>
            <a:ext cx="12028601" cy="5505253"/>
          </a:xfrm>
        </p:spPr>
        <p:txBody>
          <a:bodyPr/>
          <a:lstStyle/>
          <a:p>
            <a:pPr marL="96838" indent="0">
              <a:buNone/>
            </a:pP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إذا قمنا بإيداع </a:t>
            </a:r>
            <a:r>
              <a:rPr lang="ar-SA" sz="4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1000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شيكل لمرة واحدة في وديعة </a:t>
            </a:r>
            <a:r>
              <a:rPr lang="ar-SA" sz="4400" b="1" u="sng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لمدة عامين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بنسبة فائدة بسيطة قدرها </a:t>
            </a:r>
            <a:r>
              <a:rPr lang="ar-SA" sz="4400" b="1" dirty="0">
                <a:solidFill>
                  <a:srgbClr val="C4591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5%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سنويًا</a:t>
            </a:r>
            <a:r>
              <a:rPr lang="he-IL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ar-SA" sz="4400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endParaRPr lang="ar-SA" sz="5400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endParaRPr lang="ar-SA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446896"/>
              </p:ext>
            </p:extLst>
          </p:nvPr>
        </p:nvGraphicFramePr>
        <p:xfrm>
          <a:off x="130835" y="2028158"/>
          <a:ext cx="9153331" cy="1531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3331">
                  <a:extLst>
                    <a:ext uri="{9D8B030D-6E8A-4147-A177-3AD203B41FA5}">
                      <a16:colId xmlns:a16="http://schemas.microsoft.com/office/drawing/2014/main" val="1974895388"/>
                    </a:ext>
                  </a:extLst>
                </a:gridCol>
              </a:tblGrid>
              <a:tr h="1531782">
                <a:tc>
                  <a:txBody>
                    <a:bodyPr/>
                    <a:lstStyle/>
                    <a:p>
                      <a:pPr marL="0" indent="0" fontAlgn="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الفائدة</a:t>
                      </a:r>
                      <a:r>
                        <a:rPr lang="ar-SA" sz="3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البسيطة</a:t>
                      </a:r>
                      <a:r>
                        <a:rPr lang="ar-SA" sz="3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  </a:t>
                      </a:r>
                      <a:r>
                        <a:rPr lang="ar-SA" sz="3600" b="1" dirty="0">
                          <a:solidFill>
                            <a:srgbClr val="000000"/>
                          </a:solidFill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المدة * نسبة الفائدة</a:t>
                      </a:r>
                      <a:r>
                        <a:rPr lang="he-IL" sz="3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	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           </a:t>
                      </a:r>
                      <a:r>
                        <a:rPr lang="he-IL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	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R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 </a:t>
                      </a:r>
                      <a:r>
                        <a:rPr lang="en-US" sz="3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a:t>= t* r</a:t>
                      </a:r>
                      <a:endParaRPr lang="ar-SA" sz="2000" dirty="0">
                        <a:latin typeface="Arial" panose="020B0604020202020204" pitchFamily="34" charset="0"/>
                      </a:endParaRPr>
                    </a:p>
                    <a:p>
                      <a:pPr marL="0" indent="0" algn="r" fontAlgn="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الفائدة</a:t>
                      </a:r>
                      <a:r>
                        <a:rPr lang="ar-SA" sz="3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البسيطة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=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 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2   ×   0.05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 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=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36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0.1</a:t>
                      </a:r>
                      <a:endParaRPr lang="en-US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92059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טבלה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0225495"/>
                  </p:ext>
                </p:extLst>
              </p:nvPr>
            </p:nvGraphicFramePr>
            <p:xfrm>
              <a:off x="164842" y="3664711"/>
              <a:ext cx="9078684" cy="1066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078684">
                      <a:extLst>
                        <a:ext uri="{9D8B030D-6E8A-4147-A177-3AD203B41FA5}">
                          <a16:colId xmlns:a16="http://schemas.microsoft.com/office/drawing/2014/main" val="2110673847"/>
                        </a:ext>
                      </a:extLst>
                    </a:gridCol>
                  </a:tblGrid>
                  <a:tr h="1049736">
                    <a:tc>
                      <a:txBody>
                        <a:bodyPr/>
                        <a:lstStyle/>
                        <a:p>
                          <a:pPr marL="0" marR="0" indent="0" algn="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3200" b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ar-SA" sz="3200" b="1" i="0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he-IL" sz="3200" b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ar-SA" sz="3200" b="1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3200" b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oMath>
                          </a14:m>
                          <a:r>
                            <a:rPr lang="ar-SA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   </a:t>
                          </a:r>
                          <a:r>
                            <a:rPr lang="ar-SA" sz="2800" dirty="0">
                              <a:solidFill>
                                <a:schemeClr val="tx1"/>
                              </a:solidFill>
                              <a:latin typeface="Traditional Arabic" panose="02020603050405020304" pitchFamily="18" charset="-78"/>
                              <a:cs typeface="+mn-cs"/>
                            </a:rPr>
                            <a:t>=</a:t>
                          </a:r>
                          <a:r>
                            <a:rPr lang="ar-SA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 </a:t>
                          </a:r>
                          <a:r>
                            <a:rPr lang="ar-SA" sz="3200" b="1" dirty="0">
                              <a:solidFill>
                                <a:schemeClr val="tx1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مبلغ الفائدة</a:t>
                          </a:r>
                          <a:r>
                            <a:rPr lang="en-US" sz="3200" b="1" dirty="0">
                              <a:solidFill>
                                <a:schemeClr val="tx1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</a:t>
                          </a:r>
                          <a:endParaRPr lang="ar-SA" sz="3200" dirty="0">
                            <a:solidFill>
                              <a:srgbClr val="FF0000"/>
                            </a:solidFill>
                            <a:latin typeface="Traditional Arabic" panose="02020603050405020304" pitchFamily="18" charset="-78"/>
                            <a:cs typeface="Traditional Arabic" panose="02020603050405020304" pitchFamily="18" charset="-78"/>
                          </a:endParaRPr>
                        </a:p>
                        <a:p>
                          <a:pPr marL="0" marR="0" indent="0" algn="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200" b="1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0.1 </a:t>
                          </a:r>
                          <a:r>
                            <a:rPr lang="ar-SA" sz="3200" b="1" dirty="0">
                              <a:solidFill>
                                <a:schemeClr val="tx1"/>
                              </a:solidFill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× </a:t>
                          </a:r>
                          <a:r>
                            <a:rPr lang="ar-SA" sz="3200" dirty="0">
                              <a:solidFill>
                                <a:srgbClr val="7030A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1000</a:t>
                          </a:r>
                          <a:r>
                            <a:rPr lang="ar-SA" sz="3200" b="1" dirty="0">
                              <a:solidFill>
                                <a:schemeClr val="tx1"/>
                              </a:solidFill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</a:t>
                          </a:r>
                          <a:r>
                            <a:rPr lang="ar-SA" sz="2800" b="1" dirty="0">
                              <a:solidFill>
                                <a:schemeClr val="tx1"/>
                              </a:solidFill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+mn-cs"/>
                            </a:rPr>
                            <a:t>=</a:t>
                          </a:r>
                          <a:r>
                            <a:rPr lang="ar-SA" sz="3200" b="1" dirty="0">
                              <a:solidFill>
                                <a:schemeClr val="tx1"/>
                              </a:solidFill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 100</a:t>
                          </a:r>
                          <a:endParaRPr lang="en-US" sz="3200" dirty="0">
                            <a:latin typeface="Traditional Arabic" panose="02020603050405020304" pitchFamily="18" charset="-78"/>
                            <a:cs typeface="Traditional Arabic" panose="02020603050405020304" pitchFamily="18" charset="-78"/>
                          </a:endParaRP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664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טבלה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0225495"/>
                  </p:ext>
                </p:extLst>
              </p:nvPr>
            </p:nvGraphicFramePr>
            <p:xfrm>
              <a:off x="164842" y="3664711"/>
              <a:ext cx="9078684" cy="1066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078684">
                      <a:extLst>
                        <a:ext uri="{9D8B030D-6E8A-4147-A177-3AD203B41FA5}">
                          <a16:colId xmlns:a16="http://schemas.microsoft.com/office/drawing/2014/main" val="2110673847"/>
                        </a:ext>
                      </a:extLst>
                    </a:gridCol>
                  </a:tblGrid>
                  <a:tr h="1066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7" t="-6250" r="-268" b="-181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6645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981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720000"/>
          </a:xfrm>
        </p:spPr>
        <p:txBody>
          <a:bodyPr/>
          <a:lstStyle/>
          <a:p>
            <a:pPr algn="r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او يمكن حساب هذا المبلغ لكل الفترة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بموجب المعادلة: </a:t>
            </a:r>
            <a:endParaRPr lang="he-IL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-1041286" y="491765"/>
                <a:ext cx="10622498" cy="5505253"/>
              </a:xfrm>
            </p:spPr>
            <p:txBody>
              <a:bodyPr>
                <a:normAutofit/>
              </a:bodyPr>
              <a:lstStyle/>
              <a:p>
                <a:pPr marL="96838" indent="0" fontAlgn="t">
                  <a:buNone/>
                </a:pPr>
                <a:endParaRPr lang="ar-SA" sz="3000" dirty="0">
                  <a:latin typeface="Traditional Arabic" panose="02020603050405020304" pitchFamily="18" charset="-78"/>
                </a:endParaRPr>
              </a:p>
              <a:p>
                <a:pPr marL="96838" indent="0" fontAlgn="t">
                  <a:buNone/>
                </a:pPr>
                <a:endParaRPr lang="ar-SA" sz="3000" dirty="0">
                  <a:latin typeface="Traditional Arabic" panose="02020603050405020304" pitchFamily="18" charset="-78"/>
                </a:endParaRPr>
              </a:p>
              <a:p>
                <a:pPr marL="96838" indent="0" fontAlgn="t">
                  <a:buNone/>
                </a:pPr>
                <a:endParaRPr lang="ar-SA" sz="2800" dirty="0">
                  <a:latin typeface="Traditional Arabic" panose="02020603050405020304" pitchFamily="18" charset="-78"/>
                </a:endParaRPr>
              </a:p>
              <a:p>
                <a:pPr fontAlgn="t"/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𝑨𝒕</m:t>
                    </m:r>
                  </m:oMath>
                </a14:m>
                <a:r>
                  <a:rPr lang="he-IL" sz="2800" dirty="0">
                    <a:latin typeface="Traditional Arabic" panose="02020603050405020304" pitchFamily="18" charset="-78"/>
                  </a:rPr>
                  <a:t>= </a:t>
                </a:r>
                <a:r>
                  <a:rPr lang="ar-SA" sz="2800" b="1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ارجاع المبلغ مع الفائدة  </a:t>
                </a:r>
                <a:r>
                  <a:rPr lang="ar-SA" sz="28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= ؟ </a:t>
                </a:r>
              </a:p>
              <a:p>
                <a:pPr fontAlgn="t"/>
                <a14:m>
                  <m:oMath xmlns:m="http://schemas.openxmlformats.org/officeDocument/2006/math">
                    <m:r>
                      <a:rPr lang="en-US" sz="2800" b="1" i="1" dirty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he-IL" sz="2800" dirty="0">
                    <a:latin typeface="Traditional Arabic" panose="02020603050405020304" pitchFamily="18" charset="-78"/>
                  </a:rPr>
                  <a:t> = </a:t>
                </a:r>
                <a:r>
                  <a:rPr lang="ar-SA" sz="2800" b="1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نسبة الفائدة</a:t>
                </a:r>
                <a:r>
                  <a:rPr lang="he-IL" sz="2800" b="1" dirty="0">
                    <a:solidFill>
                      <a:schemeClr val="tx1"/>
                    </a:solidFill>
                    <a:latin typeface="Traditional Arabic" panose="02020603050405020304" pitchFamily="18" charset="-78"/>
                  </a:rPr>
                  <a:t> </a:t>
                </a:r>
                <a:r>
                  <a:rPr lang="ar-SA" sz="2800" b="1" dirty="0">
                    <a:solidFill>
                      <a:schemeClr val="accent6">
                        <a:lumMod val="75000"/>
                      </a:schemeClr>
                    </a:solidFill>
                    <a:latin typeface="Traditional Arabic" panose="02020603050405020304" pitchFamily="18" charset="-78"/>
                  </a:rPr>
                  <a:t>5% </a:t>
                </a:r>
                <a:r>
                  <a:rPr lang="ar-SA" sz="2800" b="1" dirty="0">
                    <a:solidFill>
                      <a:schemeClr val="tx1"/>
                    </a:solidFill>
                    <a:latin typeface="Traditional Arabic" panose="02020603050405020304" pitchFamily="18" charset="-78"/>
                  </a:rPr>
                  <a:t>=</a:t>
                </a:r>
                <a:r>
                  <a:rPr lang="ar-SA" sz="2800" b="1" dirty="0">
                    <a:solidFill>
                      <a:schemeClr val="accent6">
                        <a:lumMod val="75000"/>
                      </a:schemeClr>
                    </a:solidFill>
                    <a:latin typeface="Traditional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David" panose="020E0502060401010101" pitchFamily="34" charset="-79"/>
                      </a:rPr>
                      <m:t>𝟎</m:t>
                    </m:r>
                    <m:r>
                      <a:rPr lang="en-US" sz="2800" b="1" i="1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en-US" sz="2800" b="1" i="1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David" panose="020E0502060401010101" pitchFamily="34" charset="-79"/>
                      </a:rPr>
                      <m:t>𝟎𝟓</m:t>
                    </m:r>
                  </m:oMath>
                </a14:m>
                <a:endParaRPr lang="he-IL" sz="2800" b="1" dirty="0">
                  <a:solidFill>
                    <a:schemeClr val="accent6">
                      <a:lumMod val="75000"/>
                    </a:schemeClr>
                  </a:solidFill>
                  <a:latin typeface="Traditional Arabic" panose="02020603050405020304" pitchFamily="18" charset="-78"/>
                </a:endParaRPr>
              </a:p>
              <a:p>
                <a:pPr fontAlgn="t"/>
                <a14:m>
                  <m:oMath xmlns:m="http://schemas.openxmlformats.org/officeDocument/2006/math">
                    <m:r>
                      <a:rPr lang="en-US" sz="2800" b="1" i="1" dirty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he-IL" sz="2800" dirty="0">
                    <a:latin typeface="Traditional Arabic" panose="02020603050405020304" pitchFamily="18" charset="-78"/>
                  </a:rPr>
                  <a:t> = </a:t>
                </a:r>
                <a:r>
                  <a:rPr lang="ar-SA" sz="2800" b="1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المبلغ الرئيسي </a:t>
                </a:r>
                <a:r>
                  <a:rPr lang="ar-SA" sz="28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(اصل المبلغ) </a:t>
                </a:r>
                <a:r>
                  <a:rPr lang="he-IL" sz="2800" b="1" dirty="0">
                    <a:latin typeface="Traditional Arabic" panose="02020603050405020304" pitchFamily="18" charset="-78"/>
                  </a:rPr>
                  <a:t>קרן</a:t>
                </a:r>
                <a:r>
                  <a:rPr lang="ar-SA" sz="2800" b="1" dirty="0">
                    <a:latin typeface="Traditional Arabic" panose="02020603050405020304" pitchFamily="18" charset="-78"/>
                  </a:rPr>
                  <a:t> </a:t>
                </a:r>
                <a:r>
                  <a:rPr lang="ar-SA" sz="28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-</a:t>
                </a:r>
                <a:r>
                  <a:rPr lang="ar-SA" sz="2800" b="1" dirty="0">
                    <a:solidFill>
                      <a:srgbClr val="7030A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1000</a:t>
                </a:r>
                <a:r>
                  <a:rPr lang="ar-SA" sz="28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:r>
                  <a:rPr lang="ar-SA" sz="2800" b="1" dirty="0">
                    <a:solidFill>
                      <a:srgbClr val="7030A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شيكل</a:t>
                </a:r>
                <a:endParaRPr lang="en-US" sz="2800" b="1" dirty="0">
                  <a:solidFill>
                    <a:srgbClr val="7030A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fontAlgn="t"/>
                <a14:m>
                  <m:oMath xmlns:m="http://schemas.openxmlformats.org/officeDocument/2006/math">
                    <m:r>
                      <a:rPr lang="en-US" sz="2800" b="1" i="1" dirty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he-IL" sz="2800" dirty="0">
                    <a:latin typeface="Traditional Arabic" panose="02020603050405020304" pitchFamily="18" charset="-78"/>
                  </a:rPr>
                  <a:t> = </a:t>
                </a:r>
                <a:r>
                  <a:rPr lang="ar-SA" sz="2800" b="1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الوقت/ الفترة بعد </a:t>
                </a:r>
                <a:r>
                  <a:rPr lang="he-IL" sz="2800" b="1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:r>
                  <a:rPr lang="he-IL" sz="28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2 </a:t>
                </a:r>
                <a:r>
                  <a:rPr lang="ar-SA" sz="28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سنوات</a:t>
                </a:r>
                <a:r>
                  <a:rPr lang="he-IL" sz="28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(</a:t>
                </a:r>
                <a:r>
                  <a:rPr lang="ar-SA" sz="28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سنتين)</a:t>
                </a:r>
                <a:endParaRPr lang="he-IL" sz="3200" dirty="0"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  <a:p>
                <a:pPr marL="96838" lvl="0" indent="0" algn="just">
                  <a:lnSpc>
                    <a:spcPct val="107000"/>
                  </a:lnSpc>
                  <a:spcAft>
                    <a:spcPts val="0"/>
                  </a:spcAft>
                  <a:buNone/>
                </a:pPr>
                <a:endParaRPr lang="he-IL" sz="3600" dirty="0"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  <a:p>
                <a:pPr marL="96838" indent="0" algn="just">
                  <a:lnSpc>
                    <a:spcPct val="107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𝟏</m:t>
                      </m:r>
                      <m:r>
                        <a:rPr lang="en-US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,</m:t>
                      </m:r>
                      <m:r>
                        <a:rPr lang="en-US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𝟎𝟎𝟎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×</m:t>
                      </m:r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1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+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2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×</m:t>
                          </m:r>
                          <m:r>
                            <a:rPr lang="en-US" sz="3600" i="1">
                              <a:solidFill>
                                <a:srgbClr val="C4591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0</m:t>
                          </m:r>
                          <m:r>
                            <a:rPr lang="en-US" sz="3600" i="1">
                              <a:solidFill>
                                <a:srgbClr val="C4591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.</m:t>
                          </m:r>
                          <m:r>
                            <a:rPr lang="en-US" sz="3600" i="1">
                              <a:solidFill>
                                <a:srgbClr val="C4591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05</m:t>
                          </m:r>
                        </m:e>
                      </m:d>
                      <m:r>
                        <a:rPr lang="en-US" sz="36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=</m:t>
                      </m:r>
                      <m:r>
                        <a:rPr lang="en-US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𝟏</m:t>
                      </m:r>
                      <m:r>
                        <a:rPr lang="en-US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,</m:t>
                      </m:r>
                      <m:r>
                        <a:rPr lang="en-US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𝟏𝟎𝟎</m:t>
                      </m:r>
                    </m:oMath>
                  </m:oMathPara>
                </a14:m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lvl="0" algn="just">
                  <a:lnSpc>
                    <a:spcPct val="107000"/>
                  </a:lnSpc>
                  <a:spcAft>
                    <a:spcPts val="0"/>
                  </a:spcAft>
                </a:pPr>
                <a:endParaRPr lang="he-IL" sz="3600" dirty="0"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  <a:p>
                <a:pPr marL="96838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-1041286" y="491765"/>
                <a:ext cx="10622498" cy="5505253"/>
              </a:xfrm>
              <a:blipFill>
                <a:blip r:embed="rId2"/>
                <a:stretch>
                  <a:fillRect r="-803" b="-28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0306" y="1056785"/>
            <a:ext cx="7425572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984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94269" y="-20319"/>
                <a:ext cx="12028601" cy="5844618"/>
              </a:xfrm>
            </p:spPr>
            <p:txBody>
              <a:bodyPr/>
              <a:lstStyle/>
              <a:p>
                <a:pPr marL="96838" indent="0" algn="just">
                  <a:lnSpc>
                    <a:spcPct val="107000"/>
                  </a:lnSpc>
                  <a:spcAft>
                    <a:spcPts val="0"/>
                  </a:spcAft>
                  <a:buNone/>
                </a:pP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SA" sz="4000" b="1" u="sng" dirty="0">
                    <a:solidFill>
                      <a:srgbClr val="7030A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في السنة الأولى</a:t>
                </a:r>
                <a:r>
                  <a:rPr lang="ar-SA" sz="40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، تستحق الوديعة فائدة قدرها </a:t>
                </a:r>
                <a14:m>
                  <m:oMath xmlns:m="http://schemas.openxmlformats.org/officeDocument/2006/math">
                    <m:r>
                      <a:rPr lang="en-US" sz="400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1</m:t>
                    </m:r>
                    <m:r>
                      <a:rPr lang="en-US" sz="400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,</m:t>
                    </m:r>
                    <m:r>
                      <a:rPr lang="en-US" sz="400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000</m:t>
                    </m:r>
                    <m:r>
                      <a:rPr lang="en-US" sz="4000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×</m:t>
                    </m:r>
                    <m:r>
                      <a:rPr lang="en-US" sz="4000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</m:t>
                    </m:r>
                    <m:r>
                      <a:rPr lang="en-US" sz="4000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en-US" sz="4000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05</m:t>
                    </m:r>
                    <m:r>
                      <a:rPr lang="en-US" sz="4000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=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𝟓𝟎</m:t>
                    </m:r>
                  </m:oMath>
                </a14:m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endParaRPr lang="ar-SA" sz="4000" dirty="0"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SA" sz="4000" b="1" u="sng" dirty="0">
                    <a:solidFill>
                      <a:srgbClr val="7030A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وفي السنة الثانية</a:t>
                </a:r>
                <a:r>
                  <a:rPr lang="ar-SA" sz="40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، </a:t>
                </a:r>
                <a:r>
                  <a:rPr lang="ar-SA" sz="40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استحقت الوديعة فائدة قدرها </a:t>
                </a:r>
                <a14:m>
                  <m:oMath xmlns:m="http://schemas.openxmlformats.org/officeDocument/2006/math">
                    <m:r>
                      <a:rPr lang="en-US" sz="400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1</m:t>
                    </m:r>
                    <m:r>
                      <a:rPr lang="en-US" sz="400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,</m:t>
                    </m:r>
                    <m:r>
                      <a:rPr lang="en-US" sz="400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000</m:t>
                    </m:r>
                    <m:r>
                      <a:rPr lang="en-US" sz="4000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×</m:t>
                    </m:r>
                    <m:r>
                      <a:rPr lang="en-US" sz="4000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</m:t>
                    </m:r>
                    <m:r>
                      <a:rPr lang="en-US" sz="4000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en-US" sz="4000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05</m:t>
                    </m:r>
                    <m:r>
                      <a:rPr lang="en-US" sz="4000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=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𝟓𝟎</m:t>
                    </m:r>
                  </m:oMath>
                </a14:m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endParaRPr lang="ar-SA" sz="4000" dirty="0"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SA" sz="4000" b="1" u="sng" dirty="0">
                    <a:solidFill>
                      <a:srgbClr val="7030A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في نهاية السنة الثانية</a:t>
                </a:r>
                <a:r>
                  <a:rPr lang="ar-SA" sz="40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، سوف نقوم بالسحب نتيجة الإيداع مبلغ قدره</a:t>
                </a:r>
              </a:p>
              <a:p>
                <a:pPr marL="96838" indent="0" algn="ctr">
                  <a:lnSpc>
                    <a:spcPct val="107000"/>
                  </a:lnSpc>
                  <a:spcAft>
                    <a:spcPts val="0"/>
                  </a:spcAft>
                  <a:buNone/>
                </a:pPr>
                <a:r>
                  <a:rPr lang="ar-SA" sz="3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360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1</m:t>
                    </m:r>
                    <m:r>
                      <a:rPr lang="en-US" sz="360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,</m:t>
                    </m:r>
                    <m:r>
                      <a:rPr lang="en-US" sz="360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000</m:t>
                    </m:r>
                    <m:r>
                      <a:rPr lang="en-US" sz="3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+</m:t>
                    </m:r>
                    <m:r>
                      <a:rPr lang="en-US" sz="3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50</m:t>
                    </m:r>
                    <m:r>
                      <a:rPr lang="en-US" sz="3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+</m:t>
                    </m:r>
                    <m:r>
                      <a:rPr lang="en-US" sz="3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50</m:t>
                    </m:r>
                    <m:r>
                      <a:rPr lang="en-US" sz="3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=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𝟏</m:t>
                    </m:r>
                    <m:r>
                      <a:rPr lang="en-US" sz="3600" b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,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𝟏𝟎𝟎</m:t>
                    </m:r>
                  </m:oMath>
                </a14:m>
                <a:endParaRPr lang="en-US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SA" sz="105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94269" y="-20319"/>
                <a:ext cx="12028601" cy="5844618"/>
              </a:xfrm>
              <a:blipFill>
                <a:blip r:embed="rId2"/>
                <a:stretch>
                  <a:fillRect r="-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43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79109"/>
            <a:ext cx="12028601" cy="6579909"/>
          </a:xfrm>
        </p:spPr>
        <p:txBody>
          <a:bodyPr/>
          <a:lstStyle/>
          <a:p>
            <a:endParaRPr lang="ar-SA" sz="4400" b="1" dirty="0"/>
          </a:p>
          <a:p>
            <a:pPr marL="96838" indent="0">
              <a:buNone/>
            </a:pPr>
            <a:endParaRPr lang="he-IL" dirty="0"/>
          </a:p>
        </p:txBody>
      </p:sp>
      <p:sp>
        <p:nvSpPr>
          <p:cNvPr id="2" name="מלבן 1"/>
          <p:cNvSpPr/>
          <p:nvPr/>
        </p:nvSpPr>
        <p:spPr>
          <a:xfrm>
            <a:off x="598915" y="94825"/>
            <a:ext cx="11462995" cy="443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ar-SA" sz="48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تمرين</a:t>
            </a:r>
          </a:p>
          <a:p>
            <a:pPr algn="just">
              <a:lnSpc>
                <a:spcPct val="107000"/>
              </a:lnSpc>
            </a:pP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في 1 كانون الثاني (يناير) 2018، تم الحصول على قرض بقيمة </a:t>
            </a:r>
            <a:r>
              <a:rPr lang="ar-SA" sz="3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150،000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شيكل جديد </a:t>
            </a:r>
            <a:r>
              <a:rPr lang="ar-SA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لمدة  </a:t>
            </a:r>
            <a:r>
              <a:rPr lang="en-US" sz="3600" b="1" dirty="0">
                <a:solidFill>
                  <a:srgbClr val="0070C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6 </a:t>
            </a:r>
            <a:r>
              <a:rPr lang="ar-SA" sz="3600" b="1" dirty="0">
                <a:solidFill>
                  <a:srgbClr val="0070C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600" b="1" dirty="0">
                <a:solidFill>
                  <a:srgbClr val="0070C0"/>
                </a:solidFill>
                <a:latin typeface="Traditional Arabic" panose="02020603050405020304" pitchFamily="18" charset="-78"/>
                <a:ea typeface="Calibri" panose="020F0502020204030204" pitchFamily="34" charset="0"/>
              </a:rPr>
              <a:t>أشهر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بنسبة فائدة شهرية قدرها </a:t>
            </a:r>
            <a:r>
              <a:rPr lang="ar-SA" sz="3600" b="1" dirty="0">
                <a:solidFill>
                  <a:srgbClr val="C4591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%3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ar-SA" sz="3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احسب نسبة الفائدة البسيطة عن طريق: </a:t>
            </a:r>
          </a:p>
          <a:p>
            <a:pPr marL="742950" indent="-742950" algn="just">
              <a:lnSpc>
                <a:spcPct val="107000"/>
              </a:lnSpc>
              <a:buFont typeface="+mj-lt"/>
              <a:buAutoNum type="arabicPeriod"/>
            </a:pP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نسبة الفائدة البسيطة</a:t>
            </a: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لكل الفترة.</a:t>
            </a:r>
          </a:p>
          <a:p>
            <a:pPr marL="742950" indent="-742950" algn="just">
              <a:lnSpc>
                <a:spcPct val="107000"/>
              </a:lnSpc>
              <a:buFont typeface="+mj-lt"/>
              <a:buAutoNum type="arabicPeriod"/>
            </a:pP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مبلغ الفائدة </a:t>
            </a:r>
          </a:p>
          <a:p>
            <a:pPr marL="742950" indent="-742950" algn="just">
              <a:lnSpc>
                <a:spcPct val="107000"/>
              </a:lnSpc>
              <a:buFont typeface="+mj-lt"/>
              <a:buAutoNum type="arabicPeriod"/>
            </a:pP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مبلغ سداد القرض النهائي.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578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720000"/>
          </a:xfrm>
        </p:spPr>
        <p:txBody>
          <a:bodyPr/>
          <a:lstStyle/>
          <a:p>
            <a:pPr algn="r"/>
            <a:r>
              <a:rPr lang="he-IL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7.1.2.2 </a:t>
            </a:r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الفائدة المركبة </a:t>
            </a: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ריבית דריבית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253765"/>
            <a:ext cx="12028601" cy="5505253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40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الفائدة المركبة</a:t>
            </a:r>
            <a:r>
              <a:rPr lang="en-US" sz="4000" b="1" dirty="0">
                <a:solidFill>
                  <a:srgbClr val="0070C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r>
              <a:rPr lang="ar-SA" sz="4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هي الفائدة المحسوبة على المبلغ الرئيسي/الاصلي "</a:t>
            </a:r>
            <a:r>
              <a:rPr lang="he-IL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קרן</a:t>
            </a:r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" والفائدة المستحقة في فترات سابقة ولم يتم دفعها بعد.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847621"/>
              </p:ext>
            </p:extLst>
          </p:nvPr>
        </p:nvGraphicFramePr>
        <p:xfrm>
          <a:off x="1280768" y="2289784"/>
          <a:ext cx="7402253" cy="898716"/>
        </p:xfrm>
        <a:graphic>
          <a:graphicData uri="http://schemas.openxmlformats.org/drawingml/2006/table">
            <a:tbl>
              <a:tblPr firstRow="1" firstCol="1" bandRow="1"/>
              <a:tblGrid>
                <a:gridCol w="7402253">
                  <a:extLst>
                    <a:ext uri="{9D8B030D-6E8A-4147-A177-3AD203B41FA5}">
                      <a16:colId xmlns:a16="http://schemas.microsoft.com/office/drawing/2014/main" val="870660020"/>
                    </a:ext>
                  </a:extLst>
                </a:gridCol>
              </a:tblGrid>
              <a:tr h="70848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R</a:t>
                      </a:r>
                      <a:r>
                        <a:rPr lang="en-US" sz="32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= </a:t>
                      </a:r>
                      <a:r>
                        <a:rPr lang="en-US" sz="36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(</a:t>
                      </a:r>
                      <a:r>
                        <a:rPr lang="en-US" sz="32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</a:t>
                      </a:r>
                      <a:r>
                        <a:rPr lang="en-US" sz="36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+r)</a:t>
                      </a:r>
                      <a:r>
                        <a:rPr lang="en-US" sz="3600" b="1" baseline="30000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t</a:t>
                      </a:r>
                      <a:r>
                        <a:rPr lang="en-US" sz="36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-</a:t>
                      </a:r>
                      <a:r>
                        <a:rPr lang="en-US" sz="32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</a:t>
                      </a:r>
                      <a:r>
                        <a:rPr lang="en-US" sz="36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     </a:t>
                      </a:r>
                      <a:r>
                        <a:rPr lang="ar-SA" sz="36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               </a:t>
                      </a:r>
                      <a:r>
                        <a:rPr lang="en-US" sz="36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    </a:t>
                      </a:r>
                      <a:r>
                        <a:rPr lang="ar-SA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قانون الفائدة المركبة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8241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טבלה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04069703"/>
                  </p:ext>
                </p:extLst>
              </p:nvPr>
            </p:nvGraphicFramePr>
            <p:xfrm>
              <a:off x="1280768" y="3633929"/>
              <a:ext cx="7402253" cy="742428"/>
            </p:xfrm>
            <a:graphic>
              <a:graphicData uri="http://schemas.openxmlformats.org/drawingml/2006/table">
                <a:tbl>
                  <a:tblPr firstRow="1" bandRow="1">
                    <a:tableStyleId>{22838BEF-8BB2-4498-84A7-C5851F593DF1}</a:tableStyleId>
                  </a:tblPr>
                  <a:tblGrid>
                    <a:gridCol w="7402253">
                      <a:extLst>
                        <a:ext uri="{9D8B030D-6E8A-4147-A177-3AD203B41FA5}">
                          <a16:colId xmlns:a16="http://schemas.microsoft.com/office/drawing/2014/main" val="1634548905"/>
                        </a:ext>
                      </a:extLst>
                    </a:gridCol>
                  </a:tblGrid>
                  <a:tr h="742428">
                    <a:tc>
                      <a:txBody>
                        <a:bodyPr/>
                        <a:lstStyle/>
                        <a:p>
                          <a:pPr marL="0" marR="0" indent="0" algn="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مبلغ الفائدة</a:t>
                          </a:r>
                          <a:r>
                            <a:rPr lang="en-US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</a:t>
                          </a:r>
                          <a:r>
                            <a:rPr lang="ar-SA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 </a:t>
                          </a:r>
                          <a:r>
                            <a:rPr lang="en-US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                </a:t>
                          </a:r>
                          <a:r>
                            <a:rPr lang="ar-SA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 </a:t>
                          </a:r>
                          <a:r>
                            <a:rPr lang="ar-SA" sz="3200" baseline="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     </a:t>
                          </a:r>
                          <a:r>
                            <a:rPr lang="en-US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                  </a:t>
                          </a:r>
                          <a:r>
                            <a:rPr lang="ar-SA" sz="3200" dirty="0">
                              <a:solidFill>
                                <a:srgbClr val="FF0000"/>
                              </a:solidFill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360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he-IL" sz="360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sz="36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oMath>
                          </a14:m>
                          <a:endParaRPr lang="ar-SA" sz="3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22085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טבלה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04069703"/>
                  </p:ext>
                </p:extLst>
              </p:nvPr>
            </p:nvGraphicFramePr>
            <p:xfrm>
              <a:off x="1280768" y="3633929"/>
              <a:ext cx="7402253" cy="742428"/>
            </p:xfrm>
            <a:graphic>
              <a:graphicData uri="http://schemas.openxmlformats.org/drawingml/2006/table">
                <a:tbl>
                  <a:tblPr firstRow="1" bandRow="1">
                    <a:tableStyleId>{22838BEF-8BB2-4498-84A7-C5851F593DF1}</a:tableStyleId>
                  </a:tblPr>
                  <a:tblGrid>
                    <a:gridCol w="7402253">
                      <a:extLst>
                        <a:ext uri="{9D8B030D-6E8A-4147-A177-3AD203B41FA5}">
                          <a16:colId xmlns:a16="http://schemas.microsoft.com/office/drawing/2014/main" val="1634548905"/>
                        </a:ext>
                      </a:extLst>
                    </a:gridCol>
                  </a:tblGrid>
                  <a:tr h="7424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2" t="-820" r="-165" b="-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22085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4616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94640" y="153978"/>
            <a:ext cx="11694160" cy="6066561"/>
          </a:xfrm>
        </p:spPr>
        <p:txBody>
          <a:bodyPr>
            <a:noAutofit/>
          </a:bodyPr>
          <a:lstStyle/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4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مثال: </a:t>
            </a:r>
            <a:r>
              <a:rPr lang="ar-SA" sz="40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إذا قمنا بإيداع </a:t>
            </a:r>
            <a:r>
              <a:rPr lang="ar-SA" sz="40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1000 شيكل</a:t>
            </a:r>
            <a:r>
              <a:rPr lang="ar-SA" sz="40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لمرة واحدة في وديعة </a:t>
            </a:r>
            <a:r>
              <a:rPr lang="ar-SA" sz="4000" b="1" u="sng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لمدة عامين</a:t>
            </a:r>
            <a:r>
              <a:rPr lang="ar-SA" sz="40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بمعدل فائدة مركب قدره </a:t>
            </a:r>
            <a:r>
              <a:rPr lang="ar-SA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5٪ </a:t>
            </a:r>
            <a:r>
              <a:rPr lang="ar-SA" sz="40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سنويًا،</a:t>
            </a:r>
            <a:endParaRPr lang="he-IL" sz="4000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1. حساب </a:t>
            </a:r>
            <a:r>
              <a:rPr lang="ar-SA" sz="2800" b="1" u="sng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نسبة الفائدة المركبة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للفترة بأكملها</a:t>
            </a:r>
          </a:p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ctr" rtl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R=</a:t>
            </a:r>
            <a:r>
              <a:rPr lang="en-US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(1+r)</a:t>
            </a:r>
            <a:r>
              <a:rPr lang="en-US" b="1" baseline="30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</a:t>
            </a:r>
            <a:r>
              <a:rPr lang="en-US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-1 = </a:t>
            </a:r>
            <a:r>
              <a:rPr lang="en-US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(1+</a:t>
            </a:r>
            <a:r>
              <a:rPr lang="en-US" b="1" dirty="0">
                <a:solidFill>
                  <a:srgbClr val="C45911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0.</a:t>
            </a:r>
            <a:r>
              <a:rPr lang="ar-SA" b="1" dirty="0">
                <a:solidFill>
                  <a:srgbClr val="C45911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05</a:t>
            </a:r>
            <a:r>
              <a:rPr lang="en-US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r>
              <a:rPr lang="en-US" baseline="30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b="1" baseline="30000" dirty="0">
                <a:solidFill>
                  <a:srgbClr val="00B05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</a:t>
            </a:r>
            <a:r>
              <a:rPr lang="en-US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-1</a:t>
            </a:r>
            <a:r>
              <a:rPr lang="en-US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= </a:t>
            </a:r>
            <a:r>
              <a:rPr lang="ar-SA" b="1" dirty="0">
                <a:solidFill>
                  <a:srgbClr val="FF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0.1025</a:t>
            </a:r>
            <a:r>
              <a:rPr lang="en-US" b="1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en-US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= (</a:t>
            </a:r>
            <a:r>
              <a:rPr lang="ar-SA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10</a:t>
            </a:r>
            <a:r>
              <a:rPr lang="en-US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SA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25</a:t>
            </a:r>
            <a:r>
              <a:rPr lang="en-US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%)</a:t>
            </a:r>
            <a:endParaRPr lang="en-US" dirty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11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endParaRPr lang="he-IL" b="1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2. مبلغ الفائدة الواجب دفعه لكل فترة القرض</a:t>
            </a:r>
            <a:r>
              <a:rPr lang="he-IL" sz="28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2800" b="1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              </a:t>
            </a:r>
            <a:r>
              <a:rPr lang="he-IL" sz="2800" b="1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                            </a:t>
            </a:r>
            <a:r>
              <a:rPr lang="ar-SA" sz="2800" b="1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    </a:t>
            </a:r>
            <a:r>
              <a:rPr lang="ar-SA" sz="2800" b="1" dirty="0">
                <a:solidFill>
                  <a:srgbClr val="0070C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102.5</a:t>
            </a:r>
            <a:r>
              <a:rPr lang="ar-SA" dirty="0">
                <a:ea typeface="Times New Roman" panose="02020603050405020304" pitchFamily="18" charset="0"/>
              </a:rPr>
              <a:t>=</a:t>
            </a:r>
            <a:r>
              <a:rPr lang="ar-SA" sz="2800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2800" b="1" dirty="0">
                <a:solidFill>
                  <a:srgbClr val="FF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0.1025</a:t>
            </a:r>
            <a:r>
              <a:rPr lang="ar-SA" sz="2800" dirty="0">
                <a:solidFill>
                  <a:srgbClr val="FF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2800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* </a:t>
            </a:r>
            <a:r>
              <a:rPr lang="ar-SA" sz="2800" b="1" dirty="0">
                <a:solidFill>
                  <a:srgbClr val="7030A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1،000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K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*</a:t>
            </a:r>
            <a:r>
              <a:rPr lang="en-US" sz="2800" b="1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R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=</a:t>
            </a:r>
            <a:endParaRPr lang="en-US" sz="1800" dirty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11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endParaRPr lang="he-IL" sz="1200" b="1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3. المبلغ النهائي لسداد القرض</a:t>
            </a:r>
            <a:r>
              <a:rPr lang="he-IL" sz="28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1102.5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=</a:t>
            </a: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102.5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+</a:t>
            </a:r>
            <a:r>
              <a:rPr lang="ar-SA" sz="2800" b="1" dirty="0">
                <a:solidFill>
                  <a:srgbClr val="7030A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1،000</a:t>
            </a:r>
            <a:endParaRPr lang="ar-SA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183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0" y="1539310"/>
            <a:ext cx="12190413" cy="1260000"/>
          </a:xfrm>
        </p:spPr>
        <p:txBody>
          <a:bodyPr/>
          <a:lstStyle/>
          <a:p>
            <a:r>
              <a:rPr lang="ar-AE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اسم الدرس</a:t>
            </a:r>
            <a:r>
              <a:rPr lang="ar-SA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 </a:t>
            </a:r>
            <a:r>
              <a:rPr lang="ar-SA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7.1 الفائدة البنكية</a:t>
            </a:r>
            <a:r>
              <a:rPr lang="he-IL" dirty="0">
                <a:solidFill>
                  <a:srgbClr val="0070C0"/>
                </a:solidFill>
                <a:latin typeface="Traditional Arabic" panose="02020603050405020304" pitchFamily="18" charset="-78"/>
              </a:rPr>
              <a:t> 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0" y="2732737"/>
            <a:ext cx="12190413" cy="888311"/>
          </a:xfrm>
        </p:spPr>
        <p:txBody>
          <a:bodyPr/>
          <a:lstStyle/>
          <a:p>
            <a:r>
              <a:rPr lang="ar-AE" sz="4800" dirty="0"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إدارة واقتصاد لطلاب تخصص الادارة</a:t>
            </a:r>
            <a:endParaRPr lang="he-IL" sz="4800" dirty="0">
              <a:latin typeface="Traditional Arabic" panose="02020603050405020304" pitchFamily="18" charset="-78"/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212915" y="3554232"/>
            <a:ext cx="11977498" cy="720000"/>
          </a:xfrm>
        </p:spPr>
        <p:txBody>
          <a:bodyPr/>
          <a:lstStyle/>
          <a:p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مع </a:t>
            </a:r>
            <a:r>
              <a:rPr lang="ar-AE" sz="4000" b="1" dirty="0"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المعلم :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 </a:t>
            </a:r>
            <a:r>
              <a:rPr lang="ar-SA" sz="40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سيف عباس</a:t>
            </a:r>
            <a:endParaRPr lang="he-IL" sz="4000" b="1" dirty="0">
              <a:solidFill>
                <a:srgbClr val="0070C0"/>
              </a:solidFill>
              <a:latin typeface="Traditional Arabic" panose="02020603050405020304" pitchFamily="18" charset="-78"/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589280" y="156346"/>
                <a:ext cx="11391350" cy="5942273"/>
              </a:xfrm>
            </p:spPr>
            <p:txBody>
              <a:bodyPr>
                <a:normAutofit/>
              </a:bodyPr>
              <a:lstStyle/>
              <a:p>
                <a:pPr marL="96838" indent="0" algn="just">
                  <a:lnSpc>
                    <a:spcPct val="107000"/>
                  </a:lnSpc>
                  <a:spcAft>
                    <a:spcPts val="0"/>
                  </a:spcAft>
                  <a:buNone/>
                </a:pPr>
                <a:r>
                  <a:rPr lang="ar-SA" sz="4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مثال: </a:t>
                </a:r>
                <a:r>
                  <a:rPr lang="ar-SA" sz="40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إذا قمنا بإيداع </a:t>
                </a:r>
                <a:r>
                  <a:rPr lang="ar-SA" sz="40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1000 شيكل</a:t>
                </a:r>
                <a:r>
                  <a:rPr lang="ar-SA" sz="4000" dirty="0">
                    <a:solidFill>
                      <a:srgbClr val="7030A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</a:t>
                </a:r>
                <a:r>
                  <a:rPr lang="ar-SA" sz="40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لمرة واحدة في وديعة </a:t>
                </a:r>
                <a:r>
                  <a:rPr lang="ar-SA" sz="4000" b="1" u="sng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لمدة عامين</a:t>
                </a:r>
                <a:r>
                  <a:rPr lang="ar-SA" sz="40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</a:t>
                </a:r>
                <a:r>
                  <a:rPr lang="ar-SA" sz="40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بمعدل فائدة مركب قدره </a:t>
                </a:r>
                <a:r>
                  <a:rPr lang="ar-SA" sz="4000" b="1" dirty="0">
                    <a:solidFill>
                      <a:schemeClr val="accent6">
                        <a:lumMod val="50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5٪ </a:t>
                </a:r>
                <a:r>
                  <a:rPr lang="ar-SA" sz="40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سنويًا،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endParaRPr lang="ar-SA" sz="1400" dirty="0"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SA" sz="32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في السنة الأولى</a:t>
                </a:r>
                <a:r>
                  <a:rPr lang="ar-SA" sz="32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، تستحق الوديعة فائدة قدرها</a:t>
                </a:r>
                <a:r>
                  <a:rPr lang="ar-SA" sz="32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𝟏</m:t>
                    </m:r>
                    <m:r>
                      <a:rPr lang="en-US" sz="3200" b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,</m:t>
                    </m:r>
                    <m:r>
                      <a:rPr lang="en-US" sz="32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𝟎𝟎𝟎</m:t>
                    </m:r>
                    <m:r>
                      <a:rPr lang="en-US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×</m:t>
                    </m:r>
                    <m:r>
                      <a:rPr lang="en-US" sz="3200" b="1" i="1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𝟎</m:t>
                    </m:r>
                    <m:r>
                      <a:rPr lang="en-US" sz="3200" b="1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en-US" sz="3200" b="1" i="1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𝟎𝟓</m:t>
                    </m:r>
                    <m:r>
                      <a:rPr lang="en-US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=</m:t>
                    </m:r>
                    <m:r>
                      <a:rPr lang="en-US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𝟓𝟎</m:t>
                    </m:r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SA" sz="32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وفي السنة الثانية </a:t>
                </a:r>
                <a:r>
                  <a:rPr lang="ar-SA" sz="32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استحقت الوديعة فائدة قدرها</a:t>
                </a:r>
                <a:r>
                  <a:rPr lang="ar-SA" sz="32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(</m:t>
                    </m:r>
                    <m:r>
                      <a:rPr lang="en-US" sz="32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𝟏</m:t>
                    </m:r>
                    <m:r>
                      <a:rPr lang="en-US" sz="3200" b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,</m:t>
                    </m:r>
                    <m:r>
                      <a:rPr lang="en-US" sz="32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𝟎𝟎𝟎</m:t>
                    </m:r>
                    <m:r>
                      <a:rPr lang="en-US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+</m:t>
                    </m:r>
                    <m:r>
                      <a:rPr lang="en-US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𝟓𝟎</m:t>
                    </m:r>
                    <m:r>
                      <a:rPr lang="en-US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)×</m:t>
                    </m:r>
                    <m:r>
                      <a:rPr lang="en-US" sz="3200" b="1" i="1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𝟎</m:t>
                    </m:r>
                    <m:r>
                      <a:rPr lang="en-US" sz="3200" b="1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en-US" sz="3200" b="1" i="1">
                        <a:solidFill>
                          <a:srgbClr val="C4591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𝟎𝟓</m:t>
                    </m:r>
                    <m:r>
                      <a:rPr lang="en-US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=</m:t>
                    </m:r>
                    <m:r>
                      <a:rPr lang="en-US" sz="3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𝟓𝟐</m:t>
                    </m:r>
                    <m:r>
                      <a:rPr lang="en-US" sz="32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en-US" sz="3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𝟓</m:t>
                    </m:r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ar-SA" sz="3200" dirty="0"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  <a:p>
                <a:r>
                  <a:rPr lang="ar-SA" sz="3200" b="1" dirty="0">
                    <a:ea typeface="Calibri" panose="020F0502020204030204" pitchFamily="34" charset="0"/>
                    <a:cs typeface="Traditional Arabic" panose="02020603050405020304" pitchFamily="18" charset="-78"/>
                  </a:rPr>
                  <a:t>في نهاية السنة الثانية، </a:t>
                </a:r>
                <a:r>
                  <a:rPr lang="ar-SA" sz="3200" dirty="0">
                    <a:ea typeface="Calibri" panose="020F0502020204030204" pitchFamily="34" charset="0"/>
                    <a:cs typeface="Traditional Arabic" panose="02020603050405020304" pitchFamily="18" charset="-78"/>
                  </a:rPr>
                  <a:t>سيتم سحب الوديعة من الإيداع</a:t>
                </a:r>
              </a:p>
              <a:p>
                <a:pPr marL="96838" indent="0" algn="ctr">
                  <a:buNone/>
                </a:pPr>
                <a:r>
                  <a:rPr lang="ar-SA" sz="3200" b="1" dirty="0">
                    <a:ea typeface="Calibri" panose="020F0502020204030204" pitchFamily="34" charset="0"/>
                    <a:cs typeface="Traditional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𝟏</m:t>
                    </m:r>
                    <m:r>
                      <a:rPr lang="en-US" sz="2800" b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,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𝟎𝟎𝟎</m:t>
                    </m:r>
                    <m: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+</m:t>
                    </m:r>
                    <m:r>
                      <a:rPr lang="en-US" sz="2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𝟓𝟎</m:t>
                    </m:r>
                    <m: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+</m:t>
                    </m:r>
                    <m:r>
                      <a:rPr lang="en-US" sz="28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𝟓𝟐</m:t>
                    </m:r>
                    <m:r>
                      <a:rPr lang="en-US" sz="2800" b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en-US" sz="28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𝟓</m:t>
                    </m:r>
                    <m: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=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𝟏</m:t>
                    </m:r>
                    <m:r>
                      <a:rPr lang="en-US" sz="2800" b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,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𝟏𝟎𝟐</m:t>
                    </m:r>
                    <m:r>
                      <a:rPr lang="en-US" sz="2800" b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𝟓</m:t>
                    </m:r>
                  </m:oMath>
                </a14:m>
                <a:endParaRPr lang="he-IL" sz="3200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589280" y="156346"/>
                <a:ext cx="11391350" cy="5942273"/>
              </a:xfrm>
              <a:blipFill>
                <a:blip r:embed="rId2"/>
                <a:stretch>
                  <a:fillRect l="-3051" t="-1335" r="-13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265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720000"/>
          </a:xfrm>
        </p:spPr>
        <p:txBody>
          <a:bodyPr/>
          <a:lstStyle/>
          <a:p>
            <a:pPr algn="r"/>
            <a:r>
              <a:rPr lang="ar-SA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قانون ارجاع المبلغ مع الفائدة المركبة</a:t>
            </a:r>
            <a:endParaRPr lang="he-IL" u="sng" dirty="0">
              <a:solidFill>
                <a:srgbClr val="FF0000"/>
              </a:solidFill>
            </a:endParaRPr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20603630"/>
              </p:ext>
            </p:extLst>
          </p:nvPr>
        </p:nvGraphicFramePr>
        <p:xfrm>
          <a:off x="7599283" y="2617218"/>
          <a:ext cx="44428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724">
                  <a:extLst>
                    <a:ext uri="{9D8B030D-6E8A-4147-A177-3AD203B41FA5}">
                      <a16:colId xmlns:a16="http://schemas.microsoft.com/office/drawing/2014/main" val="261201410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901437287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1850489427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068615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78395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טבלה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2040602"/>
                  </p:ext>
                </p:extLst>
              </p:nvPr>
            </p:nvGraphicFramePr>
            <p:xfrm>
              <a:off x="727968" y="1456653"/>
              <a:ext cx="5299969" cy="158910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299969">
                      <a:extLst>
                        <a:ext uri="{9D8B030D-6E8A-4147-A177-3AD203B41FA5}">
                          <a16:colId xmlns:a16="http://schemas.microsoft.com/office/drawing/2014/main" val="1238553669"/>
                        </a:ext>
                      </a:extLst>
                    </a:gridCol>
                  </a:tblGrid>
                  <a:tr h="1589103">
                    <a:tc>
                      <a:txBody>
                        <a:bodyPr/>
                        <a:lstStyle/>
                        <a:p>
                          <a:pPr algn="r" rtl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ar-SA" sz="3200" b="1" i="1" dirty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r" rtl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32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1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𝑨𝒕</m:t>
                                    </m:r>
                                    <m:r>
                                      <a:rPr lang="en-US" sz="3200" b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 =  </m:t>
                                    </m:r>
                                    <m:r>
                                      <a:rPr lang="en-US" sz="32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𝐊</m:t>
                                    </m:r>
                                    <m:r>
                                      <a:rPr lang="en-US" sz="32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∗</m:t>
                                    </m:r>
                                    <m:r>
                                      <a:rPr lang="en-US" sz="3200" b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  <m:d>
                                      <m:dPr>
                                        <m:ctrlPr>
                                          <a:rPr lang="en-US" sz="32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32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𝟏</m:t>
                                        </m:r>
                                        <m:r>
                                          <a:rPr lang="en-US" sz="3200" b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+</m:t>
                                        </m:r>
                                        <m:r>
                                          <a:rPr lang="en-US" sz="32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𝐫</m:t>
                                        </m:r>
                                        <m:r>
                                          <a:rPr lang="en-US" sz="3200" b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 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32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𝒕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0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201262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טבלה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2040602"/>
                  </p:ext>
                </p:extLst>
              </p:nvPr>
            </p:nvGraphicFramePr>
            <p:xfrm>
              <a:off x="727968" y="1456653"/>
              <a:ext cx="5299969" cy="158910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299969">
                      <a:extLst>
                        <a:ext uri="{9D8B030D-6E8A-4147-A177-3AD203B41FA5}">
                          <a16:colId xmlns:a16="http://schemas.microsoft.com/office/drawing/2014/main" val="1238553669"/>
                        </a:ext>
                      </a:extLst>
                    </a:gridCol>
                  </a:tblGrid>
                  <a:tr h="158910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15" t="-382" r="-230" b="-7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201262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טבלה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412142"/>
                  </p:ext>
                </p:extLst>
              </p:nvPr>
            </p:nvGraphicFramePr>
            <p:xfrm>
              <a:off x="272322" y="3663673"/>
              <a:ext cx="7002558" cy="889968"/>
            </p:xfrm>
            <a:graphic>
              <a:graphicData uri="http://schemas.openxmlformats.org/drawingml/2006/table">
                <a:tbl>
                  <a:tblPr rtl="1" firstRow="1" firstCol="1" bandRow="1"/>
                  <a:tblGrid>
                    <a:gridCol w="3657599">
                      <a:extLst>
                        <a:ext uri="{9D8B030D-6E8A-4147-A177-3AD203B41FA5}">
                          <a16:colId xmlns:a16="http://schemas.microsoft.com/office/drawing/2014/main" val="602220771"/>
                        </a:ext>
                      </a:extLst>
                    </a:gridCol>
                    <a:gridCol w="3344959">
                      <a:extLst>
                        <a:ext uri="{9D8B030D-6E8A-4147-A177-3AD203B41FA5}">
                          <a16:colId xmlns:a16="http://schemas.microsoft.com/office/drawing/2014/main" val="773578487"/>
                        </a:ext>
                      </a:extLst>
                    </a:gridCol>
                  </a:tblGrid>
                  <a:tr h="444984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𝑨𝒕</m:t>
                              </m:r>
                            </m:oMath>
                          </a14:m>
                          <a:r>
                            <a:rPr lang="he-IL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= </a:t>
                          </a:r>
                          <a:r>
                            <a:rPr lang="ar-SA" sz="20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ارجاع المبلغ مع الفائدة المركبة بعد </a:t>
                          </a:r>
                          <a:r>
                            <a:rPr lang="en-US" sz="2000" b="1" dirty="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ar-SA" sz="20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سنوات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𝒓</m:t>
                              </m:r>
                            </m:oMath>
                          </a14:m>
                          <a:r>
                            <a:rPr lang="he-IL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= </a:t>
                          </a:r>
                          <a:r>
                            <a:rPr lang="ar-SA" sz="20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نسبة الفائدة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080915"/>
                      </a:ext>
                    </a:extLst>
                  </a:tr>
                  <a:tr h="444984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𝒌</m:t>
                              </m:r>
                            </m:oMath>
                          </a14:m>
                          <a:r>
                            <a:rPr lang="he-IL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 = </a:t>
                          </a:r>
                          <a:r>
                            <a:rPr lang="ar-SA" sz="20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المبلغ الرئيسي (المبلغ الأصلي)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𝒕</m:t>
                              </m:r>
                            </m:oMath>
                          </a14:m>
                          <a:r>
                            <a:rPr lang="he-IL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= </a:t>
                          </a:r>
                          <a:r>
                            <a:rPr lang="ar-SA" sz="20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الوقت (يقاس عادة بالسنوات)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16409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טבלה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412142"/>
                  </p:ext>
                </p:extLst>
              </p:nvPr>
            </p:nvGraphicFramePr>
            <p:xfrm>
              <a:off x="272322" y="3663673"/>
              <a:ext cx="7002558" cy="889968"/>
            </p:xfrm>
            <a:graphic>
              <a:graphicData uri="http://schemas.openxmlformats.org/drawingml/2006/table">
                <a:tbl>
                  <a:tblPr rtl="1" firstRow="1" firstCol="1" bandRow="1"/>
                  <a:tblGrid>
                    <a:gridCol w="3657599">
                      <a:extLst>
                        <a:ext uri="{9D8B030D-6E8A-4147-A177-3AD203B41FA5}">
                          <a16:colId xmlns:a16="http://schemas.microsoft.com/office/drawing/2014/main" val="602220771"/>
                        </a:ext>
                      </a:extLst>
                    </a:gridCol>
                    <a:gridCol w="3344959">
                      <a:extLst>
                        <a:ext uri="{9D8B030D-6E8A-4147-A177-3AD203B41FA5}">
                          <a16:colId xmlns:a16="http://schemas.microsoft.com/office/drawing/2014/main" val="773578487"/>
                        </a:ext>
                      </a:extLst>
                    </a:gridCol>
                  </a:tblGrid>
                  <a:tr h="444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66" t="-9459" r="-91681" b="-109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9654" t="-9459" r="-364" b="-1094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080915"/>
                      </a:ext>
                    </a:extLst>
                  </a:tr>
                  <a:tr h="444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66" t="-110959" r="-91681" b="-109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9654" t="-110959" r="-364" b="-109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16409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/>
          <p:cNvSpPr txBox="1"/>
          <p:nvPr/>
        </p:nvSpPr>
        <p:spPr>
          <a:xfrm>
            <a:off x="11636765" y="2947386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4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601418" y="2947386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3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491709" y="2947386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384960" y="2947386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1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315200" y="2947386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0</a:t>
            </a:r>
            <a:endParaRPr lang="en-US" b="1" dirty="0"/>
          </a:p>
        </p:txBody>
      </p:sp>
      <p:cxnSp>
        <p:nvCxnSpPr>
          <p:cNvPr id="15" name="מחבר חץ ישר 14"/>
          <p:cNvCxnSpPr/>
          <p:nvPr/>
        </p:nvCxnSpPr>
        <p:spPr>
          <a:xfrm>
            <a:off x="7599283" y="2843987"/>
            <a:ext cx="444289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4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80532" y="106837"/>
                <a:ext cx="12028601" cy="6042581"/>
              </a:xfrm>
            </p:spPr>
            <p:txBody>
              <a:bodyPr/>
              <a:lstStyle/>
              <a:p>
                <a:pPr marL="96838" indent="0" algn="just">
                  <a:lnSpc>
                    <a:spcPct val="107000"/>
                  </a:lnSpc>
                  <a:spcAft>
                    <a:spcPts val="0"/>
                  </a:spcAft>
                  <a:buNone/>
                </a:pPr>
                <a:r>
                  <a:rPr lang="ar-SA" sz="44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يمكن حساب هذا المبلغ بواسطة القانون</a:t>
                </a:r>
                <a:r>
                  <a:rPr lang="en-US" sz="4400" b="1" dirty="0">
                    <a:latin typeface="Traditional Arabic" panose="02020603050405020304" pitchFamily="18" charset="-78"/>
                    <a:ea typeface="Calibri" panose="020F0502020204030204" pitchFamily="34" charset="0"/>
                    <a:cs typeface="Arial" panose="020B0604020202020204" pitchFamily="34" charset="0"/>
                  </a:rPr>
                  <a:t>      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 algn="just">
                  <a:lnSpc>
                    <a:spcPct val="107000"/>
                  </a:lnSpc>
                  <a:spcAft>
                    <a:spcPts val="0"/>
                  </a:spcAft>
                  <a:buNone/>
                </a:pP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rPr>
                      <m:t>𝒌</m:t>
                    </m:r>
                  </m:oMath>
                </a14:m>
                <a:r>
                  <a:rPr lang="he-IL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 = </a:t>
                </a:r>
                <a:r>
                  <a:rPr lang="ar-SA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المبلغ الرئيسي (المبلغ الأولي)</a:t>
                </a:r>
                <a:r>
                  <a:rPr lang="ar-SA" sz="2800" dirty="0"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 </a:t>
                </a:r>
                <a:r>
                  <a:rPr lang="he-IL" sz="28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1000 </a:t>
                </a:r>
                <a:r>
                  <a:rPr lang="ar-SA" sz="28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شيكل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raditional Arabic" panose="02020603050405020304" pitchFamily="18" charset="-78"/>
                      </a:rPr>
                      <m:t>𝒓</m:t>
                    </m:r>
                  </m:oMath>
                </a14:m>
                <a:r>
                  <a:rPr lang="he-IL" sz="28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= </a:t>
                </a:r>
                <a:r>
                  <a:rPr lang="ar-SA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نسبة الفائدة</a:t>
                </a:r>
                <a:r>
                  <a:rPr lang="ar-SA" sz="28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</a:t>
                </a:r>
                <a:r>
                  <a:rPr lang="ar-SA" sz="2800" b="1" dirty="0">
                    <a:solidFill>
                      <a:srgbClr val="C4591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5% = 0.05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raditional Arabic" panose="02020603050405020304" pitchFamily="18" charset="-78"/>
                      </a:rPr>
                      <m:t>𝒕</m:t>
                    </m:r>
                  </m:oMath>
                </a14:m>
                <a:r>
                  <a:rPr lang="he-IL" sz="28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= </a:t>
                </a:r>
                <a:r>
                  <a:rPr lang="ar-SA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الوقت (يقاس عادة بالسنوات) </a:t>
                </a:r>
                <a:r>
                  <a:rPr lang="ar-SA" sz="28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= 2 (سنتين)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 algn="just">
                  <a:lnSpc>
                    <a:spcPct val="107000"/>
                  </a:lnSpc>
                  <a:spcAft>
                    <a:spcPts val="0"/>
                  </a:spcAft>
                  <a:buNone/>
                </a:pPr>
                <a:endParaRPr lang="en-US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David" panose="020E0502060401010101" pitchFamily="34" charset="-79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David" panose="020E0502060401010101" pitchFamily="34" charset="-79"/>
                          </a:rPr>
                          <m:t>𝟏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David" panose="020E0502060401010101" pitchFamily="34" charset="-79"/>
                          </a:rPr>
                          <m:t>,</m:t>
                        </m:r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David" panose="020E0502060401010101" pitchFamily="34" charset="-79"/>
                          </a:rPr>
                          <m:t>𝟎𝟎𝟎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David" panose="020E0502060401010101" pitchFamily="34" charset="-79"/>
                          </a:rPr>
                          <m:t>×</m:t>
                        </m:r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David" panose="020E0502060401010101" pitchFamily="34" charset="-79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David" panose="020E0502060401010101" pitchFamily="34" charset="-79"/>
                              </a:rPr>
                              <m:t>1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David" panose="020E0502060401010101" pitchFamily="34" charset="-79"/>
                              </a:rPr>
                              <m:t>+</m:t>
                            </m:r>
                            <m:r>
                              <a:rPr lang="en-US" sz="3200" b="1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David" panose="020E0502060401010101" pitchFamily="34" charset="-79"/>
                              </a:rPr>
                              <m:t>𝟎</m:t>
                            </m:r>
                            <m:r>
                              <a:rPr lang="en-US" sz="3200" b="1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David" panose="020E0502060401010101" pitchFamily="34" charset="-79"/>
                              </a:rPr>
                              <m:t>.</m:t>
                            </m:r>
                            <m:r>
                              <a:rPr lang="en-US" sz="3200" b="1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David" panose="020E0502060401010101" pitchFamily="34" charset="-79"/>
                              </a:rPr>
                              <m:t>𝟎𝟓</m:t>
                            </m:r>
                          </m:e>
                        </m:d>
                      </m:e>
                      <m:sup>
                        <m:r>
                          <a:rPr lang="en-US" sz="32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David" panose="020E0502060401010101" pitchFamily="34" charset="-79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David" panose="020E0502060401010101" pitchFamily="34" charset="-79"/>
                      </a:rPr>
                      <m:t>=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David" panose="020E0502060401010101" pitchFamily="34" charset="-79"/>
                      </a:rPr>
                      <m:t>𝟏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David" panose="020E0502060401010101" pitchFamily="34" charset="-79"/>
                      </a:rPr>
                      <m:t>,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David" panose="020E0502060401010101" pitchFamily="34" charset="-79"/>
                      </a:rPr>
                      <m:t>𝟏𝟎𝟐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David" panose="020E0502060401010101" pitchFamily="34" charset="-79"/>
                      </a:rPr>
                      <m:t>𝟓</m:t>
                    </m:r>
                  </m:oMath>
                </a14:m>
                <a:endParaRPr lang="ar-SA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spcAft>
                    <a:spcPts val="750"/>
                  </a:spcAft>
                </a:pPr>
                <a:endParaRPr lang="ar-SA" sz="1600" b="1" dirty="0"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spcAft>
                    <a:spcPts val="750"/>
                  </a:spcAft>
                </a:pPr>
                <a:r>
                  <a:rPr lang="ar-SA" sz="3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الفائدة المركبة أعلى من الفائدة البسيطة، </a:t>
                </a:r>
              </a:p>
              <a:p>
                <a:pPr marL="96838" indent="0" algn="just">
                  <a:spcAft>
                    <a:spcPts val="750"/>
                  </a:spcAft>
                  <a:buNone/>
                </a:pPr>
                <a:r>
                  <a:rPr lang="ar-SA" sz="28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لأن معدل الفائدة قد حسبت على المبلغ الرئيسي + الفائدة المحققة من الفترة السابقة. </a:t>
                </a:r>
                <a:endParaRPr lang="en-US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80532" y="106837"/>
                <a:ext cx="12028601" cy="6042581"/>
              </a:xfrm>
              <a:blipFill>
                <a:blip r:embed="rId2"/>
                <a:stretch>
                  <a:fillRect t="-908" r="-1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תיבת טקסט 1"/>
              <p:cNvSpPr txBox="1"/>
              <p:nvPr/>
            </p:nvSpPr>
            <p:spPr>
              <a:xfrm>
                <a:off x="457614" y="503077"/>
                <a:ext cx="4870580" cy="869477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US" sz="3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kumimoji="0" lang="en-US" sz="3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𝑨𝒕</m:t>
                          </m:r>
                          <m:r>
                            <a:rPr kumimoji="0" lang="en-US" sz="3600" b="1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 =  </m:t>
                          </m:r>
                          <m:r>
                            <a:rPr kumimoji="0" lang="en-US" sz="3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𝐊</m:t>
                          </m:r>
                          <m:r>
                            <a:rPr kumimoji="0" lang="en-US" sz="3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  <m:r>
                            <a:rPr kumimoji="0" lang="en-US" sz="3600" b="1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d>
                            <m:dPr>
                              <m:ctrlPr>
                                <a:rPr kumimoji="0" lang="en-US" sz="36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kumimoji="0" lang="en-US" sz="36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kumimoji="0" lang="en-US" sz="3600" b="1" i="0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kumimoji="0" lang="en-US" sz="36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𝐫</m:t>
                              </m:r>
                              <m:r>
                                <a:rPr kumimoji="0" lang="en-US" sz="3600" b="1" i="0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kumimoji="0" lang="en-US" sz="3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תיבת טקסט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14" y="503077"/>
                <a:ext cx="4870580" cy="8694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929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161812" y="127262"/>
                <a:ext cx="12028601" cy="6603475"/>
              </a:xfrm>
            </p:spPr>
            <p:txBody>
              <a:bodyPr/>
              <a:lstStyle/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r>
                  <a:rPr lang="ar-SA" sz="4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مثال 2</a:t>
                </a: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r>
                  <a:rPr lang="ar-SA" sz="32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في 1 كانون الثاني (يناير) 2018، تم الحصول على قرض بقيمة </a:t>
                </a:r>
                <a:r>
                  <a:rPr lang="ar-SA" sz="32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150،000</a:t>
                </a:r>
                <a:r>
                  <a:rPr lang="ar-SA" sz="32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شيكل جديد </a:t>
                </a:r>
                <a:r>
                  <a:rPr lang="ar-SA" sz="32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لمدة 3 سنوات</a:t>
                </a:r>
                <a:r>
                  <a:rPr lang="ar-SA" sz="32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، بنسبة فائدة سنوية قدرها </a:t>
                </a:r>
                <a:r>
                  <a:rPr lang="ar-SA" sz="3200" b="1" dirty="0">
                    <a:solidFill>
                      <a:srgbClr val="C4591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%8</a:t>
                </a:r>
                <a:r>
                  <a:rPr lang="ar-SA" sz="32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.</a:t>
                </a:r>
                <a:r>
                  <a:rPr lang="ar-SA" sz="20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ar-SA" sz="32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يجب حساب </a:t>
                </a:r>
              </a:p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r>
                  <a:rPr lang="ar-SA" sz="32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1. نسبة الفائدة المركبة للفترة بأكملها</a:t>
                </a:r>
              </a:p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r>
                  <a:rPr lang="ar-SA" sz="32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2. مبلغ الفائدة الواجب دفعه لكل فترة القرض.</a:t>
                </a:r>
              </a:p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r>
                  <a:rPr lang="ar-SA" sz="32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3. مبلغ سداد القرض النهائي.</a:t>
                </a:r>
                <a:endPara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5597525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r>
                  <a:rPr lang="ar-SA" sz="5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الحل</a:t>
                </a:r>
                <a:endParaRPr lang="en-US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5597525" indent="0">
                  <a:lnSpc>
                    <a:spcPct val="150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rPr>
                      <m:t>𝑘</m:t>
                    </m:r>
                  </m:oMath>
                </a14:m>
                <a:r>
                  <a:rPr lang="he-IL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 = </a:t>
                </a:r>
                <a:r>
                  <a:rPr lang="ar-SA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المبلغ الرئيسي للقرض (المبلغ الأولي)</a:t>
                </a:r>
                <a:r>
                  <a:rPr lang="he-IL" sz="2800" dirty="0"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 = </a:t>
                </a:r>
                <a:r>
                  <a:rPr lang="ar-SA" sz="2800" b="1" dirty="0">
                    <a:solidFill>
                      <a:srgbClr val="7030A0"/>
                    </a:solidFill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150،000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5597525" indent="0">
                  <a:lnSpc>
                    <a:spcPct val="150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raditional Arabic" panose="02020603050405020304" pitchFamily="18" charset="-78"/>
                      </a:rPr>
                      <m:t>𝑟</m:t>
                    </m:r>
                  </m:oMath>
                </a14:m>
                <a:r>
                  <a:rPr lang="he-IL" sz="28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= </a:t>
                </a:r>
                <a:r>
                  <a:rPr lang="ar-SA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نسبة الفائدة لكل الفترة (سنوية)</a:t>
                </a:r>
                <a:r>
                  <a:rPr lang="ar-SA" sz="28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=</a:t>
                </a:r>
                <a:r>
                  <a:rPr lang="ar-SA" sz="2800" b="1" dirty="0">
                    <a:solidFill>
                      <a:srgbClr val="C4591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0.08 </a:t>
                </a:r>
                <a:r>
                  <a:rPr lang="ar-SA" sz="2800" b="1" dirty="0">
                    <a:latin typeface="Calibri" panose="020F0502020204030204" pitchFamily="34" charset="0"/>
                    <a:ea typeface="Calibri" panose="020F0502020204030204" pitchFamily="34" charset="0"/>
                  </a:rPr>
                  <a:t>=</a:t>
                </a:r>
                <a:r>
                  <a:rPr lang="ar-SA" sz="2800" b="1" dirty="0">
                    <a:solidFill>
                      <a:srgbClr val="C4591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%8.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5597525" indent="0">
                  <a:lnSpc>
                    <a:spcPct val="150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raditional Arabic" panose="02020603050405020304" pitchFamily="18" charset="-78"/>
                      </a:rPr>
                      <m:t>𝑡</m:t>
                    </m:r>
                  </m:oMath>
                </a14:m>
                <a:r>
                  <a:rPr lang="he-IL" sz="28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= </a:t>
                </a:r>
                <a:r>
                  <a:rPr lang="ar-SA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الفترة</a:t>
                </a:r>
                <a:r>
                  <a:rPr lang="ar-SA" sz="28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(3 سنوات)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161812" y="127262"/>
                <a:ext cx="12028601" cy="6603475"/>
              </a:xfrm>
              <a:blipFill>
                <a:blip r:embed="rId2"/>
                <a:stretch>
                  <a:fillRect t="-831" r="-1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173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235670"/>
            <a:ext cx="12028601" cy="6523349"/>
          </a:xfrm>
        </p:spPr>
        <p:txBody>
          <a:bodyPr>
            <a:normAutofit/>
          </a:bodyPr>
          <a:lstStyle/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1. حساب </a:t>
            </a:r>
            <a:r>
              <a:rPr lang="ar-SA" sz="3200" b="1" u="sng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نسبة الفائدة المركبة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للفترة بأكملها</a:t>
            </a:r>
          </a:p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ctr" rtl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R=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(1+r)</a:t>
            </a:r>
            <a:r>
              <a:rPr lang="en-US" sz="2800" b="1" baseline="30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-1 = </a:t>
            </a:r>
            <a:r>
              <a:rPr lang="en-US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(1+</a:t>
            </a:r>
            <a:r>
              <a:rPr lang="en-US" sz="2800" b="1" dirty="0">
                <a:solidFill>
                  <a:srgbClr val="C45911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0.08</a:t>
            </a:r>
            <a:r>
              <a:rPr lang="en-US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r>
              <a:rPr lang="en-US" sz="2800" baseline="30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en-US" sz="2800" b="1" baseline="30000" dirty="0">
                <a:solidFill>
                  <a:srgbClr val="00B05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3</a:t>
            </a:r>
            <a:r>
              <a:rPr lang="en-US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-1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= </a:t>
            </a:r>
            <a:r>
              <a:rPr lang="ar-SA" sz="2800" b="1" dirty="0">
                <a:solidFill>
                  <a:srgbClr val="FF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0.2597</a:t>
            </a:r>
            <a:r>
              <a:rPr lang="he-IL" sz="2800" b="1" dirty="0">
                <a:solidFill>
                  <a:srgbClr val="FF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12</a:t>
            </a:r>
            <a:r>
              <a:rPr lang="en-US" sz="2800" b="1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= (25.97</a:t>
            </a:r>
            <a:r>
              <a:rPr lang="ar-SA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12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%)</a:t>
            </a:r>
            <a:endParaRPr lang="en-US" sz="1800" dirty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endParaRPr lang="he-IL" sz="1800" b="1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2. مبلغ الفائدة الواجب دفعه لكل فترة القرض</a:t>
            </a:r>
            <a:r>
              <a:rPr lang="he-IL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3200" b="1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                   </a:t>
            </a:r>
            <a:r>
              <a:rPr lang="ar-SA" sz="3200" b="1" dirty="0">
                <a:solidFill>
                  <a:srgbClr val="0070C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38،9</a:t>
            </a:r>
            <a:r>
              <a:rPr lang="he-IL" sz="3200" b="1" dirty="0">
                <a:solidFill>
                  <a:srgbClr val="0070C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56.8</a:t>
            </a:r>
            <a:r>
              <a:rPr lang="ar-SA" sz="2800" dirty="0">
                <a:latin typeface="+mj-lt"/>
                <a:ea typeface="Times New Roman" panose="02020603050405020304" pitchFamily="18" charset="0"/>
              </a:rPr>
              <a:t>=</a:t>
            </a:r>
            <a:r>
              <a:rPr lang="ar-SA" sz="3200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solidFill>
                  <a:srgbClr val="FF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0.2597</a:t>
            </a:r>
            <a:r>
              <a:rPr lang="he-IL" sz="3200" b="1" dirty="0">
                <a:solidFill>
                  <a:srgbClr val="FF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12</a:t>
            </a:r>
            <a:r>
              <a:rPr lang="ar-SA" sz="3200" dirty="0">
                <a:solidFill>
                  <a:srgbClr val="FF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3200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* </a:t>
            </a:r>
            <a:r>
              <a:rPr lang="ar-SA" sz="3200" b="1" dirty="0">
                <a:solidFill>
                  <a:srgbClr val="7030A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150،000</a:t>
            </a:r>
            <a:r>
              <a:rPr lang="en-US" sz="32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K</a:t>
            </a:r>
            <a:r>
              <a:rPr lang="en-US" sz="32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*</a:t>
            </a:r>
            <a:r>
              <a:rPr lang="en-US" sz="3200" b="1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R</a:t>
            </a:r>
            <a:r>
              <a:rPr lang="en-US" sz="32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=</a:t>
            </a:r>
            <a:endParaRPr lang="en-US" sz="2000" dirty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endParaRPr lang="he-IL" sz="1400" b="1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3. المبلغ النهائي لسداد القرض</a:t>
            </a:r>
            <a:r>
              <a:rPr lang="he-IL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188،9</a:t>
            </a:r>
            <a:r>
              <a:rPr lang="he-IL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56.8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</a:rPr>
              <a:t>=</a:t>
            </a:r>
            <a:r>
              <a:rPr lang="ar-SA" sz="3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38،956.8</a:t>
            </a:r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+</a:t>
            </a:r>
            <a:r>
              <a:rPr lang="ar-SA" sz="32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150،000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20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he-IL" sz="1800" dirty="0"/>
          </a:p>
        </p:txBody>
      </p:sp>
    </p:spTree>
    <p:extLst>
      <p:ext uri="{BB962C8B-B14F-4D97-AF65-F5344CB8AC3E}">
        <p14:creationId xmlns:p14="http://schemas.microsoft.com/office/powerpoint/2010/main" val="289343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720000"/>
          </a:xfrm>
        </p:spPr>
        <p:txBody>
          <a:bodyPr/>
          <a:lstStyle/>
          <a:p>
            <a:pPr algn="r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يمكن حساب هذا المبلغ بواسطة القانون</a:t>
            </a:r>
            <a:r>
              <a:rPr lang="en-US" dirty="0"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endParaRPr lang="he-IL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94269" y="414145"/>
                <a:ext cx="12028601" cy="5744646"/>
              </a:xfrm>
            </p:spPr>
            <p:txBody>
              <a:bodyPr/>
              <a:lstStyle/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endParaRPr lang="en-US" sz="2000" dirty="0">
                  <a:latin typeface="Calibri" panose="020F0502020204030204" pitchFamily="34" charset="0"/>
                  <a:ea typeface="Times New Roman" panose="02020603050405020304" pitchFamily="18" charset="0"/>
                  <a:cs typeface="Traditional Arabic" panose="02020603050405020304" pitchFamily="18" charset="-78"/>
                </a:endParaRPr>
              </a:p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endParaRPr lang="ar-SA" sz="2000" dirty="0">
                  <a:latin typeface="Calibri" panose="020F0502020204030204" pitchFamily="34" charset="0"/>
                  <a:ea typeface="Times New Roman" panose="02020603050405020304" pitchFamily="18" charset="0"/>
                  <a:cs typeface="Traditional Arabic" panose="02020603050405020304" pitchFamily="18" charset="-78"/>
                </a:endParaRPr>
              </a:p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r>
                  <a:rPr lang="en-US" b="1" dirty="0"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k</a:t>
                </a:r>
                <a:r>
                  <a:rPr lang="he-IL" dirty="0"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= </a:t>
                </a:r>
                <a:r>
                  <a:rPr lang="ar-SA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المبلغ الرئيسي للقرض (المبلغ الأولي)</a:t>
                </a:r>
                <a:r>
                  <a:rPr lang="he-IL" dirty="0"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 = </a:t>
                </a:r>
                <a:r>
                  <a:rPr lang="ar-SA" b="1" dirty="0">
                    <a:solidFill>
                      <a:srgbClr val="7030A0"/>
                    </a:solidFill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150،000</a:t>
                </a:r>
                <a:endParaRPr lang="en-US" sz="16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raditional Arabic" panose="02020603050405020304" pitchFamily="18" charset="-78"/>
                      </a:rPr>
                      <m:t>𝒓</m:t>
                    </m:r>
                  </m:oMath>
                </a14:m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= </a:t>
                </a:r>
                <a:r>
                  <a:rPr lang="ar-SA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نسبة الفائدة لكل الفترة (سنوية)</a:t>
                </a:r>
                <a:r>
                  <a:rPr lang="ar-SA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=</a:t>
                </a:r>
                <a:r>
                  <a:rPr lang="ar-SA" b="1" dirty="0">
                    <a:solidFill>
                      <a:srgbClr val="C4591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0.08 </a:t>
                </a:r>
                <a:r>
                  <a:rPr lang="ar-SA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=</a:t>
                </a:r>
                <a:r>
                  <a:rPr lang="ar-SA" b="1" dirty="0">
                    <a:solidFill>
                      <a:srgbClr val="C4591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%8.</a:t>
                </a:r>
                <a:endParaRPr lang="en-US" sz="16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raditional Arabic" panose="02020603050405020304" pitchFamily="18" charset="-78"/>
                      </a:rPr>
                      <m:t>𝒕</m:t>
                    </m:r>
                  </m:oMath>
                </a14:m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= </a:t>
                </a:r>
                <a:r>
                  <a:rPr lang="ar-SA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الفترة</a:t>
                </a:r>
                <a:r>
                  <a:rPr lang="ar-SA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(3 سنوات)</a:t>
                </a:r>
                <a:endParaRPr lang="he-IL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endParaRPr lang="he-IL" sz="1100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07000"/>
                  </a:lnSpc>
                  <a:spcAft>
                    <a:spcPts val="0"/>
                  </a:spcAft>
                  <a:buNone/>
                </a:pPr>
                <a:endParaRPr lang="en-US" sz="8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SA" sz="40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المبلغ النهائي لسداد القرض </a:t>
                </a:r>
                <a:endParaRPr lang="en-US" sz="1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 algn="ctr">
                  <a:lnSpc>
                    <a:spcPct val="107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𝟏</m:t>
                          </m:r>
                          <m:r>
                            <a:rPr lang="he-IL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𝟓𝟎</m:t>
                          </m:r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,</m:t>
                          </m:r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𝟎𝟎𝟎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×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David" panose="020E0502060401010101" pitchFamily="34" charset="-79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David" panose="020E0502060401010101" pitchFamily="34" charset="-79"/>
                                </a:rPr>
                                <m:t>1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David" panose="020E0502060401010101" pitchFamily="34" charset="-79"/>
                                </a:rPr>
                                <m:t>+</m:t>
                              </m:r>
                              <m:r>
                                <a:rPr lang="en-US" sz="28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David" panose="020E0502060401010101" pitchFamily="34" charset="-79"/>
                                </a:rPr>
                                <m:t>𝟎</m:t>
                              </m:r>
                              <m:r>
                                <a:rPr lang="en-US" sz="28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David" panose="020E0502060401010101" pitchFamily="34" charset="-79"/>
                                </a:rPr>
                                <m:t>.</m:t>
                              </m:r>
                              <m:r>
                                <a:rPr lang="en-US" sz="28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David" panose="020E0502060401010101" pitchFamily="34" charset="-79"/>
                                </a:rPr>
                                <m:t>𝟎𝟖</m:t>
                              </m:r>
                            </m:e>
                          </m:d>
                        </m:e>
                        <m:sup>
                          <m:r>
                            <a:rPr lang="he-IL" sz="28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𝟑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=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𝟏</m:t>
                      </m:r>
                      <m:r>
                        <a:rPr lang="he-IL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𝟖𝟖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,</m:t>
                      </m:r>
                      <m:r>
                        <a:rPr lang="he-IL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𝟗𝟓𝟔</m:t>
                      </m:r>
                      <m:r>
                        <a:rPr lang="he-IL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.</m:t>
                      </m:r>
                      <m:r>
                        <a:rPr lang="he-IL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𝟖</m:t>
                      </m:r>
                    </m:oMath>
                  </m:oMathPara>
                </a14:m>
                <a:endParaRPr lang="he-IL" sz="2800" b="1" dirty="0">
                  <a:solidFill>
                    <a:srgbClr val="FF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David" panose="020E0502060401010101" pitchFamily="34" charset="-79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endParaRPr lang="he-IL" sz="1800" b="1" dirty="0"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SA" sz="40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مبلغ الفائدة الواجب دفعه لكل فترة القرض</a:t>
                </a:r>
                <a:r>
                  <a:rPr lang="ar-SA" sz="4000" b="1" dirty="0"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:</a:t>
                </a:r>
                <a:endParaRPr lang="he-IL" sz="4000" b="1" i="1" dirty="0">
                  <a:latin typeface="Cambria Math" panose="02040503050406030204" pitchFamily="18" charset="0"/>
                  <a:ea typeface="Times New Roman" panose="02020603050405020304" pitchFamily="18" charset="0"/>
                  <a:cs typeface="David" panose="020E0502060401010101" pitchFamily="34" charset="-79"/>
                </a:endParaRPr>
              </a:p>
              <a:p>
                <a:pPr marL="96838" lvl="0" indent="0" algn="ctr">
                  <a:lnSpc>
                    <a:spcPct val="107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𝟏</m:t>
                          </m:r>
                          <m:r>
                            <a:rPr lang="he-IL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𝟖𝟖</m:t>
                          </m:r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,</m:t>
                          </m:r>
                          <m:r>
                            <a:rPr lang="he-IL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𝟗𝟓𝟓</m:t>
                          </m:r>
                          <m:r>
                            <a:rPr lang="he-IL" sz="28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−</m:t>
                          </m:r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𝟏</m:t>
                          </m:r>
                          <m:r>
                            <a:rPr lang="he-IL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𝟓𝟎</m:t>
                          </m:r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,</m:t>
                          </m:r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𝟎𝟎𝟎</m:t>
                          </m:r>
                          <m:r>
                            <a:rPr lang="he-IL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 </m:t>
                          </m:r>
                        </m:e>
                        <m:sup>
                          <m:r>
                            <a:rPr lang="he-IL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David" panose="020E0502060401010101" pitchFamily="34" charset="-79"/>
                            </a:rPr>
                            <m:t>.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=</m:t>
                      </m:r>
                      <m:r>
                        <a:rPr lang="he-IL" sz="28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𝟑𝟖</m:t>
                      </m:r>
                      <m:r>
                        <a:rPr lang="he-IL" sz="28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,</m:t>
                      </m:r>
                      <m:r>
                        <a:rPr lang="he-IL" sz="28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𝟗𝟓𝟔</m:t>
                      </m:r>
                      <m:r>
                        <a:rPr lang="he-IL" sz="28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.</m:t>
                      </m:r>
                      <m:r>
                        <a:rPr lang="he-IL" sz="28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m:t>𝟖</m:t>
                      </m:r>
                    </m:oMath>
                  </m:oMathPara>
                </a14:m>
                <a:endParaRPr lang="he-IL" sz="2800" b="1" dirty="0">
                  <a:solidFill>
                    <a:srgbClr val="FF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David" panose="020E0502060401010101" pitchFamily="34" charset="-79"/>
                </a:endParaRPr>
              </a:p>
              <a:p>
                <a:pPr marL="96838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94269" y="414145"/>
                <a:ext cx="12028601" cy="5744646"/>
              </a:xfrm>
              <a:blipFill>
                <a:blip r:embed="rId2"/>
                <a:stretch>
                  <a:fillRect r="-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תיבת טקסט 1"/>
              <p:cNvSpPr txBox="1"/>
              <p:nvPr/>
            </p:nvSpPr>
            <p:spPr>
              <a:xfrm>
                <a:off x="2658360" y="1211026"/>
                <a:ext cx="4105938" cy="8012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635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US" sz="3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kumimoji="0" lang="en-US" sz="36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𝑨𝒕</m:t>
                          </m:r>
                          <m:r>
                            <a:rPr kumimoji="0" lang="en-US" sz="3600" b="1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 =  </m:t>
                          </m:r>
                          <m:r>
                            <a:rPr kumimoji="0" lang="en-US" sz="36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𝐊</m:t>
                          </m:r>
                          <m:r>
                            <a:rPr kumimoji="0" lang="en-US" sz="3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  <m:r>
                            <a:rPr kumimoji="0" lang="en-US" sz="3600" b="1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d>
                            <m:dPr>
                              <m:ctrlPr>
                                <a:rPr kumimoji="0" lang="en-US" sz="36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kumimoji="0" lang="en-US" sz="36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kumimoji="0" lang="en-US" sz="3600" b="1" i="0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kumimoji="0" lang="en-US" sz="3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𝐫</m:t>
                              </m:r>
                              <m:r>
                                <a:rPr kumimoji="0" lang="en-US" sz="3600" b="1" i="0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kumimoji="0" lang="en-US" sz="36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5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תיבת טקסט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360" y="1211026"/>
                <a:ext cx="4105938" cy="8012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6350">
                <a:solidFill>
                  <a:prstClr val="black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719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8480" y="138469"/>
            <a:ext cx="11340550" cy="6579909"/>
          </a:xfrm>
        </p:spPr>
        <p:txBody>
          <a:bodyPr>
            <a:normAutofit/>
          </a:bodyPr>
          <a:lstStyle/>
          <a:p>
            <a:pPr marL="342900" lvl="0" algn="just">
              <a:lnSpc>
                <a:spcPts val="2250"/>
              </a:lnSpc>
              <a:spcAft>
                <a:spcPts val="750"/>
              </a:spcAft>
              <a:buClr>
                <a:srgbClr val="C45911"/>
              </a:buClr>
              <a:buFont typeface="+mj-lt"/>
              <a:buAutoNum type="arabicPeriod" startAt="3"/>
            </a:pPr>
            <a:endParaRPr lang="ar-SA" sz="3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 lvl="0" indent="0" algn="just">
              <a:lnSpc>
                <a:spcPts val="2250"/>
              </a:lnSpc>
              <a:spcAft>
                <a:spcPts val="750"/>
              </a:spcAft>
              <a:buClr>
                <a:srgbClr val="C45911"/>
              </a:buClr>
              <a:buNone/>
            </a:pPr>
            <a:r>
              <a:rPr lang="ar-SA" sz="4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تمارين</a:t>
            </a:r>
            <a:endParaRPr lang="ar-SA" sz="32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 lvl="0" indent="0" algn="just">
              <a:lnSpc>
                <a:spcPct val="150000"/>
              </a:lnSpc>
              <a:spcAft>
                <a:spcPts val="750"/>
              </a:spcAft>
              <a:buClr>
                <a:srgbClr val="C45911"/>
              </a:buClr>
              <a:buNone/>
            </a:pP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.1</a:t>
            </a:r>
            <a:r>
              <a:rPr lang="ar-SA" sz="3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اقترض شادي مبلغ </a:t>
            </a:r>
            <a:r>
              <a:rPr lang="ar-SA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2000</a:t>
            </a:r>
            <a:r>
              <a:rPr lang="ar-SA" sz="3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شيكل</a:t>
            </a:r>
            <a:r>
              <a:rPr lang="ar-SA" sz="3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جديد</a:t>
            </a:r>
            <a:r>
              <a:rPr lang="ar-SA" sz="3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لمدة 8 أشهر </a:t>
            </a:r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مقابل</a:t>
            </a:r>
            <a:r>
              <a:rPr lang="ar-SA" sz="3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سعر </a:t>
            </a:r>
            <a:r>
              <a:rPr lang="ar-SA" sz="36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فائدة شهري </a:t>
            </a:r>
            <a:r>
              <a:rPr lang="ar-SA" sz="3600" b="1" dirty="0">
                <a:solidFill>
                  <a:srgbClr val="C4591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6%</a:t>
            </a:r>
            <a:r>
              <a:rPr lang="ar-SA" sz="3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indent="0" algn="just">
              <a:lnSpc>
                <a:spcPct val="150000"/>
              </a:lnSpc>
              <a:spcAft>
                <a:spcPts val="750"/>
              </a:spcAft>
              <a:buClr>
                <a:srgbClr val="C45911"/>
              </a:buClr>
              <a:buNone/>
            </a:pPr>
            <a:r>
              <a:rPr lang="ar-SA" sz="3200" dirty="0">
                <a:solidFill>
                  <a:srgbClr val="C0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</a:rPr>
              <a:t>أ. </a:t>
            </a:r>
            <a:r>
              <a:rPr lang="ar-SA" sz="3200" dirty="0">
                <a:solidFill>
                  <a:srgbClr val="00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</a:rPr>
              <a:t>احسب </a:t>
            </a:r>
            <a:r>
              <a:rPr lang="ar-SA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نسبة الفائدة المركبة</a:t>
            </a:r>
            <a:r>
              <a:rPr lang="ar-SA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للفترة بأكملها</a:t>
            </a:r>
          </a:p>
          <a:p>
            <a:pPr marL="0" indent="0" algn="l" rtl="0">
              <a:lnSpc>
                <a:spcPct val="107000"/>
              </a:lnSpc>
              <a:spcAft>
                <a:spcPts val="0"/>
              </a:spcAft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R</a:t>
            </a:r>
            <a:r>
              <a:rPr lang="en-US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= 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(</a:t>
            </a:r>
            <a:r>
              <a:rPr lang="en-US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1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+r)</a:t>
            </a:r>
            <a:r>
              <a:rPr lang="en-US" sz="2800" b="1" baseline="30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</a:t>
            </a:r>
            <a:r>
              <a:rPr lang="en-US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1</a:t>
            </a:r>
            <a:r>
              <a:rPr lang="en-US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        </a:t>
            </a:r>
            <a:r>
              <a:rPr lang="ar-SA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قانون الفائدة المركبة</a:t>
            </a:r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ct val="107000"/>
              </a:lnSpc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750"/>
              </a:spcAft>
              <a:buNone/>
            </a:pPr>
            <a:endParaRPr lang="ar-SA" sz="4400" b="1" dirty="0"/>
          </a:p>
          <a:p>
            <a:pPr marL="96838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2688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548640" y="182220"/>
                <a:ext cx="11400706" cy="6579909"/>
              </a:xfrm>
            </p:spPr>
            <p:txBody>
              <a:bodyPr>
                <a:normAutofit/>
              </a:bodyPr>
              <a:lstStyle/>
              <a:p>
                <a:pPr marL="0" lvl="0" indent="0" algn="just">
                  <a:lnSpc>
                    <a:spcPct val="150000"/>
                  </a:lnSpc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endParaRPr lang="ar-SA" sz="800" dirty="0">
                  <a:solidFill>
                    <a:srgbClr val="000000"/>
                  </a:solidFill>
                  <a:latin typeface="Traditional Arabic" panose="02020603050405020304" pitchFamily="18" charset="-78"/>
                  <a:ea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r>
                  <a:rPr lang="ar-SA" sz="4400" dirty="0">
                    <a:solidFill>
                      <a:srgbClr val="C00000"/>
                    </a:solidFill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ب. </a:t>
                </a:r>
                <a:r>
                  <a:rPr lang="ar-SA" sz="4400" dirty="0">
                    <a:solidFill>
                      <a:srgbClr val="000000"/>
                    </a:solidFill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احسب </a:t>
                </a:r>
                <a:r>
                  <a:rPr lang="ar-SA" sz="44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مبلغ </a:t>
                </a:r>
                <a:r>
                  <a:rPr lang="ar-SA" sz="44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الفائدة المركبة.</a:t>
                </a:r>
                <a:endParaRPr lang="ar-SA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raditional Arabic" panose="02020603050405020304" pitchFamily="18" charset="-78"/>
                </a:endParaRPr>
              </a:p>
              <a:p>
                <a:pPr marL="0" indent="0" algn="l">
                  <a:lnSpc>
                    <a:spcPct val="150000"/>
                  </a:lnSpc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r>
                  <a:rPr lang="ar-SA" sz="2800" b="1" dirty="0"/>
                  <a:t> مبلغ الفائدة</a:t>
                </a:r>
                <a:r>
                  <a:rPr lang="en-US" sz="2800" b="1" dirty="0"/>
                  <a:t> </a:t>
                </a:r>
                <a:r>
                  <a:rPr lang="ar-SA" sz="2800" b="1" dirty="0"/>
                  <a:t>  </a:t>
                </a:r>
                <a:r>
                  <a:rPr lang="en-US" sz="2800" b="1" dirty="0"/>
                  <a:t>     </a:t>
                </a:r>
                <a:r>
                  <a:rPr lang="ar-SA" sz="2800" b="1" dirty="0"/>
                  <a:t>       </a:t>
                </a:r>
                <a14:m>
                  <m:oMath xmlns:m="http://schemas.openxmlformats.org/officeDocument/2006/math">
                    <m:r>
                      <a:rPr lang="en-US" sz="2800" b="1" dirty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he-IL" sz="2800" b="1" dirty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800" b="1" dirty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ar-SA" sz="18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raditional Arabic" panose="02020603050405020304" pitchFamily="18" charset="-78"/>
                </a:endParaRPr>
              </a:p>
              <a:p>
                <a:pPr marL="0" lvl="0" indent="0" algn="just">
                  <a:lnSpc>
                    <a:spcPct val="150000"/>
                  </a:lnSpc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r>
                  <a:rPr lang="ar-SA" sz="4400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ج. </a:t>
                </a:r>
                <a:r>
                  <a:rPr lang="ar-SA" sz="44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ما هو</a:t>
                </a:r>
                <a:r>
                  <a:rPr lang="ar-SA" sz="4400" dirty="0">
                    <a:solidFill>
                      <a:srgbClr val="000000"/>
                    </a:solidFill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 </a:t>
                </a:r>
                <a:r>
                  <a:rPr lang="ar-SA" sz="44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المبلغ النهائي</a:t>
                </a:r>
                <a:r>
                  <a:rPr lang="ar-SA" sz="4400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 </a:t>
                </a:r>
                <a:r>
                  <a:rPr lang="ar-SA" sz="44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الذي سيقوم شادي بإرجاعه.</a:t>
                </a:r>
                <a:endParaRPr lang="en-US" sz="3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lvl="0" indent="0">
                  <a:buNone/>
                </a:pPr>
                <a:endParaRPr lang="en-US" sz="1200" kern="0" dirty="0">
                  <a:solidFill>
                    <a:sysClr val="windowText" lastClr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buNone/>
                </a:pPr>
                <a:endParaRPr lang="ar-SA" sz="4000" b="1" dirty="0"/>
              </a:p>
              <a:p>
                <a:pPr marL="96838" indent="0">
                  <a:buNone/>
                </a:pPr>
                <a:endParaRPr lang="he-IL" sz="2000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548640" y="182220"/>
                <a:ext cx="11400706" cy="6579909"/>
              </a:xfrm>
              <a:blipFill>
                <a:blip r:embed="rId2"/>
                <a:stretch>
                  <a:fillRect l="-1818" r="-2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טבלה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1022165"/>
                  </p:ext>
                </p:extLst>
              </p:nvPr>
            </p:nvGraphicFramePr>
            <p:xfrm>
              <a:off x="463315" y="3710117"/>
              <a:ext cx="3701990" cy="61163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01990">
                      <a:extLst>
                        <a:ext uri="{9D8B030D-6E8A-4147-A177-3AD203B41FA5}">
                          <a16:colId xmlns:a16="http://schemas.microsoft.com/office/drawing/2014/main" val="3652576961"/>
                        </a:ext>
                      </a:extLst>
                    </a:gridCol>
                  </a:tblGrid>
                  <a:tr h="61163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800" b="1" i="1" kern="0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1" ker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𝑨𝒕</m:t>
                                    </m:r>
                                    <m:r>
                                      <a:rPr lang="en-US" sz="2800" b="1" ker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 =  </m:t>
                                    </m:r>
                                    <m:r>
                                      <a:rPr lang="en-US" sz="2800" b="1" i="1" ker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𝐊</m:t>
                                    </m:r>
                                    <m:r>
                                      <a:rPr lang="en-US" sz="2800" b="1" i="1" ker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∗</m:t>
                                    </m:r>
                                    <m:r>
                                      <a:rPr lang="en-US" sz="2800" b="1" ker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  <m:d>
                                      <m:dPr>
                                        <m:ctrlPr>
                                          <a:rPr lang="en-US" sz="2800" b="1" i="1" kern="0">
                                            <a:solidFill>
                                              <a:sysClr val="windowText" lastClr="0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b="1" i="1" kern="0">
                                            <a:solidFill>
                                              <a:sysClr val="windowText" lastClr="0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𝟏</m:t>
                                        </m:r>
                                        <m:r>
                                          <a:rPr lang="en-US" sz="2800" b="1" kern="0">
                                            <a:solidFill>
                                              <a:sysClr val="windowText" lastClr="0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+</m:t>
                                        </m:r>
                                        <m:r>
                                          <a:rPr lang="en-US" sz="2800" b="1" i="1" kern="0">
                                            <a:solidFill>
                                              <a:sysClr val="windowText" lastClr="0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𝐫</m:t>
                                        </m:r>
                                        <m:r>
                                          <a:rPr lang="en-US" sz="2800" b="1" kern="0">
                                            <a:solidFill>
                                              <a:sysClr val="windowText" lastClr="00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 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800" b="1" i="1" ker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𝒕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839919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טבלה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1022165"/>
                  </p:ext>
                </p:extLst>
              </p:nvPr>
            </p:nvGraphicFramePr>
            <p:xfrm>
              <a:off x="463315" y="3710117"/>
              <a:ext cx="3701990" cy="61163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01990">
                      <a:extLst>
                        <a:ext uri="{9D8B030D-6E8A-4147-A177-3AD203B41FA5}">
                          <a16:colId xmlns:a16="http://schemas.microsoft.com/office/drawing/2014/main" val="3652576961"/>
                        </a:ext>
                      </a:extLst>
                    </a:gridCol>
                  </a:tblGrid>
                  <a:tr h="6116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9" t="-990" r="-658" b="-49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8399193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168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863600" y="-235022"/>
                <a:ext cx="10302591" cy="6279624"/>
              </a:xfrm>
            </p:spPr>
            <p:txBody>
              <a:bodyPr>
                <a:normAutofit fontScale="92500" lnSpcReduction="20000"/>
              </a:bodyPr>
              <a:lstStyle/>
              <a:p>
                <a:pPr marL="0" lvl="0" indent="0" algn="just"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endParaRPr lang="en-US" sz="4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raditional Arabic" panose="02020603050405020304" pitchFamily="18" charset="-78"/>
                </a:endParaRPr>
              </a:p>
              <a:p>
                <a:pPr marL="0" lvl="0" indent="0" algn="just"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r>
                  <a:rPr lang="en-US" sz="5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 </a:t>
                </a:r>
                <a:r>
                  <a:rPr lang="en-US" sz="5200" b="1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.</a:t>
                </a:r>
                <a:r>
                  <a:rPr lang="en-US" sz="4800" b="1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2</a:t>
                </a:r>
                <a:r>
                  <a:rPr lang="ar-SA" sz="39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استثمر</a:t>
                </a:r>
                <a:r>
                  <a:rPr lang="ar-SA" sz="4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 </a:t>
                </a:r>
                <a:r>
                  <a:rPr lang="ar-SA" sz="39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فادي مبلغ </a:t>
                </a:r>
                <a:r>
                  <a:rPr lang="ar-SA" sz="3900" b="1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5000 شيكل</a:t>
                </a:r>
                <a:r>
                  <a:rPr lang="ar-SA" sz="3900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 </a:t>
                </a:r>
                <a:r>
                  <a:rPr lang="ar-SA" sz="39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جديد</a:t>
                </a:r>
                <a:r>
                  <a:rPr lang="ar-SA" sz="39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 مقابل </a:t>
                </a:r>
                <a:r>
                  <a:rPr lang="ar-SA" sz="3900" b="1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سعر فائدة </a:t>
                </a:r>
                <a:r>
                  <a:rPr lang="ar-SA" sz="39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سنوي عند </a:t>
                </a:r>
                <a:r>
                  <a:rPr lang="ar-SA" sz="3900" b="1" dirty="0">
                    <a:solidFill>
                      <a:srgbClr val="C4591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8%</a:t>
                </a:r>
                <a:r>
                  <a:rPr lang="ar-SA" sz="3900" dirty="0">
                    <a:solidFill>
                      <a:srgbClr val="C4591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 </a:t>
                </a:r>
                <a:r>
                  <a:rPr lang="ar-SA" sz="39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لمدة 3 سنوات</a:t>
                </a:r>
                <a:r>
                  <a:rPr lang="ar-SA" sz="39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. </a:t>
                </a:r>
                <a:endParaRPr lang="en-US" sz="48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raditional Arabic" panose="02020603050405020304" pitchFamily="18" charset="-78"/>
                </a:endParaRPr>
              </a:p>
              <a:p>
                <a:pPr marL="0" indent="0" algn="just">
                  <a:lnSpc>
                    <a:spcPct val="150000"/>
                  </a:lnSpc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endParaRPr lang="ar-SA" sz="1000" dirty="0">
                  <a:solidFill>
                    <a:srgbClr val="000000"/>
                  </a:solidFill>
                  <a:latin typeface="Traditional Arabic" panose="02020603050405020304" pitchFamily="18" charset="-78"/>
                  <a:ea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r>
                  <a:rPr lang="ar-SA" sz="3900" b="1" dirty="0">
                    <a:solidFill>
                      <a:schemeClr val="accent2">
                        <a:lumMod val="75000"/>
                      </a:schemeClr>
                    </a:solidFill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أ. </a:t>
                </a:r>
                <a:r>
                  <a:rPr lang="ar-SA" sz="3900" dirty="0">
                    <a:solidFill>
                      <a:srgbClr val="000000"/>
                    </a:solidFill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احسب </a:t>
                </a:r>
                <a:r>
                  <a:rPr lang="ar-SA" sz="3900" b="1" u="sng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نسبة الفائدة المركبة</a:t>
                </a:r>
                <a:r>
                  <a:rPr lang="ar-SA" sz="39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</a:t>
                </a:r>
                <a:r>
                  <a:rPr lang="ar-SA" sz="39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للفترة بأكملها</a:t>
                </a:r>
              </a:p>
              <a:p>
                <a:pPr marL="0" indent="0" algn="l" rtl="0">
                  <a:lnSpc>
                    <a:spcPct val="107000"/>
                  </a:lnSpc>
                  <a:spcAft>
                    <a:spcPts val="0"/>
                  </a:spcAft>
                  <a:buNone/>
                  <a:defRPr/>
                </a:pPr>
                <a:r>
                  <a:rPr lang="en-US" sz="4200" b="1" dirty="0">
                    <a:solidFill>
                      <a:srgbClr val="FF0000"/>
                    </a:solidFill>
                    <a:latin typeface="Traditional Arabic" panose="02020603050405020304" pitchFamily="18" charset="-78"/>
                    <a:ea typeface="Calibri" panose="020F0502020204030204" pitchFamily="34" charset="0"/>
                    <a:cs typeface="Traditional Arabic" panose="02020603050405020304" pitchFamily="18" charset="-78"/>
                  </a:rPr>
                  <a:t>R</a:t>
                </a:r>
                <a:r>
                  <a:rPr lang="en-US" sz="4200" b="1" dirty="0">
                    <a:latin typeface="Traditional Arabic" panose="02020603050405020304" pitchFamily="18" charset="-78"/>
                    <a:ea typeface="Calibri" panose="020F0502020204030204" pitchFamily="34" charset="0"/>
                    <a:cs typeface="Traditional Arabic" panose="02020603050405020304" pitchFamily="18" charset="-78"/>
                  </a:rPr>
                  <a:t>= </a:t>
                </a:r>
                <a:r>
                  <a:rPr lang="en-US" sz="2800" b="1" dirty="0">
                    <a:latin typeface="Traditional Arabic" panose="02020603050405020304" pitchFamily="18" charset="-78"/>
                    <a:ea typeface="Calibri" panose="020F0502020204030204" pitchFamily="34" charset="0"/>
                    <a:cs typeface="Traditional Arabic" panose="02020603050405020304" pitchFamily="18" charset="-78"/>
                  </a:rPr>
                  <a:t>(1+r)</a:t>
                </a:r>
                <a:r>
                  <a:rPr lang="en-US" sz="2800" b="1" baseline="30000" dirty="0">
                    <a:latin typeface="Traditional Arabic" panose="02020603050405020304" pitchFamily="18" charset="-78"/>
                    <a:ea typeface="Calibri" panose="020F0502020204030204" pitchFamily="34" charset="0"/>
                    <a:cs typeface="Traditional Arabic" panose="02020603050405020304" pitchFamily="18" charset="-78"/>
                  </a:rPr>
                  <a:t>t</a:t>
                </a:r>
                <a:r>
                  <a:rPr lang="en-US" sz="2800" b="1" dirty="0">
                    <a:latin typeface="Traditional Arabic" panose="02020603050405020304" pitchFamily="18" charset="-78"/>
                    <a:ea typeface="Calibri" panose="020F0502020204030204" pitchFamily="34" charset="0"/>
                    <a:cs typeface="Traditional Arabic" panose="02020603050405020304" pitchFamily="18" charset="-78"/>
                  </a:rPr>
                  <a:t>-1          </a:t>
                </a:r>
                <a:r>
                  <a:rPr lang="ar-SA" sz="33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قانون الفائدة المركبة</a:t>
                </a:r>
                <a:endParaRPr lang="en-US" sz="3300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50000"/>
                  </a:lnSpc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r>
                  <a:rPr lang="ar-SA" sz="4300" b="1" dirty="0">
                    <a:solidFill>
                      <a:schemeClr val="accent2">
                        <a:lumMod val="75000"/>
                      </a:schemeClr>
                    </a:solidFill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ب. </a:t>
                </a:r>
                <a:r>
                  <a:rPr lang="ar-SA" sz="4300" dirty="0">
                    <a:solidFill>
                      <a:srgbClr val="000000"/>
                    </a:solidFill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احسب </a:t>
                </a:r>
                <a:r>
                  <a:rPr lang="ar-SA" sz="43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مبلغ </a:t>
                </a:r>
                <a:r>
                  <a:rPr lang="ar-SA" sz="43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الفائدة المركبة.</a:t>
                </a:r>
                <a:endParaRPr lang="ar-SA" sz="43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raditional Arabic" panose="02020603050405020304" pitchFamily="18" charset="-78"/>
                </a:endParaRPr>
              </a:p>
              <a:p>
                <a:pPr marL="0" indent="0" algn="l">
                  <a:lnSpc>
                    <a:spcPct val="150000"/>
                  </a:lnSpc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r>
                  <a:rPr lang="ar-SA" sz="2200" b="1" dirty="0"/>
                  <a:t> مبلغ الفائدة</a:t>
                </a:r>
                <a:r>
                  <a:rPr lang="en-US" sz="2200" b="1" dirty="0"/>
                  <a:t> </a:t>
                </a:r>
                <a:r>
                  <a:rPr lang="ar-SA" sz="2200" b="1" dirty="0"/>
                  <a:t>  </a:t>
                </a:r>
                <a:r>
                  <a:rPr lang="en-US" sz="2200" b="1" dirty="0"/>
                  <a:t>     </a:t>
                </a:r>
                <a:r>
                  <a:rPr lang="ar-SA" sz="2200" b="1" dirty="0"/>
                  <a:t>       </a:t>
                </a:r>
                <a14:m>
                  <m:oMath xmlns:m="http://schemas.openxmlformats.org/officeDocument/2006/math">
                    <m:r>
                      <a:rPr lang="en-US" sz="3300" b="1" dirty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he-IL" sz="3300" b="1" dirty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3300" b="1" dirty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ar-SA" sz="8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raditional Arabic" panose="02020603050405020304" pitchFamily="18" charset="-78"/>
                </a:endParaRPr>
              </a:p>
              <a:p>
                <a:pPr marL="0" indent="0" algn="just">
                  <a:lnSpc>
                    <a:spcPct val="150000"/>
                  </a:lnSpc>
                  <a:spcAft>
                    <a:spcPts val="750"/>
                  </a:spcAft>
                  <a:buClr>
                    <a:srgbClr val="C45911"/>
                  </a:buClr>
                  <a:buNone/>
                </a:pPr>
                <a:r>
                  <a:rPr lang="ar-SA" sz="4300" b="1" dirty="0">
                    <a:solidFill>
                      <a:schemeClr val="accent2">
                        <a:lumMod val="75000"/>
                      </a:schemeClr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ج. </a:t>
                </a:r>
                <a:r>
                  <a:rPr lang="ar-SA" sz="43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ما هو</a:t>
                </a:r>
                <a:r>
                  <a:rPr lang="ar-SA" sz="4300" dirty="0">
                    <a:solidFill>
                      <a:srgbClr val="000000"/>
                    </a:solidFill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 </a:t>
                </a:r>
                <a:r>
                  <a:rPr lang="ar-SA" sz="43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المبلغ النهائي</a:t>
                </a:r>
                <a:r>
                  <a:rPr lang="ar-SA" sz="4300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 </a:t>
                </a:r>
                <a:r>
                  <a:rPr lang="ar-SA" sz="43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الذي سيقوم </a:t>
                </a:r>
                <a:r>
                  <a:rPr lang="ar-SA" sz="43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فادي </a:t>
                </a:r>
                <a:r>
                  <a:rPr lang="ar-SA" sz="43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بإرجاعه.</a:t>
                </a:r>
                <a:endParaRPr 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raditional Arabic" panose="02020603050405020304" pitchFamily="18" charset="-78"/>
                </a:endParaRPr>
              </a:p>
              <a:p>
                <a:pPr marL="96838" indent="0">
                  <a:buNone/>
                </a:pPr>
                <a:endParaRPr lang="ar-SA" sz="4400" b="1" dirty="0"/>
              </a:p>
              <a:p>
                <a:pPr marL="96838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863600" y="-235022"/>
                <a:ext cx="10302591" cy="6279624"/>
              </a:xfrm>
              <a:blipFill>
                <a:blip r:embed="rId2"/>
                <a:stretch>
                  <a:fillRect l="-2899" r="-2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900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4589" y="111025"/>
            <a:ext cx="12028601" cy="6759019"/>
          </a:xfrm>
        </p:spPr>
        <p:txBody>
          <a:bodyPr/>
          <a:lstStyle/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4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مثال مقارنة بين الفائدة</a:t>
            </a:r>
            <a:r>
              <a:rPr lang="he-IL" sz="4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البسيطة والفائدة المركبة: </a:t>
            </a:r>
          </a:p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إذا قمنا بإيداع </a:t>
            </a:r>
            <a:r>
              <a:rPr lang="ar-SA" sz="3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1000 شيكل</a:t>
            </a:r>
            <a:r>
              <a:rPr lang="ar-SA" sz="36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لمرة واحدة في وديعة </a:t>
            </a:r>
            <a:r>
              <a:rPr lang="ar-SA" sz="3600" b="1" u="sng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لمدة عامين</a:t>
            </a:r>
            <a:r>
              <a:rPr lang="ar-SA" sz="36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بمعدل فائدة قدره </a:t>
            </a:r>
            <a:r>
              <a:rPr lang="ar-SA" sz="36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5٪ 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سنويًا،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ar-SA" sz="1600" dirty="0"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 algn="ctr">
              <a:buNone/>
            </a:pPr>
            <a:r>
              <a:rPr lang="ar-SA" sz="3600" b="1" dirty="0"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endParaRPr lang="he-IL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טבלה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6102312"/>
                  </p:ext>
                </p:extLst>
              </p:nvPr>
            </p:nvGraphicFramePr>
            <p:xfrm>
              <a:off x="223056" y="1593695"/>
              <a:ext cx="11735264" cy="31218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521664">
                      <a:extLst>
                        <a:ext uri="{9D8B030D-6E8A-4147-A177-3AD203B41FA5}">
                          <a16:colId xmlns:a16="http://schemas.microsoft.com/office/drawing/2014/main" val="3442276771"/>
                        </a:ext>
                      </a:extLst>
                    </a:gridCol>
                    <a:gridCol w="3708400">
                      <a:extLst>
                        <a:ext uri="{9D8B030D-6E8A-4147-A177-3AD203B41FA5}">
                          <a16:colId xmlns:a16="http://schemas.microsoft.com/office/drawing/2014/main" val="3882590758"/>
                        </a:ext>
                      </a:extLst>
                    </a:gridCol>
                    <a:gridCol w="3505200">
                      <a:extLst>
                        <a:ext uri="{9D8B030D-6E8A-4147-A177-3AD203B41FA5}">
                          <a16:colId xmlns:a16="http://schemas.microsoft.com/office/drawing/2014/main" val="4143852649"/>
                        </a:ext>
                      </a:extLst>
                    </a:gridCol>
                  </a:tblGrid>
                  <a:tr h="6529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3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فائدة المركبة</a:t>
                          </a:r>
                          <a:endParaRPr lang="en-US" sz="3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3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فائدة</a:t>
                          </a:r>
                          <a:r>
                            <a:rPr lang="he-IL" sz="3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</a:t>
                          </a:r>
                          <a:r>
                            <a:rPr lang="ar-SA" sz="3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البسيطة</a:t>
                          </a:r>
                          <a:endParaRPr lang="en-US" sz="3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0613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𝟏</m:t>
                                </m:r>
                                <m:r>
                                  <a:rPr lang="en-US" sz="2400" b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,</m:t>
                                </m:r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𝟎𝟎𝟎</m:t>
                                </m:r>
                                <m:r>
                                  <a:rPr lang="en-US" sz="240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×</m:t>
                                </m:r>
                                <m:r>
                                  <a:rPr lang="en-US" sz="2400" b="1" i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</m:t>
                                </m:r>
                                <m:r>
                                  <a:rPr lang="en-US" sz="2400" b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𝟎𝟓</m:t>
                                </m:r>
                                <m:r>
                                  <a:rPr lang="en-US" sz="240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=</m:t>
                                </m:r>
                                <m:r>
                                  <a:rPr lang="en-US" sz="2400" b="1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𝟓𝟎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𝟏</m:t>
                                </m:r>
                                <m:r>
                                  <a:rPr lang="en-US" sz="2400" b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,</m:t>
                                </m:r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𝟎𝟎𝟎</m:t>
                                </m:r>
                                <m:r>
                                  <a:rPr lang="en-US" sz="240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×</m:t>
                                </m:r>
                                <m:r>
                                  <a:rPr lang="en-US" sz="2400" b="1" i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</m:t>
                                </m:r>
                                <m:r>
                                  <a:rPr lang="en-US" sz="2400" b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𝟎𝟓</m:t>
                                </m:r>
                                <m:r>
                                  <a:rPr lang="en-US" sz="240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=</m:t>
                                </m:r>
                                <m:r>
                                  <a:rPr lang="en-US" sz="2400" b="1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𝟓𝟎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  <a:p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ar-SA" sz="2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السنة الأولى</a:t>
                          </a:r>
                          <a:endParaRPr lang="en-US" sz="28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71459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(</m:t>
                                </m:r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𝟏</m:t>
                                </m:r>
                                <m:r>
                                  <a:rPr lang="en-US" sz="2400" b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,</m:t>
                                </m:r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𝟎𝟎𝟎</m:t>
                                </m:r>
                                <m:r>
                                  <a:rPr lang="en-US" sz="240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+</m:t>
                                </m:r>
                                <m:r>
                                  <a:rPr lang="en-US" sz="2400" b="1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𝟓𝟎</m:t>
                                </m:r>
                                <m:r>
                                  <a:rPr lang="en-US" sz="240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)×</m:t>
                                </m:r>
                                <m:r>
                                  <a:rPr lang="en-US" sz="2400" b="1" i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</m:t>
                                </m:r>
                                <m:r>
                                  <a:rPr lang="en-US" sz="2400" b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𝟎𝟓</m:t>
                                </m:r>
                                <m:r>
                                  <a:rPr lang="en-US" sz="240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=</m:t>
                                </m:r>
                                <m:r>
                                  <a:rPr lang="en-US" sz="24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𝟓𝟐</m:t>
                                </m:r>
                                <m:r>
                                  <a:rPr lang="en-US" sz="2400" b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𝟏</m:t>
                                </m:r>
                                <m:r>
                                  <a:rPr lang="en-US" sz="2400" b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,</m:t>
                                </m:r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𝟎𝟎𝟎</m:t>
                                </m:r>
                                <m:r>
                                  <a:rPr lang="en-US" sz="240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×</m:t>
                                </m:r>
                                <m:r>
                                  <a:rPr lang="en-US" sz="2400" b="1" i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</m:t>
                                </m:r>
                                <m:r>
                                  <a:rPr lang="en-US" sz="2400" b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solidFill>
                                      <a:srgbClr val="C45911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𝟎𝟓</m:t>
                                </m:r>
                                <m:r>
                                  <a:rPr lang="en-US" sz="240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=</m:t>
                                </m:r>
                                <m:r>
                                  <a:rPr lang="en-US" sz="2400" b="1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𝟓𝟎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  <a:p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ar-SA" sz="2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السنة الثانية </a:t>
                          </a:r>
                          <a:endParaRPr lang="en-US" sz="28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72252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𝟏</m:t>
                                </m:r>
                                <m:r>
                                  <a:rPr lang="en-US" sz="2400" b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,</m:t>
                                </m:r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𝟎𝟎𝟎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+</m:t>
                                </m:r>
                                <m:r>
                                  <a:rPr lang="en-US" sz="24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𝟓𝟎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+</m:t>
                                </m:r>
                                <m:r>
                                  <a:rPr lang="en-US" sz="2400" b="1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𝟓𝟐</m:t>
                                </m:r>
                                <m:r>
                                  <a:rPr lang="en-US" sz="2400" b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𝟓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=</m:t>
                                </m:r>
                                <m: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𝟏</m:t>
                                </m:r>
                                <m:r>
                                  <a:rPr lang="en-US" sz="2400" b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,</m:t>
                                </m:r>
                                <m: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𝟏𝟎𝟐</m:t>
                                </m:r>
                                <m:r>
                                  <a:rPr lang="en-US" sz="2400" b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e-IL" sz="2800" dirty="0"/>
                        </a:p>
                        <a:p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1</m:t>
                                </m:r>
                                <m:r>
                                  <a:rPr lang="en-US" sz="2400" smtClean="0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,</m:t>
                                </m:r>
                                <m:r>
                                  <a:rPr lang="en-US" sz="2400" smtClean="0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000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+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50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+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50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=</m:t>
                                </m:r>
                                <m: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𝟏</m:t>
                                </m:r>
                                <m:r>
                                  <a:rPr lang="en-US" sz="2400" b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,</m:t>
                                </m:r>
                                <m: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David" panose="020E0502060401010101" pitchFamily="34" charset="-79"/>
                                  </a:rPr>
                                  <m:t>𝟏𝟎𝟎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ar-SA" sz="2800" b="1" dirty="0"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في نهاية السنة الثانية سحب الوديعة </a:t>
                          </a:r>
                          <a:endParaRPr 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71464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טבלה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6102312"/>
                  </p:ext>
                </p:extLst>
              </p:nvPr>
            </p:nvGraphicFramePr>
            <p:xfrm>
              <a:off x="223056" y="1593695"/>
              <a:ext cx="11735264" cy="31218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521664">
                      <a:extLst>
                        <a:ext uri="{9D8B030D-6E8A-4147-A177-3AD203B41FA5}">
                          <a16:colId xmlns:a16="http://schemas.microsoft.com/office/drawing/2014/main" val="3442276771"/>
                        </a:ext>
                      </a:extLst>
                    </a:gridCol>
                    <a:gridCol w="3708400">
                      <a:extLst>
                        <a:ext uri="{9D8B030D-6E8A-4147-A177-3AD203B41FA5}">
                          <a16:colId xmlns:a16="http://schemas.microsoft.com/office/drawing/2014/main" val="3882590758"/>
                        </a:ext>
                      </a:extLst>
                    </a:gridCol>
                    <a:gridCol w="3505200">
                      <a:extLst>
                        <a:ext uri="{9D8B030D-6E8A-4147-A177-3AD203B41FA5}">
                          <a16:colId xmlns:a16="http://schemas.microsoft.com/office/drawing/2014/main" val="4143852649"/>
                        </a:ext>
                      </a:extLst>
                    </a:gridCol>
                  </a:tblGrid>
                  <a:tr h="6529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3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فائدة المركبة</a:t>
                          </a:r>
                          <a:endParaRPr lang="en-US" sz="3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ar-SA" sz="3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فائدة</a:t>
                          </a:r>
                          <a:r>
                            <a:rPr lang="he-IL" sz="3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 </a:t>
                          </a:r>
                          <a:r>
                            <a:rPr lang="ar-SA" sz="3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البسيطة</a:t>
                          </a:r>
                          <a:endParaRPr lang="en-US" sz="3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061387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5" t="-87500" r="-160108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2003" t="-87500" r="-95074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ar-SA" sz="2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السنة الأولى</a:t>
                          </a:r>
                          <a:endParaRPr lang="en-US" sz="28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7145946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5" t="-188889" r="-160108" b="-10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2003" t="-188889" r="-95074" b="-10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ar-SA" sz="2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السنة الثانية </a:t>
                          </a:r>
                          <a:endParaRPr lang="en-US" sz="28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7225284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5" t="-288889" r="-160108" b="-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2003" t="-288889" r="-95074" b="-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ar-SA" sz="2800" b="1" dirty="0"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في نهاية السنة الثانية سحب الوديعة </a:t>
                          </a:r>
                          <a:endParaRPr 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714646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7534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التمويل</a:t>
            </a:r>
            <a:endParaRPr lang="he-IL" dirty="0">
              <a:solidFill>
                <a:srgbClr val="192A72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8" name="כותרת משנה 7"/>
          <p:cNvSpPr>
            <a:spLocks noGrp="1"/>
          </p:cNvSpPr>
          <p:nvPr>
            <p:ph type="subTitle" idx="1"/>
          </p:nvPr>
        </p:nvSpPr>
        <p:spPr>
          <a:xfrm>
            <a:off x="0" y="2826161"/>
            <a:ext cx="12190413" cy="826756"/>
          </a:xfrm>
        </p:spPr>
        <p:txBody>
          <a:bodyPr/>
          <a:lstStyle/>
          <a:p>
            <a:r>
              <a:rPr lang="ar-SA" sz="4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7.1 الفائدة</a:t>
            </a:r>
            <a:endParaRPr lang="he-IL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79109"/>
            <a:ext cx="12028601" cy="6579909"/>
          </a:xfrm>
        </p:spPr>
        <p:txBody>
          <a:bodyPr/>
          <a:lstStyle/>
          <a:p>
            <a:endParaRPr lang="ar-SA" sz="4400" b="1" dirty="0"/>
          </a:p>
          <a:p>
            <a:pPr marL="96838" indent="0">
              <a:buNone/>
            </a:pPr>
            <a:endParaRPr lang="he-IL" dirty="0"/>
          </a:p>
        </p:txBody>
      </p:sp>
      <p:sp>
        <p:nvSpPr>
          <p:cNvPr id="2" name="מלבן 1"/>
          <p:cNvSpPr/>
          <p:nvPr/>
        </p:nvSpPr>
        <p:spPr>
          <a:xfrm>
            <a:off x="-121920" y="1625996"/>
            <a:ext cx="7830532" cy="236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ar-SA" sz="13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بالنجاح</a:t>
            </a:r>
          </a:p>
        </p:txBody>
      </p:sp>
    </p:spTree>
    <p:extLst>
      <p:ext uri="{BB962C8B-B14F-4D97-AF65-F5344CB8AC3E}">
        <p14:creationId xmlns:p14="http://schemas.microsoft.com/office/powerpoint/2010/main" val="354837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6546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  <p:pic>
        <p:nvPicPr>
          <p:cNvPr id="6" name="תמונה 11">
            <a:extLst>
              <a:ext uri="{FF2B5EF4-FFF2-40B4-BE49-F238E27FC236}">
                <a16:creationId xmlns:a16="http://schemas.microsoft.com/office/drawing/2014/main" id="{76596E06-3378-4A6F-9931-AC14DE2617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ماذا سنتعلم اليوم ؟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2EB2A4-84EB-4C36-AA32-C059AD31B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ar-SA" sz="4400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7.1 الفائدة البنكية </a:t>
            </a:r>
            <a:r>
              <a:rPr lang="he-IL" sz="4000" dirty="0">
                <a:solidFill>
                  <a:srgbClr val="0070C0"/>
                </a:solidFill>
                <a:latin typeface="Traditional Arabic" panose="02020603050405020304" pitchFamily="18" charset="-78"/>
              </a:rPr>
              <a:t>הריבית</a:t>
            </a:r>
            <a:endParaRPr lang="ar-SA" sz="4000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725684"/>
            <a:ext cx="7884076" cy="2959438"/>
          </a:xfrm>
        </p:spPr>
        <p:txBody>
          <a:bodyPr>
            <a:normAutofit/>
          </a:bodyPr>
          <a:lstStyle/>
          <a:p>
            <a:pPr marL="96838" indent="0">
              <a:buNone/>
            </a:pPr>
            <a:endParaRPr lang="ar-SA" sz="2800" b="1" dirty="0">
              <a:latin typeface="Traditional Arabic" panose="02020603050405020304" pitchFamily="18" charset="-78"/>
              <a:cs typeface="Varela Round" panose="0000050000000000000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3200" b="1" dirty="0">
                <a:latin typeface="Traditional Arabic" panose="02020603050405020304" pitchFamily="18" charset="-78"/>
                <a:cs typeface="Varela Round" panose="00000500000000000000"/>
              </a:rPr>
              <a:t>7.1.1 </a:t>
            </a:r>
            <a:r>
              <a:rPr lang="ar-SA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 هي الفائدة البنكية</a:t>
            </a:r>
            <a:endParaRPr lang="en-US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3200" b="1" dirty="0">
                <a:latin typeface="Traditional Arabic" panose="02020603050405020304" pitchFamily="18" charset="-78"/>
                <a:cs typeface="Varela Round" panose="00000500000000000000"/>
              </a:rPr>
              <a:t>7.1.2 </a:t>
            </a:r>
            <a:r>
              <a:rPr lang="ar-SA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أنواع الفائدة البنكية</a:t>
            </a:r>
            <a:endParaRPr lang="en-US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3200" b="1" i="1" dirty="0">
                <a:latin typeface="Traditional Arabic" panose="02020603050405020304" pitchFamily="18" charset="-78"/>
                <a:cs typeface="Varela Round" panose="00000500000000000000"/>
              </a:rPr>
              <a:t>7.1.2.1 </a:t>
            </a:r>
            <a:r>
              <a:rPr lang="ar-SA" sz="3200" b="1" i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البسيطة</a:t>
            </a:r>
            <a:endParaRPr lang="en-US" sz="3200" b="1" i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3200" b="1" i="1" dirty="0">
                <a:latin typeface="Traditional Arabic" panose="02020603050405020304" pitchFamily="18" charset="-78"/>
                <a:cs typeface="Varela Round" panose="00000500000000000000"/>
              </a:rPr>
              <a:t>7.1.2.2 </a:t>
            </a:r>
            <a:r>
              <a:rPr lang="ar-SA" sz="3200" b="1" i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المركبة</a:t>
            </a:r>
            <a:endParaRPr lang="en-US" sz="3200" b="1" i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2118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78" y="202934"/>
            <a:ext cx="9450884" cy="720000"/>
          </a:xfrm>
        </p:spPr>
        <p:txBody>
          <a:bodyPr/>
          <a:lstStyle/>
          <a:p>
            <a:pPr algn="r"/>
            <a:r>
              <a:rPr lang="ar-SA" sz="48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كيفية إظهار النسبة المئوية في كسر عشري.</a:t>
            </a:r>
            <a:endParaRPr lang="he-IL" sz="4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2829" y="1007202"/>
                <a:ext cx="12028601" cy="4873658"/>
              </a:xfrm>
            </p:spPr>
            <p:txBody>
              <a:bodyPr>
                <a:normAutofit/>
              </a:bodyPr>
              <a:lstStyle/>
              <a:p>
                <a:pPr marL="96838" indent="0">
                  <a:buNone/>
                </a:pPr>
                <a:r>
                  <a:rPr lang="ar-SA" sz="3000" b="1" dirty="0">
                    <a:solidFill>
                      <a:schemeClr val="accent6">
                        <a:lumMod val="75000"/>
                      </a:schemeClr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النسبة المئوية: </a:t>
                </a:r>
                <a:r>
                  <a:rPr lang="ar-SA" sz="3000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هي أي عدد مقسوما على 100 (100٪ هي النسبة الكاملة)</a:t>
                </a:r>
                <a:endParaRPr lang="en-US" sz="30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marL="96838" indent="0">
                  <a:buNone/>
                </a:pPr>
                <a:r>
                  <a:rPr lang="ar-SA" sz="3000" b="1" dirty="0">
                    <a:solidFill>
                      <a:srgbClr val="FF000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10% </a:t>
                </a:r>
                <a:r>
                  <a:rPr lang="ar-SA" sz="3000" dirty="0">
                    <a:latin typeface="Traditional Arabic" panose="02020603050405020304" pitchFamily="18" charset="-78"/>
                  </a:rPr>
                  <a:t>=</a:t>
                </a:r>
                <a:r>
                  <a:rPr lang="ar-SA" sz="30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 dirty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3000" i="1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ar-SA" sz="30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    </a:t>
                </a:r>
                <a:r>
                  <a:rPr lang="ar-SA" sz="3000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أو  10 ÷ 100</a:t>
                </a:r>
                <a:r>
                  <a:rPr lang="ar-SA" sz="3000" dirty="0">
                    <a:solidFill>
                      <a:srgbClr val="00B05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:r>
                  <a:rPr lang="ar-SA" sz="3000" dirty="0">
                    <a:latin typeface="Traditional Arabic" panose="02020603050405020304" pitchFamily="18" charset="-78"/>
                  </a:rPr>
                  <a:t>=</a:t>
                </a:r>
                <a:r>
                  <a:rPr lang="ar-SA" sz="30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0.1</a:t>
                </a:r>
              </a:p>
              <a:p>
                <a:pPr marL="96838" indent="0">
                  <a:buNone/>
                </a:pPr>
                <a:endParaRPr lang="en-US" sz="3000" dirty="0"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marL="96838" indent="0">
                  <a:buNone/>
                </a:pPr>
                <a:r>
                  <a:rPr lang="ar-SA" sz="3000" b="1" dirty="0">
                    <a:solidFill>
                      <a:srgbClr val="FF000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15% </a:t>
                </a:r>
                <a:r>
                  <a:rPr lang="ar-SA" sz="3000" dirty="0">
                    <a:latin typeface="Traditional Arabic" panose="02020603050405020304" pitchFamily="18" charset="-78"/>
                  </a:rPr>
                  <a:t>=</a:t>
                </a:r>
                <a:r>
                  <a:rPr lang="ar-SA" sz="30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 dirty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3000" i="1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he-IL" sz="3000" dirty="0">
                    <a:latin typeface="Traditional Arabic" panose="02020603050405020304" pitchFamily="18" charset="-78"/>
                  </a:rPr>
                  <a:t>  </a:t>
                </a:r>
                <a:r>
                  <a:rPr lang="ar-SA" sz="3000" dirty="0">
                    <a:latin typeface="Traditional Arabic" panose="02020603050405020304" pitchFamily="18" charset="-78"/>
                  </a:rPr>
                  <a:t>    </a:t>
                </a:r>
                <a:r>
                  <a:rPr lang="he-IL" sz="3000" dirty="0">
                    <a:latin typeface="Traditional Arabic" panose="02020603050405020304" pitchFamily="18" charset="-78"/>
                  </a:rPr>
                  <a:t> </a:t>
                </a:r>
                <a:r>
                  <a:rPr lang="ar-SA" sz="3000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أو 15 ÷ 100</a:t>
                </a:r>
                <a:r>
                  <a:rPr lang="ar-SA" sz="3000" dirty="0">
                    <a:solidFill>
                      <a:schemeClr val="tx1"/>
                    </a:solidFill>
                    <a:latin typeface="Traditional Arabic" panose="02020603050405020304" pitchFamily="18" charset="-78"/>
                  </a:rPr>
                  <a:t> </a:t>
                </a:r>
                <a:r>
                  <a:rPr lang="ar-SA" sz="3000" dirty="0">
                    <a:latin typeface="Traditional Arabic" panose="02020603050405020304" pitchFamily="18" charset="-78"/>
                  </a:rPr>
                  <a:t>=</a:t>
                </a:r>
                <a:r>
                  <a:rPr lang="ar-SA" sz="30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0.15</a:t>
                </a:r>
              </a:p>
              <a:p>
                <a:pPr marL="96838" indent="0">
                  <a:buNone/>
                </a:pPr>
                <a:endParaRPr lang="ar-SA" sz="3000" dirty="0"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marL="96838" indent="0">
                  <a:buNone/>
                </a:pPr>
                <a:r>
                  <a:rPr lang="ar-SA" sz="3000" b="1" dirty="0">
                    <a:solidFill>
                      <a:srgbClr val="FF000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0.5% (نصف بالمائة) </a:t>
                </a:r>
                <a:r>
                  <a:rPr lang="ar-SA" sz="3000" dirty="0">
                    <a:latin typeface="Traditional Arabic" panose="02020603050405020304" pitchFamily="18" charset="-78"/>
                  </a:rPr>
                  <a:t>= </a:t>
                </a:r>
                <a:r>
                  <a:rPr lang="ar-SA" sz="30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 dirty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ar-SA" sz="3000" b="0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000" i="1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000" i="1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30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:r>
                  <a:rPr lang="ar-SA" sz="30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  </a:t>
                </a:r>
                <a:r>
                  <a:rPr lang="ar-SA" sz="3000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أو </a:t>
                </a:r>
                <a14:m>
                  <m:oMath xmlns:m="http://schemas.openxmlformats.org/officeDocument/2006/math">
                    <m:r>
                      <a:rPr lang="en-US" sz="3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</m:t>
                    </m:r>
                    <m:r>
                      <a:rPr lang="en-US" sz="3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en-US" sz="3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05</m:t>
                    </m:r>
                  </m:oMath>
                </a14:m>
                <a:r>
                  <a:rPr lang="ar-SA" sz="3000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÷ 100</a:t>
                </a:r>
                <a:r>
                  <a:rPr lang="ar-SA" sz="30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:r>
                  <a:rPr lang="ar-SA" sz="3000" dirty="0">
                    <a:latin typeface="Traditional Arabic" panose="02020603050405020304" pitchFamily="18" charset="-78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</m:t>
                    </m:r>
                    <m:r>
                      <a:rPr lang="en-US" sz="3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.</m:t>
                    </m:r>
                    <m:r>
                      <a:rPr lang="ar-SA" sz="3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</m:t>
                    </m:r>
                    <m:r>
                      <a:rPr lang="en-US" sz="30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" panose="020E0502060401010101" pitchFamily="34" charset="-79"/>
                      </a:rPr>
                      <m:t>05</m:t>
                    </m:r>
                  </m:oMath>
                </a14:m>
                <a:endParaRPr lang="he-IL" sz="3000" dirty="0">
                  <a:solidFill>
                    <a:srgbClr val="002060"/>
                  </a:solidFill>
                  <a:latin typeface="Traditional Arabic" panose="02020603050405020304" pitchFamily="18" charset="-78"/>
                </a:endParaRPr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2829" y="1007202"/>
                <a:ext cx="12028601" cy="4873658"/>
              </a:xfrm>
              <a:blipFill>
                <a:blip r:embed="rId2"/>
                <a:stretch>
                  <a:fillRect t="-1625" r="-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691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91174"/>
            <a:ext cx="9450884" cy="720000"/>
          </a:xfrm>
        </p:spPr>
        <p:txBody>
          <a:bodyPr/>
          <a:lstStyle/>
          <a:p>
            <a:pPr lvl="0" algn="r"/>
            <a:r>
              <a:rPr lang="ar-SA" altLang="en-US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تمرين</a:t>
            </a:r>
            <a:r>
              <a:rPr lang="ar-SA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لكيفية إظهار النسبة المئوية في كسر عشري</a:t>
            </a:r>
            <a:endParaRPr lang="he-IL" dirty="0">
              <a:solidFill>
                <a:srgbClr val="FF0000"/>
              </a:solidFill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08525622"/>
              </p:ext>
            </p:extLst>
          </p:nvPr>
        </p:nvGraphicFramePr>
        <p:xfrm>
          <a:off x="2909608" y="980335"/>
          <a:ext cx="8730544" cy="4563255"/>
        </p:xfrm>
        <a:graphic>
          <a:graphicData uri="http://schemas.openxmlformats.org/drawingml/2006/table">
            <a:tbl>
              <a:tblPr rtl="1" firstRow="1" firstCol="1" bandRow="1"/>
              <a:tblGrid>
                <a:gridCol w="1212974">
                  <a:extLst>
                    <a:ext uri="{9D8B030D-6E8A-4147-A177-3AD203B41FA5}">
                      <a16:colId xmlns:a16="http://schemas.microsoft.com/office/drawing/2014/main" val="106546457"/>
                    </a:ext>
                  </a:extLst>
                </a:gridCol>
                <a:gridCol w="2468975">
                  <a:extLst>
                    <a:ext uri="{9D8B030D-6E8A-4147-A177-3AD203B41FA5}">
                      <a16:colId xmlns:a16="http://schemas.microsoft.com/office/drawing/2014/main" val="4136484129"/>
                    </a:ext>
                  </a:extLst>
                </a:gridCol>
                <a:gridCol w="2865447">
                  <a:extLst>
                    <a:ext uri="{9D8B030D-6E8A-4147-A177-3AD203B41FA5}">
                      <a16:colId xmlns:a16="http://schemas.microsoft.com/office/drawing/2014/main" val="3904373374"/>
                    </a:ext>
                  </a:extLst>
                </a:gridCol>
                <a:gridCol w="2183148">
                  <a:extLst>
                    <a:ext uri="{9D8B030D-6E8A-4147-A177-3AD203B41FA5}">
                      <a16:colId xmlns:a16="http://schemas.microsoft.com/office/drawing/2014/main" val="3959983979"/>
                    </a:ext>
                  </a:extLst>
                </a:gridCol>
              </a:tblGrid>
              <a:tr h="91265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رقم</a:t>
                      </a:r>
                      <a:endParaRPr lang="en-US" sz="2000" b="1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القيمة ب </a:t>
                      </a:r>
                      <a:r>
                        <a:rPr lang="he-IL" sz="3200" b="1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-%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عمليات القسمة</a:t>
                      </a:r>
                      <a:endParaRPr lang="en-US" sz="2000" b="1" dirty="0">
                        <a:solidFill>
                          <a:srgbClr val="7030A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الكسر العشري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619074"/>
                  </a:ext>
                </a:extLst>
              </a:tr>
              <a:tr h="91265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1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50</a:t>
                      </a:r>
                      <a:r>
                        <a:rPr lang="he-IL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%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311122"/>
                  </a:ext>
                </a:extLst>
              </a:tr>
              <a:tr h="91265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2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8</a:t>
                      </a:r>
                      <a:r>
                        <a:rPr lang="he-IL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%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446727"/>
                  </a:ext>
                </a:extLst>
              </a:tr>
              <a:tr h="91265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3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2.4</a:t>
                      </a:r>
                      <a:r>
                        <a:rPr lang="he-IL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%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826067"/>
                  </a:ext>
                </a:extLst>
              </a:tr>
              <a:tr h="91265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4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+mn-cs"/>
                        </a:rPr>
                        <a:t>%0.25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518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000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720000"/>
          </a:xfrm>
        </p:spPr>
        <p:txBody>
          <a:bodyPr/>
          <a:lstStyle/>
          <a:p>
            <a:pPr algn="r"/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7.1.1</a:t>
            </a:r>
            <a:r>
              <a:rPr lang="he-IL" dirty="0">
                <a:latin typeface="Traditional Arabic" panose="02020603050405020304" pitchFamily="18" charset="-78"/>
                <a:cs typeface="Varela Round" panose="00000500000000000000"/>
              </a:rPr>
              <a:t> </a:t>
            </a:r>
            <a:r>
              <a:rPr lang="ar-SA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 هي </a:t>
            </a:r>
            <a:r>
              <a:rPr lang="ar-SA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البنكية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2160" y="1253765"/>
            <a:ext cx="11350710" cy="5505253"/>
          </a:xfrm>
        </p:spPr>
        <p:txBody>
          <a:bodyPr>
            <a:normAutofit/>
          </a:bodyPr>
          <a:lstStyle/>
          <a:p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البنكية: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الفائدة هي ببساطة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تكلفة استخدام مبلغ محدد من النقود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لفترة زمنية محددة وفقاً لنسبة معينة. </a:t>
            </a:r>
          </a:p>
          <a:p>
            <a:pPr marL="96838" indent="0">
              <a:buNone/>
            </a:pP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 هي تكلفة اقتراض النقود</a:t>
            </a:r>
            <a:r>
              <a:rPr lang="en-US" sz="4000" dirty="0"/>
              <a:t>.</a:t>
            </a:r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او سعر استئجار النقود</a:t>
            </a:r>
            <a:endParaRPr lang="en-US" sz="4000" dirty="0"/>
          </a:p>
          <a:p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يجب ان تدفع تكلفة استخدام هذه النقود في شكل فوائد للبنك (بسبب القروض) أو للعميل (الوديعة). ببساطة، يمكن القول أن </a:t>
            </a:r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سعر الفائدة هو "سعر النقود". </a:t>
            </a:r>
            <a:endParaRPr lang="he-IL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42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720000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أنواع الفوائد في الجهاز الاقتصادي:</a:t>
            </a:r>
            <a:endParaRPr lang="he-IL" sz="5400" dirty="0">
              <a:solidFill>
                <a:srgbClr val="FF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253765"/>
            <a:ext cx="12028601" cy="5505253"/>
          </a:xfrm>
        </p:spPr>
        <p:txBody>
          <a:bodyPr>
            <a:normAutofit/>
          </a:bodyPr>
          <a:lstStyle/>
          <a:p>
            <a:pPr algn="just"/>
            <a:r>
              <a:rPr lang="ar-SA" sz="44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البنكية لبنك إسرائيل</a:t>
            </a:r>
            <a:r>
              <a:rPr lang="ar-SA" sz="44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he-IL" sz="3200" b="1" dirty="0">
                <a:latin typeface="Traditional Arabic" panose="02020603050405020304" pitchFamily="18" charset="-78"/>
              </a:rPr>
              <a:t>ריבית בנק ישראל</a:t>
            </a: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pPr marL="96838" indent="0" algn="just">
              <a:buNone/>
            </a:pPr>
            <a:r>
              <a:rPr lang="ar-SA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يُقرض بنك إسرائيل النقود للبنوك التجارية ويسمح لهم بإيداع النقود.</a:t>
            </a:r>
            <a:endParaRPr lang="en-US" sz="3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 algn="just">
              <a:buNone/>
            </a:pPr>
            <a:endParaRPr lang="ar-SA" sz="1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endParaRPr lang="ar-SA" b="1" dirty="0">
              <a:latin typeface="Traditional Arabic" panose="02020603050405020304" pitchFamily="18" charset="-78"/>
            </a:endParaRPr>
          </a:p>
          <a:p>
            <a:endParaRPr lang="en-US" dirty="0"/>
          </a:p>
          <a:p>
            <a:pPr marL="96838" indent="0">
              <a:buNone/>
            </a:pPr>
            <a:endParaRPr lang="he-IL" sz="3600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263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720000"/>
          </a:xfrm>
        </p:spPr>
        <p:txBody>
          <a:bodyPr/>
          <a:lstStyle/>
          <a:p>
            <a:pPr algn="r"/>
            <a:r>
              <a:rPr lang="ar-SA" sz="48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الفائدة البنكية الرئيسية </a:t>
            </a:r>
            <a:r>
              <a:rPr lang="he-IL" sz="3200" dirty="0">
                <a:solidFill>
                  <a:schemeClr val="tx1"/>
                </a:solidFill>
              </a:rPr>
              <a:t>ריבית פריים</a:t>
            </a:r>
            <a:r>
              <a:rPr lang="ar-SA" dirty="0">
                <a:solidFill>
                  <a:schemeClr val="tx1"/>
                </a:solidFill>
              </a:rPr>
              <a:t>.</a:t>
            </a:r>
            <a:r>
              <a:rPr lang="ar-SA" dirty="0">
                <a:solidFill>
                  <a:srgbClr val="FF0000"/>
                </a:solidFill>
              </a:rPr>
              <a:t> </a:t>
            </a:r>
            <a:endParaRPr lang="he-IL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924560" y="948965"/>
                <a:ext cx="11066230" cy="5505253"/>
              </a:xfrm>
            </p:spPr>
            <p:txBody>
              <a:bodyPr>
                <a:normAutofit/>
              </a:bodyPr>
              <a:lstStyle/>
              <a:p>
                <a:pPr marL="96838" indent="0" algn="just">
                  <a:buNone/>
                </a:pPr>
                <a:r>
                  <a:rPr lang="ar-SA" sz="36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تتركب الفائدة البنكية الرئيسية من نسبة الفائدة إلزامية </a:t>
                </a:r>
                <a:r>
                  <a:rPr lang="he-IL" dirty="0">
                    <a:latin typeface="Traditional Arabic" panose="02020603050405020304" pitchFamily="18" charset="-78"/>
                  </a:rPr>
                  <a:t>ריבית חובה </a:t>
                </a:r>
                <a:r>
                  <a:rPr lang="ar-SA" sz="36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(تدعى أيضًا الفائدة النقدية) </a:t>
                </a:r>
                <a:r>
                  <a:rPr lang="ar-SA" sz="36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يتم تحديدها مرة واحدة في الشهر </a:t>
                </a:r>
                <a:r>
                  <a:rPr lang="ar-SA" sz="36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من قبل البنك المركزي (بنك إسرائيل)، مع إضافة ثابتة بنسبة </a:t>
                </a:r>
                <a:r>
                  <a:rPr lang="ar-SA" sz="3600" dirty="0">
                    <a:solidFill>
                      <a:srgbClr val="00B05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1.5%</a:t>
                </a:r>
                <a:r>
                  <a:rPr lang="ar-SA" sz="3600" dirty="0">
                    <a:solidFill>
                      <a:schemeClr val="tx1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.</a:t>
                </a:r>
                <a:endParaRPr lang="en-US" sz="36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marL="96838" indent="0" algn="just">
                  <a:buNone/>
                </a:pPr>
                <a:endParaRPr lang="ar-SA" sz="1000" b="1" dirty="0"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marL="96838" indent="0" algn="just">
                  <a:buNone/>
                </a:pPr>
                <a:r>
                  <a:rPr lang="ar-SA" sz="3600" b="1" dirty="0">
                    <a:solidFill>
                      <a:srgbClr val="00B05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على سبيل المثال</a:t>
                </a:r>
                <a:r>
                  <a:rPr lang="ar-SA" sz="3600" dirty="0">
                    <a:solidFill>
                      <a:srgbClr val="00B05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، </a:t>
                </a:r>
                <a:r>
                  <a:rPr lang="ar-SA" sz="36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إذا كانت نسبة الفائدة النقدية لبنك إسرائيل اليوم </a:t>
                </a:r>
                <a:r>
                  <a:rPr lang="ar-SA" sz="3600" b="1" dirty="0">
                    <a:solidFill>
                      <a:srgbClr val="FF000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0.25%</a:t>
                </a:r>
                <a:r>
                  <a:rPr lang="ar-SA" sz="36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،</a:t>
                </a:r>
                <a:r>
                  <a:rPr lang="ar-SA" sz="3600" b="1" dirty="0">
                    <a:solidFill>
                      <a:srgbClr val="FF000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:r>
                  <a:rPr lang="ar-SA" sz="36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فإن الفائدة البنكية الرئيسية هي:</a:t>
                </a:r>
                <a:endParaRPr lang="en-US" sz="3600" dirty="0"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marL="96838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3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US" sz="3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%+</m:t>
                      </m:r>
                      <m:r>
                        <a:rPr lang="en-US" sz="360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360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60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360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%=</m:t>
                      </m:r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75</m:t>
                      </m:r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sz="3600" dirty="0"/>
              </a:p>
              <a:p>
                <a:pPr marL="96838" indent="0" algn="just">
                  <a:buNone/>
                </a:pPr>
                <a:endParaRPr lang="he-IL" sz="3600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924560" y="948965"/>
                <a:ext cx="11066230" cy="5505253"/>
              </a:xfrm>
              <a:blipFill>
                <a:blip r:embed="rId2"/>
                <a:stretch>
                  <a:fillRect l="-2700" t="-1772" r="-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412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10214</TotalTime>
  <Words>1581</Words>
  <Application>Microsoft Office PowerPoint</Application>
  <PresentationFormat>מותאם אישית</PresentationFormat>
  <Paragraphs>237</Paragraphs>
  <Slides>31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 Math</vt:lpstr>
      <vt:lpstr>Times New Roman</vt:lpstr>
      <vt:lpstr>Traditional Arabic</vt:lpstr>
      <vt:lpstr>Varela Round</vt:lpstr>
      <vt:lpstr>Wingdings</vt:lpstr>
      <vt:lpstr>ערכת נושא Office</vt:lpstr>
      <vt:lpstr>מערכת שידורים לאומית</vt:lpstr>
      <vt:lpstr>اسم الدرس:  7.1 الفائدة البنكية </vt:lpstr>
      <vt:lpstr>التمويل</vt:lpstr>
      <vt:lpstr>ماذا سنتعلم اليوم ؟</vt:lpstr>
      <vt:lpstr>كيفية إظهار النسبة المئوية في كسر عشري.</vt:lpstr>
      <vt:lpstr>تمرين لكيفية إظهار النسبة المئوية في كسر عشري</vt:lpstr>
      <vt:lpstr>7.1.1 ما هي الفائدة البنكية</vt:lpstr>
      <vt:lpstr>أنواع الفوائد في الجهاز الاقتصادي:</vt:lpstr>
      <vt:lpstr>الفائدة البنكية الرئيسية ריבית פריים. </vt:lpstr>
      <vt:lpstr>מצגת של PowerPoint‏</vt:lpstr>
      <vt:lpstr>7.1.2 أنواع الفائدة البنكية סוגי ריביות</vt:lpstr>
      <vt:lpstr>يعتمد مبلغ الفائدة على ثلاثة عوامل لها تأثير مباشر عليه:</vt:lpstr>
      <vt:lpstr>7.1.2.1 الفائدة البسيطة ריבית פשוטה </vt:lpstr>
      <vt:lpstr>مثال: </vt:lpstr>
      <vt:lpstr>او يمكن حساب هذا المبلغ لكل الفترة بموجب المعادلة: </vt:lpstr>
      <vt:lpstr>מצגת של PowerPoint‏</vt:lpstr>
      <vt:lpstr>מצגת של PowerPoint‏</vt:lpstr>
      <vt:lpstr>7.1.2.2 الفائدة المركبة ריבית דריבית</vt:lpstr>
      <vt:lpstr>מצגת של PowerPoint‏</vt:lpstr>
      <vt:lpstr>מצגת של PowerPoint‏</vt:lpstr>
      <vt:lpstr>قانون ارجاع المبلغ مع الفائدة المركبة</vt:lpstr>
      <vt:lpstr>מצגת של PowerPoint‏</vt:lpstr>
      <vt:lpstr>מצגת של PowerPoint‏</vt:lpstr>
      <vt:lpstr>מצגת של PowerPoint‏</vt:lpstr>
      <vt:lpstr>يمكن حساب هذا المبلغ بواسطة القانون     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bahaa.misrad@gmail.com</cp:lastModifiedBy>
  <cp:revision>140</cp:revision>
  <dcterms:created xsi:type="dcterms:W3CDTF">2020-03-15T19:13:03Z</dcterms:created>
  <dcterms:modified xsi:type="dcterms:W3CDTF">2021-11-01T11:28:16Z</dcterms:modified>
</cp:coreProperties>
</file>