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62" r:id="rId4"/>
    <p:sldId id="258" r:id="rId5"/>
    <p:sldId id="286" r:id="rId6"/>
    <p:sldId id="261" r:id="rId7"/>
    <p:sldId id="279" r:id="rId8"/>
    <p:sldId id="263" r:id="rId9"/>
    <p:sldId id="264" r:id="rId10"/>
    <p:sldId id="276" r:id="rId11"/>
    <p:sldId id="282" r:id="rId12"/>
    <p:sldId id="283" r:id="rId13"/>
    <p:sldId id="294" r:id="rId14"/>
    <p:sldId id="278" r:id="rId15"/>
    <p:sldId id="280" r:id="rId16"/>
    <p:sldId id="284" r:id="rId17"/>
    <p:sldId id="285" r:id="rId18"/>
    <p:sldId id="295" r:id="rId19"/>
    <p:sldId id="270" r:id="rId20"/>
    <p:sldId id="291" r:id="rId21"/>
    <p:sldId id="271" r:id="rId22"/>
    <p:sldId id="273" r:id="rId23"/>
    <p:sldId id="272" r:id="rId24"/>
    <p:sldId id="288" r:id="rId25"/>
    <p:sldId id="292" r:id="rId26"/>
    <p:sldId id="287" r:id="rId27"/>
    <p:sldId id="293" r:id="rId28"/>
    <p:sldId id="274" r:id="rId29"/>
    <p:sldId id="281" r:id="rId30"/>
    <p:sldId id="289" r:id="rId31"/>
    <p:sldId id="275" r:id="rId32"/>
  </p:sldIdLst>
  <p:sldSz cx="12192000" cy="6858000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Varela Round" panose="00000500000000000000" pitchFamily="2" charset="-79"/>
      <p:regular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1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40" roundtripDataSignature="AMtx7mjVAp0669xlZZdN5cjoSy+qGcDV+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2D9D0F3-2199-473D-AE0D-BFBF3AA64FCB}">
  <a:tblStyle styleId="{D2D9D0F3-2199-473D-AE0D-BFBF3AA64FCB}" styleName="Table_0">
    <a:wholeTbl>
      <a:tcTxStyle b="off" i="off">
        <a:font>
          <a:latin typeface="Varela Round"/>
          <a:ea typeface="Varela Round"/>
          <a:cs typeface="Varela Round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16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588" y="78"/>
      </p:cViewPr>
      <p:guideLst>
        <p:guide orient="horz" pos="2160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1588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iw-IL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49944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iw-IL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30614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https://www.youtube.com/watch?v=qZ2p2LnGO4E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iw-IL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75872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" name="Google Shape;11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47843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06435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21255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" name="Google Shape;11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20451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82e488cbc7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82e488cbc7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g82e488cbc7_0_7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w-IL"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82754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82e488cbc7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82e488cbc7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g82e488cbc7_0_7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w-IL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02075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82e488cbc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82e488cbc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g82e488cbc7_0_0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w-IL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82e488cbc7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82e488cbc7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g82e488cbc7_0_14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w-IL"/>
              <a:t>8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82e488cbc7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82e488cbc7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g82e488cbc7_0_21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w-IL"/>
              <a:t>9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iw-IL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3383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שער">
  <p:cSld name="שער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6"/>
          <p:cNvSpPr txBox="1">
            <a:spLocks noGrp="1"/>
          </p:cNvSpPr>
          <p:nvPr>
            <p:ph type="ctrTitle"/>
          </p:nvPr>
        </p:nvSpPr>
        <p:spPr>
          <a:xfrm>
            <a:off x="1" y="2693989"/>
            <a:ext cx="121920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6601"/>
              <a:buFont typeface="Varela Round"/>
              <a:buNone/>
              <a:defRPr sz="6601" b="1" i="0" u="none" strike="noStrike" cap="none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6"/>
          <p:cNvSpPr/>
          <p:nvPr/>
        </p:nvSpPr>
        <p:spPr>
          <a:xfrm>
            <a:off x="-670069" y="6569428"/>
            <a:ext cx="2623961" cy="45910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8" name="Google Shape;18;p16"/>
          <p:cNvSpPr/>
          <p:nvPr/>
        </p:nvSpPr>
        <p:spPr>
          <a:xfrm>
            <a:off x="-1488810" y="6304086"/>
            <a:ext cx="3246400" cy="192925"/>
          </a:xfrm>
          <a:prstGeom prst="roundRect">
            <a:avLst>
              <a:gd name="adj" fmla="val 49359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9" name="Google Shape;19;p16"/>
          <p:cNvSpPr/>
          <p:nvPr/>
        </p:nvSpPr>
        <p:spPr>
          <a:xfrm>
            <a:off x="9986482" y="-439221"/>
            <a:ext cx="4205647" cy="63186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0" name="Google Shape;20;p16"/>
          <p:cNvSpPr/>
          <p:nvPr/>
        </p:nvSpPr>
        <p:spPr>
          <a:xfrm>
            <a:off x="8259471" y="6565100"/>
            <a:ext cx="4434214" cy="79653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21" name="Google Shape;21;p16"/>
          <p:cNvPicPr preferRelativeResize="0"/>
          <p:nvPr/>
        </p:nvPicPr>
        <p:blipFill rotWithShape="1">
          <a:blip r:embed="rId2">
            <a:alphaModFix/>
          </a:blip>
          <a:srcRect l="33058" r="33511" b="26248"/>
          <a:stretch/>
        </p:blipFill>
        <p:spPr>
          <a:xfrm>
            <a:off x="5445286" y="369916"/>
            <a:ext cx="1301430" cy="15974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וארבע תמונות">
  <p:cSld name="כותרת וארבע תמונות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5"/>
          <p:cNvSpPr txBox="1">
            <a:spLocks noGrp="1"/>
          </p:cNvSpPr>
          <p:nvPr>
            <p:ph type="ctrTitle"/>
          </p:nvPr>
        </p:nvSpPr>
        <p:spPr>
          <a:xfrm>
            <a:off x="1733909" y="186258"/>
            <a:ext cx="10247689" cy="637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400"/>
              <a:buFont typeface="Varela Round"/>
              <a:buNone/>
              <a:defRPr sz="4400" b="1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5"/>
          <p:cNvSpPr/>
          <p:nvPr/>
        </p:nvSpPr>
        <p:spPr>
          <a:xfrm>
            <a:off x="11186073" y="5980332"/>
            <a:ext cx="1591052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85" name="Google Shape;85;p25"/>
          <p:cNvSpPr/>
          <p:nvPr/>
        </p:nvSpPr>
        <p:spPr>
          <a:xfrm>
            <a:off x="10171544" y="938558"/>
            <a:ext cx="2190882" cy="42691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800" b="0" i="0" u="none" strike="noStrike" cap="none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endParaRPr/>
          </a:p>
        </p:txBody>
      </p:sp>
      <p:sp>
        <p:nvSpPr>
          <p:cNvPr id="86" name="Google Shape;86;p25"/>
          <p:cNvSpPr/>
          <p:nvPr/>
        </p:nvSpPr>
        <p:spPr>
          <a:xfrm>
            <a:off x="-484994" y="320177"/>
            <a:ext cx="2095644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87" name="Google Shape;87;p25"/>
          <p:cNvSpPr/>
          <p:nvPr/>
        </p:nvSpPr>
        <p:spPr>
          <a:xfrm>
            <a:off x="10586241" y="6268720"/>
            <a:ext cx="2190883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88" name="Google Shape;88;p25"/>
          <p:cNvSpPr>
            <a:spLocks noGrp="1"/>
          </p:cNvSpPr>
          <p:nvPr>
            <p:ph type="pic" idx="2"/>
          </p:nvPr>
        </p:nvSpPr>
        <p:spPr>
          <a:xfrm>
            <a:off x="154519" y="1073695"/>
            <a:ext cx="4114650" cy="27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89" name="Google Shape;89;p25"/>
          <p:cNvSpPr>
            <a:spLocks noGrp="1"/>
          </p:cNvSpPr>
          <p:nvPr>
            <p:ph type="pic" idx="3"/>
          </p:nvPr>
        </p:nvSpPr>
        <p:spPr>
          <a:xfrm>
            <a:off x="154519" y="3976095"/>
            <a:ext cx="4114650" cy="27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90" name="Google Shape;90;p25"/>
          <p:cNvSpPr>
            <a:spLocks noGrp="1"/>
          </p:cNvSpPr>
          <p:nvPr>
            <p:ph type="pic" idx="4"/>
          </p:nvPr>
        </p:nvSpPr>
        <p:spPr>
          <a:xfrm>
            <a:off x="4414862" y="1073695"/>
            <a:ext cx="4114650" cy="27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91" name="Google Shape;91;p25"/>
          <p:cNvSpPr>
            <a:spLocks noGrp="1"/>
          </p:cNvSpPr>
          <p:nvPr>
            <p:ph type="pic" idx="5"/>
          </p:nvPr>
        </p:nvSpPr>
        <p:spPr>
          <a:xfrm>
            <a:off x="4414862" y="3976095"/>
            <a:ext cx="4114650" cy="27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ותוכן" type="obj">
  <p:cSld name="OBJEC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6"/>
          <p:cNvSpPr txBox="1">
            <a:spLocks noGrp="1"/>
          </p:cNvSpPr>
          <p:nvPr>
            <p:ph type="title"/>
          </p:nvPr>
        </p:nvSpPr>
        <p:spPr>
          <a:xfrm>
            <a:off x="1" y="213094"/>
            <a:ext cx="12191999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Varela Round"/>
              <a:buNone/>
              <a:defRPr sz="4400" b="1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6"/>
          <p:cNvSpPr txBox="1">
            <a:spLocks noGrp="1"/>
          </p:cNvSpPr>
          <p:nvPr>
            <p:ph type="body" idx="1"/>
          </p:nvPr>
        </p:nvSpPr>
        <p:spPr>
          <a:xfrm>
            <a:off x="515274" y="1195757"/>
            <a:ext cx="8031962" cy="4611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 sz="24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81000" algn="r" rtl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–"/>
              <a:defRPr sz="24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81000" algn="r" rtl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55600" algn="r" rtl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Char char="–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55600" algn="r" rtl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Char char="»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26"/>
          <p:cNvSpPr/>
          <p:nvPr/>
        </p:nvSpPr>
        <p:spPr>
          <a:xfrm>
            <a:off x="1" y="5878199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96" name="Google Shape;96;p26"/>
          <p:cNvSpPr/>
          <p:nvPr/>
        </p:nvSpPr>
        <p:spPr>
          <a:xfrm>
            <a:off x="8667715" y="-110812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97" name="Google Shape;97;p26"/>
          <p:cNvSpPr/>
          <p:nvPr/>
        </p:nvSpPr>
        <p:spPr>
          <a:xfrm>
            <a:off x="0" y="6306749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טקסט גדול-X2">
  <p:cSld name="5_טקסט גדול-X2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7"/>
          <p:cNvSpPr txBox="1">
            <a:spLocks noGrp="1"/>
          </p:cNvSpPr>
          <p:nvPr>
            <p:ph type="ctrTitle"/>
          </p:nvPr>
        </p:nvSpPr>
        <p:spPr>
          <a:xfrm>
            <a:off x="234416" y="1312990"/>
            <a:ext cx="7910518" cy="5224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2800"/>
              <a:buFont typeface="Varela Round"/>
              <a:buNone/>
              <a:defRPr sz="280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7"/>
          <p:cNvSpPr/>
          <p:nvPr/>
        </p:nvSpPr>
        <p:spPr>
          <a:xfrm>
            <a:off x="-910416" y="6189198"/>
            <a:ext cx="3068595" cy="1189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01" name="Google Shape;101;p27"/>
          <p:cNvSpPr/>
          <p:nvPr/>
        </p:nvSpPr>
        <p:spPr>
          <a:xfrm>
            <a:off x="10082352" y="81722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02" name="Google Shape;102;p27"/>
          <p:cNvSpPr/>
          <p:nvPr/>
        </p:nvSpPr>
        <p:spPr>
          <a:xfrm>
            <a:off x="-2155687" y="6347804"/>
            <a:ext cx="5559136" cy="47051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03" name="Google Shape;103;p27"/>
          <p:cNvSpPr txBox="1">
            <a:spLocks noGrp="1"/>
          </p:cNvSpPr>
          <p:nvPr>
            <p:ph type="body" idx="1"/>
          </p:nvPr>
        </p:nvSpPr>
        <p:spPr>
          <a:xfrm>
            <a:off x="0" y="192531"/>
            <a:ext cx="12192000" cy="1009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 rtl="1">
              <a:spcBef>
                <a:spcPts val="960"/>
              </a:spcBef>
              <a:spcAft>
                <a:spcPts val="0"/>
              </a:spcAft>
              <a:buClr>
                <a:srgbClr val="192A72"/>
              </a:buClr>
              <a:buSzPts val="4800"/>
              <a:buNone/>
              <a:defRPr sz="4800" b="1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השיעור שכבה ושם המורה">
  <p:cSld name="השיעור שכבה ושם המורה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7"/>
          <p:cNvSpPr/>
          <p:nvPr/>
        </p:nvSpPr>
        <p:spPr>
          <a:xfrm>
            <a:off x="212943" y="1396870"/>
            <a:ext cx="13177381" cy="2978963"/>
          </a:xfrm>
          <a:prstGeom prst="roundRect">
            <a:avLst>
              <a:gd name="adj" fmla="val 50000"/>
            </a:avLst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800" b="0" i="0" u="none" strike="noStrike" cap="none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rPr>
              <a:t>  </a:t>
            </a:r>
            <a:endParaRPr/>
          </a:p>
        </p:txBody>
      </p:sp>
      <p:sp>
        <p:nvSpPr>
          <p:cNvPr id="24" name="Google Shape;24;p17"/>
          <p:cNvSpPr txBox="1">
            <a:spLocks noGrp="1"/>
          </p:cNvSpPr>
          <p:nvPr>
            <p:ph type="ctrTitle"/>
          </p:nvPr>
        </p:nvSpPr>
        <p:spPr>
          <a:xfrm>
            <a:off x="516000" y="1541327"/>
            <a:ext cx="11160000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6601"/>
              <a:buFont typeface="Varela Round"/>
              <a:buNone/>
              <a:defRPr sz="6601" b="1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5" name="Google Shape;25;p17"/>
          <p:cNvSpPr/>
          <p:nvPr/>
        </p:nvSpPr>
        <p:spPr>
          <a:xfrm>
            <a:off x="7329949" y="6155858"/>
            <a:ext cx="5333866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6" name="Google Shape;26;p17"/>
          <p:cNvSpPr/>
          <p:nvPr/>
        </p:nvSpPr>
        <p:spPr>
          <a:xfrm>
            <a:off x="9501144" y="5870968"/>
            <a:ext cx="3049656" cy="205899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7" name="Google Shape;27;p17"/>
          <p:cNvSpPr/>
          <p:nvPr/>
        </p:nvSpPr>
        <p:spPr>
          <a:xfrm>
            <a:off x="-501113" y="163632"/>
            <a:ext cx="1428110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8" name="Google Shape;28;p17"/>
          <p:cNvSpPr txBox="1">
            <a:spLocks noGrp="1"/>
          </p:cNvSpPr>
          <p:nvPr>
            <p:ph type="subTitle" idx="1"/>
          </p:nvPr>
        </p:nvSpPr>
        <p:spPr>
          <a:xfrm>
            <a:off x="516000" y="2840210"/>
            <a:ext cx="11160000" cy="7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sp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None/>
              <a:defRPr sz="4000" b="1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ct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2pPr>
            <a:lvl3pPr lvl="2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3pPr>
            <a:lvl4pPr lvl="3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4pPr>
            <a:lvl5pPr lvl="4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5pPr>
            <a:lvl6pPr lvl="5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6pPr>
            <a:lvl7pPr lvl="6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7pPr>
            <a:lvl8pPr lvl="7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8pPr>
            <a:lvl9pPr lvl="8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9pPr>
          </a:lstStyle>
          <a:p>
            <a:endParaRPr dirty="0"/>
          </a:p>
        </p:txBody>
      </p:sp>
      <p:sp>
        <p:nvSpPr>
          <p:cNvPr id="29" name="Google Shape;29;p17"/>
          <p:cNvSpPr txBox="1">
            <a:spLocks noGrp="1"/>
          </p:cNvSpPr>
          <p:nvPr>
            <p:ph type="body" idx="2"/>
          </p:nvPr>
        </p:nvSpPr>
        <p:spPr>
          <a:xfrm>
            <a:off x="516000" y="3644294"/>
            <a:ext cx="1116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  <a:defRPr sz="3200" b="1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228600" algn="ct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  <a:defRPr sz="3200" b="1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81000" algn="r" rtl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55600" algn="r" rtl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Char char="–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55600" algn="r" rtl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Char char="»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0" name="Google Shape;30;p17"/>
          <p:cNvSpPr/>
          <p:nvPr/>
        </p:nvSpPr>
        <p:spPr>
          <a:xfrm>
            <a:off x="10059465" y="87232"/>
            <a:ext cx="276885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כותרות ותוכן" preserve="1" userDrawn="1">
  <p:cSld name="1_2 כותרות ותוכן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8"/>
          <p:cNvSpPr txBox="1">
            <a:spLocks noGrp="1"/>
          </p:cNvSpPr>
          <p:nvPr>
            <p:ph type="body" idx="2"/>
          </p:nvPr>
        </p:nvSpPr>
        <p:spPr>
          <a:xfrm>
            <a:off x="515272" y="1059388"/>
            <a:ext cx="11160000" cy="4626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68288" lvl="0" indent="-26828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 sz="24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81000" algn="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–"/>
              <a:defRPr sz="24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42900" algn="r" rtl="1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 dirty="0"/>
          </a:p>
        </p:txBody>
      </p:sp>
      <p:sp>
        <p:nvSpPr>
          <p:cNvPr id="32" name="Google Shape;32;p18"/>
          <p:cNvSpPr txBox="1">
            <a:spLocks noGrp="1"/>
          </p:cNvSpPr>
          <p:nvPr>
            <p:ph type="title"/>
          </p:nvPr>
        </p:nvSpPr>
        <p:spPr>
          <a:xfrm>
            <a:off x="2549769" y="213094"/>
            <a:ext cx="9125503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Varela Round"/>
              <a:buNone/>
              <a:defRPr sz="4400" b="1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" name="Google Shape;35;p18"/>
          <p:cNvSpPr/>
          <p:nvPr/>
        </p:nvSpPr>
        <p:spPr>
          <a:xfrm>
            <a:off x="9664804" y="5699022"/>
            <a:ext cx="476681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6" name="Google Shape;36;p18"/>
          <p:cNvSpPr/>
          <p:nvPr/>
        </p:nvSpPr>
        <p:spPr>
          <a:xfrm>
            <a:off x="-260562" y="181684"/>
            <a:ext cx="2598822" cy="21681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7" name="Google Shape;37;p18"/>
          <p:cNvSpPr/>
          <p:nvPr/>
        </p:nvSpPr>
        <p:spPr>
          <a:xfrm>
            <a:off x="-488825" y="468418"/>
            <a:ext cx="2969302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8" name="Google Shape;38;p18"/>
          <p:cNvSpPr/>
          <p:nvPr/>
        </p:nvSpPr>
        <p:spPr>
          <a:xfrm>
            <a:off x="9010091" y="6104087"/>
            <a:ext cx="3755593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  <p:extLst>
      <p:ext uri="{BB962C8B-B14F-4D97-AF65-F5344CB8AC3E}">
        <p14:creationId xmlns:p14="http://schemas.microsoft.com/office/powerpoint/2010/main" val="2285835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כותרות ותוכן">
  <p:cSld name="2 כותרות ותוכן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8"/>
          <p:cNvSpPr txBox="1">
            <a:spLocks noGrp="1"/>
          </p:cNvSpPr>
          <p:nvPr>
            <p:ph type="title"/>
          </p:nvPr>
        </p:nvSpPr>
        <p:spPr>
          <a:xfrm>
            <a:off x="2549769" y="213094"/>
            <a:ext cx="9125503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Varela Round"/>
              <a:buNone/>
              <a:defRPr sz="4400" b="1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3" name="Google Shape;33;p18"/>
          <p:cNvSpPr txBox="1">
            <a:spLocks noGrp="1"/>
          </p:cNvSpPr>
          <p:nvPr>
            <p:ph type="body" idx="1"/>
          </p:nvPr>
        </p:nvSpPr>
        <p:spPr>
          <a:xfrm>
            <a:off x="515275" y="1059388"/>
            <a:ext cx="111600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1">
              <a:spcBef>
                <a:spcPts val="560"/>
              </a:spcBef>
              <a:spcAft>
                <a:spcPts val="0"/>
              </a:spcAft>
              <a:buClr>
                <a:srgbClr val="12B4BC"/>
              </a:buClr>
              <a:buSzPts val="2800"/>
              <a:buNone/>
              <a:defRPr sz="2800" b="1">
                <a:solidFill>
                  <a:srgbClr val="12B4BC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228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34" name="Google Shape;34;p18"/>
          <p:cNvSpPr txBox="1">
            <a:spLocks noGrp="1"/>
          </p:cNvSpPr>
          <p:nvPr>
            <p:ph type="body" idx="2"/>
          </p:nvPr>
        </p:nvSpPr>
        <p:spPr>
          <a:xfrm>
            <a:off x="515272" y="1725682"/>
            <a:ext cx="111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68288" lvl="0" indent="-26828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 sz="24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81000" algn="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–"/>
              <a:defRPr sz="24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42900" algn="r" rtl="1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 dirty="0"/>
          </a:p>
        </p:txBody>
      </p:sp>
      <p:sp>
        <p:nvSpPr>
          <p:cNvPr id="35" name="Google Shape;35;p18"/>
          <p:cNvSpPr/>
          <p:nvPr/>
        </p:nvSpPr>
        <p:spPr>
          <a:xfrm>
            <a:off x="9664804" y="5699022"/>
            <a:ext cx="476681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6" name="Google Shape;36;p18"/>
          <p:cNvSpPr/>
          <p:nvPr/>
        </p:nvSpPr>
        <p:spPr>
          <a:xfrm>
            <a:off x="-260562" y="181684"/>
            <a:ext cx="2598822" cy="21681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7" name="Google Shape;37;p18"/>
          <p:cNvSpPr/>
          <p:nvPr/>
        </p:nvSpPr>
        <p:spPr>
          <a:xfrm>
            <a:off x="-488825" y="468418"/>
            <a:ext cx="2969302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8" name="Google Shape;38;p18"/>
          <p:cNvSpPr/>
          <p:nvPr/>
        </p:nvSpPr>
        <p:spPr>
          <a:xfrm>
            <a:off x="9010091" y="6104087"/>
            <a:ext cx="3755593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כותרות ותוכן" preserve="1" userDrawn="1">
  <p:cSld name="1_2 כותרות ותוכן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8"/>
          <p:cNvSpPr txBox="1">
            <a:spLocks noGrp="1"/>
          </p:cNvSpPr>
          <p:nvPr>
            <p:ph type="title"/>
          </p:nvPr>
        </p:nvSpPr>
        <p:spPr>
          <a:xfrm>
            <a:off x="2549769" y="213094"/>
            <a:ext cx="9125503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Varela Round"/>
              <a:buNone/>
              <a:defRPr sz="4400" b="1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" name="Google Shape;35;p18"/>
          <p:cNvSpPr/>
          <p:nvPr/>
        </p:nvSpPr>
        <p:spPr>
          <a:xfrm>
            <a:off x="9664804" y="5699022"/>
            <a:ext cx="476681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6" name="Google Shape;36;p18"/>
          <p:cNvSpPr/>
          <p:nvPr/>
        </p:nvSpPr>
        <p:spPr>
          <a:xfrm>
            <a:off x="-260562" y="181684"/>
            <a:ext cx="2598822" cy="21681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7" name="Google Shape;37;p18"/>
          <p:cNvSpPr/>
          <p:nvPr/>
        </p:nvSpPr>
        <p:spPr>
          <a:xfrm>
            <a:off x="-488825" y="468418"/>
            <a:ext cx="2969302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8" name="Google Shape;38;p18"/>
          <p:cNvSpPr/>
          <p:nvPr/>
        </p:nvSpPr>
        <p:spPr>
          <a:xfrm>
            <a:off x="9010091" y="6104087"/>
            <a:ext cx="3755593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  <p:extLst>
      <p:ext uri="{BB962C8B-B14F-4D97-AF65-F5344CB8AC3E}">
        <p14:creationId xmlns:p14="http://schemas.microsoft.com/office/powerpoint/2010/main" val="4235946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בלבד">
  <p:cSld name="כותרת בלבד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0"/>
          <p:cNvSpPr txBox="1">
            <a:spLocks noGrp="1"/>
          </p:cNvSpPr>
          <p:nvPr>
            <p:ph type="title"/>
          </p:nvPr>
        </p:nvSpPr>
        <p:spPr>
          <a:xfrm>
            <a:off x="1" y="213094"/>
            <a:ext cx="12191999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Varela Round"/>
              <a:buNone/>
              <a:defRPr sz="4400" b="1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0"/>
          <p:cNvSpPr/>
          <p:nvPr/>
        </p:nvSpPr>
        <p:spPr>
          <a:xfrm>
            <a:off x="1" y="5878199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50" name="Google Shape;50;p20"/>
          <p:cNvSpPr/>
          <p:nvPr/>
        </p:nvSpPr>
        <p:spPr>
          <a:xfrm>
            <a:off x="8667715" y="-110812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51" name="Google Shape;51;p20"/>
          <p:cNvSpPr/>
          <p:nvPr/>
        </p:nvSpPr>
        <p:spPr>
          <a:xfrm>
            <a:off x="0" y="6306749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ותמונה">
  <p:cSld name="כותרת ותמונה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2"/>
          <p:cNvSpPr>
            <a:spLocks noGrp="1"/>
          </p:cNvSpPr>
          <p:nvPr>
            <p:ph type="pic" idx="2"/>
          </p:nvPr>
        </p:nvSpPr>
        <p:spPr>
          <a:xfrm>
            <a:off x="161147" y="964351"/>
            <a:ext cx="8483175" cy="5721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60" name="Google Shape;60;p22"/>
          <p:cNvSpPr txBox="1">
            <a:spLocks noGrp="1"/>
          </p:cNvSpPr>
          <p:nvPr>
            <p:ph type="ctrTitle"/>
          </p:nvPr>
        </p:nvSpPr>
        <p:spPr>
          <a:xfrm>
            <a:off x="1733909" y="186258"/>
            <a:ext cx="10247689" cy="637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400"/>
              <a:buFont typeface="Varela Round"/>
              <a:buNone/>
              <a:defRPr sz="4400" b="1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2"/>
          <p:cNvSpPr/>
          <p:nvPr/>
        </p:nvSpPr>
        <p:spPr>
          <a:xfrm>
            <a:off x="11186073" y="5980332"/>
            <a:ext cx="1591052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62" name="Google Shape;62;p22"/>
          <p:cNvSpPr/>
          <p:nvPr/>
        </p:nvSpPr>
        <p:spPr>
          <a:xfrm>
            <a:off x="11032901" y="950191"/>
            <a:ext cx="1159099" cy="347376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800" b="0" i="0" u="none" strike="noStrike" cap="none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endParaRPr/>
          </a:p>
        </p:txBody>
      </p:sp>
      <p:sp>
        <p:nvSpPr>
          <p:cNvPr id="63" name="Google Shape;63;p22"/>
          <p:cNvSpPr/>
          <p:nvPr/>
        </p:nvSpPr>
        <p:spPr>
          <a:xfrm>
            <a:off x="-484994" y="320177"/>
            <a:ext cx="2095644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64" name="Google Shape;64;p22"/>
          <p:cNvSpPr/>
          <p:nvPr/>
        </p:nvSpPr>
        <p:spPr>
          <a:xfrm>
            <a:off x="10586241" y="6268720"/>
            <a:ext cx="2190883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כותרת ושתי תמונות">
  <p:cSld name="1_כותרת ושתי תמונות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3"/>
          <p:cNvSpPr>
            <a:spLocks noGrp="1"/>
          </p:cNvSpPr>
          <p:nvPr>
            <p:ph type="pic" idx="2"/>
          </p:nvPr>
        </p:nvSpPr>
        <p:spPr>
          <a:xfrm>
            <a:off x="6444696" y="978201"/>
            <a:ext cx="5395321" cy="3638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67" name="Google Shape;67;p23"/>
          <p:cNvSpPr txBox="1">
            <a:spLocks noGrp="1"/>
          </p:cNvSpPr>
          <p:nvPr>
            <p:ph type="ctrTitle"/>
          </p:nvPr>
        </p:nvSpPr>
        <p:spPr>
          <a:xfrm>
            <a:off x="1733910" y="186258"/>
            <a:ext cx="10221024" cy="637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400"/>
              <a:buFont typeface="Varela Round"/>
              <a:buNone/>
              <a:defRPr sz="4400" b="1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3"/>
          <p:cNvSpPr/>
          <p:nvPr/>
        </p:nvSpPr>
        <p:spPr>
          <a:xfrm>
            <a:off x="11186073" y="5980332"/>
            <a:ext cx="1591052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69" name="Google Shape;69;p23"/>
          <p:cNvSpPr/>
          <p:nvPr/>
        </p:nvSpPr>
        <p:spPr>
          <a:xfrm>
            <a:off x="-413012" y="764744"/>
            <a:ext cx="1159099" cy="42691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800" b="0" i="0" u="none" strike="noStrike" cap="none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endParaRPr/>
          </a:p>
        </p:txBody>
      </p:sp>
      <p:sp>
        <p:nvSpPr>
          <p:cNvPr id="70" name="Google Shape;70;p23"/>
          <p:cNvSpPr/>
          <p:nvPr/>
        </p:nvSpPr>
        <p:spPr>
          <a:xfrm>
            <a:off x="-484994" y="320177"/>
            <a:ext cx="2095644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71" name="Google Shape;71;p23"/>
          <p:cNvSpPr/>
          <p:nvPr/>
        </p:nvSpPr>
        <p:spPr>
          <a:xfrm>
            <a:off x="10586241" y="6268720"/>
            <a:ext cx="2190883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72" name="Google Shape;72;p23"/>
          <p:cNvSpPr>
            <a:spLocks noGrp="1"/>
          </p:cNvSpPr>
          <p:nvPr>
            <p:ph type="pic" idx="3"/>
          </p:nvPr>
        </p:nvSpPr>
        <p:spPr>
          <a:xfrm>
            <a:off x="843274" y="978201"/>
            <a:ext cx="5395321" cy="3638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ושלוש תמונות">
  <p:cSld name="כותרת ושלוש תמונות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4"/>
          <p:cNvSpPr>
            <a:spLocks noGrp="1"/>
          </p:cNvSpPr>
          <p:nvPr>
            <p:ph type="pic" idx="2"/>
          </p:nvPr>
        </p:nvSpPr>
        <p:spPr>
          <a:xfrm>
            <a:off x="5513040" y="1030562"/>
            <a:ext cx="5395321" cy="3638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75" name="Google Shape;75;p24"/>
          <p:cNvSpPr txBox="1">
            <a:spLocks noGrp="1"/>
          </p:cNvSpPr>
          <p:nvPr>
            <p:ph type="ctrTitle"/>
          </p:nvPr>
        </p:nvSpPr>
        <p:spPr>
          <a:xfrm>
            <a:off x="1733909" y="186258"/>
            <a:ext cx="10247689" cy="637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400"/>
              <a:buFont typeface="Varela Round"/>
              <a:buNone/>
              <a:defRPr sz="4400" b="1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4"/>
          <p:cNvSpPr/>
          <p:nvPr/>
        </p:nvSpPr>
        <p:spPr>
          <a:xfrm>
            <a:off x="11186073" y="5980332"/>
            <a:ext cx="1591052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77" name="Google Shape;77;p24"/>
          <p:cNvSpPr/>
          <p:nvPr/>
        </p:nvSpPr>
        <p:spPr>
          <a:xfrm>
            <a:off x="-413012" y="764744"/>
            <a:ext cx="1159099" cy="42691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800" b="0" i="0" u="none" strike="noStrike" cap="none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endParaRPr/>
          </a:p>
        </p:txBody>
      </p:sp>
      <p:sp>
        <p:nvSpPr>
          <p:cNvPr id="78" name="Google Shape;78;p24"/>
          <p:cNvSpPr/>
          <p:nvPr/>
        </p:nvSpPr>
        <p:spPr>
          <a:xfrm>
            <a:off x="-484994" y="320177"/>
            <a:ext cx="2095644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79" name="Google Shape;79;p24"/>
          <p:cNvSpPr/>
          <p:nvPr/>
        </p:nvSpPr>
        <p:spPr>
          <a:xfrm>
            <a:off x="10586241" y="6268720"/>
            <a:ext cx="2190883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80" name="Google Shape;80;p24"/>
          <p:cNvSpPr>
            <a:spLocks noGrp="1"/>
          </p:cNvSpPr>
          <p:nvPr>
            <p:ph type="pic" idx="3"/>
          </p:nvPr>
        </p:nvSpPr>
        <p:spPr>
          <a:xfrm>
            <a:off x="1241442" y="1030562"/>
            <a:ext cx="4114650" cy="27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81" name="Google Shape;81;p24"/>
          <p:cNvSpPr>
            <a:spLocks noGrp="1"/>
          </p:cNvSpPr>
          <p:nvPr>
            <p:ph type="pic" idx="4"/>
          </p:nvPr>
        </p:nvSpPr>
        <p:spPr>
          <a:xfrm>
            <a:off x="1241442" y="3932962"/>
            <a:ext cx="4114650" cy="27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Varela Round"/>
              <a:buNone/>
              <a:defRPr sz="4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5"/>
          <p:cNvSpPr txBox="1"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r" rtl="1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406400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81000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12" name="Google Shape;12;p15"/>
          <p:cNvSpPr txBox="1">
            <a:spLocks noGrp="1"/>
          </p:cNvSpPr>
          <p:nvPr>
            <p:ph type="dt" idx="10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13" name="Google Shape;13;p15"/>
          <p:cNvSpPr txBox="1">
            <a:spLocks noGrp="1"/>
          </p:cNvSpPr>
          <p:nvPr>
            <p:ph type="ft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14" name="Google Shape;14;p15"/>
          <p:cNvSpPr txBox="1">
            <a:spLocks noGrp="1"/>
          </p:cNvSpPr>
          <p:nvPr>
            <p:ph type="sldNum" idx="1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0" marR="0" lvl="1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0" marR="0" lvl="2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0" marR="0" lvl="3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0" marR="0" lvl="4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0" marR="0" lvl="5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0" marR="0" lvl="6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0" marR="0" lvl="7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0" marR="0" lvl="8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1" r:id="rId4"/>
    <p:sldLayoutId id="2147483662" r:id="rId5"/>
    <p:sldLayoutId id="2147483653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qZ2p2LnGO4E?feature=oembed" TargetMode="Externa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hyperlink" Target="https://www.youtube.com/watch?v=qZ2p2LnGO4E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google.com/maps/@21.4175715,39.8475901,11.75z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maps/@21.4175715,39.8475901,11.75z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"/>
          <p:cNvSpPr txBox="1">
            <a:spLocks noGrp="1"/>
          </p:cNvSpPr>
          <p:nvPr>
            <p:ph type="ctrTitle"/>
          </p:nvPr>
        </p:nvSpPr>
        <p:spPr>
          <a:xfrm>
            <a:off x="1" y="2693893"/>
            <a:ext cx="12192000" cy="1470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6600"/>
              <a:buFont typeface="Varela Round"/>
              <a:buNone/>
            </a:pPr>
            <a:r>
              <a:rPr lang="iw-IL"/>
              <a:t>מערכת שידורים לאומית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ציין מיקום טקסט 8">
            <a:extLst>
              <a:ext uri="{FF2B5EF4-FFF2-40B4-BE49-F238E27FC236}">
                <a16:creationId xmlns:a16="http://schemas.microsoft.com/office/drawing/2014/main" id="{1DCCCC23-C782-4962-8DB2-E300CADE464D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090218" y="1059388"/>
            <a:ext cx="7585053" cy="4626294"/>
          </a:xfrm>
        </p:spPr>
        <p:txBody>
          <a:bodyPr/>
          <a:lstStyle/>
          <a:p>
            <a:pPr marL="0" lvl="0" indent="0" rtl="0">
              <a:lnSpc>
                <a:spcPct val="150000"/>
              </a:lnSpc>
              <a:spcAft>
                <a:spcPts val="600"/>
              </a:spcAft>
              <a:buNone/>
            </a:pPr>
            <a:r>
              <a:rPr lang="he-IL" dirty="0">
                <a:solidFill>
                  <a:srgbClr val="00B0F0"/>
                </a:solidFill>
              </a:rPr>
              <a:t>מנהגים:</a:t>
            </a:r>
            <a:r>
              <a:rPr lang="he-IL" dirty="0">
                <a:solidFill>
                  <a:srgbClr val="FF0000"/>
                </a:solidFill>
              </a:rPr>
              <a:t> </a:t>
            </a:r>
            <a:r>
              <a:rPr lang="he-IL" dirty="0"/>
              <a:t>הכנסת אורחים, גאולת דם</a:t>
            </a:r>
          </a:p>
          <a:p>
            <a:pPr marL="0" lvl="0" indent="0" rtl="0">
              <a:lnSpc>
                <a:spcPct val="150000"/>
              </a:lnSpc>
              <a:spcAft>
                <a:spcPts val="600"/>
              </a:spcAft>
              <a:buNone/>
            </a:pPr>
            <a:r>
              <a:rPr lang="he-IL" dirty="0">
                <a:solidFill>
                  <a:srgbClr val="00B0F0"/>
                </a:solidFill>
              </a:rPr>
              <a:t>תכונות:</a:t>
            </a:r>
            <a:r>
              <a:rPr lang="he-IL" dirty="0"/>
              <a:t> אומץ לב, נאמנות </a:t>
            </a:r>
            <a:endParaRPr lang="en-US" dirty="0"/>
          </a:p>
          <a:p>
            <a:pPr marL="0" lvl="0" indent="0" rtl="0">
              <a:lnSpc>
                <a:spcPct val="150000"/>
              </a:lnSpc>
              <a:spcAft>
                <a:spcPts val="600"/>
              </a:spcAft>
              <a:buNone/>
            </a:pPr>
            <a:r>
              <a:rPr lang="he-IL" dirty="0">
                <a:solidFill>
                  <a:srgbClr val="00B0F0"/>
                </a:solidFill>
              </a:rPr>
              <a:t>אמונה: </a:t>
            </a:r>
            <a:r>
              <a:rPr lang="he-IL" dirty="0"/>
              <a:t>מרביתם עובדי אלילים, ומיעוטם נוצרים ויהודים </a:t>
            </a:r>
            <a:endParaRPr lang="en-US" dirty="0"/>
          </a:p>
          <a:p>
            <a:pPr marL="0" lvl="0" indent="0" rtl="0">
              <a:lnSpc>
                <a:spcPct val="150000"/>
              </a:lnSpc>
              <a:spcAft>
                <a:spcPts val="600"/>
              </a:spcAft>
              <a:buNone/>
            </a:pPr>
            <a:r>
              <a:rPr lang="he-IL" dirty="0">
                <a:solidFill>
                  <a:srgbClr val="00B0F0"/>
                </a:solidFill>
              </a:rPr>
              <a:t>תרבות:</a:t>
            </a:r>
            <a:r>
              <a:rPr lang="he-IL" dirty="0"/>
              <a:t> שירי לוחמים , שירי אהבה, הספד למתים </a:t>
            </a:r>
          </a:p>
          <a:p>
            <a:pPr marL="0" lvl="0" indent="0" rtl="0">
              <a:lnSpc>
                <a:spcPct val="150000"/>
              </a:lnSpc>
              <a:spcAft>
                <a:spcPts val="600"/>
              </a:spcAft>
              <a:buNone/>
            </a:pPr>
            <a:r>
              <a:rPr lang="he-IL" dirty="0">
                <a:solidFill>
                  <a:srgbClr val="00B0F0"/>
                </a:solidFill>
              </a:rPr>
              <a:t>עלייה לרגל </a:t>
            </a:r>
            <a:r>
              <a:rPr lang="he-IL" dirty="0"/>
              <a:t>שנמשכה שלושה חודשים בשנה ובמהלכה עלו </a:t>
            </a:r>
            <a:r>
              <a:rPr lang="he-IL" dirty="0" err="1"/>
              <a:t>ל</a:t>
            </a:r>
            <a:r>
              <a:rPr lang="he-IL" b="1" dirty="0" err="1"/>
              <a:t>כעבה</a:t>
            </a:r>
            <a:r>
              <a:rPr lang="he-IL" dirty="0"/>
              <a:t> שבמכה . אסור היה להילחם בחודשים אלה</a:t>
            </a:r>
            <a:endParaRPr lang="en-US" dirty="0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8B53F01E-5876-44D5-B7D0-AFA399D2C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המשותף בין תושבי חצי היא ערב</a:t>
            </a: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174" y="1059388"/>
            <a:ext cx="2689426" cy="389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03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איך תנאים פיזיים מכתיבים אורח חיים?</a:t>
            </a:r>
          </a:p>
        </p:txBody>
      </p:sp>
      <p:sp>
        <p:nvSpPr>
          <p:cNvPr id="8" name="Google Shape;212;p6"/>
          <p:cNvSpPr/>
          <p:nvPr/>
        </p:nvSpPr>
        <p:spPr>
          <a:xfrm>
            <a:off x="7704521" y="1527627"/>
            <a:ext cx="2520000" cy="1800000"/>
          </a:xfrm>
          <a:prstGeom prst="downArrow">
            <a:avLst>
              <a:gd name="adj1" fmla="val 85893"/>
              <a:gd name="adj2" fmla="val 51594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lang="he-IL" sz="2000" dirty="0">
              <a:solidFill>
                <a:schemeClr val="bg1"/>
              </a:solidFill>
              <a:latin typeface="Varela Round"/>
              <a:cs typeface="Varela Round"/>
              <a:sym typeface="Varela Round"/>
            </a:endParaRPr>
          </a:p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000" dirty="0">
                <a:solidFill>
                  <a:schemeClr val="bg1"/>
                </a:solidFill>
                <a:latin typeface="Varela Round"/>
                <a:cs typeface="Varela Round"/>
                <a:sym typeface="Varela Round"/>
              </a:rPr>
              <a:t>מחסור קבוע במשאבים ובאספקה </a:t>
            </a:r>
            <a:endParaRPr sz="2000" dirty="0">
              <a:solidFill>
                <a:schemeClr val="bg1"/>
              </a:solidFill>
            </a:endParaRPr>
          </a:p>
        </p:txBody>
      </p:sp>
      <p:sp>
        <p:nvSpPr>
          <p:cNvPr id="11" name="Google Shape;212;p6"/>
          <p:cNvSpPr/>
          <p:nvPr/>
        </p:nvSpPr>
        <p:spPr>
          <a:xfrm>
            <a:off x="3256350" y="1401096"/>
            <a:ext cx="2520000" cy="1800000"/>
          </a:xfrm>
          <a:prstGeom prst="downArrow">
            <a:avLst>
              <a:gd name="adj1" fmla="val 74015"/>
              <a:gd name="adj2" fmla="val 51594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/>
            <a:r>
              <a:rPr lang="he-IL" sz="2000" dirty="0">
                <a:solidFill>
                  <a:schemeClr val="bg1"/>
                </a:solidFill>
                <a:latin typeface="Varela Round" panose="020B0604020202020204" charset="-79"/>
                <a:cs typeface="Varela Round" panose="020B0604020202020204" charset="-79"/>
              </a:rPr>
              <a:t>מיעוט מים ומשקעים </a:t>
            </a:r>
            <a:endParaRPr sz="2000" dirty="0">
              <a:solidFill>
                <a:schemeClr val="bg1"/>
              </a:solidFill>
              <a:latin typeface="Varela Round" panose="020B0604020202020204" charset="-79"/>
              <a:cs typeface="Varela Round" panose="020B0604020202020204" charset="-79"/>
            </a:endParaRPr>
          </a:p>
        </p:txBody>
      </p:sp>
      <p:sp>
        <p:nvSpPr>
          <p:cNvPr id="15" name="Google Shape;213;p6"/>
          <p:cNvSpPr/>
          <p:nvPr/>
        </p:nvSpPr>
        <p:spPr>
          <a:xfrm>
            <a:off x="5711797" y="3285141"/>
            <a:ext cx="2520000" cy="1800000"/>
          </a:xfrm>
          <a:prstGeom prst="downArrow">
            <a:avLst>
              <a:gd name="adj1" fmla="val 74015"/>
              <a:gd name="adj2" fmla="val 51594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lang="he-IL" sz="2000" dirty="0">
              <a:solidFill>
                <a:schemeClr val="bg1"/>
              </a:solidFill>
              <a:latin typeface="Varela Round" panose="020B0604020202020204" charset="-79"/>
              <a:cs typeface="Varela Round" panose="020B0604020202020204" charset="-79"/>
            </a:endParaRPr>
          </a:p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000" dirty="0">
                <a:solidFill>
                  <a:schemeClr val="bg1"/>
                </a:solidFill>
                <a:latin typeface="Varela Round" panose="020B0604020202020204" charset="-79"/>
                <a:cs typeface="Varela Round" panose="020B0604020202020204" charset="-79"/>
              </a:rPr>
              <a:t>מרחק גדול בין ישובים ומקורות פרנסה </a:t>
            </a:r>
            <a:endParaRPr sz="2000" dirty="0">
              <a:solidFill>
                <a:schemeClr val="bg1"/>
              </a:solidFill>
              <a:latin typeface="Varela Round" panose="020B0604020202020204" charset="-79"/>
              <a:cs typeface="Varela Round" panose="020B0604020202020204" charset="-79"/>
            </a:endParaRPr>
          </a:p>
        </p:txBody>
      </p:sp>
      <p:sp>
        <p:nvSpPr>
          <p:cNvPr id="19" name="Google Shape;213;p6"/>
          <p:cNvSpPr/>
          <p:nvPr/>
        </p:nvSpPr>
        <p:spPr>
          <a:xfrm>
            <a:off x="864193" y="2750340"/>
            <a:ext cx="2520000" cy="1800000"/>
          </a:xfrm>
          <a:prstGeom prst="downArrow">
            <a:avLst>
              <a:gd name="adj1" fmla="val 74015"/>
              <a:gd name="adj2" fmla="val 51594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he-IL" sz="2000" dirty="0">
              <a:solidFill>
                <a:schemeClr val="bg1"/>
              </a:solidFill>
              <a:latin typeface="Varela Round" panose="020B0604020202020204" charset="-79"/>
              <a:cs typeface="Varela Round" panose="020B0604020202020204" charset="-79"/>
            </a:endParaRPr>
          </a:p>
          <a:p>
            <a:pPr algn="ctr"/>
            <a:endParaRPr lang="he-IL" sz="2000" dirty="0">
              <a:solidFill>
                <a:schemeClr val="bg1"/>
              </a:solidFill>
              <a:latin typeface="Varela Round" panose="020B0604020202020204" charset="-79"/>
              <a:cs typeface="Varela Round" panose="020B0604020202020204" charset="-79"/>
            </a:endParaRPr>
          </a:p>
          <a:p>
            <a:pPr algn="ctr"/>
            <a:r>
              <a:rPr lang="he-IL" sz="2000" dirty="0">
                <a:solidFill>
                  <a:schemeClr val="bg1"/>
                </a:solidFill>
                <a:latin typeface="Varela Round" panose="020B0604020202020204" charset="-79"/>
                <a:cs typeface="Varela Round" panose="020B0604020202020204" charset="-79"/>
              </a:rPr>
              <a:t>ריחוק ממרכזי שלטון, משטרה ומשפט</a:t>
            </a:r>
            <a:endParaRPr lang="en-US" sz="2000" dirty="0">
              <a:solidFill>
                <a:schemeClr val="bg1"/>
              </a:solidFill>
              <a:latin typeface="Varela Round" panose="020B0604020202020204" charset="-79"/>
              <a:cs typeface="Varela Round" panose="020B0604020202020204" charset="-79"/>
            </a:endParaRPr>
          </a:p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000" dirty="0">
                <a:solidFill>
                  <a:schemeClr val="bg1"/>
                </a:solidFill>
                <a:latin typeface="Varela Round" panose="020B0604020202020204" charset="-79"/>
                <a:cs typeface="Varela Round" panose="020B0604020202020204" charset="-79"/>
              </a:rPr>
              <a:t> </a:t>
            </a:r>
            <a:endParaRPr sz="2000" dirty="0">
              <a:solidFill>
                <a:schemeClr val="bg1"/>
              </a:solidFill>
              <a:latin typeface="Varela Round" panose="020B0604020202020204" charset="-79"/>
              <a:cs typeface="Varela Round" panose="020B060402020202020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8330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5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איך תנאים פיזיים מכתיבים אורח חיים?</a:t>
            </a:r>
          </a:p>
        </p:txBody>
      </p:sp>
      <p:sp>
        <p:nvSpPr>
          <p:cNvPr id="8" name="Google Shape;212;p6"/>
          <p:cNvSpPr/>
          <p:nvPr/>
        </p:nvSpPr>
        <p:spPr>
          <a:xfrm>
            <a:off x="7326344" y="1075551"/>
            <a:ext cx="2880000" cy="1080000"/>
          </a:xfrm>
          <a:prstGeom prst="downArrow">
            <a:avLst>
              <a:gd name="adj1" fmla="val 85893"/>
              <a:gd name="adj2" fmla="val 3628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1800" dirty="0">
                <a:solidFill>
                  <a:schemeClr val="bg1"/>
                </a:solidFill>
                <a:latin typeface="Varela Round"/>
                <a:cs typeface="Varela Round"/>
                <a:sym typeface="Varela Round"/>
              </a:rPr>
              <a:t>מחסור קבוע במשאבים ובאספקה</a:t>
            </a:r>
            <a:endParaRPr sz="1800" dirty="0">
              <a:solidFill>
                <a:schemeClr val="bg1"/>
              </a:solidFill>
            </a:endParaRPr>
          </a:p>
        </p:txBody>
      </p:sp>
      <p:sp>
        <p:nvSpPr>
          <p:cNvPr id="12" name="Google Shape;213;p6"/>
          <p:cNvSpPr/>
          <p:nvPr/>
        </p:nvSpPr>
        <p:spPr>
          <a:xfrm>
            <a:off x="7326344" y="2444683"/>
            <a:ext cx="2880000" cy="1260000"/>
          </a:xfrm>
          <a:prstGeom prst="downArrow">
            <a:avLst>
              <a:gd name="adj1" fmla="val 74015"/>
              <a:gd name="adj2" fmla="val 51594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lang="he-IL" sz="1800" dirty="0">
              <a:solidFill>
                <a:schemeClr val="bg1"/>
              </a:solidFill>
              <a:latin typeface="Varela Round" panose="020B0604020202020204" charset="-79"/>
              <a:cs typeface="Varela Round" panose="020B0604020202020204" charset="-79"/>
            </a:endParaRPr>
          </a:p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1800" dirty="0">
                <a:solidFill>
                  <a:schemeClr val="bg1"/>
                </a:solidFill>
                <a:latin typeface="Varela Round" panose="020B0604020202020204" charset="-79"/>
                <a:cs typeface="Varela Round" panose="020B0604020202020204" charset="-79"/>
              </a:rPr>
              <a:t>נוודות-פרנסה מגידול עיזים וכבשים</a:t>
            </a:r>
            <a:endParaRPr sz="1800" dirty="0">
              <a:solidFill>
                <a:schemeClr val="bg1"/>
              </a:solidFill>
              <a:latin typeface="Varela Round" panose="020B0604020202020204" charset="-79"/>
              <a:cs typeface="Varela Round" panose="020B0604020202020204" charset="-79"/>
            </a:endParaRPr>
          </a:p>
        </p:txBody>
      </p:sp>
      <p:sp>
        <p:nvSpPr>
          <p:cNvPr id="13" name="Google Shape;214;p6"/>
          <p:cNvSpPr/>
          <p:nvPr/>
        </p:nvSpPr>
        <p:spPr>
          <a:xfrm>
            <a:off x="4001219" y="2335906"/>
            <a:ext cx="2880000" cy="1080000"/>
          </a:xfrm>
          <a:prstGeom prst="downArrow">
            <a:avLst>
              <a:gd name="adj1" fmla="val 74015"/>
              <a:gd name="adj2" fmla="val 51594"/>
            </a:avLst>
          </a:prstGeom>
          <a:solidFill>
            <a:srgbClr val="12B4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1800" b="0" i="0" u="none" strike="noStrike" cap="none" dirty="0">
                <a:solidFill>
                  <a:schemeClr val="bg1"/>
                </a:solidFill>
                <a:latin typeface="Varela Round"/>
                <a:ea typeface="Varela Round"/>
                <a:cs typeface="Varela Round"/>
                <a:sym typeface="Varela Round"/>
              </a:rPr>
              <a:t>נקמת דם  </a:t>
            </a:r>
            <a:endParaRPr sz="1800" b="0" i="0" u="none" strike="noStrike" cap="none" dirty="0">
              <a:solidFill>
                <a:schemeClr val="bg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5" name="Google Shape;213;p6"/>
          <p:cNvSpPr/>
          <p:nvPr/>
        </p:nvSpPr>
        <p:spPr>
          <a:xfrm>
            <a:off x="4001219" y="1075551"/>
            <a:ext cx="2880000" cy="1080000"/>
          </a:xfrm>
          <a:prstGeom prst="downArrow">
            <a:avLst>
              <a:gd name="adj1" fmla="val 74015"/>
              <a:gd name="adj2" fmla="val 51594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lang="he-IL" sz="1800" dirty="0">
              <a:solidFill>
                <a:schemeClr val="bg1"/>
              </a:solidFill>
              <a:latin typeface="Varela Round" panose="020B0604020202020204" charset="-79"/>
              <a:cs typeface="Varela Round" panose="020B0604020202020204" charset="-79"/>
            </a:endParaRPr>
          </a:p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1800" dirty="0">
                <a:solidFill>
                  <a:schemeClr val="bg1"/>
                </a:solidFill>
                <a:latin typeface="Varela Round" panose="020B0604020202020204" charset="-79"/>
                <a:cs typeface="Varela Round" panose="020B0604020202020204" charset="-79"/>
              </a:rPr>
              <a:t>מרחק גדול בין ישובים ומקורות פרנסה </a:t>
            </a:r>
            <a:endParaRPr sz="1800" dirty="0">
              <a:solidFill>
                <a:schemeClr val="bg1"/>
              </a:solidFill>
              <a:latin typeface="Varela Round" panose="020B0604020202020204" charset="-79"/>
              <a:cs typeface="Varela Round" panose="020B0604020202020204" charset="-79"/>
            </a:endParaRPr>
          </a:p>
        </p:txBody>
      </p:sp>
      <p:sp>
        <p:nvSpPr>
          <p:cNvPr id="17" name="Google Shape;213;p6"/>
          <p:cNvSpPr/>
          <p:nvPr/>
        </p:nvSpPr>
        <p:spPr>
          <a:xfrm>
            <a:off x="4001219" y="4856615"/>
            <a:ext cx="2880000" cy="1620000"/>
          </a:xfrm>
          <a:prstGeom prst="downArrow">
            <a:avLst>
              <a:gd name="adj1" fmla="val 74015"/>
              <a:gd name="adj2" fmla="val 51594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/>
            <a:endParaRPr lang="he-IL" sz="1800" dirty="0">
              <a:solidFill>
                <a:schemeClr val="bg1"/>
              </a:solidFill>
              <a:latin typeface="Varela Round" panose="020B0604020202020204" charset="-79"/>
              <a:cs typeface="Varela Round" panose="020B0604020202020204" charset="-79"/>
            </a:endParaRPr>
          </a:p>
          <a:p>
            <a:pPr algn="ctr" rtl="1"/>
            <a:r>
              <a:rPr lang="he-IL" sz="1800" dirty="0">
                <a:solidFill>
                  <a:schemeClr val="bg1"/>
                </a:solidFill>
                <a:latin typeface="Varela Round" panose="020B0604020202020204" charset="-79"/>
                <a:cs typeface="Varela Round" panose="020B0604020202020204" charset="-79"/>
              </a:rPr>
              <a:t>נקמת דם יכולה ליצור מעגל בלתי פוסק של רציחות.</a:t>
            </a:r>
            <a:endParaRPr lang="en-US" sz="1800" dirty="0">
              <a:solidFill>
                <a:schemeClr val="bg1"/>
              </a:solidFill>
              <a:latin typeface="Varela Round" panose="020B0604020202020204" charset="-79"/>
              <a:cs typeface="Varela Round" panose="020B0604020202020204" charset="-79"/>
            </a:endParaRPr>
          </a:p>
          <a:p>
            <a:pPr lvl="0" algn="ctr" rtl="1"/>
            <a:r>
              <a:rPr lang="he-IL" sz="1800" dirty="0">
                <a:solidFill>
                  <a:schemeClr val="bg1"/>
                </a:solidFill>
                <a:latin typeface="Varela Round" panose="020B0604020202020204" charset="-79"/>
                <a:cs typeface="Varela Round" panose="020B0604020202020204" charset="-79"/>
              </a:rPr>
              <a:t> </a:t>
            </a:r>
            <a:r>
              <a:rPr lang="he-IL" sz="1800" dirty="0">
                <a:solidFill>
                  <a:srgbClr val="FF0000"/>
                </a:solidFill>
                <a:latin typeface="Varela Round" panose="020B0604020202020204" charset="-79"/>
                <a:cs typeface="Varela Round" panose="020B0604020202020204" charset="-79"/>
              </a:rPr>
              <a:t>בעיה</a:t>
            </a:r>
            <a:endParaRPr sz="1800" dirty="0">
              <a:solidFill>
                <a:srgbClr val="FF0000"/>
              </a:solidFill>
              <a:latin typeface="Varela Round" panose="020B0604020202020204" charset="-79"/>
              <a:cs typeface="Varela Round" panose="020B0604020202020204" charset="-79"/>
            </a:endParaRPr>
          </a:p>
        </p:txBody>
      </p:sp>
      <p:sp>
        <p:nvSpPr>
          <p:cNvPr id="20" name="Google Shape;214;p6"/>
          <p:cNvSpPr/>
          <p:nvPr/>
        </p:nvSpPr>
        <p:spPr>
          <a:xfrm>
            <a:off x="4001219" y="3596261"/>
            <a:ext cx="2880000" cy="1080000"/>
          </a:xfrm>
          <a:prstGeom prst="downArrow">
            <a:avLst>
              <a:gd name="adj1" fmla="val 74015"/>
              <a:gd name="adj2" fmla="val 51594"/>
            </a:avLst>
          </a:prstGeom>
          <a:solidFill>
            <a:srgbClr val="12B4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/>
            <a:endParaRPr lang="he-IL" sz="1800" dirty="0">
              <a:solidFill>
                <a:schemeClr val="bg1"/>
              </a:solidFill>
              <a:latin typeface="Varela Round" panose="020B0604020202020204" charset="-79"/>
              <a:cs typeface="Varela Round" panose="020B0604020202020204" charset="-79"/>
            </a:endParaRPr>
          </a:p>
          <a:p>
            <a:pPr lvl="0" algn="ctr" rtl="1"/>
            <a:r>
              <a:rPr lang="he-IL" sz="1800" dirty="0">
                <a:solidFill>
                  <a:schemeClr val="bg1"/>
                </a:solidFill>
                <a:latin typeface="Varela Round" panose="020B0604020202020204" charset="-79"/>
                <a:cs typeface="Varela Round" panose="020B0604020202020204" charset="-79"/>
              </a:rPr>
              <a:t>המשפחה משמשת בתור הגוף השופט והמבצע. </a:t>
            </a:r>
            <a:r>
              <a:rPr lang="he-IL" sz="1800" dirty="0">
                <a:solidFill>
                  <a:srgbClr val="FF0000"/>
                </a:solidFill>
                <a:latin typeface="Varela Round" panose="020B0604020202020204" charset="-79"/>
                <a:cs typeface="Varela Round" panose="020B0604020202020204" charset="-79"/>
              </a:rPr>
              <a:t>פתרון</a:t>
            </a:r>
            <a:endParaRPr sz="1800" b="0" i="0" u="none" strike="noStrike" cap="none" dirty="0">
              <a:solidFill>
                <a:srgbClr val="FF0000"/>
              </a:solidFill>
              <a:latin typeface="Varela Round" panose="020B0604020202020204" charset="-79"/>
              <a:ea typeface="Varela Round"/>
              <a:cs typeface="Varela Round" panose="020B0604020202020204" charset="-79"/>
              <a:sym typeface="Varela Round"/>
            </a:endParaRPr>
          </a:p>
        </p:txBody>
      </p:sp>
      <p:sp>
        <p:nvSpPr>
          <p:cNvPr id="21" name="Google Shape;212;p6"/>
          <p:cNvSpPr/>
          <p:nvPr/>
        </p:nvSpPr>
        <p:spPr>
          <a:xfrm>
            <a:off x="7326344" y="3993814"/>
            <a:ext cx="2880000" cy="1620000"/>
          </a:xfrm>
          <a:prstGeom prst="downArrow">
            <a:avLst>
              <a:gd name="adj1" fmla="val 74015"/>
              <a:gd name="adj2" fmla="val 51594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/>
            <a:endParaRPr lang="he-IL" sz="1800" dirty="0">
              <a:solidFill>
                <a:schemeClr val="bg1"/>
              </a:solidFill>
              <a:latin typeface="Varela Round" panose="020B0604020202020204" charset="-79"/>
              <a:cs typeface="Varela Round" panose="020B0604020202020204" charset="-79"/>
            </a:endParaRPr>
          </a:p>
          <a:p>
            <a:pPr algn="ctr" rtl="1"/>
            <a:r>
              <a:rPr lang="he-IL" sz="1800" dirty="0">
                <a:solidFill>
                  <a:schemeClr val="bg1"/>
                </a:solidFill>
                <a:latin typeface="Varela Round" panose="020B0604020202020204" charset="-79"/>
                <a:cs typeface="Varela Round" panose="020B0604020202020204" charset="-79"/>
              </a:rPr>
              <a:t>המרעה יוצר תופעה של "מדבור" ומחסל לאט </a:t>
            </a:r>
            <a:r>
              <a:rPr lang="he-IL" sz="1800" dirty="0" err="1">
                <a:solidFill>
                  <a:schemeClr val="bg1"/>
                </a:solidFill>
                <a:latin typeface="Varela Round" panose="020B0604020202020204" charset="-79"/>
                <a:cs typeface="Varela Round" panose="020B0604020202020204" charset="-79"/>
              </a:rPr>
              <a:t>לאט</a:t>
            </a:r>
            <a:r>
              <a:rPr lang="he-IL" sz="1800" dirty="0">
                <a:solidFill>
                  <a:schemeClr val="bg1"/>
                </a:solidFill>
                <a:latin typeface="Varela Round" panose="020B0604020202020204" charset="-79"/>
                <a:cs typeface="Varela Round" panose="020B0604020202020204" charset="-79"/>
              </a:rPr>
              <a:t> את משאבי הטבע.</a:t>
            </a:r>
          </a:p>
          <a:p>
            <a:pPr algn="ctr" rtl="1"/>
            <a:r>
              <a:rPr lang="he-IL" sz="1800" dirty="0">
                <a:solidFill>
                  <a:srgbClr val="FF0000"/>
                </a:solidFill>
                <a:latin typeface="Varela Round" panose="020B0604020202020204" charset="-79"/>
                <a:cs typeface="Varela Round" panose="020B0604020202020204" charset="-79"/>
              </a:rPr>
              <a:t>בעיה</a:t>
            </a:r>
            <a:endParaRPr lang="en-US" sz="1800" dirty="0">
              <a:solidFill>
                <a:srgbClr val="FF0000"/>
              </a:solidFill>
              <a:latin typeface="Varela Round" panose="020B0604020202020204" charset="-79"/>
              <a:cs typeface="Varela Round" panose="020B0604020202020204" charset="-79"/>
            </a:endParaRPr>
          </a:p>
        </p:txBody>
      </p:sp>
      <p:pic>
        <p:nvPicPr>
          <p:cNvPr id="7170" name="Picture 2" descr="Bouc commun provença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3"/>
          <a:stretch/>
        </p:blipFill>
        <p:spPr bwMode="auto">
          <a:xfrm>
            <a:off x="376428" y="2209362"/>
            <a:ext cx="3218455" cy="24392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322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  <p:bldP spid="15" grpId="0" animBg="1"/>
      <p:bldP spid="17" grpId="0" animBg="1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איך תנאים פיזיים מכתיבים אורח חיים?</a:t>
            </a:r>
          </a:p>
        </p:txBody>
      </p:sp>
      <p:sp>
        <p:nvSpPr>
          <p:cNvPr id="11" name="Google Shape;213;p6">
            <a:extLst>
              <a:ext uri="{FF2B5EF4-FFF2-40B4-BE49-F238E27FC236}">
                <a16:creationId xmlns:a16="http://schemas.microsoft.com/office/drawing/2014/main" id="{3B7D22D6-7EFE-4BEF-9D70-4D611EEEC6DF}"/>
              </a:ext>
            </a:extLst>
          </p:cNvPr>
          <p:cNvSpPr/>
          <p:nvPr/>
        </p:nvSpPr>
        <p:spPr>
          <a:xfrm>
            <a:off x="597666" y="2329508"/>
            <a:ext cx="2880000" cy="1080000"/>
          </a:xfrm>
          <a:prstGeom prst="downArrow">
            <a:avLst>
              <a:gd name="adj1" fmla="val 74015"/>
              <a:gd name="adj2" fmla="val 51594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lang="he-IL" sz="1800" dirty="0">
              <a:solidFill>
                <a:schemeClr val="bg1"/>
              </a:solidFill>
              <a:latin typeface="Varela Round" panose="020B0604020202020204" charset="-79"/>
              <a:cs typeface="Varela Round" panose="020B0604020202020204" charset="-79"/>
            </a:endParaRPr>
          </a:p>
          <a:p>
            <a:pPr lvl="0" algn="ctr" rtl="1"/>
            <a:r>
              <a:rPr lang="he-IL" sz="1800" dirty="0">
                <a:solidFill>
                  <a:schemeClr val="bg1"/>
                </a:solidFill>
                <a:latin typeface="Varela Round" panose="020B0604020202020204" charset="-79"/>
                <a:cs typeface="Varela Round" panose="020B0604020202020204" charset="-79"/>
              </a:rPr>
              <a:t>שוד סוחרים ומאבקים שבטיים</a:t>
            </a:r>
            <a:endParaRPr sz="1800" dirty="0">
              <a:solidFill>
                <a:schemeClr val="bg1"/>
              </a:solidFill>
              <a:latin typeface="Varela Round" panose="020B0604020202020204" charset="-79"/>
              <a:cs typeface="Varela Round" panose="020B0604020202020204" charset="-79"/>
            </a:endParaRPr>
          </a:p>
        </p:txBody>
      </p:sp>
      <p:sp>
        <p:nvSpPr>
          <p:cNvPr id="14" name="Google Shape;212;p6">
            <a:extLst>
              <a:ext uri="{FF2B5EF4-FFF2-40B4-BE49-F238E27FC236}">
                <a16:creationId xmlns:a16="http://schemas.microsoft.com/office/drawing/2014/main" id="{C1BF5440-1DFE-4AAF-BF6E-EC211BB5BCDD}"/>
              </a:ext>
            </a:extLst>
          </p:cNvPr>
          <p:cNvSpPr/>
          <p:nvPr/>
        </p:nvSpPr>
        <p:spPr>
          <a:xfrm>
            <a:off x="8564348" y="986637"/>
            <a:ext cx="2880000" cy="1080000"/>
          </a:xfrm>
          <a:prstGeom prst="downArrow">
            <a:avLst>
              <a:gd name="adj1" fmla="val 74015"/>
              <a:gd name="adj2" fmla="val 51594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/>
            <a:r>
              <a:rPr lang="he-IL" sz="1800" dirty="0">
                <a:latin typeface="Varela Round" panose="020B0604020202020204" charset="-79"/>
                <a:cs typeface="Varela Round" panose="020B0604020202020204" charset="-79"/>
              </a:rPr>
              <a:t>מיעוט מים ומשקעים </a:t>
            </a:r>
            <a:endParaRPr sz="1800" dirty="0">
              <a:latin typeface="Varela Round" panose="020B0604020202020204" charset="-79"/>
              <a:cs typeface="Varela Round" panose="020B0604020202020204" charset="-79"/>
            </a:endParaRPr>
          </a:p>
        </p:txBody>
      </p:sp>
      <p:sp>
        <p:nvSpPr>
          <p:cNvPr id="16" name="Google Shape;212;p6">
            <a:extLst>
              <a:ext uri="{FF2B5EF4-FFF2-40B4-BE49-F238E27FC236}">
                <a16:creationId xmlns:a16="http://schemas.microsoft.com/office/drawing/2014/main" id="{1B545A32-1D8E-4993-92AB-E0EA0BCED5F4}"/>
              </a:ext>
            </a:extLst>
          </p:cNvPr>
          <p:cNvSpPr/>
          <p:nvPr/>
        </p:nvSpPr>
        <p:spPr>
          <a:xfrm>
            <a:off x="597666" y="3672380"/>
            <a:ext cx="2880000" cy="1800000"/>
          </a:xfrm>
          <a:prstGeom prst="downArrow">
            <a:avLst>
              <a:gd name="adj1" fmla="val 74015"/>
              <a:gd name="adj2" fmla="val 51594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/>
            <a:endParaRPr lang="he-IL" sz="1800" dirty="0">
              <a:latin typeface="Varela Round" panose="020B0604020202020204" charset="-79"/>
              <a:cs typeface="Varela Round" panose="020B0604020202020204" charset="-79"/>
            </a:endParaRPr>
          </a:p>
          <a:p>
            <a:pPr lvl="0" algn="ctr" rtl="1"/>
            <a:endParaRPr lang="he-IL" sz="1800" dirty="0">
              <a:latin typeface="Varela Round" panose="020B0604020202020204" charset="-79"/>
              <a:cs typeface="Varela Round" panose="020B0604020202020204" charset="-79"/>
            </a:endParaRPr>
          </a:p>
          <a:p>
            <a:pPr lvl="0" algn="ctr" rtl="1"/>
            <a:r>
              <a:rPr lang="he-IL" sz="1800" dirty="0">
                <a:latin typeface="Varela Round" panose="020B0604020202020204" charset="-79"/>
                <a:cs typeface="Varela Round" panose="020B0604020202020204" charset="-79"/>
              </a:rPr>
              <a:t>הפרת חוקים, יצירת חוסר אמון, אובדן חיים ואובדן רווחים מליווי שיירות </a:t>
            </a:r>
          </a:p>
          <a:p>
            <a:pPr lvl="0" algn="ctr" rtl="1"/>
            <a:r>
              <a:rPr lang="he-IL" sz="1800" dirty="0">
                <a:solidFill>
                  <a:srgbClr val="FF0000"/>
                </a:solidFill>
                <a:latin typeface="Varela Round" panose="020B0604020202020204" charset="-79"/>
                <a:cs typeface="Varela Round" panose="020B0604020202020204" charset="-79"/>
              </a:rPr>
              <a:t>בעיה </a:t>
            </a:r>
            <a:endParaRPr sz="1800" dirty="0">
              <a:solidFill>
                <a:srgbClr val="FF0000"/>
              </a:solidFill>
              <a:latin typeface="Varela Round" panose="020B0604020202020204" charset="-79"/>
              <a:cs typeface="Varela Round" panose="020B0604020202020204" charset="-79"/>
            </a:endParaRPr>
          </a:p>
        </p:txBody>
      </p:sp>
      <p:sp>
        <p:nvSpPr>
          <p:cNvPr id="18" name="Google Shape;212;p6">
            <a:extLst>
              <a:ext uri="{FF2B5EF4-FFF2-40B4-BE49-F238E27FC236}">
                <a16:creationId xmlns:a16="http://schemas.microsoft.com/office/drawing/2014/main" id="{47AC3800-C1EA-4669-B0F7-FBD2AB623678}"/>
              </a:ext>
            </a:extLst>
          </p:cNvPr>
          <p:cNvSpPr/>
          <p:nvPr/>
        </p:nvSpPr>
        <p:spPr>
          <a:xfrm>
            <a:off x="8564348" y="3672380"/>
            <a:ext cx="2880000" cy="1800000"/>
          </a:xfrm>
          <a:prstGeom prst="downArrow">
            <a:avLst>
              <a:gd name="adj1" fmla="val 74015"/>
              <a:gd name="adj2" fmla="val 51594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/>
            <a:endParaRPr lang="he-IL" sz="1800" dirty="0"/>
          </a:p>
          <a:p>
            <a:pPr algn="ctr" rtl="1"/>
            <a:endParaRPr lang="he-IL" sz="1800" dirty="0">
              <a:latin typeface="Varela Round" panose="020B0604020202020204" charset="-79"/>
              <a:cs typeface="Varela Round" panose="020B0604020202020204" charset="-79"/>
            </a:endParaRPr>
          </a:p>
          <a:p>
            <a:pPr algn="ctr" rtl="1"/>
            <a:endParaRPr lang="he-IL" sz="1800" dirty="0">
              <a:latin typeface="Varela Round" panose="020B0604020202020204" charset="-79"/>
              <a:cs typeface="Varela Round" panose="020B0604020202020204" charset="-79"/>
            </a:endParaRPr>
          </a:p>
          <a:p>
            <a:pPr algn="ctr" rtl="1"/>
            <a:r>
              <a:rPr lang="he-IL" sz="1800" dirty="0">
                <a:latin typeface="Varela Round" panose="020B0604020202020204" charset="-79"/>
                <a:cs typeface="Varela Round" panose="020B0604020202020204" charset="-79"/>
              </a:rPr>
              <a:t>הידיעה שתוכל לסמוך על הכנסת אורחים מאפשרת לנודד </a:t>
            </a:r>
            <a:r>
              <a:rPr lang="he-IL" sz="1800" dirty="0" err="1">
                <a:latin typeface="Varela Round" panose="020B0604020202020204" charset="-79"/>
                <a:cs typeface="Varela Round" panose="020B0604020202020204" charset="-79"/>
              </a:rPr>
              <a:t>להיזדקק</a:t>
            </a:r>
            <a:r>
              <a:rPr lang="he-IL" sz="1800" dirty="0">
                <a:latin typeface="Varela Round" panose="020B0604020202020204" charset="-79"/>
                <a:cs typeface="Varela Round" panose="020B0604020202020204" charset="-79"/>
              </a:rPr>
              <a:t> לפחות משאבים. </a:t>
            </a:r>
          </a:p>
          <a:p>
            <a:pPr algn="ctr" rtl="1"/>
            <a:r>
              <a:rPr lang="he-IL" sz="1800" dirty="0">
                <a:solidFill>
                  <a:srgbClr val="FF0000"/>
                </a:solidFill>
                <a:latin typeface="Varela Round" panose="020B0604020202020204" charset="-79"/>
                <a:cs typeface="Varela Round" panose="020B0604020202020204" charset="-79"/>
              </a:rPr>
              <a:t>פתרון</a:t>
            </a:r>
            <a:endParaRPr lang="he-IL" sz="1800" dirty="0">
              <a:solidFill>
                <a:srgbClr val="FF0000"/>
              </a:solidFill>
              <a:latin typeface="Varela Round" panose="020B0604020202020204" charset="-79"/>
              <a:cs typeface="Varela Round" panose="020B0604020202020204" charset="-79"/>
              <a:sym typeface="Varela Round"/>
            </a:endParaRPr>
          </a:p>
          <a:p>
            <a:pPr algn="ctr" rtl="1"/>
            <a:endParaRPr lang="en-US" sz="1800" dirty="0">
              <a:latin typeface="Varela Round" panose="020B0604020202020204" charset="-79"/>
              <a:cs typeface="Varela Round" panose="020B0604020202020204" charset="-79"/>
            </a:endParaRPr>
          </a:p>
        </p:txBody>
      </p:sp>
      <p:sp>
        <p:nvSpPr>
          <p:cNvPr id="19" name="Google Shape;213;p6">
            <a:extLst>
              <a:ext uri="{FF2B5EF4-FFF2-40B4-BE49-F238E27FC236}">
                <a16:creationId xmlns:a16="http://schemas.microsoft.com/office/drawing/2014/main" id="{8D5E853F-EA1A-43D9-B7D2-617DAD95DA2C}"/>
              </a:ext>
            </a:extLst>
          </p:cNvPr>
          <p:cNvSpPr/>
          <p:nvPr/>
        </p:nvSpPr>
        <p:spPr>
          <a:xfrm>
            <a:off x="597666" y="986637"/>
            <a:ext cx="2880000" cy="1080000"/>
          </a:xfrm>
          <a:prstGeom prst="downArrow">
            <a:avLst>
              <a:gd name="adj1" fmla="val 74015"/>
              <a:gd name="adj2" fmla="val 51594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he-IL" sz="1800" dirty="0">
              <a:solidFill>
                <a:schemeClr val="bg1"/>
              </a:solidFill>
              <a:latin typeface="Varela Round" panose="020B0604020202020204" charset="-79"/>
              <a:cs typeface="Varela Round" panose="020B0604020202020204" charset="-79"/>
            </a:endParaRPr>
          </a:p>
          <a:p>
            <a:pPr algn="ctr"/>
            <a:endParaRPr lang="he-IL" sz="1800" dirty="0">
              <a:solidFill>
                <a:schemeClr val="bg1"/>
              </a:solidFill>
              <a:latin typeface="Varela Round" panose="020B0604020202020204" charset="-79"/>
              <a:cs typeface="Varela Round" panose="020B0604020202020204" charset="-79"/>
            </a:endParaRPr>
          </a:p>
          <a:p>
            <a:pPr algn="ctr"/>
            <a:r>
              <a:rPr lang="he-IL" sz="1800" dirty="0">
                <a:solidFill>
                  <a:schemeClr val="bg1"/>
                </a:solidFill>
                <a:latin typeface="Varela Round" panose="020B0604020202020204" charset="-79"/>
                <a:cs typeface="Varela Round" panose="020B0604020202020204" charset="-79"/>
              </a:rPr>
              <a:t>ריחוק ממרכזי שלטון, משטרה ומשפט</a:t>
            </a:r>
            <a:endParaRPr lang="en-US" sz="1800" dirty="0">
              <a:solidFill>
                <a:schemeClr val="bg1"/>
              </a:solidFill>
              <a:latin typeface="Varela Round" panose="020B0604020202020204" charset="-79"/>
              <a:cs typeface="Varela Round" panose="020B0604020202020204" charset="-79"/>
            </a:endParaRPr>
          </a:p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1800" dirty="0">
                <a:solidFill>
                  <a:schemeClr val="bg1"/>
                </a:solidFill>
                <a:latin typeface="Varela Round" panose="020B0604020202020204" charset="-79"/>
                <a:cs typeface="Varela Round" panose="020B0604020202020204" charset="-79"/>
              </a:rPr>
              <a:t> </a:t>
            </a:r>
            <a:endParaRPr sz="1800" dirty="0">
              <a:solidFill>
                <a:schemeClr val="bg1"/>
              </a:solidFill>
              <a:latin typeface="Varela Round" panose="020B0604020202020204" charset="-79"/>
              <a:cs typeface="Varela Round" panose="020B0604020202020204" charset="-79"/>
            </a:endParaRPr>
          </a:p>
        </p:txBody>
      </p:sp>
      <p:sp>
        <p:nvSpPr>
          <p:cNvPr id="22" name="Google Shape;212;p6">
            <a:extLst>
              <a:ext uri="{FF2B5EF4-FFF2-40B4-BE49-F238E27FC236}">
                <a16:creationId xmlns:a16="http://schemas.microsoft.com/office/drawing/2014/main" id="{97B3D6DA-00A7-49E5-B5FC-76CFF1FD319E}"/>
              </a:ext>
            </a:extLst>
          </p:cNvPr>
          <p:cNvSpPr/>
          <p:nvPr/>
        </p:nvSpPr>
        <p:spPr>
          <a:xfrm>
            <a:off x="8564348" y="2329508"/>
            <a:ext cx="2880000" cy="1080000"/>
          </a:xfrm>
          <a:prstGeom prst="downArrow">
            <a:avLst>
              <a:gd name="adj1" fmla="val 74015"/>
              <a:gd name="adj2" fmla="val 51594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he-IL" sz="1800" dirty="0">
                <a:latin typeface="Varela Round" panose="020B0604020202020204" charset="-79"/>
                <a:cs typeface="Varela Round" panose="020B0604020202020204" charset="-79"/>
              </a:rPr>
              <a:t>הכנסת אורחים </a:t>
            </a:r>
            <a:endParaRPr sz="1800" dirty="0">
              <a:latin typeface="Varela Round" panose="020B0604020202020204" charset="-79"/>
              <a:cs typeface="Varela Round" panose="020B0604020202020204" charset="-79"/>
            </a:endParaRPr>
          </a:p>
        </p:txBody>
      </p:sp>
      <p:pic>
        <p:nvPicPr>
          <p:cNvPr id="23" name="Picture 2" descr="אוהל בדואי">
            <a:extLst>
              <a:ext uri="{FF2B5EF4-FFF2-40B4-BE49-F238E27FC236}">
                <a16:creationId xmlns:a16="http://schemas.microsoft.com/office/drawing/2014/main" id="{8AD04238-5A51-4269-AA59-D25990C04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290" y="1526637"/>
            <a:ext cx="4773419" cy="318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2008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6" grpId="0" animBg="1"/>
      <p:bldP spid="18" grpId="0" animBg="1"/>
      <p:bldP spid="19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ואז הגיע מוחמד ...</a:t>
            </a:r>
          </a:p>
        </p:txBody>
      </p:sp>
      <p:pic>
        <p:nvPicPr>
          <p:cNvPr id="6148" name="Picture 4" descr="https://upload.wikimedia.org/wikipedia/commons/thumb/c/ca/Siyer-i_Nebi_151b.jpg/320px-Siyer-i_Nebi_151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755" y="933094"/>
            <a:ext cx="5589638" cy="454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3680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טקסט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he-IL" dirty="0"/>
              <a:t>צפו ב</a:t>
            </a:r>
            <a:r>
              <a:rPr lang="he-IL" dirty="0">
                <a:hlinkClick r:id="rId4"/>
              </a:rPr>
              <a:t>סרטון</a:t>
            </a:r>
            <a:r>
              <a:rPr lang="he-IL" dirty="0"/>
              <a:t> הבא - מוחמד וראשית האסלאם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e-IL" dirty="0"/>
              <a:t>(ניתן לסרוק את הברקוד):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e-IL" dirty="0"/>
              <a:t>מהתחלה עד</a:t>
            </a:r>
            <a:r>
              <a:rPr lang="en-US" dirty="0"/>
              <a:t>02:10 </a:t>
            </a:r>
            <a:r>
              <a:rPr lang="he-IL" dirty="0"/>
              <a:t> </a:t>
            </a:r>
            <a:r>
              <a:rPr lang="he-IL" dirty="0" err="1"/>
              <a:t>ומ</a:t>
            </a:r>
            <a:r>
              <a:rPr lang="he-IL" dirty="0"/>
              <a:t> </a:t>
            </a:r>
            <a:r>
              <a:rPr lang="en-US" dirty="0"/>
              <a:t>03:03</a:t>
            </a:r>
            <a:r>
              <a:rPr lang="he-IL" dirty="0"/>
              <a:t>- </a:t>
            </a:r>
            <a:r>
              <a:rPr lang="en-US" dirty="0"/>
              <a:t>05:00 </a:t>
            </a:r>
            <a:r>
              <a:rPr lang="he-IL" dirty="0"/>
              <a:t>דקות.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e-IL" b="1" dirty="0">
                <a:solidFill>
                  <a:srgbClr val="0070C0"/>
                </a:solidFill>
              </a:rPr>
              <a:t>מי היה מוחמד? כיצד הפך למייסד דת האסלאם?</a:t>
            </a:r>
          </a:p>
          <a:p>
            <a:pPr marL="0" indent="0">
              <a:lnSpc>
                <a:spcPct val="150000"/>
              </a:lnSpc>
              <a:buNone/>
            </a:pPr>
            <a:endParaRPr lang="he-IL" dirty="0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0E05F457-8969-45AA-A665-8A435C02D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מטלת צפייה</a:t>
            </a:r>
          </a:p>
        </p:txBody>
      </p:sp>
      <p:pic>
        <p:nvPicPr>
          <p:cNvPr id="9220" name="Picture 4" descr="http://www.yo-yoo.co.il/qrcode/temp/D19i9ey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278" y="3372822"/>
            <a:ext cx="2335161" cy="233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מדיה מקוונת 5" title="ￗﾐￗﾙￗﾡￗﾜￗﾐￗﾝ">
            <a:hlinkClick r:id="" action="ppaction://media"/>
            <a:extLst>
              <a:ext uri="{FF2B5EF4-FFF2-40B4-BE49-F238E27FC236}">
                <a16:creationId xmlns:a16="http://schemas.microsoft.com/office/drawing/2014/main" id="{E51B95E0-1D25-445A-B68B-824A53D58A8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345084" y="1059388"/>
            <a:ext cx="4826684" cy="361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43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 txBox="1"/>
          <p:nvPr/>
        </p:nvSpPr>
        <p:spPr>
          <a:xfrm>
            <a:off x="1629534" y="2695671"/>
            <a:ext cx="9208400" cy="1924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600" marR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14" name="Google Shape;114;p2"/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he-IL" dirty="0"/>
              <a:t>ראשית האסלאם - חלק ב</a:t>
            </a:r>
          </a:p>
        </p:txBody>
      </p:sp>
    </p:spTree>
    <p:extLst>
      <p:ext uri="{BB962C8B-B14F-4D97-AF65-F5344CB8AC3E}">
        <p14:creationId xmlns:p14="http://schemas.microsoft.com/office/powerpoint/2010/main" val="22839444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"/>
          <p:cNvSpPr txBox="1">
            <a:spLocks noGrp="1"/>
          </p:cNvSpPr>
          <p:nvPr>
            <p:ph type="body" idx="2"/>
          </p:nvPr>
        </p:nvSpPr>
        <p:spPr>
          <a:xfrm>
            <a:off x="515272" y="1059388"/>
            <a:ext cx="7665167" cy="5585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92147" indent="-342900">
              <a:lnSpc>
                <a:spcPct val="150000"/>
              </a:lnSpc>
            </a:pPr>
            <a:r>
              <a:rPr lang="he-IL" dirty="0">
                <a:solidFill>
                  <a:schemeClr val="dk1"/>
                </a:solidFill>
              </a:rPr>
              <a:t>ציר זמן</a:t>
            </a:r>
          </a:p>
          <a:p>
            <a:pPr marL="592147" indent="-342900">
              <a:lnSpc>
                <a:spcPct val="150000"/>
              </a:lnSpc>
            </a:pPr>
            <a:r>
              <a:rPr lang="he-IL" dirty="0">
                <a:solidFill>
                  <a:schemeClr val="dk1"/>
                </a:solidFill>
              </a:rPr>
              <a:t>תעודת זהות למוחמד </a:t>
            </a:r>
          </a:p>
          <a:p>
            <a:pPr marL="592147" indent="-342900">
              <a:lnSpc>
                <a:spcPct val="150000"/>
              </a:lnSpc>
            </a:pPr>
            <a:r>
              <a:rPr lang="he-IL" dirty="0">
                <a:solidFill>
                  <a:schemeClr val="dk1"/>
                </a:solidFill>
              </a:rPr>
              <a:t>מוחמד מקבל עליו את השליחות </a:t>
            </a:r>
          </a:p>
          <a:p>
            <a:pPr marL="592147" indent="-342900">
              <a:lnSpc>
                <a:spcPct val="150000"/>
              </a:lnSpc>
            </a:pPr>
            <a:r>
              <a:rPr lang="he-IL" dirty="0">
                <a:solidFill>
                  <a:schemeClr val="dk1"/>
                </a:solidFill>
              </a:rPr>
              <a:t>עיקרי רעיונותיו</a:t>
            </a:r>
          </a:p>
          <a:p>
            <a:pPr marL="592147" indent="-342900">
              <a:lnSpc>
                <a:spcPct val="150000"/>
              </a:lnSpc>
            </a:pPr>
            <a:r>
              <a:rPr lang="he-IL" dirty="0">
                <a:solidFill>
                  <a:schemeClr val="dk1"/>
                </a:solidFill>
              </a:rPr>
              <a:t>גורמי דחיה ממכה </a:t>
            </a:r>
          </a:p>
          <a:p>
            <a:pPr marL="592147" indent="-342900">
              <a:lnSpc>
                <a:spcPct val="150000"/>
              </a:lnSpc>
            </a:pPr>
            <a:r>
              <a:rPr lang="he-IL" dirty="0">
                <a:solidFill>
                  <a:schemeClr val="dk1"/>
                </a:solidFill>
              </a:rPr>
              <a:t>גורמי משיכה </a:t>
            </a:r>
            <a:r>
              <a:rPr lang="he-IL" dirty="0" err="1">
                <a:solidFill>
                  <a:schemeClr val="dk1"/>
                </a:solidFill>
              </a:rPr>
              <a:t>לית'ריב</a:t>
            </a:r>
            <a:r>
              <a:rPr lang="he-IL" dirty="0">
                <a:solidFill>
                  <a:schemeClr val="dk1"/>
                </a:solidFill>
              </a:rPr>
              <a:t> </a:t>
            </a:r>
          </a:p>
          <a:p>
            <a:pPr marL="592147" indent="-342900">
              <a:lnSpc>
                <a:spcPct val="150000"/>
              </a:lnSpc>
            </a:pPr>
            <a:r>
              <a:rPr lang="he-IL" dirty="0">
                <a:solidFill>
                  <a:schemeClr val="dk1"/>
                </a:solidFill>
              </a:rPr>
              <a:t>יחסו ליהודים</a:t>
            </a:r>
          </a:p>
          <a:p>
            <a:pPr marL="592147" indent="-342900">
              <a:lnSpc>
                <a:spcPct val="150000"/>
              </a:lnSpc>
            </a:pPr>
            <a:r>
              <a:rPr lang="he-IL" dirty="0">
                <a:solidFill>
                  <a:schemeClr val="dk1"/>
                </a:solidFill>
              </a:rPr>
              <a:t>כיבוש מכה והקדשתה  של </a:t>
            </a:r>
            <a:r>
              <a:rPr lang="he-IL" dirty="0" err="1">
                <a:solidFill>
                  <a:schemeClr val="dk1"/>
                </a:solidFill>
              </a:rPr>
              <a:t>הכעבה</a:t>
            </a:r>
            <a:endParaRPr lang="he-IL" dirty="0">
              <a:solidFill>
                <a:schemeClr val="dk1"/>
              </a:solidFill>
            </a:endParaRPr>
          </a:p>
          <a:p>
            <a:pPr marL="592147" indent="-342900">
              <a:lnSpc>
                <a:spcPct val="150000"/>
              </a:lnSpc>
            </a:pPr>
            <a:r>
              <a:rPr lang="he-IL" dirty="0">
                <a:solidFill>
                  <a:schemeClr val="dk1"/>
                </a:solidFill>
              </a:rPr>
              <a:t>כיצד דת האסלאם גרמה להצלחתה ?</a:t>
            </a:r>
          </a:p>
          <a:p>
            <a:pPr marL="592147" indent="-342900">
              <a:lnSpc>
                <a:spcPct val="150000"/>
              </a:lnSpc>
            </a:pPr>
            <a:r>
              <a:rPr lang="he-IL" dirty="0">
                <a:solidFill>
                  <a:schemeClr val="dk1"/>
                </a:solidFill>
              </a:rPr>
              <a:t>פתרון החידה ומטלת סיכום  </a:t>
            </a:r>
          </a:p>
          <a:p>
            <a:pPr marL="592147" indent="-342900">
              <a:lnSpc>
                <a:spcPct val="150000"/>
              </a:lnSpc>
            </a:pPr>
            <a:endParaRPr lang="en-US" dirty="0">
              <a:solidFill>
                <a:schemeClr val="dk1"/>
              </a:solidFill>
            </a:endParaRPr>
          </a:p>
          <a:p>
            <a:pPr marL="592147" indent="-342900">
              <a:lnSpc>
                <a:spcPct val="150000"/>
              </a:lnSpc>
            </a:pPr>
            <a:endParaRPr lang="he-IL" dirty="0">
              <a:solidFill>
                <a:schemeClr val="dk1"/>
              </a:solidFill>
            </a:endParaRPr>
          </a:p>
          <a:p>
            <a:pPr marL="592147" indent="-342900">
              <a:lnSpc>
                <a:spcPct val="150000"/>
              </a:lnSpc>
            </a:pPr>
            <a:endParaRPr lang="he-IL" dirty="0">
              <a:solidFill>
                <a:schemeClr val="dk1"/>
              </a:solidFill>
            </a:endParaRPr>
          </a:p>
          <a:p>
            <a:pPr marL="439781" lvl="0" indent="-190534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</a:pPr>
            <a:endParaRPr lang="he-IL" dirty="0">
              <a:solidFill>
                <a:schemeClr val="dk1"/>
              </a:solidFill>
            </a:endParaRPr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400"/>
              <a:buFont typeface="Varela Round"/>
              <a:buNone/>
            </a:pPr>
            <a:r>
              <a:rPr lang="iw-IL" dirty="0">
                <a:solidFill>
                  <a:srgbClr val="192A72"/>
                </a:solidFill>
              </a:rPr>
              <a:t>מה נלמד </a:t>
            </a:r>
            <a:r>
              <a:rPr lang="he-IL" dirty="0">
                <a:solidFill>
                  <a:srgbClr val="192A72"/>
                </a:solidFill>
              </a:rPr>
              <a:t>בחלק זה ?</a:t>
            </a:r>
            <a:r>
              <a:rPr lang="iw-IL" dirty="0">
                <a:solidFill>
                  <a:srgbClr val="192A72"/>
                </a:solidFill>
              </a:rPr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731060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e-IL" dirty="0"/>
              <a:t>ציר זמן </a:t>
            </a:r>
          </a:p>
        </p:txBody>
      </p:sp>
      <p:sp>
        <p:nvSpPr>
          <p:cNvPr id="5" name="Google Shape;196;p6"/>
          <p:cNvSpPr/>
          <p:nvPr/>
        </p:nvSpPr>
        <p:spPr>
          <a:xfrm rot="5400000">
            <a:off x="5709305" y="-2918285"/>
            <a:ext cx="577486" cy="11778304"/>
          </a:xfrm>
          <a:prstGeom prst="downArrow">
            <a:avLst>
              <a:gd name="adj1" fmla="val 50000"/>
              <a:gd name="adj2" fmla="val 8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lt1"/>
              </a:solidFill>
              <a:latin typeface="Varela Round" panose="00000500000000000000" pitchFamily="2" charset="-79"/>
              <a:ea typeface="Varela Round"/>
              <a:cs typeface="Varela Round" panose="00000500000000000000" pitchFamily="2" charset="-79"/>
              <a:sym typeface="Varela Round"/>
            </a:endParaRPr>
          </a:p>
        </p:txBody>
      </p:sp>
      <p:sp>
        <p:nvSpPr>
          <p:cNvPr id="6" name="Google Shape;194;p6"/>
          <p:cNvSpPr/>
          <p:nvPr/>
        </p:nvSpPr>
        <p:spPr>
          <a:xfrm rot="10800000">
            <a:off x="3742683" y="2184251"/>
            <a:ext cx="540000" cy="648000"/>
          </a:xfrm>
          <a:prstGeom prst="downArrow">
            <a:avLst>
              <a:gd name="adj1" fmla="val 50000"/>
              <a:gd name="adj2" fmla="val 8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lt1"/>
              </a:solidFill>
              <a:latin typeface="Varela Round" panose="00000500000000000000" pitchFamily="2" charset="-79"/>
              <a:ea typeface="Varela Round"/>
              <a:cs typeface="Varela Round" panose="00000500000000000000" pitchFamily="2" charset="-79"/>
              <a:sym typeface="Varela Round"/>
            </a:endParaRPr>
          </a:p>
        </p:txBody>
      </p:sp>
      <p:sp>
        <p:nvSpPr>
          <p:cNvPr id="7" name="Google Shape;200;p6"/>
          <p:cNvSpPr/>
          <p:nvPr/>
        </p:nvSpPr>
        <p:spPr>
          <a:xfrm rot="10800000">
            <a:off x="7669209" y="2184252"/>
            <a:ext cx="540000" cy="648000"/>
          </a:xfrm>
          <a:prstGeom prst="downArrow">
            <a:avLst>
              <a:gd name="adj1" fmla="val 50000"/>
              <a:gd name="adj2" fmla="val 8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lt1"/>
              </a:solidFill>
              <a:latin typeface="Varela Round" panose="00000500000000000000" pitchFamily="2" charset="-79"/>
              <a:ea typeface="Varela Round"/>
              <a:cs typeface="Varela Round" panose="00000500000000000000" pitchFamily="2" charset="-79"/>
              <a:sym typeface="Varela Round"/>
            </a:endParaRPr>
          </a:p>
        </p:txBody>
      </p:sp>
      <p:sp>
        <p:nvSpPr>
          <p:cNvPr id="8" name="Google Shape;194;p6"/>
          <p:cNvSpPr/>
          <p:nvPr/>
        </p:nvSpPr>
        <p:spPr>
          <a:xfrm flipH="1">
            <a:off x="5535516" y="3113506"/>
            <a:ext cx="540000" cy="648000"/>
          </a:xfrm>
          <a:prstGeom prst="downArrow">
            <a:avLst>
              <a:gd name="adj1" fmla="val 50000"/>
              <a:gd name="adj2" fmla="val 8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lt1"/>
              </a:solidFill>
              <a:latin typeface="Varela Round" panose="00000500000000000000" pitchFamily="2" charset="-79"/>
              <a:ea typeface="Varela Round"/>
              <a:cs typeface="Varela Round" panose="00000500000000000000" pitchFamily="2" charset="-79"/>
              <a:sym typeface="Varela Round"/>
            </a:endParaRPr>
          </a:p>
        </p:txBody>
      </p:sp>
      <p:sp>
        <p:nvSpPr>
          <p:cNvPr id="9" name="Google Shape;200;p6"/>
          <p:cNvSpPr/>
          <p:nvPr/>
        </p:nvSpPr>
        <p:spPr>
          <a:xfrm>
            <a:off x="1614950" y="3113506"/>
            <a:ext cx="540000" cy="648000"/>
          </a:xfrm>
          <a:prstGeom prst="downArrow">
            <a:avLst>
              <a:gd name="adj1" fmla="val 50000"/>
              <a:gd name="adj2" fmla="val 8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lt1"/>
              </a:solidFill>
              <a:latin typeface="Varela Round" panose="00000500000000000000" pitchFamily="2" charset="-79"/>
              <a:ea typeface="Varela Round"/>
              <a:cs typeface="Varela Round" panose="00000500000000000000" pitchFamily="2" charset="-79"/>
              <a:sym typeface="Varela Round"/>
            </a:endParaRPr>
          </a:p>
        </p:txBody>
      </p:sp>
      <p:sp>
        <p:nvSpPr>
          <p:cNvPr id="11" name="Google Shape;190;p6"/>
          <p:cNvSpPr/>
          <p:nvPr/>
        </p:nvSpPr>
        <p:spPr>
          <a:xfrm>
            <a:off x="4795084" y="3824522"/>
            <a:ext cx="2016000" cy="720000"/>
          </a:xfrm>
          <a:prstGeom prst="flowChartAlternateProcess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000" b="1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  <a:sym typeface="Varela Round"/>
              </a:rPr>
              <a:t>תחילת השליחות </a:t>
            </a:r>
            <a:endParaRPr sz="2000" b="1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3" name="Google Shape;213;p6"/>
          <p:cNvSpPr/>
          <p:nvPr/>
        </p:nvSpPr>
        <p:spPr>
          <a:xfrm>
            <a:off x="9867439" y="3180731"/>
            <a:ext cx="2085069" cy="1391269"/>
          </a:xfrm>
          <a:prstGeom prst="downArrow">
            <a:avLst>
              <a:gd name="adj1" fmla="val 74015"/>
              <a:gd name="adj2" fmla="val 56683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lang="he-IL" sz="2000" b="1" i="0" u="none" strike="noStrike" cap="none" dirty="0">
              <a:solidFill>
                <a:schemeClr val="bg1"/>
              </a:solidFill>
              <a:latin typeface="Varela Round" panose="00000500000000000000" pitchFamily="2" charset="-79"/>
              <a:ea typeface="Varela Round"/>
              <a:cs typeface="Varela Round" panose="00000500000000000000" pitchFamily="2" charset="-79"/>
              <a:sym typeface="Varela Round"/>
            </a:endParaRPr>
          </a:p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000" b="1" i="0" u="none" strike="noStrike" cap="none" dirty="0">
                <a:solidFill>
                  <a:schemeClr val="bg1"/>
                </a:solidFill>
                <a:latin typeface="Varela Round" panose="00000500000000000000" pitchFamily="2" charset="-79"/>
                <a:ea typeface="Varela Round"/>
                <a:cs typeface="Varela Round" panose="00000500000000000000" pitchFamily="2" charset="-79"/>
                <a:sym typeface="Varela Round"/>
              </a:rPr>
              <a:t>נפילת האימפריה הרומית </a:t>
            </a:r>
            <a:endParaRPr sz="2000" b="1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5" name="Google Shape;190;p6"/>
          <p:cNvSpPr/>
          <p:nvPr/>
        </p:nvSpPr>
        <p:spPr>
          <a:xfrm>
            <a:off x="3008335" y="1422243"/>
            <a:ext cx="2016000" cy="720000"/>
          </a:xfrm>
          <a:prstGeom prst="flowChartAlternateProcess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000" b="1" dirty="0" err="1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  <a:sym typeface="Varela Round"/>
              </a:rPr>
              <a:t>ההג'רה</a:t>
            </a:r>
            <a:endParaRPr sz="2000" b="1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6" name="Google Shape;190;p6"/>
          <p:cNvSpPr/>
          <p:nvPr/>
        </p:nvSpPr>
        <p:spPr>
          <a:xfrm>
            <a:off x="875767" y="3824522"/>
            <a:ext cx="2016000" cy="720000"/>
          </a:xfrm>
          <a:prstGeom prst="flowChartAlternateProcess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000" b="1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  <a:sym typeface="Varela Round"/>
              </a:rPr>
              <a:t>מות מוחמד </a:t>
            </a:r>
            <a:endParaRPr sz="2000" b="1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3" name="מלבן 2"/>
          <p:cNvSpPr/>
          <p:nvPr/>
        </p:nvSpPr>
        <p:spPr>
          <a:xfrm>
            <a:off x="10427110" y="1734652"/>
            <a:ext cx="1120877" cy="7246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00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4" name="מלבן 3"/>
          <p:cNvSpPr/>
          <p:nvPr/>
        </p:nvSpPr>
        <p:spPr>
          <a:xfrm>
            <a:off x="10227606" y="2259892"/>
            <a:ext cx="1283110" cy="4920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000" dirty="0">
                <a:latin typeface="Varela Round" panose="00000500000000000000" pitchFamily="2" charset="-79"/>
                <a:cs typeface="Varela Round" panose="00000500000000000000" pitchFamily="2" charset="-79"/>
              </a:rPr>
              <a:t>476</a:t>
            </a:r>
          </a:p>
        </p:txBody>
      </p:sp>
      <p:sp>
        <p:nvSpPr>
          <p:cNvPr id="20" name="מלבן 19"/>
          <p:cNvSpPr/>
          <p:nvPr/>
        </p:nvSpPr>
        <p:spPr>
          <a:xfrm>
            <a:off x="7312462" y="3174662"/>
            <a:ext cx="1283110" cy="4920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000" dirty="0">
                <a:latin typeface="Varela Round" panose="00000500000000000000" pitchFamily="2" charset="-79"/>
                <a:cs typeface="Varela Round" panose="00000500000000000000" pitchFamily="2" charset="-79"/>
              </a:rPr>
              <a:t>570</a:t>
            </a:r>
          </a:p>
        </p:txBody>
      </p:sp>
      <p:sp>
        <p:nvSpPr>
          <p:cNvPr id="21" name="מלבן 20"/>
          <p:cNvSpPr/>
          <p:nvPr/>
        </p:nvSpPr>
        <p:spPr>
          <a:xfrm>
            <a:off x="5161529" y="2259892"/>
            <a:ext cx="1283110" cy="4920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000" dirty="0">
                <a:latin typeface="Varela Round" panose="00000500000000000000" pitchFamily="2" charset="-79"/>
                <a:cs typeface="Varela Round" panose="00000500000000000000" pitchFamily="2" charset="-79"/>
              </a:rPr>
              <a:t>610</a:t>
            </a:r>
          </a:p>
        </p:txBody>
      </p:sp>
      <p:sp>
        <p:nvSpPr>
          <p:cNvPr id="24" name="מלבן 23"/>
          <p:cNvSpPr/>
          <p:nvPr/>
        </p:nvSpPr>
        <p:spPr>
          <a:xfrm>
            <a:off x="3374780" y="3174662"/>
            <a:ext cx="1283110" cy="4920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000" b="1" dirty="0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622</a:t>
            </a:r>
          </a:p>
        </p:txBody>
      </p:sp>
      <p:sp>
        <p:nvSpPr>
          <p:cNvPr id="26" name="מלבן 25"/>
          <p:cNvSpPr/>
          <p:nvPr/>
        </p:nvSpPr>
        <p:spPr>
          <a:xfrm>
            <a:off x="1242212" y="2259892"/>
            <a:ext cx="1283110" cy="4920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000" dirty="0">
                <a:latin typeface="Varela Round" panose="00000500000000000000" pitchFamily="2" charset="-79"/>
                <a:cs typeface="Varela Round" panose="00000500000000000000" pitchFamily="2" charset="-79"/>
              </a:rPr>
              <a:t>632</a:t>
            </a:r>
          </a:p>
        </p:txBody>
      </p:sp>
      <p:sp>
        <p:nvSpPr>
          <p:cNvPr id="27" name="Google Shape;190;p6"/>
          <p:cNvSpPr/>
          <p:nvPr/>
        </p:nvSpPr>
        <p:spPr>
          <a:xfrm>
            <a:off x="6946017" y="1422243"/>
            <a:ext cx="2016000" cy="720000"/>
          </a:xfrm>
          <a:prstGeom prst="flowChartAlternateProcess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000" b="1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  <a:sym typeface="Varela Round"/>
              </a:rPr>
              <a:t>הולדת מוחמד </a:t>
            </a:r>
            <a:endParaRPr sz="2000" b="1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377218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9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e-IL" dirty="0"/>
              <a:t>תעודת זהות למוחמד (</a:t>
            </a:r>
            <a:r>
              <a:rPr lang="he-IL" dirty="0" err="1"/>
              <a:t>זמרת"י</a:t>
            </a:r>
            <a:r>
              <a:rPr lang="he-IL" dirty="0"/>
              <a:t>) </a:t>
            </a:r>
          </a:p>
        </p:txBody>
      </p:sp>
      <p:sp>
        <p:nvSpPr>
          <p:cNvPr id="231" name="Google Shape;231;p9"/>
          <p:cNvSpPr>
            <a:spLocks noGrp="1"/>
          </p:cNvSpPr>
          <p:nvPr>
            <p:ph type="pic" idx="4294967295"/>
          </p:nvPr>
        </p:nvSpPr>
        <p:spPr>
          <a:xfrm>
            <a:off x="9443884" y="901293"/>
            <a:ext cx="1371600" cy="42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640"/>
              </a:spcBef>
              <a:spcAft>
                <a:spcPts val="0"/>
              </a:spcAft>
              <a:buNone/>
            </a:pPr>
            <a:r>
              <a:rPr lang="he-IL" sz="2800" b="1" dirty="0">
                <a:solidFill>
                  <a:srgbClr val="00B0F0"/>
                </a:solidFill>
              </a:rPr>
              <a:t>ז</a:t>
            </a:r>
            <a:r>
              <a:rPr lang="he-IL" sz="2800" dirty="0"/>
              <a:t>מן: </a:t>
            </a:r>
          </a:p>
          <a:p>
            <a:pPr marL="0" lvl="0" indent="0" rtl="0">
              <a:spcBef>
                <a:spcPts val="640"/>
              </a:spcBef>
              <a:spcAft>
                <a:spcPts val="0"/>
              </a:spcAft>
              <a:buNone/>
            </a:pPr>
            <a:r>
              <a:rPr lang="he-IL" sz="2800" dirty="0"/>
              <a:t> </a:t>
            </a:r>
            <a:endParaRPr lang="en-US" sz="2800" dirty="0"/>
          </a:p>
          <a:p>
            <a:pPr marL="0" lvl="0" indent="0" rtl="0">
              <a:spcBef>
                <a:spcPts val="640"/>
              </a:spcBef>
              <a:spcAft>
                <a:spcPts val="0"/>
              </a:spcAft>
              <a:buNone/>
            </a:pPr>
            <a:r>
              <a:rPr lang="he-IL" sz="2800" b="1" dirty="0">
                <a:solidFill>
                  <a:srgbClr val="00B0F0"/>
                </a:solidFill>
              </a:rPr>
              <a:t>מ</a:t>
            </a:r>
            <a:r>
              <a:rPr lang="he-IL" sz="2800" dirty="0"/>
              <a:t>קום:</a:t>
            </a:r>
            <a:endParaRPr lang="en-US" sz="2800" dirty="0"/>
          </a:p>
          <a:p>
            <a:pPr marL="0" lvl="0" indent="0" rtl="0">
              <a:spcBef>
                <a:spcPts val="640"/>
              </a:spcBef>
              <a:spcAft>
                <a:spcPts val="0"/>
              </a:spcAft>
              <a:buNone/>
            </a:pPr>
            <a:endParaRPr lang="he-IL" sz="2800" dirty="0"/>
          </a:p>
          <a:p>
            <a:pPr marL="0" lvl="0" indent="0" rtl="0">
              <a:spcBef>
                <a:spcPts val="640"/>
              </a:spcBef>
              <a:spcAft>
                <a:spcPts val="0"/>
              </a:spcAft>
              <a:buNone/>
            </a:pPr>
            <a:r>
              <a:rPr lang="he-IL" sz="2800" b="1" dirty="0">
                <a:solidFill>
                  <a:srgbClr val="00B0F0"/>
                </a:solidFill>
              </a:rPr>
              <a:t>ר</a:t>
            </a:r>
            <a:r>
              <a:rPr lang="he-IL" sz="2800" dirty="0"/>
              <a:t>קע:</a:t>
            </a:r>
            <a:endParaRPr lang="en-US" sz="2800" dirty="0"/>
          </a:p>
          <a:p>
            <a:pPr marL="0" lvl="0" indent="0" rtl="0">
              <a:spcBef>
                <a:spcPts val="640"/>
              </a:spcBef>
              <a:spcAft>
                <a:spcPts val="0"/>
              </a:spcAft>
              <a:buNone/>
            </a:pPr>
            <a:endParaRPr lang="he-IL" sz="2800" dirty="0"/>
          </a:p>
          <a:p>
            <a:pPr marL="0" lvl="0" indent="0" rtl="0">
              <a:spcBef>
                <a:spcPts val="640"/>
              </a:spcBef>
              <a:spcAft>
                <a:spcPts val="0"/>
              </a:spcAft>
              <a:buNone/>
            </a:pPr>
            <a:r>
              <a:rPr lang="he-IL" sz="2800" b="1" dirty="0">
                <a:solidFill>
                  <a:srgbClr val="00B0F0"/>
                </a:solidFill>
              </a:rPr>
              <a:t>ת</a:t>
            </a:r>
            <a:r>
              <a:rPr lang="he-IL" sz="2800" dirty="0"/>
              <a:t>פקיד:</a:t>
            </a:r>
          </a:p>
          <a:p>
            <a:pPr marL="0" lvl="0" indent="0" rtl="0">
              <a:spcBef>
                <a:spcPts val="640"/>
              </a:spcBef>
              <a:spcAft>
                <a:spcPts val="0"/>
              </a:spcAft>
              <a:buNone/>
            </a:pPr>
            <a:endParaRPr lang="he-IL" sz="2800" dirty="0"/>
          </a:p>
          <a:p>
            <a:pPr marL="0" lvl="0" indent="0" rtl="0">
              <a:spcBef>
                <a:spcPts val="640"/>
              </a:spcBef>
              <a:spcAft>
                <a:spcPts val="0"/>
              </a:spcAft>
              <a:buNone/>
            </a:pPr>
            <a:r>
              <a:rPr lang="he-IL" sz="2800" b="1" dirty="0">
                <a:solidFill>
                  <a:srgbClr val="00B0F0"/>
                </a:solidFill>
              </a:rPr>
              <a:t>י</a:t>
            </a:r>
            <a:r>
              <a:rPr lang="he-IL" sz="2800" dirty="0"/>
              <a:t>יחוד: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70006" y="982423"/>
            <a:ext cx="607633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en-US" sz="2400" dirty="0">
                <a:latin typeface="Varela Round" panose="020B0604020202020204" charset="-79"/>
                <a:cs typeface="Varela Round" panose="020B0604020202020204" charset="-79"/>
              </a:rPr>
              <a:t>570-632</a:t>
            </a:r>
            <a:endParaRPr lang="he-IL" sz="2400" dirty="0">
              <a:latin typeface="Varela Round" panose="020B0604020202020204" charset="-79"/>
              <a:cs typeface="Varela Round" panose="020B0604020202020204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70006" y="2033412"/>
            <a:ext cx="607633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400" dirty="0">
                <a:latin typeface="Varela Round" panose="020B0604020202020204" charset="-79"/>
                <a:cs typeface="Varela Round" panose="020B0604020202020204" charset="-79"/>
              </a:rPr>
              <a:t>מכה שבחצי האי ערב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21774" y="2899695"/>
            <a:ext cx="852456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400" dirty="0">
                <a:latin typeface="Varela Round" panose="020B0604020202020204" charset="-79"/>
                <a:cs typeface="Varela Round" panose="020B0604020202020204" charset="-79"/>
              </a:rPr>
              <a:t>נולד לשבט </a:t>
            </a:r>
            <a:r>
              <a:rPr lang="he-IL" sz="2400" dirty="0" err="1">
                <a:latin typeface="Varela Round" panose="020B0604020202020204" charset="-79"/>
                <a:cs typeface="Varela Round" panose="020B0604020202020204" charset="-79"/>
              </a:rPr>
              <a:t>קורייש</a:t>
            </a:r>
            <a:r>
              <a:rPr lang="he-IL" sz="2400" dirty="0">
                <a:latin typeface="Varela Round" panose="020B0604020202020204" charset="-79"/>
                <a:cs typeface="Varela Round" panose="020B0604020202020204" charset="-79"/>
              </a:rPr>
              <a:t>. בתקופתו מכה שמשה מרכז עולי רגל לעובדי אלילים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70006" y="4950771"/>
            <a:ext cx="6076336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400" dirty="0">
                <a:latin typeface="Varela Round" panose="020B0604020202020204" charset="-79"/>
                <a:cs typeface="Varela Round" panose="020B0604020202020204" charset="-79"/>
              </a:rPr>
              <a:t>מוחמד הפך את הערבים משבטים במדבר לעדת מאמינים מוסלמית שתהפוך לאימפריה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70006" y="3977674"/>
            <a:ext cx="6076336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400" dirty="0">
                <a:latin typeface="Varela Round" panose="020B0604020202020204" charset="-79"/>
                <a:cs typeface="Varela Round" panose="020B0604020202020204" charset="-79"/>
              </a:rPr>
              <a:t>סוחר, מייסד האסלאם, מצביא , "אחרון הנביאים"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518032" y="3730692"/>
            <a:ext cx="2592040" cy="263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" grpId="0"/>
      <p:bldP spid="3" grpId="0"/>
      <p:bldP spid="6" grpId="0"/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 txBox="1"/>
          <p:nvPr/>
        </p:nvSpPr>
        <p:spPr>
          <a:xfrm>
            <a:off x="1629534" y="2695671"/>
            <a:ext cx="9208400" cy="1924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600" marR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14" name="Google Shape;114;p2"/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he-IL" dirty="0"/>
              <a:t>ראשית האסלאם - חלק א </a:t>
            </a:r>
          </a:p>
        </p:txBody>
      </p:sp>
      <p:sp>
        <p:nvSpPr>
          <p:cNvPr id="115" name="Google Shape;115;p2"/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/>
            <a:r>
              <a:rPr lang="he-IL" dirty="0"/>
              <a:t>היסטוריה חט"ב - שכבת כתות ז'</a:t>
            </a:r>
          </a:p>
        </p:txBody>
      </p:sp>
      <p:sp>
        <p:nvSpPr>
          <p:cNvPr id="116" name="Google Shape;116;p2"/>
          <p:cNvSpPr txBox="1">
            <a:spLocks noGrp="1"/>
          </p:cNvSpPr>
          <p:nvPr>
            <p:ph type="body" idx="2"/>
          </p:nvPr>
        </p:nvSpPr>
        <p:spPr/>
        <p:txBody>
          <a:bodyPr/>
          <a:lstStyle/>
          <a:p>
            <a:pPr lvl="0"/>
            <a:r>
              <a:rPr lang="he-IL" dirty="0"/>
              <a:t>שם המורה: לאה וינברגר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מוחמד מקבל עליו את השליחות </a:t>
            </a:r>
          </a:p>
        </p:txBody>
      </p:sp>
      <p:pic>
        <p:nvPicPr>
          <p:cNvPr id="13314" name="Picture 2" descr="https://upload.wikimedia.org/wikipedia/commons/2/20/Mohammed_receiving_revelation_from_the_angel_Gabri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886" y="1189703"/>
            <a:ext cx="6585345" cy="495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10169" y="1619663"/>
            <a:ext cx="3637933" cy="22575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>
              <a:lnSpc>
                <a:spcPct val="150000"/>
              </a:lnSpc>
            </a:pPr>
            <a:r>
              <a:rPr lang="he-IL" sz="2400" b="1" dirty="0">
                <a:solidFill>
                  <a:srgbClr val="00B0F0"/>
                </a:solidFill>
                <a:latin typeface="Varela Round" panose="020B0604020202020204" charset="-79"/>
                <a:cs typeface="Varela Round" panose="020B0604020202020204" charset="-79"/>
              </a:rPr>
              <a:t>לפי עדותו, בגיל ארבעים  התגלה אליו המלאך גבריאל,  והוא שציווה עליו למסור את דברי האל </a:t>
            </a:r>
          </a:p>
        </p:txBody>
      </p:sp>
    </p:spTree>
    <p:extLst>
      <p:ext uri="{BB962C8B-B14F-4D97-AF65-F5344CB8AC3E}">
        <p14:creationId xmlns:p14="http://schemas.microsoft.com/office/powerpoint/2010/main" val="16856746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0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e-IL" dirty="0"/>
              <a:t>עיקרי רעיונותיו של מוחמד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22671" y="1651819"/>
            <a:ext cx="10746658" cy="224676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אמונה ב</a:t>
            </a:r>
            <a:r>
              <a:rPr lang="he-IL" sz="2800" b="1" u="sng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אללה</a:t>
            </a:r>
            <a:r>
              <a:rPr lang="he-IL" sz="2800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 אל יחיד ובלתי נראה(מונותיאיזם), ו</a:t>
            </a:r>
            <a:r>
              <a:rPr lang="he-IL" sz="2800" b="1" u="sng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מוחמד</a:t>
            </a:r>
            <a:r>
              <a:rPr lang="he-IL" sz="2800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 נבחר לשליחו </a:t>
            </a:r>
          </a:p>
          <a:p>
            <a:pPr algn="r"/>
            <a:r>
              <a:rPr lang="he-IL" sz="2800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  </a:t>
            </a:r>
          </a:p>
          <a:p>
            <a:pPr algn="r"/>
            <a:r>
              <a:rPr lang="he-IL" sz="2800" b="1" u="sng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ביום הדין </a:t>
            </a:r>
            <a:r>
              <a:rPr lang="he-IL" sz="2800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ישפוט אללה את בני האדם </a:t>
            </a:r>
            <a:r>
              <a:rPr lang="he-IL" sz="2800" b="1" u="sng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על מעשיהם </a:t>
            </a:r>
          </a:p>
          <a:p>
            <a:pPr algn="r"/>
            <a:r>
              <a:rPr lang="he-IL" sz="2800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 </a:t>
            </a:r>
          </a:p>
          <a:p>
            <a:pPr algn="r"/>
            <a:r>
              <a:rPr lang="he-IL" sz="2800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העשירים יתנו  </a:t>
            </a:r>
            <a:r>
              <a:rPr lang="he-IL" sz="2800" b="1" u="sng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מכספם</a:t>
            </a:r>
            <a:r>
              <a:rPr lang="he-IL" sz="2800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 לעניים </a:t>
            </a:r>
            <a:r>
              <a:rPr lang="he-IL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767" y="2922687"/>
            <a:ext cx="2513625" cy="3495773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e-IL" dirty="0"/>
              <a:t>גורמי דחיה ממכה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0774" y="1101212"/>
            <a:ext cx="11134498" cy="51660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65113" indent="-265113" algn="r" defTabSz="354013" rtl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e-IL" sz="2400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"</a:t>
            </a:r>
            <a:r>
              <a:rPr lang="he-IL" sz="2400" b="1" u="sng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אין נביא בעירו"</a:t>
            </a:r>
            <a:r>
              <a:rPr lang="he-IL" sz="2400" b="1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- </a:t>
            </a:r>
            <a:r>
              <a:rPr lang="he-IL" sz="2400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אדם פשוט ומוכר המכריז על עצמו פתאום כנביא מעורר חוסר אמון</a:t>
            </a:r>
          </a:p>
          <a:p>
            <a:pPr marL="265113" indent="-265113" algn="r" defTabSz="354013" rtl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e-IL" sz="2400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רעיונות האסלאם סותרים </a:t>
            </a:r>
            <a:r>
              <a:rPr lang="he-IL" sz="2400" b="1" u="sng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אמונות אלילות</a:t>
            </a:r>
            <a:r>
              <a:rPr lang="he-IL" sz="2400" b="1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 </a:t>
            </a:r>
            <a:r>
              <a:rPr lang="he-IL" sz="2400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המקובלות במכה</a:t>
            </a:r>
          </a:p>
          <a:p>
            <a:pPr marL="265113" indent="-265113" algn="r" defTabSz="354013" rtl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e-IL" sz="2400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חשש לפגיעה בפרנסה - אמונה באל אחד וביטול האלילות עשויה לפגוע </a:t>
            </a:r>
            <a:r>
              <a:rPr lang="he-IL" sz="2400" b="1" u="sng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במעמד מכה וברווחי אנשי  מכה</a:t>
            </a:r>
            <a:r>
              <a:rPr lang="he-IL" sz="2400" b="1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 </a:t>
            </a:r>
            <a:r>
              <a:rPr lang="he-IL" sz="2400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מהעלייה לרגל  לעיר כמרכז פולחן אלילי</a:t>
            </a:r>
            <a:endParaRPr lang="en-US" sz="2400" dirty="0">
              <a:solidFill>
                <a:srgbClr val="002060"/>
              </a:solidFill>
              <a:latin typeface="Varela Round" panose="020B0604020202020204" charset="-79"/>
              <a:cs typeface="Varela Round" panose="020B0604020202020204" charset="-79"/>
            </a:endParaRPr>
          </a:p>
          <a:p>
            <a:pPr marL="457200" indent="-457200" algn="r" rtl="1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2060"/>
              </a:solidFill>
              <a:latin typeface="Varela Round" panose="020B0604020202020204" charset="-79"/>
              <a:cs typeface="Varela Round" panose="020B0604020202020204" charset="-79"/>
            </a:endParaRPr>
          </a:p>
          <a:p>
            <a:pPr marL="457200" indent="-457200" algn="r" rtl="1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he-IL" sz="2400" dirty="0">
              <a:solidFill>
                <a:srgbClr val="002060"/>
              </a:solidFill>
              <a:latin typeface="Varela Round" panose="020B0604020202020204" charset="-79"/>
              <a:cs typeface="Varela Round" panose="020B0604020202020204" charset="-79"/>
            </a:endParaRPr>
          </a:p>
          <a:p>
            <a:pPr marL="285750" indent="-285750" algn="r" rtl="1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he-IL" sz="2400" dirty="0">
              <a:solidFill>
                <a:srgbClr val="002060"/>
              </a:solidFill>
              <a:latin typeface="Varela Round" panose="020B0604020202020204" charset="-79"/>
              <a:cs typeface="Varela Round" panose="020B0604020202020204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e-IL" dirty="0"/>
              <a:t>גורמי משיכה </a:t>
            </a:r>
            <a:r>
              <a:rPr lang="he-IL" dirty="0" err="1"/>
              <a:t>לית'ריב</a:t>
            </a:r>
            <a:r>
              <a:rPr lang="he-IL" dirty="0"/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42219" y="1139305"/>
            <a:ext cx="10107561" cy="37856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he-IL" sz="2400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בעיני בני </a:t>
            </a:r>
            <a:r>
              <a:rPr lang="he-IL" sz="2400" dirty="0" err="1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ית'ריב</a:t>
            </a:r>
            <a:r>
              <a:rPr lang="he-IL" sz="2400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 ,אדם זר המגיע יחד עם מאמינים מעורר הערכה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endParaRPr lang="he-IL" sz="2400" dirty="0">
              <a:solidFill>
                <a:srgbClr val="002060"/>
              </a:solidFill>
              <a:latin typeface="Varela Round" panose="020B0604020202020204" charset="-79"/>
              <a:cs typeface="Varela Round" panose="020B0604020202020204" charset="-79"/>
            </a:endParaRP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he-IL" sz="2400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רעיונות האסלאם דומים לאמונות מוכרות </a:t>
            </a:r>
            <a:r>
              <a:rPr lang="he-IL" sz="2400" dirty="0" err="1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בית'ריב</a:t>
            </a:r>
            <a:r>
              <a:rPr lang="he-IL" sz="2400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, כגון אמונות היהודים</a:t>
            </a:r>
            <a:endParaRPr lang="en-US" sz="2400" dirty="0">
              <a:solidFill>
                <a:srgbClr val="002060"/>
              </a:solidFill>
              <a:latin typeface="Varela Round" panose="020B0604020202020204" charset="-79"/>
              <a:cs typeface="Varela Round" panose="020B0604020202020204" charset="-79"/>
            </a:endParaRPr>
          </a:p>
          <a:p>
            <a:pPr marL="342900" indent="-342900" algn="r" rtl="1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2060"/>
              </a:solidFill>
              <a:latin typeface="Varela Round" panose="020B0604020202020204" charset="-79"/>
              <a:cs typeface="Varela Round" panose="020B0604020202020204" charset="-79"/>
            </a:endParaRP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he-IL" sz="2400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מוחמד הצליח להביא לאחדות ולהשכין שלום בין שבטים יריבים </a:t>
            </a:r>
            <a:r>
              <a:rPr lang="he-IL" sz="2400" dirty="0" err="1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בית'ריב</a:t>
            </a:r>
            <a:endParaRPr lang="en-US" sz="2400" dirty="0">
              <a:solidFill>
                <a:srgbClr val="002060"/>
              </a:solidFill>
              <a:latin typeface="Varela Round" panose="020B0604020202020204" charset="-79"/>
              <a:cs typeface="Varela Round" panose="020B0604020202020204" charset="-79"/>
            </a:endParaRPr>
          </a:p>
          <a:p>
            <a:pPr marL="342900" indent="-342900" algn="r" rtl="1">
              <a:buFont typeface="Arial" panose="020B0604020202020204" pitchFamily="34" charset="0"/>
              <a:buChar char="•"/>
            </a:pPr>
            <a:endParaRPr lang="he-IL" sz="2400" dirty="0">
              <a:solidFill>
                <a:srgbClr val="002060"/>
              </a:solidFill>
              <a:latin typeface="Varela Round" panose="020B0604020202020204" charset="-79"/>
              <a:cs typeface="Varela Round" panose="020B0604020202020204" charset="-79"/>
            </a:endParaRP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he-IL" sz="2400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פגיעה במעמד מכה חזקה את מעמד העיר המתחרה- </a:t>
            </a:r>
            <a:r>
              <a:rPr lang="he-IL" sz="2400" dirty="0" err="1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ית'ריב</a:t>
            </a:r>
            <a:r>
              <a:rPr lang="he-IL" sz="2400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. </a:t>
            </a:r>
            <a:br>
              <a:rPr lang="en-US" sz="2400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</a:br>
            <a:r>
              <a:rPr lang="he-IL" sz="2400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הגירת מוחמד העניקה </a:t>
            </a:r>
            <a:r>
              <a:rPr lang="he-IL" sz="2400" dirty="0" err="1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לית'ריב</a:t>
            </a:r>
            <a:r>
              <a:rPr lang="he-IL" sz="2400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 מעמד של מרכז מוסלמי</a:t>
            </a:r>
            <a:endParaRPr lang="en-US" sz="2400" dirty="0">
              <a:solidFill>
                <a:srgbClr val="002060"/>
              </a:solidFill>
              <a:latin typeface="Varela Round" panose="020B0604020202020204" charset="-79"/>
              <a:cs typeface="Varela Round" panose="020B0604020202020204" charset="-79"/>
            </a:endParaRPr>
          </a:p>
          <a:p>
            <a:pPr marL="342900" indent="-342900" algn="r" rtl="1">
              <a:buFont typeface="Arial" panose="020B0604020202020204" pitchFamily="34" charset="0"/>
              <a:buChar char="•"/>
            </a:pPr>
            <a:endParaRPr lang="he-IL" sz="2400" dirty="0">
              <a:solidFill>
                <a:srgbClr val="002060"/>
              </a:solidFill>
              <a:latin typeface="Varela Round" panose="020B0604020202020204" charset="-79"/>
              <a:cs typeface="Varela Round" panose="020B0604020202020204" charset="-79"/>
            </a:endParaRPr>
          </a:p>
          <a:p>
            <a:pPr marL="342900" indent="-342900" algn="r" rtl="1">
              <a:buFontTx/>
              <a:buChar char="-"/>
            </a:pPr>
            <a:endParaRPr lang="he-IL" sz="2400" dirty="0">
              <a:solidFill>
                <a:srgbClr val="002060"/>
              </a:solidFill>
              <a:latin typeface="Varela Round" panose="020B0604020202020204" charset="-79"/>
              <a:cs typeface="Varela Round" panose="020B0604020202020204" charset="-79"/>
            </a:endParaRPr>
          </a:p>
        </p:txBody>
      </p:sp>
      <p:sp>
        <p:nvSpPr>
          <p:cNvPr id="7" name="Google Shape;212;p6"/>
          <p:cNvSpPr/>
          <p:nvPr/>
        </p:nvSpPr>
        <p:spPr>
          <a:xfrm>
            <a:off x="5621848" y="4304565"/>
            <a:ext cx="1312104" cy="727381"/>
          </a:xfrm>
          <a:prstGeom prst="downArrow">
            <a:avLst>
              <a:gd name="adj1" fmla="val 74015"/>
              <a:gd name="adj2" fmla="val 51594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" name="TextBox 2"/>
          <p:cNvSpPr txBox="1"/>
          <p:nvPr/>
        </p:nvSpPr>
        <p:spPr>
          <a:xfrm>
            <a:off x="3079953" y="5131168"/>
            <a:ext cx="603209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 rtl="1"/>
            <a:r>
              <a:rPr lang="he-IL" sz="2800" b="1" dirty="0" err="1">
                <a:solidFill>
                  <a:srgbClr val="0070C0"/>
                </a:solidFill>
                <a:latin typeface="Varela Round"/>
                <a:ea typeface="Varela Round"/>
                <a:cs typeface="Varela Round"/>
                <a:sym typeface="Varela Round"/>
              </a:rPr>
              <a:t>ההג'רה</a:t>
            </a:r>
            <a:r>
              <a:rPr lang="he-IL" sz="2800" b="1" dirty="0">
                <a:solidFill>
                  <a:srgbClr val="0070C0"/>
                </a:solidFill>
                <a:latin typeface="Varela Round"/>
                <a:ea typeface="Varela Round"/>
                <a:cs typeface="Varela Round"/>
                <a:sym typeface="Varela Round"/>
              </a:rPr>
              <a:t>  - מעבר ממכה </a:t>
            </a:r>
            <a:r>
              <a:rPr lang="he-IL" sz="2800" b="1" dirty="0" err="1">
                <a:solidFill>
                  <a:srgbClr val="0070C0"/>
                </a:solidFill>
                <a:latin typeface="Varela Round"/>
                <a:ea typeface="Varela Round"/>
                <a:cs typeface="Varela Round"/>
                <a:sym typeface="Varela Round"/>
              </a:rPr>
              <a:t>לית'ריב</a:t>
            </a:r>
            <a:endParaRPr lang="he-IL" sz="28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z="3200" dirty="0"/>
              <a:t>כיצד הפכו שבטים מפולגים לעדת מאמינים אחת?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49769" y="1326460"/>
            <a:ext cx="5325877" cy="22575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400" b="1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שכנוע</a:t>
            </a:r>
            <a:endParaRPr lang="en-US" sz="2400" b="1" dirty="0">
              <a:solidFill>
                <a:srgbClr val="002060"/>
              </a:solidFill>
              <a:latin typeface="Varela Round" panose="020B0604020202020204" charset="-79"/>
              <a:cs typeface="Varela Round" panose="020B0604020202020204" charset="-79"/>
            </a:endParaRPr>
          </a:p>
          <a:p>
            <a:pPr marL="342900" indent="-3429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400" b="1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כריתת בריתות </a:t>
            </a:r>
          </a:p>
          <a:p>
            <a:pPr marL="342900" indent="-3429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400" b="1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שימוש בכוח - מלחמות </a:t>
            </a:r>
          </a:p>
          <a:p>
            <a:pPr marL="342900" indent="-3429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400" b="1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ערבות הדדית</a:t>
            </a:r>
          </a:p>
        </p:txBody>
      </p:sp>
      <p:sp>
        <p:nvSpPr>
          <p:cNvPr id="4" name="Google Shape;212;p6"/>
          <p:cNvSpPr/>
          <p:nvPr/>
        </p:nvSpPr>
        <p:spPr>
          <a:xfrm>
            <a:off x="6096000" y="3796939"/>
            <a:ext cx="1305981" cy="954675"/>
          </a:xfrm>
          <a:prstGeom prst="downArrow">
            <a:avLst>
              <a:gd name="adj1" fmla="val 74015"/>
              <a:gd name="adj2" fmla="val 51594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" name="TextBox 4"/>
          <p:cNvSpPr txBox="1"/>
          <p:nvPr/>
        </p:nvSpPr>
        <p:spPr>
          <a:xfrm>
            <a:off x="4886634" y="4870141"/>
            <a:ext cx="4108174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sz="2800" b="1" dirty="0">
                <a:latin typeface="Varela Round" panose="020B0604020202020204" charset="-79"/>
                <a:cs typeface="Varela Round" panose="020B0604020202020204" charset="-79"/>
              </a:rPr>
              <a:t>נוצרה </a:t>
            </a:r>
            <a:r>
              <a:rPr lang="he-IL" sz="2800" b="1" dirty="0">
                <a:solidFill>
                  <a:srgbClr val="92D050"/>
                </a:solidFill>
                <a:latin typeface="Varela Round" panose="020B0604020202020204" charset="-79"/>
                <a:cs typeface="Varela Round" panose="020B0604020202020204" charset="-79"/>
              </a:rPr>
              <a:t>האמה</a:t>
            </a:r>
            <a:r>
              <a:rPr lang="he-IL" sz="2800" b="1" dirty="0">
                <a:solidFill>
                  <a:srgbClr val="FF0000"/>
                </a:solidFill>
                <a:latin typeface="Varela Round" panose="020B0604020202020204" charset="-79"/>
                <a:cs typeface="Varela Round" panose="020B0604020202020204" charset="-79"/>
              </a:rPr>
              <a:t> </a:t>
            </a:r>
            <a:r>
              <a:rPr lang="he-IL" sz="2800" b="1" dirty="0">
                <a:latin typeface="Varela Round" panose="020B0604020202020204" charset="-79"/>
                <a:cs typeface="Varela Round" panose="020B0604020202020204" charset="-79"/>
              </a:rPr>
              <a:t>- </a:t>
            </a:r>
          </a:p>
          <a:p>
            <a:pPr algn="ctr" rtl="1"/>
            <a:r>
              <a:rPr lang="he-IL" sz="2800" b="1" dirty="0">
                <a:latin typeface="Varela Round" panose="020B0604020202020204" charset="-79"/>
                <a:cs typeface="Varela Round" panose="020B0604020202020204" charset="-79"/>
              </a:rPr>
              <a:t>עדת מאמינים מוסלמית </a:t>
            </a:r>
            <a:r>
              <a:rPr lang="he-IL" sz="2800" dirty="0">
                <a:latin typeface="Varela Round" panose="020B0604020202020204" charset="-79"/>
                <a:cs typeface="Varela Round" panose="020B0604020202020204" charset="-79"/>
              </a:rPr>
              <a:t> </a:t>
            </a:r>
          </a:p>
        </p:txBody>
      </p:sp>
      <p:pic>
        <p:nvPicPr>
          <p:cNvPr id="14338" name="Picture 2" descr="https://upload.wikimedia.org/wikipedia/commons/thumb/9/99/The_Prophet_Muhammad_and_the_Muslim_Army_at_the_Battle_of_Uhud%2C_from_the_Siyer-i_Nebi%2C_1595.jpg/320px-The_Prophet_Muhammad_and_the_Muslim_Army_at_the_Battle_of_Uhud%2C_from_the_Siyer-i_Nebi%2C_15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1" y="1248401"/>
            <a:ext cx="3500390" cy="482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5685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Varela Round"/>
              <a:buNone/>
            </a:pPr>
            <a:r>
              <a:rPr lang="he-IL" dirty="0"/>
              <a:t>יחסו של מוחמד  ליהודים </a:t>
            </a:r>
            <a:endParaRPr sz="4400" dirty="0"/>
          </a:p>
        </p:txBody>
      </p:sp>
      <p:sp>
        <p:nvSpPr>
          <p:cNvPr id="2" name="TextBox 1"/>
          <p:cNvSpPr txBox="1"/>
          <p:nvPr/>
        </p:nvSpPr>
        <p:spPr>
          <a:xfrm>
            <a:off x="147484" y="1031629"/>
            <a:ext cx="11527788" cy="309277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>
              <a:lnSpc>
                <a:spcPct val="150000"/>
              </a:lnSpc>
            </a:pPr>
            <a:r>
              <a:rPr lang="he-IL" sz="2200" dirty="0">
                <a:latin typeface="Varela Round" panose="020B0604020202020204" charset="-79"/>
                <a:cs typeface="Varela Round" panose="020B0604020202020204" charset="-79"/>
              </a:rPr>
              <a:t>תחילה ניסה מוחמד לשכנע את היהודים להצטרף לדת האסלאם, במיוחד </a:t>
            </a:r>
            <a:r>
              <a:rPr lang="he-IL" sz="2200" dirty="0" err="1">
                <a:latin typeface="Varela Round" panose="020B0604020202020204" charset="-79"/>
                <a:cs typeface="Varela Round" panose="020B0604020202020204" charset="-79"/>
              </a:rPr>
              <a:t>בית'ריב</a:t>
            </a:r>
            <a:r>
              <a:rPr lang="he-IL" sz="2200" dirty="0">
                <a:latin typeface="Varela Round" panose="020B0604020202020204" charset="-79"/>
                <a:cs typeface="Varela Round" panose="020B0604020202020204" charset="-79"/>
              </a:rPr>
              <a:t>.  </a:t>
            </a:r>
          </a:p>
          <a:p>
            <a:pPr algn="r">
              <a:lnSpc>
                <a:spcPct val="150000"/>
              </a:lnSpc>
            </a:pPr>
            <a:r>
              <a:rPr lang="he-IL" sz="2200" dirty="0">
                <a:latin typeface="Varela Round" panose="020B0604020202020204" charset="-79"/>
                <a:cs typeface="Varela Round" panose="020B0604020202020204" charset="-79"/>
              </a:rPr>
              <a:t>אך </a:t>
            </a:r>
            <a:r>
              <a:rPr lang="he-IL" sz="2200" dirty="0" err="1">
                <a:latin typeface="Varela Round" panose="020B0604020202020204" charset="-79"/>
                <a:cs typeface="Varela Round" panose="020B0604020202020204" charset="-79"/>
              </a:rPr>
              <a:t>משסרבו</a:t>
            </a:r>
            <a:r>
              <a:rPr lang="he-IL" sz="2200" dirty="0">
                <a:latin typeface="Varela Round" panose="020B0604020202020204" charset="-79"/>
                <a:cs typeface="Varela Round" panose="020B0604020202020204" charset="-79"/>
              </a:rPr>
              <a:t> החל להילחם בשבטי היהודים בעיר זו.</a:t>
            </a:r>
          </a:p>
          <a:p>
            <a:pPr algn="r">
              <a:lnSpc>
                <a:spcPct val="150000"/>
              </a:lnSpc>
            </a:pPr>
            <a:r>
              <a:rPr lang="he-IL" sz="2200" dirty="0">
                <a:latin typeface="Varela Round" panose="020B0604020202020204" charset="-79"/>
                <a:cs typeface="Varela Round" panose="020B0604020202020204" charset="-79"/>
              </a:rPr>
              <a:t>שני שבטים נאלצו </a:t>
            </a:r>
            <a:r>
              <a:rPr lang="he-IL" sz="2200" u="sng" dirty="0">
                <a:latin typeface="Varela Round" panose="020B0604020202020204" charset="-79"/>
                <a:cs typeface="Varela Round" panose="020B0604020202020204" charset="-79"/>
              </a:rPr>
              <a:t>לעזוב </a:t>
            </a:r>
            <a:r>
              <a:rPr lang="he-IL" sz="2200" dirty="0">
                <a:latin typeface="Varela Round" panose="020B0604020202020204" charset="-79"/>
                <a:cs typeface="Varela Round" panose="020B0604020202020204" charset="-79"/>
              </a:rPr>
              <a:t>את העיר, אך </a:t>
            </a:r>
            <a:r>
              <a:rPr lang="he-IL" sz="2200" b="1" dirty="0">
                <a:latin typeface="Varela Round" panose="020B0604020202020204" charset="-79"/>
                <a:cs typeface="Varela Round" panose="020B0604020202020204" charset="-79"/>
              </a:rPr>
              <a:t>שבט </a:t>
            </a:r>
            <a:r>
              <a:rPr lang="he-IL" sz="2200" b="1" dirty="0" err="1">
                <a:latin typeface="Varela Round" panose="020B0604020202020204" charset="-79"/>
                <a:cs typeface="Varela Round" panose="020B0604020202020204" charset="-79"/>
              </a:rPr>
              <a:t>קוריט'ה</a:t>
            </a:r>
            <a:r>
              <a:rPr lang="he-IL" sz="2200" b="1" dirty="0">
                <a:latin typeface="Varela Round" panose="020B0604020202020204" charset="-79"/>
                <a:cs typeface="Varela Round" panose="020B0604020202020204" charset="-79"/>
              </a:rPr>
              <a:t> </a:t>
            </a:r>
            <a:r>
              <a:rPr lang="he-IL" sz="2200" dirty="0">
                <a:latin typeface="Varela Round" panose="020B0604020202020204" charset="-79"/>
                <a:cs typeface="Varela Round" panose="020B0604020202020204" charset="-79"/>
              </a:rPr>
              <a:t>היהודי  שיצא להילחם במוחמד, גורלו היה אחר: הגברים נרצחו, ואילו הנשים והילדים נמכרו לעבדות. </a:t>
            </a:r>
          </a:p>
          <a:p>
            <a:pPr algn="r">
              <a:lnSpc>
                <a:spcPct val="150000"/>
              </a:lnSpc>
            </a:pPr>
            <a:r>
              <a:rPr lang="he-IL" sz="2200" dirty="0">
                <a:latin typeface="Varela Round" panose="020B0604020202020204" charset="-79"/>
                <a:cs typeface="Varela Round" panose="020B0604020202020204" charset="-79"/>
              </a:rPr>
              <a:t>שאול טשרניחובסקי ,המשורר הלאומי כתב פואמה </a:t>
            </a:r>
            <a:r>
              <a:rPr lang="he-IL" sz="2200" dirty="0">
                <a:solidFill>
                  <a:srgbClr val="00B0F0"/>
                </a:solidFill>
                <a:latin typeface="Varela Round" panose="020B0604020202020204" charset="-79"/>
                <a:cs typeface="Varela Round" panose="020B0604020202020204" charset="-79"/>
              </a:rPr>
              <a:t>"</a:t>
            </a:r>
            <a:r>
              <a:rPr lang="he-IL" sz="2200" b="1" dirty="0">
                <a:solidFill>
                  <a:srgbClr val="00B0F0"/>
                </a:solidFill>
                <a:latin typeface="Varela Round" panose="020B0604020202020204" charset="-79"/>
                <a:cs typeface="Varela Round" panose="020B0604020202020204" charset="-79"/>
              </a:rPr>
              <a:t>אחרון בני </a:t>
            </a:r>
            <a:r>
              <a:rPr lang="he-IL" sz="2200" b="1" dirty="0" err="1">
                <a:solidFill>
                  <a:srgbClr val="00B0F0"/>
                </a:solidFill>
                <a:latin typeface="Varela Round" panose="020B0604020202020204" charset="-79"/>
                <a:cs typeface="Varela Round" panose="020B0604020202020204" charset="-79"/>
              </a:rPr>
              <a:t>קוריט'ה</a:t>
            </a:r>
            <a:r>
              <a:rPr lang="he-IL" sz="2200" b="1" dirty="0">
                <a:solidFill>
                  <a:srgbClr val="00B0F0"/>
                </a:solidFill>
                <a:latin typeface="Varela Round" panose="020B0604020202020204" charset="-79"/>
                <a:cs typeface="Varela Round" panose="020B0604020202020204" charset="-79"/>
              </a:rPr>
              <a:t>" </a:t>
            </a:r>
          </a:p>
          <a:p>
            <a:pPr algn="r">
              <a:lnSpc>
                <a:spcPct val="150000"/>
              </a:lnSpc>
            </a:pPr>
            <a:endParaRPr lang="he-IL" sz="2200" dirty="0">
              <a:latin typeface="Varela Round" panose="020B0604020202020204" charset="-79"/>
              <a:cs typeface="Varela Round" panose="020B0604020202020204" charset="-79"/>
            </a:endParaRPr>
          </a:p>
        </p:txBody>
      </p:sp>
      <p:sp>
        <p:nvSpPr>
          <p:cNvPr id="4" name="מלבן 3"/>
          <p:cNvSpPr/>
          <p:nvPr/>
        </p:nvSpPr>
        <p:spPr>
          <a:xfrm>
            <a:off x="228600" y="3601749"/>
            <a:ext cx="540411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he-IL" altLang="he-IL" sz="2000" dirty="0">
                <a:solidFill>
                  <a:srgbClr val="0070C0"/>
                </a:solidFill>
                <a:latin typeface="Varela Round" panose="020B0604020202020204" charset="-79"/>
                <a:cs typeface="Varela Round" panose="020B0604020202020204" charset="-79"/>
              </a:rPr>
              <a:t>כנְפֹל </a:t>
            </a:r>
            <a:r>
              <a:rPr lang="he-IL" altLang="he-IL" sz="2000" dirty="0" err="1">
                <a:solidFill>
                  <a:srgbClr val="0070C0"/>
                </a:solidFill>
                <a:latin typeface="Varela Round" panose="020B0604020202020204" charset="-79"/>
                <a:cs typeface="Varela Round" panose="020B0604020202020204" charset="-79"/>
              </a:rPr>
              <a:t>קֹרַיְטָה</a:t>
            </a:r>
            <a:r>
              <a:rPr lang="he-IL" altLang="he-IL" sz="2000" dirty="0">
                <a:solidFill>
                  <a:srgbClr val="0070C0"/>
                </a:solidFill>
                <a:latin typeface="Varela Round" panose="020B0604020202020204" charset="-79"/>
                <a:cs typeface="Varela Round" panose="020B0604020202020204" charset="-79"/>
              </a:rPr>
              <a:t> יַחַד</a:t>
            </a:r>
          </a:p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he-IL" altLang="he-IL" sz="2000" dirty="0">
                <a:solidFill>
                  <a:srgbClr val="0070C0"/>
                </a:solidFill>
                <a:latin typeface="Varela Round" panose="020B0604020202020204" charset="-79"/>
                <a:cs typeface="Varela Round" panose="020B0604020202020204" charset="-79"/>
              </a:rPr>
              <a:t>עִם נְשִׂיאָם עַל שְׂדֵה-קָרַב,</a:t>
            </a:r>
          </a:p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he-IL" altLang="he-IL" sz="2000" dirty="0">
                <a:solidFill>
                  <a:srgbClr val="0070C0"/>
                </a:solidFill>
                <a:latin typeface="Varela Round" panose="020B0604020202020204" charset="-79"/>
                <a:cs typeface="Varela Round" panose="020B0604020202020204" charset="-79"/>
              </a:rPr>
              <a:t>נָדִּיר וְקַיְלַהּ כָּרָעוּ</a:t>
            </a:r>
          </a:p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he-IL" altLang="he-IL" sz="2000" dirty="0">
                <a:solidFill>
                  <a:srgbClr val="0070C0"/>
                </a:solidFill>
                <a:latin typeface="Varela Round" panose="020B0604020202020204" charset="-79"/>
                <a:cs typeface="Varela Round" panose="020B0604020202020204" charset="-79"/>
              </a:rPr>
              <a:t>וּשְׁאָר בְּנֵי “עַם הַכְּתָב”;</a:t>
            </a:r>
          </a:p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he-IL" altLang="he-IL" sz="2000" dirty="0">
                <a:solidFill>
                  <a:srgbClr val="0070C0"/>
                </a:solidFill>
                <a:latin typeface="Varela Round" panose="020B0604020202020204" charset="-79"/>
                <a:cs typeface="Varela Round" panose="020B0604020202020204" charset="-79"/>
              </a:rPr>
              <a:t>אַךְ שְׁמָם עוֹד יִנּוֹן, יִחְיֶה</a:t>
            </a:r>
          </a:p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he-IL" altLang="he-IL" sz="2000" dirty="0">
                <a:solidFill>
                  <a:srgbClr val="0070C0"/>
                </a:solidFill>
                <a:latin typeface="Varela Round" panose="020B0604020202020204" charset="-79"/>
                <a:cs typeface="Varela Round" panose="020B0604020202020204" charset="-79"/>
              </a:rPr>
              <a:t>בַּאֲבֶל-שִׁירֵי עֲרָב,</a:t>
            </a:r>
          </a:p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he-IL" altLang="he-IL" sz="2000" dirty="0">
                <a:solidFill>
                  <a:srgbClr val="0070C0"/>
                </a:solidFill>
                <a:latin typeface="Varela Round" panose="020B0604020202020204" charset="-79"/>
                <a:cs typeface="Varela Round" panose="020B0604020202020204" charset="-79"/>
              </a:rPr>
              <a:t>בְּמַנְגִּינוֹת הָעֲרָבוֹת</a:t>
            </a:r>
          </a:p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he-IL" altLang="he-IL" sz="2000" dirty="0">
                <a:solidFill>
                  <a:srgbClr val="0070C0"/>
                </a:solidFill>
                <a:latin typeface="Varela Round" panose="020B0604020202020204" charset="-79"/>
                <a:cs typeface="Varela Round" panose="020B0604020202020204" charset="-79"/>
              </a:rPr>
              <a:t>וּתְרוּעוֹת שׁוֹפַר קְרָב</a:t>
            </a:r>
            <a:endParaRPr lang="en-US" altLang="he-IL" sz="2000" dirty="0">
              <a:solidFill>
                <a:srgbClr val="0070C0"/>
              </a:solidFill>
              <a:latin typeface="Varela Round" panose="020B0604020202020204" charset="-79"/>
              <a:cs typeface="Varela Round" panose="020B0604020202020204" charset="-79"/>
            </a:endParaRPr>
          </a:p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he-IL" altLang="he-IL" sz="2000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			</a:t>
            </a:r>
            <a:r>
              <a:rPr lang="he-IL" altLang="he-IL" sz="1800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(מתוך </a:t>
            </a:r>
            <a:r>
              <a:rPr lang="he-IL" altLang="he-IL" sz="1800" dirty="0" err="1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ויקיטקסט</a:t>
            </a:r>
            <a:r>
              <a:rPr lang="he-IL" altLang="he-IL" sz="1800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)</a:t>
            </a:r>
            <a:r>
              <a:rPr lang="en-US" altLang="he-IL" sz="1800" dirty="0">
                <a:solidFill>
                  <a:srgbClr val="0070C0"/>
                </a:solidFill>
                <a:latin typeface="Varela Round" panose="020B0604020202020204" charset="-79"/>
                <a:cs typeface="Varela Round" panose="020B0604020202020204" charset="-79"/>
              </a:rPr>
              <a:t> </a:t>
            </a:r>
            <a:endParaRPr lang="en-US" altLang="he-IL" sz="2000" dirty="0">
              <a:solidFill>
                <a:srgbClr val="0070C0"/>
              </a:solidFill>
              <a:latin typeface="Varela Round" panose="020B0604020202020204" charset="-79"/>
              <a:cs typeface="Varela Round" panose="020B060402020202020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8642209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כיבוש מכה</a:t>
            </a:r>
          </a:p>
        </p:txBody>
      </p:sp>
      <p:pic>
        <p:nvPicPr>
          <p:cNvPr id="12290" name="Picture 2" descr="https://upload.wikimedia.org/wikipedia/commons/thumb/c/ca/Muhammad_destroying_idols_-_L%27Histoire_Merveilleuse_en_Vers_de_Mahomet_BNF.jpg/800px-Muhammad_destroying_idols_-_L%27Histoire_Merveilleuse_en_Vers_de_Mahomet_BN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763" y="1303792"/>
            <a:ext cx="5981618" cy="425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מלבן 2"/>
          <p:cNvSpPr/>
          <p:nvPr/>
        </p:nvSpPr>
        <p:spPr>
          <a:xfrm>
            <a:off x="7444560" y="1840919"/>
            <a:ext cx="3432350" cy="1149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he-IL" sz="2400" dirty="0">
                <a:solidFill>
                  <a:srgbClr val="0070C0"/>
                </a:solidFill>
                <a:latin typeface="Varela Round" panose="020B0604020202020204" charset="-79"/>
                <a:cs typeface="Varela Round" panose="020B0604020202020204" charset="-79"/>
              </a:rPr>
              <a:t>כניסתו של מוחמד למכה </a:t>
            </a:r>
          </a:p>
          <a:p>
            <a:pPr algn="ctr" rtl="1">
              <a:lnSpc>
                <a:spcPct val="150000"/>
              </a:lnSpc>
            </a:pPr>
            <a:r>
              <a:rPr lang="he-IL" sz="2400" dirty="0">
                <a:solidFill>
                  <a:srgbClr val="0070C0"/>
                </a:solidFill>
                <a:latin typeface="Varela Round" panose="020B0604020202020204" charset="-79"/>
                <a:cs typeface="Varela Round" panose="020B0604020202020204" charset="-79"/>
              </a:rPr>
              <a:t>והריסת פסלי האלילים</a:t>
            </a:r>
            <a:endParaRPr lang="en-US" sz="2400" dirty="0">
              <a:solidFill>
                <a:srgbClr val="0070C0"/>
              </a:solidFill>
              <a:latin typeface="Varela Round" panose="020B0604020202020204" charset="-79"/>
              <a:cs typeface="Varela Round" panose="020B060402020202020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8112688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הקדשתה של </a:t>
            </a:r>
            <a:r>
              <a:rPr lang="he-IL" dirty="0" err="1"/>
              <a:t>הכעבה</a:t>
            </a:r>
            <a:r>
              <a:rPr lang="he-IL" dirty="0"/>
              <a:t> </a:t>
            </a:r>
          </a:p>
        </p:txBody>
      </p:sp>
      <p:sp>
        <p:nvSpPr>
          <p:cNvPr id="4" name="מלבן 3"/>
          <p:cNvSpPr/>
          <p:nvPr/>
        </p:nvSpPr>
        <p:spPr>
          <a:xfrm>
            <a:off x="230865" y="933094"/>
            <a:ext cx="11160000" cy="1105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he-IL" sz="2300" dirty="0">
                <a:solidFill>
                  <a:srgbClr val="0070C0"/>
                </a:solidFill>
                <a:latin typeface="Varela Round" panose="020B0604020202020204" charset="-79"/>
                <a:cs typeface="Varela Round" panose="020B0604020202020204" charset="-79"/>
              </a:rPr>
              <a:t>מוחמד קדש את </a:t>
            </a:r>
            <a:r>
              <a:rPr lang="he-IL" sz="2300" dirty="0" err="1">
                <a:solidFill>
                  <a:srgbClr val="0070C0"/>
                </a:solidFill>
                <a:latin typeface="Varela Round" panose="020B0604020202020204" charset="-79"/>
                <a:cs typeface="Varela Round" panose="020B0604020202020204" charset="-79"/>
              </a:rPr>
              <a:t>הכעבה</a:t>
            </a:r>
            <a:r>
              <a:rPr lang="he-IL" sz="2300" dirty="0">
                <a:solidFill>
                  <a:srgbClr val="0070C0"/>
                </a:solidFill>
                <a:latin typeface="Varela Round" panose="020B0604020202020204" charset="-79"/>
                <a:cs typeface="Varela Round" panose="020B0604020202020204" charset="-79"/>
              </a:rPr>
              <a:t> וצווה להתפלל לכוונה ואף לעלות לרגל אליה פעם בחיים.</a:t>
            </a:r>
          </a:p>
          <a:p>
            <a:pPr algn="r" rtl="1">
              <a:lnSpc>
                <a:spcPct val="150000"/>
              </a:lnSpc>
            </a:pPr>
            <a:r>
              <a:rPr lang="he-IL" sz="2300" dirty="0">
                <a:solidFill>
                  <a:srgbClr val="0070C0"/>
                </a:solidFill>
                <a:latin typeface="Varela Round" panose="020B0604020202020204" charset="-79"/>
                <a:cs typeface="Varela Round" panose="020B0604020202020204" charset="-79"/>
              </a:rPr>
              <a:t>המסורת המוסלמית מסבירה שאת </a:t>
            </a:r>
            <a:r>
              <a:rPr lang="he-IL" sz="2300" dirty="0" err="1">
                <a:solidFill>
                  <a:srgbClr val="0070C0"/>
                </a:solidFill>
                <a:latin typeface="Varela Round" panose="020B0604020202020204" charset="-79"/>
                <a:cs typeface="Varela Round" panose="020B0604020202020204" charset="-79"/>
              </a:rPr>
              <a:t>הכעבה</a:t>
            </a:r>
            <a:r>
              <a:rPr lang="he-IL" sz="2300" dirty="0">
                <a:solidFill>
                  <a:srgbClr val="0070C0"/>
                </a:solidFill>
                <a:latin typeface="Varela Round" panose="020B0604020202020204" charset="-79"/>
                <a:cs typeface="Varela Round" panose="020B0604020202020204" charset="-79"/>
              </a:rPr>
              <a:t> בנה אברהם עם בנו ישמעאל - אבי העם הערבי  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405480" y="2266717"/>
            <a:ext cx="11076234" cy="380791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4167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3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e-IL" dirty="0"/>
              <a:t>כיצד דת האסלאם תרמה להתפשטותה? </a:t>
            </a:r>
          </a:p>
        </p:txBody>
      </p:sp>
      <p:sp>
        <p:nvSpPr>
          <p:cNvPr id="7" name="Google Shape;192;p6"/>
          <p:cNvSpPr/>
          <p:nvPr/>
        </p:nvSpPr>
        <p:spPr>
          <a:xfrm>
            <a:off x="3300000" y="3393616"/>
            <a:ext cx="2628000" cy="1260000"/>
          </a:xfrm>
          <a:prstGeom prst="flowChartTerminator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000" dirty="0">
                <a:solidFill>
                  <a:schemeClr val="bg1"/>
                </a:solidFill>
                <a:latin typeface="Varela Round"/>
                <a:cs typeface="Varela Round"/>
                <a:sym typeface="Varela Round"/>
              </a:rPr>
              <a:t>מצמצמת סכסוכים פנימיים בין שבטי המוסלמים </a:t>
            </a:r>
            <a:endParaRPr sz="1600" dirty="0">
              <a:solidFill>
                <a:schemeClr val="bg1"/>
              </a:solidFill>
            </a:endParaRPr>
          </a:p>
        </p:txBody>
      </p:sp>
      <p:sp>
        <p:nvSpPr>
          <p:cNvPr id="8" name="Google Shape;193;p6"/>
          <p:cNvSpPr/>
          <p:nvPr/>
        </p:nvSpPr>
        <p:spPr>
          <a:xfrm>
            <a:off x="336000" y="1359667"/>
            <a:ext cx="2628000" cy="1260000"/>
          </a:xfrm>
          <a:prstGeom prst="flowChartTerminator">
            <a:avLst/>
          </a:prstGeom>
          <a:solidFill>
            <a:srgbClr val="12B4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000" b="0" i="0" u="none" strike="noStrike" cap="none" dirty="0">
                <a:solidFill>
                  <a:schemeClr val="bg1"/>
                </a:solidFill>
                <a:latin typeface="Varela Round"/>
                <a:ea typeface="Varela Round"/>
                <a:cs typeface="Varela Round"/>
                <a:sym typeface="Varela Round"/>
              </a:rPr>
              <a:t>הצדקה</a:t>
            </a:r>
            <a:endParaRPr sz="2000" b="0" i="0" u="none" strike="noStrike" cap="none" dirty="0">
              <a:solidFill>
                <a:schemeClr val="bg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9" name="Google Shape;192;p6"/>
          <p:cNvSpPr/>
          <p:nvPr/>
        </p:nvSpPr>
        <p:spPr>
          <a:xfrm>
            <a:off x="336000" y="3393616"/>
            <a:ext cx="2628000" cy="1260000"/>
          </a:xfrm>
          <a:prstGeom prst="flowChartTerminator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000" b="0" i="0" u="none" strike="noStrike" cap="none" dirty="0">
                <a:solidFill>
                  <a:schemeClr val="bg1"/>
                </a:solidFill>
                <a:latin typeface="Varela Round"/>
                <a:ea typeface="Varela Round"/>
                <a:cs typeface="Varela Round"/>
                <a:sym typeface="Varela Round"/>
              </a:rPr>
              <a:t>מצמצמת פערים חברתיים בין המאמינים </a:t>
            </a:r>
            <a:endParaRPr sz="1600" dirty="0">
              <a:solidFill>
                <a:schemeClr val="bg1"/>
              </a:solidFill>
            </a:endParaRPr>
          </a:p>
        </p:txBody>
      </p:sp>
      <p:sp>
        <p:nvSpPr>
          <p:cNvPr id="10" name="Google Shape;193;p6"/>
          <p:cNvSpPr/>
          <p:nvPr/>
        </p:nvSpPr>
        <p:spPr>
          <a:xfrm>
            <a:off x="6264000" y="1359667"/>
            <a:ext cx="2628000" cy="1260000"/>
          </a:xfrm>
          <a:prstGeom prst="flowChartTerminator">
            <a:avLst/>
          </a:prstGeom>
          <a:solidFill>
            <a:srgbClr val="12B4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000" b="0" i="0" u="none" strike="noStrike" cap="none" dirty="0">
                <a:solidFill>
                  <a:schemeClr val="bg1"/>
                </a:solidFill>
                <a:latin typeface="Varela Round"/>
                <a:ea typeface="Varela Round"/>
                <a:cs typeface="Varela Round"/>
                <a:sym typeface="Varela Round"/>
              </a:rPr>
              <a:t>העלייה לרגל למכה </a:t>
            </a:r>
            <a:endParaRPr sz="2000" b="0" i="0" u="none" strike="noStrike" cap="none" dirty="0">
              <a:solidFill>
                <a:schemeClr val="bg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1" name="Google Shape;192;p6"/>
          <p:cNvSpPr/>
          <p:nvPr/>
        </p:nvSpPr>
        <p:spPr>
          <a:xfrm>
            <a:off x="9228000" y="3393616"/>
            <a:ext cx="2628000" cy="1260000"/>
          </a:xfrm>
          <a:prstGeom prst="flowChartTerminator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000" b="0" i="0" u="none" strike="noStrike" cap="none" dirty="0">
                <a:solidFill>
                  <a:schemeClr val="bg1"/>
                </a:solidFill>
                <a:latin typeface="Varela Round"/>
                <a:ea typeface="Varela Round"/>
                <a:cs typeface="Varela Round"/>
                <a:sym typeface="Varela Round"/>
              </a:rPr>
              <a:t>יוצרת מפגש משותף לכל המאמינים במקום אחד </a:t>
            </a:r>
            <a:endParaRPr sz="1600" dirty="0">
              <a:solidFill>
                <a:schemeClr val="bg1"/>
              </a:solidFill>
            </a:endParaRPr>
          </a:p>
        </p:txBody>
      </p:sp>
      <p:sp>
        <p:nvSpPr>
          <p:cNvPr id="12" name="Google Shape;192;p6"/>
          <p:cNvSpPr/>
          <p:nvPr/>
        </p:nvSpPr>
        <p:spPr>
          <a:xfrm>
            <a:off x="9228000" y="1359667"/>
            <a:ext cx="2628000" cy="1260000"/>
          </a:xfrm>
          <a:prstGeom prst="flowChartTerminator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000" dirty="0">
                <a:solidFill>
                  <a:schemeClr val="bg1"/>
                </a:solidFill>
                <a:latin typeface="Varela Round"/>
                <a:cs typeface="Varela Round"/>
                <a:sym typeface="Varela Round"/>
              </a:rPr>
              <a:t>התפילה </a:t>
            </a:r>
            <a:endParaRPr sz="1600" dirty="0">
              <a:solidFill>
                <a:schemeClr val="bg1"/>
              </a:solidFill>
            </a:endParaRPr>
          </a:p>
        </p:txBody>
      </p:sp>
      <p:sp>
        <p:nvSpPr>
          <p:cNvPr id="13" name="Google Shape;193;p6"/>
          <p:cNvSpPr/>
          <p:nvPr/>
        </p:nvSpPr>
        <p:spPr>
          <a:xfrm>
            <a:off x="6264000" y="3393616"/>
            <a:ext cx="2628000" cy="1260000"/>
          </a:xfrm>
          <a:prstGeom prst="flowChartTerminator">
            <a:avLst/>
          </a:prstGeom>
          <a:solidFill>
            <a:srgbClr val="12B4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000" b="0" i="0" u="none" strike="noStrike" cap="none" dirty="0">
                <a:solidFill>
                  <a:schemeClr val="bg1"/>
                </a:solidFill>
                <a:latin typeface="Varela Round"/>
                <a:ea typeface="Varela Round"/>
                <a:cs typeface="Varela Round"/>
                <a:sym typeface="Varela Round"/>
              </a:rPr>
              <a:t>יוצרת מרכז רוחני משותף לכל המאמינים</a:t>
            </a:r>
            <a:endParaRPr sz="2000" b="0" i="0" u="none" strike="noStrike" cap="none" dirty="0">
              <a:solidFill>
                <a:schemeClr val="bg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4" name="Google Shape;192;p6"/>
          <p:cNvSpPr/>
          <p:nvPr/>
        </p:nvSpPr>
        <p:spPr>
          <a:xfrm>
            <a:off x="3300000" y="1359667"/>
            <a:ext cx="2628000" cy="1260000"/>
          </a:xfrm>
          <a:prstGeom prst="flowChartTerminator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000" b="0" i="0" u="none" strike="noStrike" cap="none" dirty="0">
                <a:solidFill>
                  <a:schemeClr val="bg1"/>
                </a:solidFill>
                <a:latin typeface="Varela Round"/>
                <a:ea typeface="Varela Round"/>
                <a:cs typeface="Varela Round"/>
                <a:sym typeface="Varela Round"/>
              </a:rPr>
              <a:t>איסור המלחמה בין המאמינים ואיסור נקמת דם </a:t>
            </a:r>
            <a:endParaRPr sz="1600" dirty="0">
              <a:solidFill>
                <a:schemeClr val="bg1"/>
              </a:solidFill>
            </a:endParaRPr>
          </a:p>
        </p:txBody>
      </p:sp>
      <p:cxnSp>
        <p:nvCxnSpPr>
          <p:cNvPr id="15" name="Google Shape;205;p6"/>
          <p:cNvCxnSpPr>
            <a:cxnSpLocks/>
            <a:stCxn id="14" idx="2"/>
            <a:endCxn id="7" idx="0"/>
          </p:cNvCxnSpPr>
          <p:nvPr/>
        </p:nvCxnSpPr>
        <p:spPr>
          <a:xfrm>
            <a:off x="4614000" y="2619667"/>
            <a:ext cx="0" cy="773949"/>
          </a:xfrm>
          <a:prstGeom prst="straightConnector1">
            <a:avLst/>
          </a:prstGeom>
          <a:noFill/>
          <a:ln w="76200" cap="flat" cmpd="sng">
            <a:solidFill>
              <a:srgbClr val="8ECE4A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6" name="Google Shape;208;p6"/>
          <p:cNvCxnSpPr>
            <a:cxnSpLocks/>
            <a:stCxn id="10" idx="2"/>
            <a:endCxn id="13" idx="0"/>
          </p:cNvCxnSpPr>
          <p:nvPr/>
        </p:nvCxnSpPr>
        <p:spPr>
          <a:xfrm>
            <a:off x="7578000" y="2619667"/>
            <a:ext cx="0" cy="773949"/>
          </a:xfrm>
          <a:prstGeom prst="straightConnector1">
            <a:avLst/>
          </a:prstGeom>
          <a:noFill/>
          <a:ln w="76200" cap="flat" cmpd="sng">
            <a:solidFill>
              <a:srgbClr val="12B4BC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7" name="Google Shape;211;p6"/>
          <p:cNvCxnSpPr>
            <a:cxnSpLocks/>
            <a:stCxn id="12" idx="2"/>
            <a:endCxn id="11" idx="0"/>
          </p:cNvCxnSpPr>
          <p:nvPr/>
        </p:nvCxnSpPr>
        <p:spPr>
          <a:xfrm>
            <a:off x="10542000" y="2619667"/>
            <a:ext cx="0" cy="773949"/>
          </a:xfrm>
          <a:prstGeom prst="straightConnector1">
            <a:avLst/>
          </a:prstGeom>
          <a:noFill/>
          <a:ln w="76200" cap="flat" cmpd="sng">
            <a:solidFill>
              <a:srgbClr val="192A7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9" name="Google Shape;205;p6"/>
          <p:cNvCxnSpPr/>
          <p:nvPr/>
        </p:nvCxnSpPr>
        <p:spPr>
          <a:xfrm>
            <a:off x="-4085162" y="2394004"/>
            <a:ext cx="0" cy="1297708"/>
          </a:xfrm>
          <a:prstGeom prst="straightConnector1">
            <a:avLst/>
          </a:prstGeom>
          <a:noFill/>
          <a:ln w="76200" cap="flat" cmpd="sng">
            <a:solidFill>
              <a:srgbClr val="8ECE4A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0" name="Google Shape;211;p6"/>
          <p:cNvCxnSpPr>
            <a:cxnSpLocks/>
            <a:stCxn id="8" idx="2"/>
            <a:endCxn id="9" idx="0"/>
          </p:cNvCxnSpPr>
          <p:nvPr/>
        </p:nvCxnSpPr>
        <p:spPr>
          <a:xfrm>
            <a:off x="1650000" y="2619667"/>
            <a:ext cx="0" cy="773949"/>
          </a:xfrm>
          <a:prstGeom prst="straightConnector1">
            <a:avLst/>
          </a:prstGeom>
          <a:noFill/>
          <a:ln w="76200" cap="flat" cmpd="sng">
            <a:solidFill>
              <a:srgbClr val="192A72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28;p4"/>
          <p:cNvSpPr txBox="1">
            <a:spLocks noGrp="1"/>
          </p:cNvSpPr>
          <p:nvPr>
            <p:ph type="body" idx="2"/>
          </p:nvPr>
        </p:nvSpPr>
        <p:spPr>
          <a:xfrm>
            <a:off x="2092325" y="1365250"/>
            <a:ext cx="8032750" cy="41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6600"/>
              <a:buFont typeface="Varela Round"/>
              <a:buNone/>
            </a:pPr>
            <a:r>
              <a:rPr lang="he-IL" dirty="0"/>
              <a:t> </a:t>
            </a:r>
            <a:endParaRPr dirty="0"/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568" y="2055635"/>
            <a:ext cx="9923515" cy="4479846"/>
          </a:xfrm>
          <a:prstGeom prst="rect">
            <a:avLst/>
          </a:prstGeom>
        </p:spPr>
      </p:pic>
      <p:sp>
        <p:nvSpPr>
          <p:cNvPr id="3" name="כותרת 2"/>
          <p:cNvSpPr>
            <a:spLocks noGrp="1"/>
          </p:cNvSpPr>
          <p:nvPr>
            <p:ph type="title"/>
          </p:nvPr>
        </p:nvSpPr>
        <p:spPr>
          <a:xfrm>
            <a:off x="2121822" y="166585"/>
            <a:ext cx="9642231" cy="720000"/>
          </a:xfrm>
        </p:spPr>
        <p:txBody>
          <a:bodyPr/>
          <a:lstStyle/>
          <a:p>
            <a:r>
              <a:rPr lang="he-IL" dirty="0">
                <a:solidFill>
                  <a:schemeClr val="tx1">
                    <a:lumMod val="90000"/>
                    <a:lumOff val="10000"/>
                  </a:schemeClr>
                </a:solidFill>
                <a:hlinkClick r:id="rId4"/>
              </a:rPr>
              <a:t>מה הקשר לפרק הנלמד?</a:t>
            </a:r>
            <a:endParaRPr lang="he-IL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01840" y="1165797"/>
            <a:ext cx="938832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400" b="1" dirty="0" err="1">
                <a:solidFill>
                  <a:srgbClr val="00B0F0"/>
                </a:solidFill>
                <a:latin typeface="Varela Round" panose="020B0604020202020204" charset="-79"/>
                <a:cs typeface="Varela Round" panose="020B0604020202020204" charset="-79"/>
              </a:rPr>
              <a:t>הכעבה</a:t>
            </a:r>
            <a:r>
              <a:rPr lang="he-IL" sz="2400" b="1" dirty="0">
                <a:solidFill>
                  <a:srgbClr val="00B0F0"/>
                </a:solidFill>
                <a:latin typeface="Varela Round" panose="020B0604020202020204" charset="-79"/>
                <a:cs typeface="Varela Round" panose="020B0604020202020204" charset="-79"/>
              </a:rPr>
              <a:t> - מקום  שהיה פולחן אלילי הפך למקום המקודש ביותר לאסלאם</a:t>
            </a:r>
            <a:endParaRPr lang="he-IL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2188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>
                <a:hlinkClick r:id="rId3"/>
              </a:rPr>
              <a:t>מה הקשר לפרק הנלמד?</a:t>
            </a:r>
            <a:endParaRPr lang="he-IL" dirty="0"/>
          </a:p>
        </p:txBody>
      </p:sp>
      <p:sp>
        <p:nvSpPr>
          <p:cNvPr id="5" name="Google Shape;128;p4"/>
          <p:cNvSpPr txBox="1">
            <a:spLocks noGrp="1"/>
          </p:cNvSpPr>
          <p:nvPr>
            <p:ph type="body" idx="4294967295"/>
          </p:nvPr>
        </p:nvSpPr>
        <p:spPr>
          <a:xfrm>
            <a:off x="0" y="1725613"/>
            <a:ext cx="11160125" cy="3960812"/>
          </a:xfrm>
        </p:spPr>
        <p:txBody>
          <a:bodyPr/>
          <a:lstStyle/>
          <a:p>
            <a:pPr lvl="0"/>
            <a:r>
              <a:rPr lang="he-IL" dirty="0"/>
              <a:t> </a:t>
            </a: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619" y="918325"/>
            <a:ext cx="10478763" cy="473050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ציין מיקום טקסט 5">
            <a:extLst>
              <a:ext uri="{FF2B5EF4-FFF2-40B4-BE49-F238E27FC236}">
                <a16:creationId xmlns:a16="http://schemas.microsoft.com/office/drawing/2014/main" id="{50AB2102-FCB6-41D6-9DDD-D5A1A92471EC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e-IL" sz="2800" dirty="0">
                <a:latin typeface="Varela Round" panose="020B0604020202020204" charset="-79"/>
                <a:ea typeface="Times New Roman" panose="02020603050405020304" pitchFamily="18" charset="0"/>
                <a:cs typeface="Varela Round" panose="020B0604020202020204" charset="-79"/>
              </a:rPr>
              <a:t>כתבו שיחה דמיונית בין מוסלמי לעבד אלילים  בנושא -</a:t>
            </a:r>
            <a:br>
              <a:rPr lang="en-US" sz="2800" dirty="0">
                <a:latin typeface="Varela Round" panose="020B0604020202020204" charset="-79"/>
                <a:ea typeface="Times New Roman" panose="02020603050405020304" pitchFamily="18" charset="0"/>
                <a:cs typeface="Varela Round" panose="020B0604020202020204" charset="-79"/>
              </a:rPr>
            </a:br>
            <a:r>
              <a:rPr lang="he-IL" sz="2800" dirty="0">
                <a:solidFill>
                  <a:srgbClr val="00B0F0"/>
                </a:solidFill>
                <a:latin typeface="Varela Round" panose="020B0604020202020204" charset="-79"/>
                <a:ea typeface="Times New Roman" panose="02020603050405020304" pitchFamily="18" charset="0"/>
                <a:cs typeface="Varela Round" panose="020B0604020202020204" charset="-79"/>
              </a:rPr>
              <a:t>האם האסלאם מסייע לבני חצי האי ערב או מאיים עליהם?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e-IL" sz="2800" dirty="0">
                <a:latin typeface="Varela Round" panose="020B0604020202020204" charset="-79"/>
                <a:ea typeface="Times New Roman" panose="02020603050405020304" pitchFamily="18" charset="0"/>
                <a:cs typeface="Varela Round" panose="020B0604020202020204" charset="-79"/>
              </a:rPr>
              <a:t>התייחסו לאירועים שנלמדו בשיעור .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e-IL" sz="2800" dirty="0">
                <a:latin typeface="Varela Round" panose="020B0604020202020204" charset="-79"/>
                <a:ea typeface="Times New Roman" panose="02020603050405020304" pitchFamily="18" charset="0"/>
                <a:cs typeface="Varela Round" panose="020B0604020202020204" charset="-79"/>
              </a:rPr>
              <a:t>את השיחה הגישו למורה להיסטוריה  </a:t>
            </a:r>
            <a:endParaRPr lang="en-US" sz="2800" dirty="0">
              <a:latin typeface="Varela Round" panose="020B0604020202020204" charset="-79"/>
              <a:ea typeface="Times New Roman" panose="02020603050405020304" pitchFamily="18" charset="0"/>
              <a:cs typeface="Varela Round" panose="020B0604020202020204" charset="-79"/>
            </a:endParaRPr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מטלה </a:t>
            </a:r>
            <a:r>
              <a:rPr lang="he-IL" dirty="0" err="1"/>
              <a:t>כתתית</a:t>
            </a:r>
            <a:r>
              <a:rPr lang="he-I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436461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14"/>
          <p:cNvPicPr preferRelativeResize="0"/>
          <p:nvPr/>
        </p:nvPicPr>
        <p:blipFill rotWithShape="1">
          <a:blip r:embed="rId3">
            <a:alphaModFix/>
          </a:blip>
          <a:srcRect l="39172" r="34233" b="66411"/>
          <a:stretch/>
        </p:blipFill>
        <p:spPr>
          <a:xfrm>
            <a:off x="4775994" y="0"/>
            <a:ext cx="3241964" cy="1838476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14"/>
          <p:cNvSpPr txBox="1"/>
          <p:nvPr/>
        </p:nvSpPr>
        <p:spPr>
          <a:xfrm>
            <a:off x="1385454" y="3016112"/>
            <a:ext cx="10436297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895350" marR="0" lvl="0" indent="0" algn="just" rtl="1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2800" b="0" i="0" u="none" strike="noStrike" cap="none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rPr>
              <a:t>השימוש ביצירות במהלך שידור זה נעשה לפי סעיף 27א לחוק זכות יוצרים, תשס"ח-2007. אם הינך בעל הזכויות באחת היצירות, באפשרותך לבקש מאיתנו לחדול מהשימוש ביצירה, זאת באמצעות פנייה לדוא"ל rights@education.gov.il</a:t>
            </a:r>
            <a:endParaRPr sz="2800" b="0" i="0" u="none" strike="noStrike" cap="none">
              <a:solidFill>
                <a:srgbClr val="192A72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68" name="Google Shape;268;p14"/>
          <p:cNvSpPr/>
          <p:nvPr/>
        </p:nvSpPr>
        <p:spPr>
          <a:xfrm>
            <a:off x="795" y="1838476"/>
            <a:ext cx="12190413" cy="763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-IL" sz="3200" b="1" i="0" u="none" strike="noStrike" cap="none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rPr>
              <a:t>שימוש ביצירות מוגנות בזכויות יוצרים ואיתור בעלי זכויות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"/>
          <p:cNvSpPr txBox="1">
            <a:spLocks noGrp="1"/>
          </p:cNvSpPr>
          <p:nvPr>
            <p:ph type="body" idx="2"/>
          </p:nvPr>
        </p:nvSpPr>
        <p:spPr>
          <a:xfrm>
            <a:off x="515272" y="1059388"/>
            <a:ext cx="8766380" cy="4626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92147" indent="-342900">
              <a:lnSpc>
                <a:spcPct val="200000"/>
              </a:lnSpc>
            </a:pPr>
            <a:r>
              <a:rPr lang="he-IL" dirty="0">
                <a:solidFill>
                  <a:schemeClr val="dk1"/>
                </a:solidFill>
              </a:rPr>
              <a:t>חידה</a:t>
            </a:r>
          </a:p>
          <a:p>
            <a:pPr marL="592147" indent="-342900">
              <a:lnSpc>
                <a:spcPct val="200000"/>
              </a:lnSpc>
            </a:pPr>
            <a:r>
              <a:rPr lang="he-IL" dirty="0">
                <a:solidFill>
                  <a:schemeClr val="dk1"/>
                </a:solidFill>
              </a:rPr>
              <a:t>ציר זמן</a:t>
            </a:r>
          </a:p>
          <a:p>
            <a:pPr marL="592147" indent="-342900">
              <a:lnSpc>
                <a:spcPct val="200000"/>
              </a:lnSpc>
            </a:pPr>
            <a:r>
              <a:rPr lang="he-IL" dirty="0">
                <a:solidFill>
                  <a:schemeClr val="dk1"/>
                </a:solidFill>
              </a:rPr>
              <a:t>מפת חצי האי ערב - מאה</a:t>
            </a:r>
            <a:r>
              <a:rPr lang="en-US" dirty="0">
                <a:solidFill>
                  <a:schemeClr val="dk1"/>
                </a:solidFill>
              </a:rPr>
              <a:t>7 </a:t>
            </a:r>
            <a:endParaRPr lang="he-IL" dirty="0">
              <a:solidFill>
                <a:schemeClr val="dk1"/>
              </a:solidFill>
            </a:endParaRPr>
          </a:p>
          <a:p>
            <a:pPr marL="592147" indent="-342900">
              <a:lnSpc>
                <a:spcPct val="200000"/>
              </a:lnSpc>
            </a:pPr>
            <a:r>
              <a:rPr lang="he-IL" dirty="0">
                <a:solidFill>
                  <a:schemeClr val="dk1"/>
                </a:solidFill>
              </a:rPr>
              <a:t>תושבי חצי האי ערב</a:t>
            </a:r>
          </a:p>
          <a:p>
            <a:pPr marL="592147" indent="-342900">
              <a:lnSpc>
                <a:spcPct val="200000"/>
              </a:lnSpc>
            </a:pPr>
            <a:r>
              <a:rPr lang="he-IL" dirty="0">
                <a:solidFill>
                  <a:schemeClr val="dk1"/>
                </a:solidFill>
              </a:rPr>
              <a:t>איך תנאים פיזיים מכתיבים אורח חיים?</a:t>
            </a:r>
          </a:p>
          <a:p>
            <a:pPr marL="592147" indent="-342900">
              <a:lnSpc>
                <a:spcPct val="200000"/>
              </a:lnSpc>
            </a:pPr>
            <a:r>
              <a:rPr lang="he-IL" dirty="0">
                <a:solidFill>
                  <a:schemeClr val="dk1"/>
                </a:solidFill>
              </a:rPr>
              <a:t>מטלת צפייה </a:t>
            </a:r>
            <a:endParaRPr lang="en-US" dirty="0">
              <a:solidFill>
                <a:schemeClr val="dk1"/>
              </a:solidFill>
            </a:endParaRPr>
          </a:p>
          <a:p>
            <a:pPr marL="592147" indent="-342900">
              <a:lnSpc>
                <a:spcPct val="200000"/>
              </a:lnSpc>
            </a:pPr>
            <a:endParaRPr lang="he-IL" dirty="0">
              <a:solidFill>
                <a:schemeClr val="dk1"/>
              </a:solidFill>
            </a:endParaRPr>
          </a:p>
          <a:p>
            <a:pPr marL="592147" indent="-342900">
              <a:lnSpc>
                <a:spcPct val="200000"/>
              </a:lnSpc>
            </a:pPr>
            <a:endParaRPr lang="he-IL" dirty="0">
              <a:solidFill>
                <a:schemeClr val="dk1"/>
              </a:solidFill>
            </a:endParaRPr>
          </a:p>
          <a:p>
            <a:pPr marL="439781" lvl="0" indent="-190534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</a:pPr>
            <a:endParaRPr lang="he-IL" dirty="0">
              <a:solidFill>
                <a:schemeClr val="dk1"/>
              </a:solidFill>
            </a:endParaRPr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400"/>
              <a:buFont typeface="Varela Round"/>
              <a:buNone/>
            </a:pPr>
            <a:r>
              <a:rPr lang="iw-IL" dirty="0">
                <a:solidFill>
                  <a:srgbClr val="192A72"/>
                </a:solidFill>
              </a:rPr>
              <a:t>מה נלמד ה</a:t>
            </a:r>
            <a:r>
              <a:rPr lang="he-IL" dirty="0">
                <a:solidFill>
                  <a:srgbClr val="192A72"/>
                </a:solidFill>
              </a:rPr>
              <a:t>שיעור </a:t>
            </a:r>
            <a:r>
              <a:rPr lang="iw-IL" dirty="0">
                <a:solidFill>
                  <a:srgbClr val="192A72"/>
                </a:solidFill>
              </a:rPr>
              <a:t> </a:t>
            </a: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e-IL" dirty="0"/>
              <a:t>ציר זמן </a:t>
            </a:r>
          </a:p>
        </p:txBody>
      </p:sp>
      <p:sp>
        <p:nvSpPr>
          <p:cNvPr id="5" name="Google Shape;196;p6"/>
          <p:cNvSpPr/>
          <p:nvPr/>
        </p:nvSpPr>
        <p:spPr>
          <a:xfrm rot="5400000">
            <a:off x="5709305" y="-2918285"/>
            <a:ext cx="577486" cy="11778304"/>
          </a:xfrm>
          <a:prstGeom prst="downArrow">
            <a:avLst>
              <a:gd name="adj1" fmla="val 50000"/>
              <a:gd name="adj2" fmla="val 8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lt1"/>
              </a:solidFill>
              <a:latin typeface="Varela Round" panose="00000500000000000000" pitchFamily="2" charset="-79"/>
              <a:ea typeface="Varela Round"/>
              <a:cs typeface="Varela Round" panose="00000500000000000000" pitchFamily="2" charset="-79"/>
              <a:sym typeface="Varela Round"/>
            </a:endParaRPr>
          </a:p>
        </p:txBody>
      </p:sp>
      <p:sp>
        <p:nvSpPr>
          <p:cNvPr id="6" name="Google Shape;194;p6"/>
          <p:cNvSpPr/>
          <p:nvPr/>
        </p:nvSpPr>
        <p:spPr>
          <a:xfrm rot="10800000">
            <a:off x="3742683" y="2184251"/>
            <a:ext cx="540000" cy="648000"/>
          </a:xfrm>
          <a:prstGeom prst="downArrow">
            <a:avLst>
              <a:gd name="adj1" fmla="val 50000"/>
              <a:gd name="adj2" fmla="val 8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lt1"/>
              </a:solidFill>
              <a:latin typeface="Varela Round" panose="00000500000000000000" pitchFamily="2" charset="-79"/>
              <a:ea typeface="Varela Round"/>
              <a:cs typeface="Varela Round" panose="00000500000000000000" pitchFamily="2" charset="-79"/>
              <a:sym typeface="Varela Round"/>
            </a:endParaRPr>
          </a:p>
        </p:txBody>
      </p:sp>
      <p:sp>
        <p:nvSpPr>
          <p:cNvPr id="7" name="Google Shape;200;p6"/>
          <p:cNvSpPr/>
          <p:nvPr/>
        </p:nvSpPr>
        <p:spPr>
          <a:xfrm rot="10800000">
            <a:off x="7669209" y="2184252"/>
            <a:ext cx="540000" cy="648000"/>
          </a:xfrm>
          <a:prstGeom prst="downArrow">
            <a:avLst>
              <a:gd name="adj1" fmla="val 50000"/>
              <a:gd name="adj2" fmla="val 8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lt1"/>
              </a:solidFill>
              <a:latin typeface="Varela Round" panose="00000500000000000000" pitchFamily="2" charset="-79"/>
              <a:ea typeface="Varela Round"/>
              <a:cs typeface="Varela Round" panose="00000500000000000000" pitchFamily="2" charset="-79"/>
              <a:sym typeface="Varela Round"/>
            </a:endParaRPr>
          </a:p>
        </p:txBody>
      </p:sp>
      <p:sp>
        <p:nvSpPr>
          <p:cNvPr id="8" name="Google Shape;194;p6"/>
          <p:cNvSpPr/>
          <p:nvPr/>
        </p:nvSpPr>
        <p:spPr>
          <a:xfrm flipH="1">
            <a:off x="5535516" y="3113506"/>
            <a:ext cx="540000" cy="648000"/>
          </a:xfrm>
          <a:prstGeom prst="downArrow">
            <a:avLst>
              <a:gd name="adj1" fmla="val 50000"/>
              <a:gd name="adj2" fmla="val 8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lt1"/>
              </a:solidFill>
              <a:latin typeface="Varela Round" panose="00000500000000000000" pitchFamily="2" charset="-79"/>
              <a:ea typeface="Varela Round"/>
              <a:cs typeface="Varela Round" panose="00000500000000000000" pitchFamily="2" charset="-79"/>
              <a:sym typeface="Varela Round"/>
            </a:endParaRPr>
          </a:p>
        </p:txBody>
      </p:sp>
      <p:sp>
        <p:nvSpPr>
          <p:cNvPr id="9" name="Google Shape;200;p6"/>
          <p:cNvSpPr/>
          <p:nvPr/>
        </p:nvSpPr>
        <p:spPr>
          <a:xfrm>
            <a:off x="1614950" y="3113506"/>
            <a:ext cx="540000" cy="648000"/>
          </a:xfrm>
          <a:prstGeom prst="downArrow">
            <a:avLst>
              <a:gd name="adj1" fmla="val 50000"/>
              <a:gd name="adj2" fmla="val 8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lt1"/>
              </a:solidFill>
              <a:latin typeface="Varela Round" panose="00000500000000000000" pitchFamily="2" charset="-79"/>
              <a:ea typeface="Varela Round"/>
              <a:cs typeface="Varela Round" panose="00000500000000000000" pitchFamily="2" charset="-79"/>
              <a:sym typeface="Varela Round"/>
            </a:endParaRPr>
          </a:p>
        </p:txBody>
      </p:sp>
      <p:sp>
        <p:nvSpPr>
          <p:cNvPr id="11" name="Google Shape;190;p6"/>
          <p:cNvSpPr/>
          <p:nvPr/>
        </p:nvSpPr>
        <p:spPr>
          <a:xfrm>
            <a:off x="4795084" y="3824522"/>
            <a:ext cx="2016000" cy="720000"/>
          </a:xfrm>
          <a:prstGeom prst="flowChartAlternateProcess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000" b="1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  <a:sym typeface="Varela Round"/>
              </a:rPr>
              <a:t>תחילת השליחות </a:t>
            </a:r>
            <a:endParaRPr sz="2000" b="1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3" name="Google Shape;213;p6"/>
          <p:cNvSpPr/>
          <p:nvPr/>
        </p:nvSpPr>
        <p:spPr>
          <a:xfrm>
            <a:off x="9867439" y="3180731"/>
            <a:ext cx="2085069" cy="1391269"/>
          </a:xfrm>
          <a:prstGeom prst="downArrow">
            <a:avLst>
              <a:gd name="adj1" fmla="val 74015"/>
              <a:gd name="adj2" fmla="val 56683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lang="he-IL" sz="2000" b="1" i="0" u="none" strike="noStrike" cap="none" dirty="0">
              <a:solidFill>
                <a:schemeClr val="bg1"/>
              </a:solidFill>
              <a:latin typeface="Varela Round" panose="00000500000000000000" pitchFamily="2" charset="-79"/>
              <a:ea typeface="Varela Round"/>
              <a:cs typeface="Varela Round" panose="00000500000000000000" pitchFamily="2" charset="-79"/>
              <a:sym typeface="Varela Round"/>
            </a:endParaRPr>
          </a:p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000" b="1" i="0" u="none" strike="noStrike" cap="none" dirty="0">
                <a:solidFill>
                  <a:schemeClr val="bg1"/>
                </a:solidFill>
                <a:latin typeface="Varela Round" panose="00000500000000000000" pitchFamily="2" charset="-79"/>
                <a:ea typeface="Varela Round"/>
                <a:cs typeface="Varela Round" panose="00000500000000000000" pitchFamily="2" charset="-79"/>
                <a:sym typeface="Varela Round"/>
              </a:rPr>
              <a:t>נפילת האימפריה הרומית </a:t>
            </a:r>
            <a:endParaRPr sz="2000" b="1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5" name="Google Shape;190;p6"/>
          <p:cNvSpPr/>
          <p:nvPr/>
        </p:nvSpPr>
        <p:spPr>
          <a:xfrm>
            <a:off x="3008335" y="1422243"/>
            <a:ext cx="2016000" cy="720000"/>
          </a:xfrm>
          <a:prstGeom prst="flowChartAlternateProcess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000" b="1" dirty="0" err="1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  <a:sym typeface="Varela Round"/>
              </a:rPr>
              <a:t>ההג'רה</a:t>
            </a:r>
            <a:endParaRPr sz="2000" b="1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6" name="Google Shape;190;p6"/>
          <p:cNvSpPr/>
          <p:nvPr/>
        </p:nvSpPr>
        <p:spPr>
          <a:xfrm>
            <a:off x="875767" y="3824522"/>
            <a:ext cx="2016000" cy="720000"/>
          </a:xfrm>
          <a:prstGeom prst="flowChartAlternateProcess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000" b="1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  <a:sym typeface="Varela Round"/>
              </a:rPr>
              <a:t>מות מוחמד </a:t>
            </a:r>
            <a:endParaRPr sz="2000" b="1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3" name="מלבן 2"/>
          <p:cNvSpPr/>
          <p:nvPr/>
        </p:nvSpPr>
        <p:spPr>
          <a:xfrm>
            <a:off x="10427110" y="1734652"/>
            <a:ext cx="1120877" cy="7246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00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4" name="מלבן 3"/>
          <p:cNvSpPr/>
          <p:nvPr/>
        </p:nvSpPr>
        <p:spPr>
          <a:xfrm>
            <a:off x="10227606" y="2259892"/>
            <a:ext cx="1283110" cy="4920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000" dirty="0">
                <a:latin typeface="Varela Round" panose="00000500000000000000" pitchFamily="2" charset="-79"/>
                <a:cs typeface="Varela Round" panose="00000500000000000000" pitchFamily="2" charset="-79"/>
              </a:rPr>
              <a:t>476</a:t>
            </a:r>
          </a:p>
        </p:txBody>
      </p:sp>
      <p:sp>
        <p:nvSpPr>
          <p:cNvPr id="20" name="מלבן 19"/>
          <p:cNvSpPr/>
          <p:nvPr/>
        </p:nvSpPr>
        <p:spPr>
          <a:xfrm>
            <a:off x="7312462" y="3174662"/>
            <a:ext cx="1283110" cy="4920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000" dirty="0">
                <a:latin typeface="Varela Round" panose="00000500000000000000" pitchFamily="2" charset="-79"/>
                <a:cs typeface="Varela Round" panose="00000500000000000000" pitchFamily="2" charset="-79"/>
              </a:rPr>
              <a:t>570</a:t>
            </a:r>
          </a:p>
        </p:txBody>
      </p:sp>
      <p:sp>
        <p:nvSpPr>
          <p:cNvPr id="21" name="מלבן 20"/>
          <p:cNvSpPr/>
          <p:nvPr/>
        </p:nvSpPr>
        <p:spPr>
          <a:xfrm>
            <a:off x="5161529" y="2259892"/>
            <a:ext cx="1283110" cy="4920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000" dirty="0">
                <a:latin typeface="Varela Round" panose="00000500000000000000" pitchFamily="2" charset="-79"/>
                <a:cs typeface="Varela Round" panose="00000500000000000000" pitchFamily="2" charset="-79"/>
              </a:rPr>
              <a:t>610</a:t>
            </a:r>
          </a:p>
        </p:txBody>
      </p:sp>
      <p:sp>
        <p:nvSpPr>
          <p:cNvPr id="24" name="מלבן 23"/>
          <p:cNvSpPr/>
          <p:nvPr/>
        </p:nvSpPr>
        <p:spPr>
          <a:xfrm>
            <a:off x="3374780" y="3174662"/>
            <a:ext cx="1283110" cy="4920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000" b="1" dirty="0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622</a:t>
            </a:r>
          </a:p>
        </p:txBody>
      </p:sp>
      <p:sp>
        <p:nvSpPr>
          <p:cNvPr id="26" name="מלבן 25"/>
          <p:cNvSpPr/>
          <p:nvPr/>
        </p:nvSpPr>
        <p:spPr>
          <a:xfrm>
            <a:off x="1242212" y="2259892"/>
            <a:ext cx="1283110" cy="4920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000" dirty="0">
                <a:latin typeface="Varela Round" panose="00000500000000000000" pitchFamily="2" charset="-79"/>
                <a:cs typeface="Varela Round" panose="00000500000000000000" pitchFamily="2" charset="-79"/>
              </a:rPr>
              <a:t>632</a:t>
            </a:r>
          </a:p>
        </p:txBody>
      </p:sp>
      <p:sp>
        <p:nvSpPr>
          <p:cNvPr id="27" name="Google Shape;190;p6"/>
          <p:cNvSpPr/>
          <p:nvPr/>
        </p:nvSpPr>
        <p:spPr>
          <a:xfrm>
            <a:off x="6946017" y="1422243"/>
            <a:ext cx="2016000" cy="720000"/>
          </a:xfrm>
          <a:prstGeom prst="flowChartAlternateProcess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000" b="1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  <a:sym typeface="Varela Round"/>
              </a:rPr>
              <a:t>הולדת מוחמד </a:t>
            </a:r>
            <a:endParaRPr sz="2000" b="1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093973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82e488cbc7_0_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מפת חצי האי ערב </a:t>
            </a:r>
            <a:br>
              <a:rPr lang="he-IL" dirty="0"/>
            </a:br>
            <a:r>
              <a:rPr lang="he-IL" sz="3200" dirty="0"/>
              <a:t>(לפני הופעת האסלאם)  </a:t>
            </a:r>
            <a:endParaRPr sz="3200" dirty="0"/>
          </a:p>
        </p:txBody>
      </p:sp>
      <p:pic>
        <p:nvPicPr>
          <p:cNvPr id="1026" name="Picture 2" descr="חצי האי ערב וסביבותיו בראשית המאה השביעית לספירה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903" y="1311914"/>
            <a:ext cx="6413759" cy="4321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192;p6"/>
          <p:cNvSpPr/>
          <p:nvPr/>
        </p:nvSpPr>
        <p:spPr>
          <a:xfrm>
            <a:off x="925568" y="1311914"/>
            <a:ext cx="2592000" cy="792000"/>
          </a:xfrm>
          <a:prstGeom prst="flowChartTerminator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400" dirty="0">
                <a:solidFill>
                  <a:schemeClr val="bg1"/>
                </a:solidFill>
                <a:latin typeface="Varela Round"/>
                <a:cs typeface="Varela Round"/>
                <a:sym typeface="Varela Round"/>
              </a:rPr>
              <a:t>איפה?</a:t>
            </a:r>
            <a:endParaRPr sz="1800" dirty="0">
              <a:solidFill>
                <a:schemeClr val="bg1"/>
              </a:solidFill>
            </a:endParaRPr>
          </a:p>
        </p:txBody>
      </p:sp>
      <p:sp>
        <p:nvSpPr>
          <p:cNvPr id="7" name="Google Shape;193;p6"/>
          <p:cNvSpPr/>
          <p:nvPr/>
        </p:nvSpPr>
        <p:spPr>
          <a:xfrm>
            <a:off x="925568" y="4841490"/>
            <a:ext cx="2592000" cy="792000"/>
          </a:xfrm>
          <a:prstGeom prst="flowChartTerminator">
            <a:avLst/>
          </a:prstGeom>
          <a:solidFill>
            <a:srgbClr val="12B4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400" b="0" i="0" u="none" strike="noStrike" cap="none" dirty="0">
                <a:solidFill>
                  <a:schemeClr val="bg1"/>
                </a:solidFill>
                <a:latin typeface="Varela Round"/>
                <a:ea typeface="Varela Round"/>
                <a:cs typeface="Varela Round"/>
                <a:sym typeface="Varela Round"/>
              </a:rPr>
              <a:t>מי המשתתפים?</a:t>
            </a:r>
            <a:endParaRPr sz="2400" b="0" i="0" u="none" strike="noStrike" cap="none" dirty="0">
              <a:solidFill>
                <a:schemeClr val="bg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8" name="Google Shape;192;p6"/>
          <p:cNvSpPr/>
          <p:nvPr/>
        </p:nvSpPr>
        <p:spPr>
          <a:xfrm>
            <a:off x="925568" y="3624853"/>
            <a:ext cx="2592000" cy="792000"/>
          </a:xfrm>
          <a:prstGeom prst="flowChartTerminator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/>
            <a:r>
              <a:rPr lang="he-IL" sz="2400" dirty="0">
                <a:solidFill>
                  <a:schemeClr val="bg1"/>
                </a:solidFill>
                <a:latin typeface="Varela Round"/>
                <a:ea typeface="Varela Round"/>
                <a:cs typeface="Varela Round"/>
                <a:sym typeface="Varela Round"/>
              </a:rPr>
              <a:t>איך?</a:t>
            </a:r>
          </a:p>
        </p:txBody>
      </p:sp>
      <p:sp>
        <p:nvSpPr>
          <p:cNvPr id="9" name="Google Shape;193;p6"/>
          <p:cNvSpPr/>
          <p:nvPr/>
        </p:nvSpPr>
        <p:spPr>
          <a:xfrm>
            <a:off x="925568" y="2424321"/>
            <a:ext cx="2592000" cy="792000"/>
          </a:xfrm>
          <a:prstGeom prst="flowChartTerminator">
            <a:avLst/>
          </a:prstGeom>
          <a:solidFill>
            <a:srgbClr val="12B4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400" dirty="0">
                <a:solidFill>
                  <a:schemeClr val="bg1"/>
                </a:solidFill>
                <a:latin typeface="Varela Round"/>
                <a:ea typeface="Varela Round"/>
                <a:cs typeface="Varela Round"/>
                <a:sym typeface="Varela Round"/>
              </a:rPr>
              <a:t>מה זה?</a:t>
            </a:r>
            <a:endParaRPr sz="2400" b="0" i="0" u="none" strike="noStrike" cap="none" dirty="0">
              <a:solidFill>
                <a:schemeClr val="bg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מציין מיקום טקסט 6">
            <a:extLst>
              <a:ext uri="{FF2B5EF4-FFF2-40B4-BE49-F238E27FC236}">
                <a16:creationId xmlns:a16="http://schemas.microsoft.com/office/drawing/2014/main" id="{187B27C7-7523-4164-862C-FA4A2D0712D9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he-IL" b="1" dirty="0">
                <a:solidFill>
                  <a:srgbClr val="00B0F0"/>
                </a:solidFill>
              </a:rPr>
              <a:t>איפה?</a:t>
            </a:r>
            <a:r>
              <a:rPr lang="he-IL" dirty="0"/>
              <a:t> אסיה - מזרח תיכון. חצי האי ערב תחום שבין אימפריה פרסית לביזנטית </a:t>
            </a:r>
          </a:p>
          <a:p>
            <a:endParaRPr lang="he-IL" dirty="0"/>
          </a:p>
          <a:p>
            <a:r>
              <a:rPr lang="he-IL" b="1" dirty="0">
                <a:solidFill>
                  <a:srgbClr val="00B0F0"/>
                </a:solidFill>
              </a:rPr>
              <a:t>מה זה? </a:t>
            </a:r>
            <a:r>
              <a:rPr lang="he-IL" dirty="0"/>
              <a:t>אזור מדברי עם מיעוט משקעים. ביום חם ובלילה קר.</a:t>
            </a:r>
          </a:p>
          <a:p>
            <a:endParaRPr lang="he-IL" dirty="0"/>
          </a:p>
          <a:p>
            <a:r>
              <a:rPr lang="he-IL" b="1" dirty="0">
                <a:solidFill>
                  <a:srgbClr val="00B0F0"/>
                </a:solidFill>
              </a:rPr>
              <a:t>איך? </a:t>
            </a:r>
            <a:r>
              <a:rPr lang="he-IL" dirty="0"/>
              <a:t>ניתן לחיות ולפתח התיישבות רק ליד נאות מדבר</a:t>
            </a:r>
            <a:br>
              <a:rPr lang="en-US" dirty="0"/>
            </a:br>
            <a:r>
              <a:rPr lang="he-IL" dirty="0"/>
              <a:t>(מקום במדבר עם מים מתוקים): מכה, </a:t>
            </a:r>
            <a:r>
              <a:rPr lang="he-IL" dirty="0" err="1"/>
              <a:t>ית'ריב</a:t>
            </a:r>
            <a:r>
              <a:rPr lang="he-IL" dirty="0"/>
              <a:t> .</a:t>
            </a:r>
          </a:p>
          <a:p>
            <a:endParaRPr lang="he-IL" dirty="0"/>
          </a:p>
          <a:p>
            <a:r>
              <a:rPr lang="he-IL" dirty="0"/>
              <a:t>חוקים - חוקים המוכתבים על ידי ראשי שבטים </a:t>
            </a:r>
          </a:p>
          <a:p>
            <a:endParaRPr lang="he-IL" dirty="0"/>
          </a:p>
          <a:p>
            <a:r>
              <a:rPr lang="he-IL" b="1" dirty="0">
                <a:solidFill>
                  <a:srgbClr val="00B0F0"/>
                </a:solidFill>
              </a:rPr>
              <a:t>מי המשתתפים? </a:t>
            </a:r>
            <a:r>
              <a:rPr lang="he-IL" dirty="0"/>
              <a:t>תושבי חצי האי ערב </a:t>
            </a: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ABB2F0EE-5914-4038-BA12-2A652CBB5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תשובות לניתוח המפה</a:t>
            </a:r>
          </a:p>
        </p:txBody>
      </p:sp>
      <p:pic>
        <p:nvPicPr>
          <p:cNvPr id="5" name="Picture 2" descr="https://upload.wikimedia.org/wikipedia/commons/thumb/f/f5/Oasis_in_Libya.jpg/800px-Oasis_in_Liby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36" y="2477850"/>
            <a:ext cx="3869094" cy="376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868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82e488cbc7_0_14"/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600"/>
              </a:spcAft>
              <a:buNone/>
            </a:pPr>
            <a:endParaRPr lang="he-IL" sz="2800" dirty="0"/>
          </a:p>
          <a:p>
            <a:pPr marL="0" lvl="0" indent="0" rtl="0">
              <a:spcBef>
                <a:spcPts val="0"/>
              </a:spcBef>
              <a:spcAft>
                <a:spcPts val="600"/>
              </a:spcAft>
              <a:buNone/>
            </a:pPr>
            <a:r>
              <a:rPr lang="he-IL" sz="2800" dirty="0"/>
              <a:t>תושבי חצי האי ערב היו מחולקים לשתי קבוצות:</a:t>
            </a:r>
            <a:endParaRPr lang="en-US" sz="2800" dirty="0"/>
          </a:p>
          <a:p>
            <a:pPr marL="0" lvl="0" indent="0" rtl="0">
              <a:spcBef>
                <a:spcPts val="0"/>
              </a:spcBef>
              <a:spcAft>
                <a:spcPts val="600"/>
              </a:spcAft>
              <a:buNone/>
            </a:pPr>
            <a:endParaRPr lang="en-US" sz="2800" dirty="0"/>
          </a:p>
          <a:p>
            <a:pPr marL="0" indent="0" rtl="0">
              <a:spcAft>
                <a:spcPts val="600"/>
              </a:spcAft>
              <a:buNone/>
            </a:pPr>
            <a:r>
              <a:rPr lang="he-IL" sz="2800" dirty="0">
                <a:solidFill>
                  <a:srgbClr val="00B0F0"/>
                </a:solidFill>
              </a:rPr>
              <a:t>מרביתם נודדים (בדווים) ומיעוטם יושבי קבע</a:t>
            </a:r>
            <a:endParaRPr lang="en-US" sz="2800" dirty="0">
              <a:solidFill>
                <a:srgbClr val="00B0F0"/>
              </a:solidFill>
            </a:endParaRPr>
          </a:p>
        </p:txBody>
      </p:sp>
      <p:sp>
        <p:nvSpPr>
          <p:cNvPr id="158" name="Google Shape;158;g82e488cbc7_0_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תושבי חצי האי ערב </a:t>
            </a:r>
            <a:endParaRPr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259846" y="1396031"/>
            <a:ext cx="4057160" cy="2521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82e488cbc7_0_21"/>
          <p:cNvSpPr txBox="1">
            <a:spLocks noGrp="1"/>
          </p:cNvSpPr>
          <p:nvPr>
            <p:ph type="body" idx="1"/>
          </p:nvPr>
        </p:nvSpPr>
        <p:spPr>
          <a:xfrm>
            <a:off x="6889319" y="814665"/>
            <a:ext cx="3891751" cy="54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he-IL" sz="44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נודדים - בדווים </a:t>
            </a:r>
            <a:endParaRPr sz="44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68" name="Google Shape;168;g82e488cbc7_0_21"/>
          <p:cNvSpPr txBox="1">
            <a:spLocks noGrp="1"/>
          </p:cNvSpPr>
          <p:nvPr>
            <p:ph type="body" idx="2"/>
          </p:nvPr>
        </p:nvSpPr>
        <p:spPr>
          <a:xfrm>
            <a:off x="6376296" y="1502646"/>
            <a:ext cx="4404774" cy="152349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600"/>
              </a:spcAft>
              <a:buNone/>
            </a:pPr>
            <a:r>
              <a:rPr lang="he-IL" dirty="0">
                <a:solidFill>
                  <a:srgbClr val="00B0F0"/>
                </a:solidFill>
              </a:rPr>
              <a:t>מגורים</a:t>
            </a:r>
            <a:r>
              <a:rPr lang="he-IL" dirty="0"/>
              <a:t>: אוהלים</a:t>
            </a:r>
          </a:p>
          <a:p>
            <a:pPr marL="0" lvl="0" indent="0" rtl="0">
              <a:spcBef>
                <a:spcPts val="0"/>
              </a:spcBef>
              <a:spcAft>
                <a:spcPts val="600"/>
              </a:spcAft>
              <a:buNone/>
            </a:pPr>
            <a:r>
              <a:rPr lang="he-IL" dirty="0">
                <a:solidFill>
                  <a:srgbClr val="00B0F0"/>
                </a:solidFill>
              </a:rPr>
              <a:t>פרנסה</a:t>
            </a:r>
            <a:r>
              <a:rPr lang="he-IL" dirty="0"/>
              <a:t>: מסחר, רעיית צאן ,שוד</a:t>
            </a:r>
            <a:endParaRPr lang="en-US" dirty="0"/>
          </a:p>
          <a:p>
            <a:pPr marL="0" lvl="0" indent="0" rtl="0">
              <a:spcBef>
                <a:spcPts val="0"/>
              </a:spcBef>
              <a:spcAft>
                <a:spcPts val="600"/>
              </a:spcAft>
              <a:buNone/>
            </a:pPr>
            <a:endParaRPr lang="he-IL" dirty="0"/>
          </a:p>
          <a:p>
            <a:pPr marL="0" lvl="0" indent="0" rtl="0">
              <a:spcBef>
                <a:spcPts val="0"/>
              </a:spcBef>
              <a:spcAft>
                <a:spcPts val="600"/>
              </a:spcAft>
              <a:buNone/>
            </a:pPr>
            <a:endParaRPr lang="he-IL" dirty="0"/>
          </a:p>
          <a:p>
            <a:pPr marL="0" lvl="0" indent="0" rtl="0">
              <a:spcBef>
                <a:spcPts val="0"/>
              </a:spcBef>
              <a:spcAft>
                <a:spcPts val="600"/>
              </a:spcAft>
              <a:buNone/>
            </a:pPr>
            <a:endParaRPr lang="he-IL" dirty="0"/>
          </a:p>
          <a:p>
            <a:pPr marL="0" lvl="0" indent="0" rtl="0">
              <a:spcBef>
                <a:spcPts val="0"/>
              </a:spcBef>
              <a:spcAft>
                <a:spcPts val="600"/>
              </a:spcAft>
              <a:buNone/>
            </a:pPr>
            <a:endParaRPr lang="he-IL" dirty="0"/>
          </a:p>
          <a:p>
            <a:pPr marL="0" lvl="0" indent="0" rtl="0">
              <a:spcBef>
                <a:spcPts val="0"/>
              </a:spcBef>
              <a:spcAft>
                <a:spcPts val="600"/>
              </a:spcAft>
              <a:buNone/>
            </a:pPr>
            <a:endParaRPr dirty="0"/>
          </a:p>
        </p:txBody>
      </p:sp>
      <p:sp>
        <p:nvSpPr>
          <p:cNvPr id="5" name="Google Shape;167;g82e488cbc7_0_21"/>
          <p:cNvSpPr txBox="1">
            <a:spLocks/>
          </p:cNvSpPr>
          <p:nvPr/>
        </p:nvSpPr>
        <p:spPr>
          <a:xfrm>
            <a:off x="2100902" y="814665"/>
            <a:ext cx="3024338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r" rtl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12B4BC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12B4BC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228600" algn="r" rtl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22860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2286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2286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2286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2286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2286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2286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indent="0" algn="ctr" rtl="0"/>
            <a:r>
              <a:rPr lang="he-IL" sz="44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יושבי קבע</a:t>
            </a:r>
          </a:p>
        </p:txBody>
      </p:sp>
      <p:sp>
        <p:nvSpPr>
          <p:cNvPr id="6" name="Google Shape;168;g82e488cbc7_0_21"/>
          <p:cNvSpPr txBox="1">
            <a:spLocks/>
          </p:cNvSpPr>
          <p:nvPr/>
        </p:nvSpPr>
        <p:spPr>
          <a:xfrm>
            <a:off x="1320087" y="1502646"/>
            <a:ext cx="3805153" cy="361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81000" algn="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42900" algn="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indent="0" rtl="0">
              <a:spcAft>
                <a:spcPts val="600"/>
              </a:spcAft>
              <a:buFont typeface="Arial"/>
              <a:buNone/>
            </a:pPr>
            <a:r>
              <a:rPr lang="he-IL" dirty="0">
                <a:solidFill>
                  <a:srgbClr val="00B0F0"/>
                </a:solidFill>
              </a:rPr>
              <a:t>מגורים</a:t>
            </a:r>
            <a:r>
              <a:rPr lang="he-IL" dirty="0"/>
              <a:t>: בתי אבן, התיישבות ליד נאות מדבר </a:t>
            </a:r>
          </a:p>
          <a:p>
            <a:pPr marL="0" indent="0" rtl="0">
              <a:spcAft>
                <a:spcPts val="600"/>
              </a:spcAft>
              <a:buFont typeface="Arial"/>
              <a:buNone/>
            </a:pPr>
            <a:r>
              <a:rPr lang="he-IL" dirty="0">
                <a:solidFill>
                  <a:srgbClr val="00B0F0"/>
                </a:solidFill>
              </a:rPr>
              <a:t>פרנסה</a:t>
            </a:r>
            <a:r>
              <a:rPr lang="he-IL" dirty="0"/>
              <a:t>: מסחר, חקלאות, אירוח עולי רגל </a:t>
            </a:r>
          </a:p>
          <a:p>
            <a:pPr marL="0" indent="0" rtl="0">
              <a:spcAft>
                <a:spcPts val="600"/>
              </a:spcAft>
              <a:buFont typeface="Arial"/>
              <a:buNone/>
            </a:pPr>
            <a:endParaRPr lang="he-IL" dirty="0"/>
          </a:p>
          <a:p>
            <a:pPr marL="0" indent="0" rtl="0">
              <a:spcAft>
                <a:spcPts val="600"/>
              </a:spcAft>
              <a:buFont typeface="Arial"/>
              <a:buNone/>
            </a:pPr>
            <a:endParaRPr lang="he-IL" dirty="0"/>
          </a:p>
          <a:p>
            <a:pPr marL="0" indent="0" rtl="0">
              <a:spcAft>
                <a:spcPts val="600"/>
              </a:spcAft>
              <a:buFont typeface="Arial"/>
              <a:buNone/>
            </a:pPr>
            <a:endParaRPr lang="he-IL" dirty="0"/>
          </a:p>
          <a:p>
            <a:pPr marL="0" indent="0" rtl="0">
              <a:spcAft>
                <a:spcPts val="600"/>
              </a:spcAft>
              <a:buFont typeface="Arial"/>
              <a:buNone/>
            </a:pPr>
            <a:endParaRPr lang="he-IL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6889319" y="2556419"/>
            <a:ext cx="3826319" cy="255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Souvenirs on the Jamaa el Fna market in old Medina, Marrakesh, Morocc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80"/>
          <a:stretch/>
        </p:blipFill>
        <p:spPr bwMode="auto">
          <a:xfrm>
            <a:off x="1196204" y="3279650"/>
            <a:ext cx="3929036" cy="255088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" grpId="0" uiExpand="1" build="p"/>
      <p:bldP spid="6" grpId="0"/>
    </p:bldLst>
  </p:timing>
</p:sld>
</file>

<file path=ppt/theme/theme1.xml><?xml version="1.0" encoding="utf-8"?>
<a:theme xmlns:a="http://schemas.openxmlformats.org/drawingml/2006/main" name="ערכת נושא Office">
  <a:themeElements>
    <a:clrScheme name="מערכת שידורים">
      <a:dk1>
        <a:srgbClr val="002060"/>
      </a:dk1>
      <a:lt1>
        <a:srgbClr val="FFFFFF"/>
      </a:lt1>
      <a:dk2>
        <a:srgbClr val="44546A"/>
      </a:dk2>
      <a:lt2>
        <a:srgbClr val="E7E6E6"/>
      </a:lt2>
      <a:accent1>
        <a:srgbClr val="92D050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7030A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1169</TotalTime>
  <Words>1048</Words>
  <Application>Microsoft Office PowerPoint</Application>
  <PresentationFormat>מסך רחב</PresentationFormat>
  <Paragraphs>230</Paragraphs>
  <Slides>31</Slides>
  <Notes>23</Notes>
  <HiddenSlides>0</HiddenSlides>
  <MMClips>1</MMClips>
  <ScaleCrop>false</ScaleCrop>
  <HeadingPairs>
    <vt:vector size="6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31</vt:i4>
      </vt:variant>
    </vt:vector>
  </HeadingPairs>
  <TitlesOfParts>
    <vt:vector size="35" baseType="lpstr">
      <vt:lpstr>Arial</vt:lpstr>
      <vt:lpstr>Calibri</vt:lpstr>
      <vt:lpstr>Varela Round</vt:lpstr>
      <vt:lpstr>ערכת נושא Office</vt:lpstr>
      <vt:lpstr>מערכת שידורים לאומית</vt:lpstr>
      <vt:lpstr>ראשית האסלאם - חלק א </vt:lpstr>
      <vt:lpstr>מה הקשר לפרק הנלמד?</vt:lpstr>
      <vt:lpstr>מה נלמד השיעור  </vt:lpstr>
      <vt:lpstr>ציר זמן </vt:lpstr>
      <vt:lpstr>מפת חצי האי ערב  (לפני הופעת האסלאם)  </vt:lpstr>
      <vt:lpstr>תשובות לניתוח המפה</vt:lpstr>
      <vt:lpstr>תושבי חצי האי ערב </vt:lpstr>
      <vt:lpstr>מצגת של PowerPoint‏</vt:lpstr>
      <vt:lpstr>המשותף בין תושבי חצי היא ערב</vt:lpstr>
      <vt:lpstr>איך תנאים פיזיים מכתיבים אורח חיים?</vt:lpstr>
      <vt:lpstr>איך תנאים פיזיים מכתיבים אורח חיים?</vt:lpstr>
      <vt:lpstr>איך תנאים פיזיים מכתיבים אורח חיים?</vt:lpstr>
      <vt:lpstr>ואז הגיע מוחמד ...</vt:lpstr>
      <vt:lpstr>מטלת צפייה</vt:lpstr>
      <vt:lpstr>ראשית האסלאם - חלק ב</vt:lpstr>
      <vt:lpstr>מה נלמד בחלק זה ? </vt:lpstr>
      <vt:lpstr>ציר זמן </vt:lpstr>
      <vt:lpstr>תעודת זהות למוחמד (זמרת"י) </vt:lpstr>
      <vt:lpstr>מוחמד מקבל עליו את השליחות </vt:lpstr>
      <vt:lpstr>עיקרי רעיונותיו של מוחמד  </vt:lpstr>
      <vt:lpstr>גורמי דחיה ממכה </vt:lpstr>
      <vt:lpstr>גורמי משיכה לית'ריב </vt:lpstr>
      <vt:lpstr>כיצד הפכו שבטים מפולגים לעדת מאמינים אחת?</vt:lpstr>
      <vt:lpstr>יחסו של מוחמד  ליהודים </vt:lpstr>
      <vt:lpstr>כיבוש מכה</vt:lpstr>
      <vt:lpstr>הקדשתה של הכעבה </vt:lpstr>
      <vt:lpstr>כיצד דת האסלאם תרמה להתפשטותה? </vt:lpstr>
      <vt:lpstr>מה הקשר לפרק הנלמד?</vt:lpstr>
      <vt:lpstr>מטלה כתתית 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מערכת שידורים לאומית</dc:title>
  <dc:creator>user</dc:creator>
  <cp:lastModifiedBy>נעמה כהן-לוז</cp:lastModifiedBy>
  <cp:revision>105</cp:revision>
  <dcterms:created xsi:type="dcterms:W3CDTF">2020-03-15T19:13:03Z</dcterms:created>
  <dcterms:modified xsi:type="dcterms:W3CDTF">2020-04-22T19:33:16Z</dcterms:modified>
</cp:coreProperties>
</file>