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7" r:id="rId2"/>
    <p:sldId id="262" r:id="rId3"/>
    <p:sldId id="355" r:id="rId4"/>
    <p:sldId id="288" r:id="rId5"/>
    <p:sldId id="304" r:id="rId6"/>
    <p:sldId id="306" r:id="rId7"/>
    <p:sldId id="305" r:id="rId8"/>
    <p:sldId id="323" r:id="rId9"/>
    <p:sldId id="339" r:id="rId10"/>
    <p:sldId id="340" r:id="rId11"/>
    <p:sldId id="341" r:id="rId12"/>
    <p:sldId id="335" r:id="rId13"/>
    <p:sldId id="343" r:id="rId14"/>
    <p:sldId id="326" r:id="rId15"/>
    <p:sldId id="347" r:id="rId16"/>
    <p:sldId id="325" r:id="rId17"/>
    <p:sldId id="348" r:id="rId18"/>
    <p:sldId id="344" r:id="rId19"/>
    <p:sldId id="345" r:id="rId20"/>
    <p:sldId id="336" r:id="rId21"/>
    <p:sldId id="349" r:id="rId22"/>
    <p:sldId id="331" r:id="rId23"/>
    <p:sldId id="330" r:id="rId24"/>
    <p:sldId id="333" r:id="rId25"/>
    <p:sldId id="338" r:id="rId26"/>
    <p:sldId id="350" r:id="rId27"/>
    <p:sldId id="351" r:id="rId28"/>
    <p:sldId id="327" r:id="rId29"/>
    <p:sldId id="352" r:id="rId30"/>
    <p:sldId id="354" r:id="rId31"/>
    <p:sldId id="313" r:id="rId32"/>
    <p:sldId id="353" r:id="rId33"/>
    <p:sldId id="312" r:id="rId34"/>
    <p:sldId id="334" r:id="rId35"/>
    <p:sldId id="337" r:id="rId36"/>
    <p:sldId id="320" r:id="rId37"/>
    <p:sldId id="311" r:id="rId38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27" autoAdjust="0"/>
    <p:restoredTop sz="94975" autoAdjust="0"/>
  </p:normalViewPr>
  <p:slideViewPr>
    <p:cSldViewPr snapToGrid="0" snapToObjects="1">
      <p:cViewPr varScale="1">
        <p:scale>
          <a:sx n="63" d="100"/>
          <a:sy n="63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fld id="{5EC061A6-0796-4DA4-BCCF-C39215C865B3}" type="datetimeFigureOut">
              <a:rPr lang="he-IL" smtClean="0"/>
              <a:pPr/>
              <a:t>כ"ט/תמוז/תש"ף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9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6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49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35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3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56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80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36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8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05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18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8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35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07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03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43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06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3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32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94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174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81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43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6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2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6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9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7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F83E7-A828-4E18-9E21-DA925548D1E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3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  <p:sp>
        <p:nvSpPr>
          <p:cNvPr id="11" name="מלבן מעוגל 7">
            <a:extLst>
              <a:ext uri="{FF2B5EF4-FFF2-40B4-BE49-F238E27FC236}">
                <a16:creationId xmlns:a16="http://schemas.microsoft.com/office/drawing/2014/main" id="{B4AFF296-E435-456B-88A7-FD44FC635162}"/>
              </a:ext>
            </a:extLst>
          </p:cNvPr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E092FF7F-99D2-4D69-9F9B-DFCC0018EF0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EE11C667-5839-4E65-A8EE-E7690021913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64B146C4-EED2-4B57-8484-D619778B9E1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7C073636-A9CC-46CC-A5B5-C80D3112BC4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4CEC450C-D597-4EB4-A4B8-7D7FF6277A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44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2B4BA0B6-69B0-4331-828B-18DEBDC76E1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FBCD6E16-20B0-475E-9CDF-01523C3F3E1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CF464C56-4BFD-45D5-9DFE-6D1C9EA4537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129AE4A9-D411-4409-B29E-8B4A85FA65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0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2"/>
            <a:ext cx="12190413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212915" y="3655832"/>
            <a:ext cx="11977498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0" kern="1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0" y="2918493"/>
            <a:ext cx="12190413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0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192A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815138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8" y="1185681"/>
            <a:ext cx="8323992" cy="540000"/>
          </a:xfrm>
        </p:spPr>
        <p:txBody>
          <a:bodyPr anchor="ctr">
            <a:noAutofit/>
          </a:bodyPr>
          <a:lstStyle>
            <a:lvl1pPr marL="185738" indent="0">
              <a:buNone/>
              <a:defRPr sz="2800" b="1">
                <a:solidFill>
                  <a:srgbClr val="12B4BC"/>
                </a:solidFill>
                <a:latin typeface="Arial" panose="020B0604020202020204" pitchFamily="34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030918" cy="4152517"/>
          </a:xfrm>
        </p:spPr>
        <p:txBody>
          <a:bodyPr>
            <a:normAutofit/>
          </a:bodyPr>
          <a:lstStyle>
            <a:lvl1pPr marL="439738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0413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28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369" y="639718"/>
            <a:ext cx="11463676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369" y="95349"/>
            <a:ext cx="8073828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39085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37DA72A4-4AB9-460E-88AD-A2F17BC90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6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כ"ט/תמוז/תש"ף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69" r:id="rId5"/>
    <p:sldLayoutId id="2147483670" r:id="rId6"/>
    <p:sldLayoutId id="2147483671" r:id="rId7"/>
    <p:sldLayoutId id="2147483663" r:id="rId8"/>
    <p:sldLayoutId id="2147483675" r:id="rId9"/>
    <p:sldLayoutId id="2147483672" r:id="rId10"/>
    <p:sldLayoutId id="2147483673" r:id="rId11"/>
    <p:sldLayoutId id="2147483674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55" y="213094"/>
            <a:ext cx="10562317" cy="145545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لتوضيح المادة نعطي مثالاً</a:t>
            </a: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SA" sz="4000" dirty="0">
                <a:ea typeface="Calibri" panose="020F0502020204030204" pitchFamily="34" charset="0"/>
                <a:cs typeface="Arial" panose="020B0604020202020204" pitchFamily="34" charset="0"/>
              </a:rPr>
              <a:t>جدول يشمل الطلب والعرض المحلي لسلعة معينة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345467" y="1668544"/>
            <a:ext cx="7770253" cy="45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u="sng" dirty="0">
                <a:solidFill>
                  <a:srgbClr val="FF0000"/>
                </a:solidFill>
                <a:cs typeface="Arial" panose="020B0604020202020204" pitchFamily="34" charset="0"/>
              </a:rPr>
              <a:t>الاستيراد </a:t>
            </a:r>
            <a:r>
              <a:rPr lang="ar-SA" sz="4000" u="sng" dirty="0">
                <a:cs typeface="Arial" panose="020B0604020202020204" pitchFamily="34" charset="0"/>
              </a:rPr>
              <a:t>في منحنيات الطلب والعرض</a:t>
            </a:r>
            <a:r>
              <a:rPr lang="ar-SA" sz="4000" dirty="0">
                <a:cs typeface="Arial" panose="020B0604020202020204" pitchFamily="34" charset="0"/>
              </a:rPr>
              <a:t>:</a:t>
            </a:r>
            <a:endParaRPr lang="he-IL" sz="4000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3093"/>
            <a:ext cx="9620654" cy="5081208"/>
          </a:xfrm>
        </p:spPr>
      </p:pic>
      <p:sp>
        <p:nvSpPr>
          <p:cNvPr id="7" name="מלבן 6"/>
          <p:cNvSpPr/>
          <p:nvPr/>
        </p:nvSpPr>
        <p:spPr>
          <a:xfrm>
            <a:off x="4967926" y="6252996"/>
            <a:ext cx="3903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هل يبقى السعر العالمي ثابت؟</a:t>
            </a:r>
            <a:endParaRPr lang="ar-SA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أسباب لارتفاع السعر العالمي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 (+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PW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05" y="1725684"/>
            <a:ext cx="11508267" cy="3100840"/>
          </a:xfrm>
        </p:spPr>
        <p:txBody>
          <a:bodyPr>
            <a:normAutofit lnSpcReduction="10000"/>
          </a:bodyPr>
          <a:lstStyle/>
          <a:p>
            <a:pPr marL="554038" indent="-457200">
              <a:buFont typeface="+mj-lt"/>
              <a:buAutoNum type="arabicPeriod"/>
            </a:pPr>
            <a:r>
              <a:rPr lang="ar-SA" sz="3900" b="1" dirty="0">
                <a:ea typeface="Arial" panose="020B0604020202020204" pitchFamily="34" charset="0"/>
                <a:cs typeface="Arial" panose="020B0604020202020204" pitchFamily="34" charset="0"/>
              </a:rPr>
              <a:t>فرض الرسوم الجمركية</a:t>
            </a:r>
            <a:r>
              <a:rPr lang="en-US" sz="3900" b="1" dirty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54038" indent="-457200">
              <a:buFont typeface="+mj-lt"/>
              <a:buAutoNum type="arabicPeriod"/>
            </a:pPr>
            <a:r>
              <a:rPr lang="ar-SA" sz="3900" b="1" dirty="0">
                <a:ea typeface="Arial" panose="020B0604020202020204" pitchFamily="34" charset="0"/>
                <a:cs typeface="Arial" panose="020B0604020202020204" pitchFamily="34" charset="0"/>
              </a:rPr>
              <a:t>فرض ضريبة الشراء</a:t>
            </a:r>
            <a:r>
              <a:rPr lang="he-IL" sz="39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900" b="1" dirty="0">
                <a:ea typeface="Arial" panose="020B0604020202020204" pitchFamily="34" charset="0"/>
                <a:cs typeface="Arial" panose="020B0604020202020204" pitchFamily="34" charset="0"/>
              </a:rPr>
              <a:t>على السلع المستوردة </a:t>
            </a:r>
            <a:r>
              <a:rPr lang="ar-SA" sz="3900" b="1" dirty="0">
                <a:ea typeface="David" panose="020E0502060401010101" pitchFamily="34" charset="-79"/>
                <a:cs typeface="Arial" panose="020B0604020202020204" pitchFamily="34" charset="0"/>
              </a:rPr>
              <a:t>من الخارج.</a:t>
            </a:r>
            <a:r>
              <a:rPr lang="ar-SA" sz="39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9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54038" indent="-457200">
              <a:buFont typeface="+mj-lt"/>
              <a:buAutoNum type="arabicPeriod"/>
            </a:pPr>
            <a:r>
              <a:rPr lang="ar-SA" sz="3900" b="1" dirty="0">
                <a:ea typeface="David" panose="020E0502060401010101" pitchFamily="34" charset="-79"/>
                <a:cs typeface="Arial" panose="020B0604020202020204" pitchFamily="34" charset="0"/>
              </a:rPr>
              <a:t>ارتفاع تكاليف النقل </a:t>
            </a:r>
            <a:r>
              <a:rPr lang="ar-SA" sz="3900" b="1" dirty="0">
                <a:ea typeface="Arial" panose="020B0604020202020204" pitchFamily="34" charset="0"/>
                <a:cs typeface="Arial" panose="020B0604020202020204" pitchFamily="34" charset="0"/>
              </a:rPr>
              <a:t>على السلع المستوردة </a:t>
            </a:r>
            <a:r>
              <a:rPr lang="ar-SA" sz="3900" b="1" dirty="0">
                <a:ea typeface="David" panose="020E0502060401010101" pitchFamily="34" charset="-79"/>
                <a:cs typeface="Arial" panose="020B0604020202020204" pitchFamily="34" charset="0"/>
              </a:rPr>
              <a:t>من الخارج.</a:t>
            </a:r>
          </a:p>
          <a:p>
            <a:pPr marL="554038" indent="-457200">
              <a:buFont typeface="+mj-lt"/>
              <a:buAutoNum type="arabicPeriod"/>
            </a:pPr>
            <a:r>
              <a:rPr lang="ar-SA" sz="3900" b="1" dirty="0">
                <a:ea typeface="Arial" panose="020B0604020202020204" pitchFamily="34" charset="0"/>
                <a:cs typeface="Arial" panose="020B0604020202020204" pitchFamily="34" charset="0"/>
              </a:rPr>
              <a:t>تخفيض قيمة العملة: ارتفاع سعر التبادل/الصرف بشكل عام ارتفاع سعر</a:t>
            </a:r>
            <a:r>
              <a:rPr lang="he-IL" sz="39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900" b="1" dirty="0">
                <a:ea typeface="Arial" panose="020B0604020202020204" pitchFamily="34" charset="0"/>
                <a:cs typeface="Arial" panose="020B0604020202020204" pitchFamily="34" charset="0"/>
              </a:rPr>
              <a:t>الدولار.</a:t>
            </a:r>
            <a:endParaRPr lang="en-US" sz="39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dirty="0">
                <a:solidFill>
                  <a:srgbClr val="FF0000"/>
                </a:solidFill>
                <a:cs typeface="Arial" panose="020B0604020202020204" pitchFamily="34" charset="0"/>
              </a:rPr>
              <a:t>ارتفاع السعر العالمي</a:t>
            </a:r>
            <a:r>
              <a:rPr lang="he-IL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srgbClr val="0070C0"/>
                </a:solidFill>
                <a:cs typeface="Arial" panose="020B0604020202020204" pitchFamily="34" charset="0"/>
              </a:rPr>
              <a:t>(+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PW</a:t>
            </a:r>
            <a:r>
              <a:rPr lang="he-IL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  <a:r>
              <a:rPr lang="ar-SA" dirty="0">
                <a:solidFill>
                  <a:srgbClr val="0070C0"/>
                </a:solidFill>
                <a:cs typeface="Arial" panose="020B0604020202020204" pitchFamily="34" charset="0"/>
              </a:rPr>
              <a:t> في منحنيات الطلب والعرض</a:t>
            </a:r>
            <a:endParaRPr lang="he-IL" sz="6000" dirty="0">
              <a:solidFill>
                <a:srgbClr val="0070C0"/>
              </a:solidFill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933095"/>
            <a:ext cx="8738647" cy="56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546"/>
            <a:ext cx="9012025" cy="58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8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6" y="213094"/>
            <a:ext cx="10270086" cy="720000"/>
          </a:xfrm>
        </p:spPr>
        <p:txBody>
          <a:bodyPr/>
          <a:lstStyle/>
          <a:p>
            <a:pPr algn="r"/>
            <a:r>
              <a:rPr lang="ar-SA" sz="2800" u="sng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نتائج ارتفاع السعر العالمي </a:t>
            </a:r>
            <a:r>
              <a:rPr lang="en-US" sz="28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Pw)</a:t>
            </a:r>
            <a:r>
              <a:rPr lang="en-US" sz="2800" u="sng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u="sng" dirty="0">
                <a:ea typeface="Arial" panose="020B0604020202020204" pitchFamily="34" charset="0"/>
              </a:rPr>
              <a:t>+</a:t>
            </a:r>
            <a:r>
              <a:rPr lang="ar-SA" sz="2800" u="sng" dirty="0">
                <a:solidFill>
                  <a:srgbClr val="FF0000"/>
                </a:solidFill>
                <a:ea typeface="Arial" panose="020B0604020202020204" pitchFamily="34" charset="0"/>
              </a:rPr>
              <a:t>) </a:t>
            </a:r>
            <a:r>
              <a:rPr lang="ar-SA" sz="2800" u="sng" dirty="0">
                <a:ea typeface="Arial" panose="020B0604020202020204" pitchFamily="34" charset="0"/>
              </a:rPr>
              <a:t>من</a:t>
            </a:r>
            <a:r>
              <a:rPr lang="ar-SA" sz="2800" u="sng" dirty="0">
                <a:solidFill>
                  <a:srgbClr val="FF0000"/>
                </a:solidFill>
                <a:ea typeface="Arial" panose="020B0604020202020204" pitchFamily="34" charset="0"/>
              </a:rPr>
              <a:t> </a:t>
            </a:r>
            <a:r>
              <a:rPr lang="ar-SA" sz="1600" u="sng" dirty="0">
                <a:solidFill>
                  <a:srgbClr val="FF0000"/>
                </a:solidFill>
                <a:ea typeface="Calibri" panose="020F0502020204030204" pitchFamily="34" charset="0"/>
              </a:rPr>
              <a:t>0</a:t>
            </a:r>
            <a:r>
              <a:rPr lang="en-US" sz="28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ar-SA" sz="24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u="sng" dirty="0">
                <a:ea typeface="Arial" panose="020B0604020202020204" pitchFamily="34" charset="0"/>
                <a:cs typeface="Arial" panose="020B0604020202020204" pitchFamily="34" charset="0"/>
              </a:rPr>
              <a:t>الى </a:t>
            </a:r>
            <a:r>
              <a:rPr lang="ar-SA" sz="1600" u="sng" dirty="0">
                <a:solidFill>
                  <a:srgbClr val="0070C0"/>
                </a:solidFill>
                <a:ea typeface="Arial" panose="020B0604020202020204" pitchFamily="34" charset="0"/>
              </a:rPr>
              <a:t>1</a:t>
            </a:r>
            <a:r>
              <a:rPr lang="en-US" sz="2800" u="sng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u="sng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ar-SA" sz="2400" u="sng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u="sng" dirty="0">
                <a:ea typeface="Arial" panose="020B0604020202020204" pitchFamily="34" charset="0"/>
              </a:rPr>
              <a:t>يؤدي الى التغيرات التالية</a:t>
            </a:r>
            <a:r>
              <a:rPr lang="ar-SA" sz="3200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226243" y="1725683"/>
            <a:ext cx="11585543" cy="4152517"/>
          </a:xfrm>
        </p:spPr>
        <p:txBody>
          <a:bodyPr/>
          <a:lstStyle/>
          <a:p>
            <a:pPr marL="342900" lvl="0" algn="just">
              <a:lnSpc>
                <a:spcPct val="107000"/>
              </a:lnSpc>
              <a:spcAft>
                <a:spcPts val="0"/>
              </a:spcAft>
              <a:buClr>
                <a:srgbClr val="C45911"/>
              </a:buClr>
              <a:buSzPts val="1600"/>
              <a:buFont typeface="+mj-cs"/>
              <a:buAutoNum type="arabic2Minus"/>
            </a:pPr>
            <a:r>
              <a:rPr lang="ar-SA" sz="2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انخفاض الاستيراد</a:t>
            </a:r>
            <a:r>
              <a:rPr lang="ar-SA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ar-SA" sz="2800" dirty="0"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ar-SA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النقاط (</a:t>
            </a: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(A,B 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النقاط</a:t>
            </a:r>
            <a:r>
              <a:rPr lang="ar-SA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(C,D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علاقة طردية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 بين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الاستيراد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SzPts val="1600"/>
              <a:buFont typeface="+mj-cs"/>
              <a:buAutoNum type="arabic2Minus"/>
            </a:pPr>
            <a:r>
              <a:rPr lang="ar-SA" sz="32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 الكمية المطلوبة/المستهلكة</a:t>
            </a:r>
            <a:r>
              <a:rPr lang="ar-SA" sz="32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000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QD</a:t>
            </a:r>
            <a:r>
              <a:rPr lang="ar-SA" sz="32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SA" sz="3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من النقطة (</a:t>
            </a: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(B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الى</a:t>
            </a:r>
            <a:r>
              <a:rPr lang="ar-SA" sz="2000" b="1" dirty="0">
                <a:ea typeface="Arial" panose="020B0604020202020204" pitchFamily="34" charset="0"/>
              </a:rPr>
              <a:t> 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النقطة (</a:t>
            </a: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(D </a:t>
            </a:r>
            <a:r>
              <a:rPr lang="ar-SA" sz="2000" b="1" dirty="0">
                <a:ea typeface="Arial" panose="020B0604020202020204" pitchFamily="34" charset="0"/>
              </a:rPr>
              <a:t>او من </a:t>
            </a:r>
            <a:r>
              <a:rPr lang="ar-SA" sz="2000" b="1" dirty="0">
                <a:solidFill>
                  <a:srgbClr val="000000"/>
                </a:solidFill>
                <a:ea typeface="Arial" panose="020B0604020202020204" pitchFamily="34" charset="0"/>
              </a:rPr>
              <a:t>الكمية المطلوبة</a:t>
            </a:r>
            <a:r>
              <a:rPr lang="ar-SA" sz="2000" b="1" dirty="0">
                <a:ea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1200" b="1" dirty="0">
                <a:solidFill>
                  <a:srgbClr val="00B050"/>
                </a:solidFill>
                <a:ea typeface="Arial" panose="020B0604020202020204" pitchFamily="34" charset="0"/>
              </a:rPr>
              <a:t>0</a:t>
            </a:r>
            <a:r>
              <a:rPr lang="en-US" sz="20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QD</a:t>
            </a:r>
            <a:r>
              <a:rPr lang="ar-SA" sz="20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الى </a:t>
            </a:r>
            <a:r>
              <a:rPr lang="ar-SA" sz="20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الكمية المطلوبة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1200" b="1" dirty="0">
                <a:solidFill>
                  <a:srgbClr val="00B050"/>
                </a:solidFill>
                <a:ea typeface="Arial" panose="020B0604020202020204" pitchFamily="34" charset="0"/>
              </a:rPr>
              <a:t>1</a:t>
            </a:r>
            <a:r>
              <a:rPr lang="en-US" sz="20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QD</a:t>
            </a:r>
            <a:r>
              <a:rPr lang="ar-SA" sz="20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علاقة عكسية 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الكمية المطلوبة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SzPts val="1600"/>
              <a:buFont typeface="+mj-cs"/>
              <a:buAutoNum type="arabic2Minus"/>
            </a:pPr>
            <a:r>
              <a:rPr lang="ar-SA" sz="32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ارتفاع</a:t>
            </a:r>
            <a:r>
              <a:rPr lang="ar-SA" sz="3200" b="1" dirty="0">
                <a:ea typeface="Traditional Arabic" panose="02020603050405020304" pitchFamily="18" charset="-78"/>
                <a:cs typeface="Arial" panose="020B0604020202020204" pitchFamily="34" charset="0"/>
              </a:rPr>
              <a:t> الكمية المعروضة/المنتجة </a:t>
            </a:r>
            <a:r>
              <a:rPr lang="ar-SA" sz="32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QS</a:t>
            </a:r>
            <a:r>
              <a:rPr lang="ar-SA" sz="3200" b="1" dirty="0">
                <a:ea typeface="Traditional Arabic" panose="02020603050405020304" pitchFamily="18" charset="-78"/>
                <a:cs typeface="Arial" panose="020B0604020202020204" pitchFamily="34" charset="0"/>
              </a:rPr>
              <a:t>+</a:t>
            </a:r>
            <a:r>
              <a:rPr lang="ar-SA" sz="32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)</a:t>
            </a:r>
            <a:r>
              <a:rPr lang="ar-SA" sz="36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:</a:t>
            </a:r>
            <a:r>
              <a:rPr lang="ar-SA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من النقطة (</a:t>
            </a: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(A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الى النقطة (</a:t>
            </a: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او من </a:t>
            </a:r>
            <a:r>
              <a:rPr lang="ar-SA" sz="20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الكمية المعروضة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1200" b="1" dirty="0">
                <a:solidFill>
                  <a:srgbClr val="0070C0"/>
                </a:solidFill>
                <a:ea typeface="Arial" panose="020B0604020202020204" pitchFamily="34" charset="0"/>
              </a:rPr>
              <a:t>0</a:t>
            </a:r>
            <a:r>
              <a:rPr lang="en-US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QS</a:t>
            </a:r>
            <a:r>
              <a:rPr lang="ar-SA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sz="20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الكمية المعروضة</a:t>
            </a:r>
            <a:r>
              <a:rPr lang="ar-SA" sz="20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1200" b="1" dirty="0">
                <a:solidFill>
                  <a:srgbClr val="0070C0"/>
                </a:solidFill>
                <a:ea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QS</a:t>
            </a:r>
            <a:r>
              <a:rPr lang="ar-SA" sz="2000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20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علاقة طردية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 بين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sz="20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000" dirty="0">
                <a:ea typeface="Traditional Arabic" panose="02020603050405020304" pitchFamily="18" charset="-78"/>
                <a:cs typeface="Arial" panose="020B0604020202020204" pitchFamily="34" charset="0"/>
              </a:rPr>
              <a:t> الكمية المعروضة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الوسائل لتقليل </a:t>
            </a:r>
            <a:r>
              <a:rPr lang="ar-SA" sz="4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الاستيراد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103290"/>
            <a:ext cx="12028601" cy="5505253"/>
          </a:xfrm>
        </p:spPr>
        <p:txBody>
          <a:bodyPr>
            <a:normAutofit/>
          </a:bodyPr>
          <a:lstStyle/>
          <a:p>
            <a:pPr marL="96838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4000" b="1" dirty="0">
                <a:ea typeface="Arial" panose="020B0604020202020204" pitchFamily="34" charset="0"/>
                <a:cs typeface="Arial" panose="020B0604020202020204" pitchFamily="34" charset="0"/>
              </a:rPr>
              <a:t>فرض الرسوم الجمركية او فرض ضريبة الشراء او </a:t>
            </a:r>
            <a:r>
              <a:rPr lang="ar-SA" sz="4000" b="1" dirty="0">
                <a:ea typeface="David" panose="020E0502060401010101" pitchFamily="34" charset="-79"/>
                <a:cs typeface="Arial" panose="020B0604020202020204" pitchFamily="34" charset="0"/>
              </a:rPr>
              <a:t>ارتفاع تكاليف النقل </a:t>
            </a:r>
            <a:r>
              <a:rPr lang="ar-SA" sz="4000" b="1" dirty="0">
                <a:ea typeface="Arial" panose="020B0604020202020204" pitchFamily="34" charset="0"/>
                <a:cs typeface="Arial" panose="020B0604020202020204" pitchFamily="34" charset="0"/>
              </a:rPr>
              <a:t>على السلع المستوردة </a:t>
            </a:r>
            <a:r>
              <a:rPr lang="ar-SA" sz="4000" b="1" dirty="0">
                <a:ea typeface="David" panose="020E0502060401010101" pitchFamily="34" charset="-79"/>
                <a:cs typeface="Arial" panose="020B0604020202020204" pitchFamily="34" charset="0"/>
              </a:rPr>
              <a:t>من الخارج او</a:t>
            </a:r>
            <a:r>
              <a:rPr lang="ar-SA" sz="4000" b="1" dirty="0">
                <a:ea typeface="Arial" panose="020B0604020202020204" pitchFamily="34" charset="0"/>
                <a:cs typeface="Arial" panose="020B0604020202020204" pitchFamily="34" charset="0"/>
              </a:rPr>
              <a:t> تخفيض قيمة العملة: </a:t>
            </a: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تؤدي الى التغيرات التالية</a:t>
            </a:r>
            <a:r>
              <a:rPr lang="ar-SA" sz="4000" b="1" dirty="0"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337883"/>
              </p:ext>
            </p:extLst>
          </p:nvPr>
        </p:nvGraphicFramePr>
        <p:xfrm>
          <a:off x="1687398" y="3164270"/>
          <a:ext cx="9890235" cy="1955712"/>
        </p:xfrm>
        <a:graphic>
          <a:graphicData uri="http://schemas.openxmlformats.org/drawingml/2006/table">
            <a:tbl>
              <a:tblPr rtl="1" firstRow="1" firstCol="1" bandRow="1"/>
              <a:tblGrid>
                <a:gridCol w="4944547">
                  <a:extLst>
                    <a:ext uri="{9D8B030D-6E8A-4147-A177-3AD203B41FA5}">
                      <a16:colId xmlns:a16="http://schemas.microsoft.com/office/drawing/2014/main" val="3163503998"/>
                    </a:ext>
                  </a:extLst>
                </a:gridCol>
                <a:gridCol w="4945688">
                  <a:extLst>
                    <a:ext uri="{9D8B030D-6E8A-4147-A177-3AD203B41FA5}">
                      <a16:colId xmlns:a16="http://schemas.microsoft.com/office/drawing/2014/main" val="182669469"/>
                    </a:ext>
                  </a:extLst>
                </a:gridCol>
              </a:tblGrid>
              <a:tr h="81950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ارتفاع السعر العالمي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Pw)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3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ar-SA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he-IL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3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انخفاض </a:t>
                      </a:r>
                      <a:r>
                        <a:rPr lang="ar-SA" sz="3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الاستيراد</a:t>
                      </a:r>
                      <a:r>
                        <a:rPr lang="ar-SA" sz="3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IM) </a:t>
                      </a:r>
                      <a:r>
                        <a:rPr lang="ar-SA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ar-SA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67995"/>
                  </a:ext>
                </a:extLst>
              </a:tr>
              <a:tr h="965296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انخفاض</a:t>
                      </a:r>
                      <a:r>
                        <a:rPr lang="ar-SA" sz="3200" dirty="0"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الكمية المطلوبة/المستهلكة </a:t>
                      </a:r>
                      <a:r>
                        <a:rPr lang="ar-SA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QD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3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ارتفاع </a:t>
                      </a:r>
                      <a:r>
                        <a:rPr lang="ar-SA" sz="3600" dirty="0"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الكمية المعروضة/المنتجة</a:t>
                      </a:r>
                      <a:r>
                        <a:rPr lang="ar-SA" sz="4000" dirty="0"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3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QS</a:t>
                      </a:r>
                      <a:r>
                        <a:rPr lang="ar-SA" sz="3200" dirty="0"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+</a:t>
                      </a:r>
                      <a:r>
                        <a:rPr lang="ar-SA" sz="3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raditional Arabic" panose="02020603050405020304" pitchFamily="18" charset="-78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568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4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lvl="0" algn="r"/>
            <a:r>
              <a:rPr lang="ar-SA" sz="36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 السعر العالمي </a:t>
            </a:r>
            <a:r>
              <a:rPr lang="en-US" sz="36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Pw)</a:t>
            </a:r>
            <a:r>
              <a:rPr lang="en-US" sz="36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a typeface="Arial" panose="020B0604020202020204" pitchFamily="34" charset="0"/>
              </a:rPr>
              <a:t>-</a:t>
            </a:r>
            <a:r>
              <a:rPr lang="ar-SA" sz="36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ar-SA" sz="3600" dirty="0">
                <a:ea typeface="Arial" panose="020B0604020202020204" pitchFamily="34" charset="0"/>
                <a:cs typeface="Arial" panose="020B0604020202020204" pitchFamily="34" charset="0"/>
              </a:rPr>
              <a:t>ويكون </a:t>
            </a:r>
            <a:r>
              <a:rPr lang="ar-SA" sz="3600" u="sng" dirty="0">
                <a:ea typeface="Arial" panose="020B0604020202020204" pitchFamily="34" charset="0"/>
                <a:cs typeface="Arial" panose="020B0604020202020204" pitchFamily="34" charset="0"/>
              </a:rPr>
              <a:t>اقل</a:t>
            </a:r>
            <a:r>
              <a:rPr lang="ar-SA" sz="3600" dirty="0">
                <a:ea typeface="Arial" panose="020B0604020202020204" pitchFamily="34" charset="0"/>
                <a:cs typeface="Arial" panose="020B0604020202020204" pitchFamily="34" charset="0"/>
              </a:rPr>
              <a:t> من السعر التوازن المحلي "</a:t>
            </a:r>
            <a:r>
              <a:rPr lang="en-US" sz="36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ar-SA" sz="3600" dirty="0">
                <a:ea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103695" y="1725683"/>
            <a:ext cx="11708091" cy="3845558"/>
          </a:xfrm>
        </p:spPr>
        <p:txBody>
          <a:bodyPr>
            <a:normAutofit fontScale="92500" lnSpcReduction="10000"/>
          </a:bodyPr>
          <a:lstStyle/>
          <a:p>
            <a:pPr marL="17780" algn="just">
              <a:lnSpc>
                <a:spcPct val="107000"/>
              </a:lnSpc>
              <a:spcAft>
                <a:spcPts val="800"/>
              </a:spcAft>
            </a:pPr>
            <a:r>
              <a:rPr lang="ar-SA" sz="4300" b="1" u="sng" dirty="0">
                <a:ea typeface="Arial" panose="020B0604020202020204" pitchFamily="34" charset="0"/>
                <a:cs typeface="Arial" panose="020B0604020202020204" pitchFamily="34" charset="0"/>
              </a:rPr>
              <a:t>عوامل/ أسباب لانخفاض السعر العالمي</a:t>
            </a:r>
            <a:r>
              <a:rPr lang="en-US" sz="43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Pw)</a:t>
            </a:r>
            <a:r>
              <a:rPr lang="en-US" sz="43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300" b="1" dirty="0">
                <a:ea typeface="Arial" panose="020B0604020202020204" pitchFamily="34" charset="0"/>
              </a:rPr>
              <a:t>-</a:t>
            </a:r>
            <a:r>
              <a:rPr lang="ar-SA" sz="4300" b="1" dirty="0">
                <a:solidFill>
                  <a:srgbClr val="FF0000"/>
                </a:solidFill>
                <a:ea typeface="Arial" panose="020B0604020202020204" pitchFamily="34" charset="0"/>
              </a:rPr>
              <a:t>)</a:t>
            </a:r>
            <a:r>
              <a:rPr lang="ar-SA" sz="4300" b="1" dirty="0">
                <a:solidFill>
                  <a:schemeClr val="tx1"/>
                </a:solidFill>
                <a:ea typeface="Arial" panose="020B0604020202020204" pitchFamily="34" charset="0"/>
              </a:rPr>
              <a:t>.</a:t>
            </a:r>
            <a:endParaRPr lang="en-US" sz="3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sz="43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الغاء او تقليل نسبة الرسوم الجمركية</a:t>
            </a:r>
            <a:r>
              <a:rPr lang="en-US" sz="43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87655" algn="l"/>
              </a:tabLst>
            </a:pPr>
            <a:r>
              <a:rPr lang="ar-SA" sz="43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الغاء او تقليل نسبة ضريبة الشراء </a:t>
            </a:r>
            <a:r>
              <a:rPr lang="ar-SA" sz="32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على السلع المستوردة من الخارج.</a:t>
            </a:r>
            <a:endParaRPr lang="en-US" sz="3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87655" algn="l"/>
              </a:tabLst>
            </a:pPr>
            <a:r>
              <a:rPr lang="ar-SA" sz="43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انخفاض تكاليف النقل على السلع المستوردة من الخارج.</a:t>
            </a:r>
            <a:endParaRPr lang="en-US" sz="3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87655" algn="l"/>
              </a:tabLst>
            </a:pPr>
            <a:r>
              <a:rPr lang="ar-SA" sz="43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3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ارتفاع قيمة العملة: </a:t>
            </a:r>
            <a:r>
              <a:rPr lang="ar-SA" sz="43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 سعر التبادل/الصرف بشكل عام انخفاض سعر الدولار.</a:t>
            </a:r>
            <a:endParaRPr lang="en-US" sz="3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932" y="213094"/>
            <a:ext cx="9374540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 السعر العالمي </a:t>
            </a:r>
            <a:r>
              <a:rPr lang="en-US" sz="4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Pw)</a:t>
            </a:r>
            <a:r>
              <a:rPr lang="en-US" sz="4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ea typeface="Arial" panose="020B0604020202020204" pitchFamily="34" charset="0"/>
              </a:rPr>
              <a:t>-</a:t>
            </a:r>
            <a:r>
              <a:rPr lang="ar-SA" sz="4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ar-SA" sz="4000" dirty="0">
                <a:solidFill>
                  <a:srgbClr val="0070C0"/>
                </a:solidFill>
                <a:cs typeface="Arial" panose="020B0604020202020204" pitchFamily="34" charset="0"/>
              </a:rPr>
              <a:t>في منحنيات الطلب والعرض</a:t>
            </a:r>
            <a:r>
              <a:rPr lang="ar-SA" sz="40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4842" y="933094"/>
            <a:ext cx="8578392" cy="59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u="sng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نتائج انخفاض السعر العالمي </a:t>
            </a:r>
            <a:r>
              <a:rPr lang="en-US" sz="40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Pw)</a:t>
            </a:r>
            <a:r>
              <a:rPr lang="en-US" sz="4000" u="sng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000" u="sng" dirty="0">
                <a:ea typeface="Arial" panose="020B0604020202020204" pitchFamily="34" charset="0"/>
              </a:rPr>
              <a:t>-</a:t>
            </a:r>
            <a:r>
              <a:rPr lang="ar-SA" sz="4000" u="sng" dirty="0">
                <a:solidFill>
                  <a:srgbClr val="FF0000"/>
                </a:solidFill>
                <a:ea typeface="Arial" panose="020B0604020202020204" pitchFamily="34" charset="0"/>
              </a:rPr>
              <a:t>) 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5938" y="1348033"/>
            <a:ext cx="11079031" cy="41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>
              <a:solidFill>
                <a:srgbClr val="192A72"/>
              </a:solidFill>
              <a:latin typeface="Arial" panose="020B0604020202020204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dirty="0"/>
              <a:t>اسم الدرس</a:t>
            </a:r>
            <a:r>
              <a:rPr lang="ar-SA" dirty="0"/>
              <a:t>:</a:t>
            </a:r>
            <a:r>
              <a:rPr lang="ar-SA" dirty="0">
                <a:ea typeface="David" panose="020E0502060401010101" pitchFamily="34" charset="-79"/>
              </a:rPr>
              <a:t>التجارة الدولية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 dirty="0">
                <a:solidFill>
                  <a:srgbClr val="192A72"/>
                </a:solidFill>
                <a:sym typeface="Varela Round"/>
              </a:rPr>
              <a:t>إدارة واقتصاد لطلاب تخصص الادارة</a:t>
            </a:r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AE" sz="4400" b="1" dirty="0">
                <a:solidFill>
                  <a:srgbClr val="192A72"/>
                </a:solidFill>
                <a:sym typeface="Varela Round"/>
              </a:rPr>
              <a:t>مع المعلم :</a:t>
            </a:r>
            <a:r>
              <a:rPr lang="he-IL" sz="4400" b="1" dirty="0">
                <a:solidFill>
                  <a:srgbClr val="192A72"/>
                </a:solidFill>
                <a:sym typeface="Varela Round"/>
              </a:rPr>
              <a:t> </a:t>
            </a:r>
            <a:r>
              <a:rPr lang="ar-SA" sz="4400" b="1" dirty="0">
                <a:solidFill>
                  <a:srgbClr val="192A72"/>
                </a:solidFill>
                <a:sym typeface="Varela Round"/>
              </a:rPr>
              <a:t>سيف عباس</a:t>
            </a:r>
            <a:endParaRPr lang="he-IL" sz="4400" b="1" dirty="0">
              <a:solidFill>
                <a:srgbClr val="192A72"/>
              </a:solidFill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800" dirty="0">
                <a:solidFill>
                  <a:srgbClr val="FF0000"/>
                </a:solidFill>
              </a:rPr>
              <a:t>اسئلة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05" y="933094"/>
            <a:ext cx="11334287" cy="4411744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None/>
            </a:pPr>
            <a:r>
              <a:rPr lang="ar-SA" sz="57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سؤال </a:t>
            </a:r>
            <a:r>
              <a:rPr lang="he-IL" sz="57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ar-SA" sz="5700" b="1" dirty="0">
                <a:solidFill>
                  <a:schemeClr val="accent2">
                    <a:lumMod val="75000"/>
                  </a:schemeClr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5700" b="1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None/>
            </a:pPr>
            <a:r>
              <a:rPr lang="he-IL" sz="42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ar-SA" sz="42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تقوم الدولة بتصنيع السجاد. سعر السجادة المنتجة في الدولة 200 شيكل</a:t>
            </a:r>
            <a:r>
              <a:rPr lang="he-IL" sz="42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ar-SA" sz="42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97485" algn="just">
              <a:lnSpc>
                <a:spcPct val="107000"/>
              </a:lnSpc>
              <a:spcAft>
                <a:spcPts val="800"/>
              </a:spcAft>
            </a:pP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مؤخرًا تم افتتاح </a:t>
            </a:r>
            <a:r>
              <a:rPr lang="ar-SA" sz="4200" b="1" dirty="0">
                <a:ea typeface="Arial" panose="020B0604020202020204" pitchFamily="34" charset="0"/>
                <a:cs typeface="Arial" panose="020B0604020202020204" pitchFamily="34" charset="0"/>
              </a:rPr>
              <a:t>سوق السجاد</a:t>
            </a: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 للتجارة الدولية، وقرر المستهلكون استيراد السجاد من الخارج </a:t>
            </a:r>
            <a:r>
              <a:rPr lang="he-IL" sz="4200" dirty="0">
                <a:ea typeface="Arial" panose="020B0604020202020204" pitchFamily="34" charset="0"/>
              </a:rPr>
              <a:t>(</a:t>
            </a: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افتراض أن جودة السجاد المحلي والمستورد متشابهة</a:t>
            </a:r>
            <a:r>
              <a:rPr lang="he-IL" sz="4200" dirty="0"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2Minus"/>
            </a:pP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ما هو سعر السجادة المستوردة؟</a:t>
            </a:r>
            <a:endParaRPr lang="en-US" sz="4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2Minus"/>
            </a:pP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كم سيكون سعر السجادة في الدولة؟</a:t>
            </a:r>
            <a:endParaRPr lang="en-US" sz="4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2Minus"/>
            </a:pP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ماذا سيكون التغيير في كمية </a:t>
            </a:r>
            <a:r>
              <a:rPr lang="ar-SA" sz="4200" b="1" dirty="0">
                <a:ea typeface="Arial" panose="020B0604020202020204" pitchFamily="34" charset="0"/>
                <a:cs typeface="Arial" panose="020B0604020202020204" pitchFamily="34" charset="0"/>
              </a:rPr>
              <a:t>السجاد المنتجة</a:t>
            </a:r>
            <a:r>
              <a:rPr lang="ar-SA" sz="4200" dirty="0">
                <a:ea typeface="Arial" panose="020B0604020202020204" pitchFamily="34" charset="0"/>
                <a:cs typeface="Arial" panose="020B0604020202020204" pitchFamily="34" charset="0"/>
              </a:rPr>
              <a:t> في الدولة؟</a:t>
            </a:r>
          </a:p>
          <a:p>
            <a:pPr marL="34290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2Minus"/>
            </a:pPr>
            <a:r>
              <a:rPr lang="ar-SA" sz="42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اشرح من </a:t>
            </a:r>
            <a:r>
              <a:rPr lang="ar-SA" sz="4200" b="1" u="sng" dirty="0">
                <a:ea typeface="Arial" panose="020B0604020202020204" pitchFamily="34" charset="0"/>
                <a:cs typeface="Arial" panose="020B0604020202020204" pitchFamily="34" charset="0"/>
              </a:rPr>
              <a:t>المستفيد والمتضرر من الاستيراد</a:t>
            </a:r>
            <a:r>
              <a:rPr lang="ar-SA" sz="42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26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3600" dirty="0">
                <a:solidFill>
                  <a:schemeClr val="accent2">
                    <a:lumMod val="75000"/>
                  </a:schemeClr>
                </a:solidFill>
              </a:rPr>
              <a:t>سؤال 2</a:t>
            </a:r>
            <a:endParaRPr lang="he-IL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05" y="1206631"/>
            <a:ext cx="11334287" cy="441174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Clr>
                <a:srgbClr val="C45911"/>
              </a:buClr>
              <a:buNone/>
            </a:pPr>
            <a:r>
              <a:rPr lang="ar-SA" b="1" dirty="0">
                <a:ea typeface="Traditional Arabic" panose="02020603050405020304" pitchFamily="18" charset="-78"/>
                <a:cs typeface="Arial" panose="020B0604020202020204" pitchFamily="34" charset="0"/>
              </a:rPr>
              <a:t>قبل فتح الجهاز الاقتصادي أمام التجارة الدولية أنتج الجهاز الاقتصادي 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السجاد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، قررت الحكومة السماح للتجارة مع دول أخرى ويصبح الجهاز الاقتصادي مفتوحًا للتجارة الدولية. 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معلوم ان سعر السجاد في خارج البلاد </a:t>
            </a:r>
            <a:r>
              <a:rPr lang="ar-SA" b="1" u="sng" dirty="0">
                <a:ea typeface="Arial" panose="020B0604020202020204" pitchFamily="34" charset="0"/>
                <a:cs typeface="Arial" panose="020B0604020202020204" pitchFamily="34" charset="0"/>
              </a:rPr>
              <a:t>اقل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من سعر السجاد في البلاد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. الامر يؤدي الى: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1Minus"/>
            </a:pP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يزداد الإنتاج المحلي لسجاد ويزداد تصدير السجاد ويبقى السعر العالمي من دون تغير.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1Minus"/>
            </a:pP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يقل الإنتاج المحلي ويقل الاستهلاك المحلي.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1Minus" startAt="5"/>
            </a:pP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سعر السجاد في البلاد لا يتغير وأيضا لا يتغير الاستهلاك المحلي.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1Minus" startAt="8"/>
            </a:pP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ينخفض سعر السجاد، ويقل الإنتاج المحلي ويزداد استيراد السجاد.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cs"/>
              <a:buAutoNum type="arabic1Minus" startAt="26"/>
            </a:pP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يرتفع سعر السجاد في البلاد، ويرتفع الإنتاج المحلي ويقل الاستهلاك المحلي.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None/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1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سؤال 3</a:t>
            </a:r>
            <a:endParaRPr lang="he-I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107004" y="1254868"/>
            <a:ext cx="11225720" cy="4990289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None/>
            </a:pPr>
            <a:r>
              <a:rPr lang="ar-SA" sz="4000" b="1" dirty="0">
                <a:solidFill>
                  <a:srgbClr val="0070C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"</a:t>
            </a:r>
            <a:r>
              <a:rPr lang="ar-SA" sz="5100" b="1" dirty="0">
                <a:solidFill>
                  <a:srgbClr val="0070C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ارتفعت تكاليف نقل السلعة المستوردة من الخارج".</a:t>
            </a:r>
            <a:endParaRPr lang="en-US" sz="4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5100" dirty="0">
                <a:ea typeface="David" panose="020E0502060401010101" pitchFamily="34" charset="-79"/>
                <a:cs typeface="Arial" panose="020B0604020202020204" pitchFamily="34" charset="0"/>
              </a:rPr>
              <a:t>يتم دفع ثمن النقل من قبل المستهلكين المحليين الذين يستوردون السلعة.</a:t>
            </a:r>
            <a:endParaRPr lang="en-US" sz="4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ar-SA" sz="5100" dirty="0">
                <a:ea typeface="David" panose="020E0502060401010101" pitchFamily="34" charset="-79"/>
                <a:cs typeface="Arial" panose="020B0604020202020204" pitchFamily="34" charset="0"/>
              </a:rPr>
              <a:t>ارسم منحنيات الطلب والعرض وبيّن التغير الذي حدث، بعد ارتفاع سعر تكاليف النقل؟</a:t>
            </a: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endParaRPr lang="ar-SA" sz="5100" dirty="0">
              <a:ea typeface="David" panose="020E0502060401010101" pitchFamily="34" charset="-79"/>
              <a:cs typeface="Arial" panose="020B0604020202020204" pitchFamily="34" charset="0"/>
            </a:endParaRPr>
          </a:p>
          <a:p>
            <a:pPr marL="96838" indent="0">
              <a:buNone/>
            </a:pPr>
            <a:r>
              <a:rPr lang="ar-SA" sz="5100" dirty="0">
                <a:cs typeface="Arial" panose="020B0604020202020204" pitchFamily="34" charset="0"/>
              </a:rPr>
              <a:t>كيف سيؤثر ارتفاع سعر تكاليف نقل السلعة المستوردة من الخارج على:</a:t>
            </a:r>
          </a:p>
          <a:p>
            <a:pPr marL="96838" indent="0">
              <a:buNone/>
            </a:pPr>
            <a:r>
              <a:rPr lang="ar-SA" sz="5100" dirty="0">
                <a:cs typeface="Arial" panose="020B0604020202020204" pitchFamily="34" charset="0"/>
              </a:rPr>
              <a:t>‌أ.	سعر السلعة العالمي (صافي) </a:t>
            </a:r>
            <a:r>
              <a:rPr lang="en-US" sz="5100" dirty="0">
                <a:cs typeface="Arial" panose="020B0604020202020204" pitchFamily="34" charset="0"/>
              </a:rPr>
              <a:t>Pw</a:t>
            </a:r>
          </a:p>
          <a:p>
            <a:pPr marL="96838" indent="0">
              <a:buNone/>
            </a:pPr>
            <a:r>
              <a:rPr lang="en-US" sz="5100" dirty="0">
                <a:cs typeface="Arial" panose="020B0604020202020204" pitchFamily="34" charset="0"/>
              </a:rPr>
              <a:t>‌</a:t>
            </a:r>
            <a:r>
              <a:rPr lang="ar-SA" sz="5100" dirty="0">
                <a:cs typeface="Arial" panose="020B0604020202020204" pitchFamily="34" charset="0"/>
              </a:rPr>
              <a:t>ب.	سعر السلعة في البلاد.</a:t>
            </a:r>
          </a:p>
          <a:p>
            <a:pPr marL="96838" indent="0">
              <a:buNone/>
            </a:pPr>
            <a:r>
              <a:rPr lang="ar-SA" sz="5100" dirty="0">
                <a:cs typeface="Arial" panose="020B0604020202020204" pitchFamily="34" charset="0"/>
              </a:rPr>
              <a:t>‌ج.	التغير في الكمية المطلوبة من المستهلكين المحليين.</a:t>
            </a:r>
          </a:p>
          <a:p>
            <a:pPr marL="96838" indent="0">
              <a:buNone/>
            </a:pPr>
            <a:r>
              <a:rPr lang="ar-SA" sz="5100" dirty="0">
                <a:cs typeface="Arial" panose="020B0604020202020204" pitchFamily="34" charset="0"/>
              </a:rPr>
              <a:t>‌د.	التغير في الكمية المعروضة التي تنتجها الشركات في البلاد.</a:t>
            </a:r>
          </a:p>
          <a:p>
            <a:pPr marL="96838" indent="0">
              <a:buNone/>
            </a:pPr>
            <a:r>
              <a:rPr lang="ar-SA" sz="5100" dirty="0">
                <a:cs typeface="Arial" panose="020B0604020202020204" pitchFamily="34" charset="0"/>
              </a:rPr>
              <a:t>‌ه.	ما هو التغير في الكمية المستوردة.</a:t>
            </a: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endParaRPr lang="ar-SA" sz="4000" dirty="0">
              <a:ea typeface="David" panose="020E0502060401010101" pitchFamily="34" charset="-79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endParaRPr lang="ar-SA" sz="4000" dirty="0">
              <a:ea typeface="David" panose="020E0502060401010101" pitchFamily="34" charset="-79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0"/>
              </a:spcAft>
              <a:buNone/>
            </a:pPr>
            <a:endParaRPr 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سؤال </a:t>
            </a:r>
            <a:r>
              <a:rPr lang="he-IL" sz="40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371638" y="933094"/>
            <a:ext cx="7348156" cy="56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</a:rPr>
              <a:t>الحل: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47500" y="213094"/>
            <a:ext cx="8761904" cy="62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28" y="2635783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</a:rPr>
              <a:t>تأثير تغير السعر العالمي على</a:t>
            </a:r>
            <a:r>
              <a:rPr lang="ar-SA" sz="4000" dirty="0">
                <a:solidFill>
                  <a:schemeClr val="tx1"/>
                </a:solidFill>
              </a:rPr>
              <a:t> التصدير </a:t>
            </a:r>
            <a:endParaRPr lang="he-I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u="sng" dirty="0">
                <a:solidFill>
                  <a:srgbClr val="FF0000"/>
                </a:solidFill>
                <a:cs typeface="Arial" panose="020B0604020202020204" pitchFamily="34" charset="0"/>
              </a:rPr>
              <a:t>التصدير</a:t>
            </a:r>
            <a:r>
              <a:rPr lang="ar-SA" sz="4000" u="sng" dirty="0">
                <a:cs typeface="Arial" panose="020B0604020202020204" pitchFamily="34" charset="0"/>
              </a:rPr>
              <a:t> في منحنيات الطلب والعرض</a:t>
            </a:r>
            <a:r>
              <a:rPr lang="ar-SA" sz="4000" dirty="0">
                <a:cs typeface="Arial" panose="020B0604020202020204" pitchFamily="34" charset="0"/>
              </a:rPr>
              <a:t>: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4554" y="1060314"/>
            <a:ext cx="7198467" cy="43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أسباب لارتفاع السعر العالمي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+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PW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 والنتائج على </a:t>
            </a:r>
            <a:r>
              <a:rPr lang="ar-SA" sz="4000" u="sng" dirty="0">
                <a:solidFill>
                  <a:schemeClr val="tx1"/>
                </a:solidFill>
                <a:cs typeface="Arial" panose="020B0604020202020204" pitchFamily="34" charset="0"/>
              </a:rPr>
              <a:t>التصدير</a:t>
            </a:r>
            <a:endParaRPr lang="he-IL" sz="4000" u="sng" dirty="0">
              <a:solidFill>
                <a:schemeClr val="tx1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06" y="1157592"/>
            <a:ext cx="11041254" cy="4464995"/>
          </a:xfrm>
        </p:spPr>
        <p:txBody>
          <a:bodyPr>
            <a:normAutofit fontScale="92500" lnSpcReduction="20000"/>
          </a:bodyPr>
          <a:lstStyle/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2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1. إعطاء الدعم (السوبسيديا) للتصدير.</a:t>
            </a: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2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..........</a:t>
            </a: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200" b="1" dirty="0">
                <a:solidFill>
                  <a:schemeClr val="tx1"/>
                </a:solidFill>
                <a:ea typeface="David" panose="020E0502060401010101" pitchFamily="34" charset="-79"/>
                <a:cs typeface="Arial" panose="020B0604020202020204" pitchFamily="34" charset="0"/>
              </a:rPr>
              <a:t>2. انخفاض تكاليف النقل </a:t>
            </a:r>
            <a:r>
              <a:rPr lang="ar-SA" sz="32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على السلع المصدرة الى</a:t>
            </a:r>
            <a:r>
              <a:rPr lang="ar-SA" sz="3200" b="1" dirty="0">
                <a:solidFill>
                  <a:schemeClr val="tx1"/>
                </a:solidFill>
                <a:ea typeface="David" panose="020E0502060401010101" pitchFamily="34" charset="-79"/>
                <a:cs typeface="Arial" panose="020B0604020202020204" pitchFamily="34" charset="0"/>
              </a:rPr>
              <a:t> الخارج.</a:t>
            </a: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600" b="1" dirty="0">
                <a:solidFill>
                  <a:srgbClr val="00B05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       </a:t>
            </a:r>
            <a:r>
              <a:rPr lang="ar-SA" sz="2600" b="1" u="sng" dirty="0">
                <a:solidFill>
                  <a:srgbClr val="00B05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مثال </a:t>
            </a:r>
            <a:r>
              <a:rPr lang="ar-SA" sz="2600" b="1" dirty="0">
                <a:solidFill>
                  <a:schemeClr val="tx1"/>
                </a:solidFill>
                <a:ea typeface="David" panose="020E0502060401010101" pitchFamily="34" charset="-79"/>
                <a:cs typeface="Arial" panose="020B0604020202020204" pitchFamily="34" charset="0"/>
              </a:rPr>
              <a:t>كان</a:t>
            </a:r>
            <a:r>
              <a:rPr lang="ar-SA" sz="2600" b="1" dirty="0">
                <a:solidFill>
                  <a:srgbClr val="FF0000"/>
                </a:solidFill>
                <a:cs typeface="Arial" panose="020B0604020202020204" pitchFamily="34" charset="0"/>
              </a:rPr>
              <a:t> السعر العالمي</a:t>
            </a:r>
            <a:r>
              <a:rPr lang="he-IL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ar-SA" sz="2600" b="1" dirty="0">
                <a:solidFill>
                  <a:srgbClr val="FF0000"/>
                </a:solidFill>
                <a:cs typeface="Arial" panose="020B0604020202020204" pitchFamily="34" charset="0"/>
              </a:rPr>
              <a:t>= 11 ش،</a:t>
            </a:r>
            <a:r>
              <a:rPr lang="ar-SA" sz="2600" b="1" dirty="0">
                <a:solidFill>
                  <a:schemeClr val="tx1"/>
                </a:solidFill>
                <a:ea typeface="David" panose="020E0502060401010101" pitchFamily="34" charset="-79"/>
                <a:cs typeface="Arial" panose="020B0604020202020204" pitchFamily="34" charset="0"/>
              </a:rPr>
              <a:t> وتكاليف النقل = 2 ش. السعر العالمي للمنتج 9 ش</a:t>
            </a:r>
            <a:r>
              <a:rPr lang="ar-SA" sz="2200" b="1" dirty="0">
                <a:solidFill>
                  <a:schemeClr val="tx1"/>
                </a:solidFill>
                <a:ea typeface="David" panose="020E0502060401010101" pitchFamily="34" charset="-79"/>
                <a:cs typeface="Arial" panose="020B0604020202020204" pitchFamily="34" charset="0"/>
              </a:rPr>
              <a:t>(2-11).</a:t>
            </a:r>
            <a:endParaRPr lang="ar-SA" sz="2600" b="1" dirty="0">
              <a:solidFill>
                <a:schemeClr val="tx1"/>
              </a:solidFill>
              <a:ea typeface="David" panose="020E0502060401010101" pitchFamily="34" charset="-79"/>
              <a:cs typeface="Arial" panose="020B0604020202020204" pitchFamily="34" charset="0"/>
            </a:endParaRP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2600" b="1" dirty="0">
                <a:solidFill>
                  <a:schemeClr val="tx1"/>
                </a:solidFill>
                <a:ea typeface="David" panose="020E0502060401010101" pitchFamily="34" charset="-79"/>
                <a:cs typeface="Arial" panose="020B0604020202020204" pitchFamily="34" charset="0"/>
              </a:rPr>
              <a:t>       الان انخفضت تكاليف النقل  الى 1 ش السعر العالمي للمنتج  هو 10 ش</a:t>
            </a: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endParaRPr lang="ar-SA" sz="3200" b="1" dirty="0">
              <a:solidFill>
                <a:schemeClr val="tx1"/>
              </a:solidFill>
              <a:ea typeface="David" panose="020E0502060401010101" pitchFamily="34" charset="-79"/>
              <a:cs typeface="Arial" panose="020B0604020202020204" pitchFamily="34" charset="0"/>
            </a:endParaRPr>
          </a:p>
          <a:p>
            <a:pPr marL="96838" indent="0">
              <a:buNone/>
            </a:pPr>
            <a:r>
              <a:rPr lang="ar-SA" sz="32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3. انخفاض قيمة العملة</a:t>
            </a:r>
            <a:r>
              <a:rPr lang="ar-SA" sz="32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: ارتفاع سعر التبادل/الصرف بشكل عام  ارتفاع سعر الدولار. </a:t>
            </a:r>
          </a:p>
          <a:p>
            <a:pPr marL="96838" indent="0">
              <a:buNone/>
            </a:pPr>
            <a:endParaRPr lang="ar-SA" dirty="0">
              <a:cs typeface="Arial" panose="020B0604020202020204" pitchFamily="34" charset="0"/>
            </a:endParaRPr>
          </a:p>
          <a:p>
            <a:r>
              <a:rPr lang="ar-SA" sz="3600" b="1" dirty="0">
                <a:cs typeface="Arial" panose="020B0604020202020204" pitchFamily="34" charset="0"/>
              </a:rPr>
              <a:t>لنفرض ان</a:t>
            </a:r>
            <a:r>
              <a:rPr lang="ar-SA" sz="3600" b="1" dirty="0">
                <a:solidFill>
                  <a:srgbClr val="FF0000"/>
                </a:solidFill>
                <a:cs typeface="Arial" panose="020B0604020202020204" pitchFamily="34" charset="0"/>
              </a:rPr>
              <a:t> السعر العالمي</a:t>
            </a:r>
            <a:r>
              <a:rPr lang="he-IL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e-IL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>
                <a:solidFill>
                  <a:srgbClr val="FF0000"/>
                </a:solidFill>
              </a:rPr>
              <a:t>PW</a:t>
            </a:r>
            <a:r>
              <a:rPr lang="he-IL" sz="3600" b="1" dirty="0">
                <a:solidFill>
                  <a:srgbClr val="FF0000"/>
                </a:solidFill>
              </a:rPr>
              <a:t>)</a:t>
            </a:r>
            <a:r>
              <a:rPr lang="he-IL" sz="3600" b="1" dirty="0">
                <a:solidFill>
                  <a:srgbClr val="0070C0"/>
                </a:solidFill>
              </a:rPr>
              <a:t> </a:t>
            </a:r>
            <a:r>
              <a:rPr lang="ar-SA" sz="3600" b="1" dirty="0">
                <a:solidFill>
                  <a:srgbClr val="0070C0"/>
                </a:solidFill>
              </a:rPr>
              <a:t>=</a:t>
            </a:r>
            <a:r>
              <a:rPr lang="ar-SA" sz="3600" b="1" dirty="0">
                <a:solidFill>
                  <a:srgbClr val="0070C0"/>
                </a:solidFill>
                <a:cs typeface="Arial" panose="020B0604020202020204" pitchFamily="34" charset="0"/>
              </a:rPr>
              <a:t> 9 شيكل</a:t>
            </a:r>
            <a:r>
              <a:rPr lang="ar-SA" sz="36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ar-SA" sz="3600" b="1" dirty="0">
                <a:cs typeface="Arial" panose="020B0604020202020204" pitchFamily="34" charset="0"/>
              </a:rPr>
              <a:t> </a:t>
            </a:r>
            <a:endParaRPr lang="en-US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0449" y="1055802"/>
            <a:ext cx="8240632" cy="5608949"/>
          </a:xfrm>
          <a:prstGeom prst="rect">
            <a:avLst/>
          </a:prstGeom>
        </p:spPr>
      </p:pic>
      <p:sp>
        <p:nvSpPr>
          <p:cNvPr id="3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ارتفاع السعر العالمي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+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PW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 والنتائج على </a:t>
            </a:r>
            <a:r>
              <a:rPr lang="ar-SA" sz="4000" u="sng" dirty="0">
                <a:solidFill>
                  <a:schemeClr val="tx1"/>
                </a:solidFill>
                <a:cs typeface="Arial" panose="020B0604020202020204" pitchFamily="34" charset="0"/>
              </a:rPr>
              <a:t>التصدير</a:t>
            </a:r>
            <a:endParaRPr lang="he-IL" sz="4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01" y="213094"/>
            <a:ext cx="11439812" cy="720000"/>
          </a:xfrm>
        </p:spPr>
        <p:txBody>
          <a:bodyPr/>
          <a:lstStyle/>
          <a:p>
            <a:pPr algn="r"/>
            <a:r>
              <a:rPr lang="ar-SA" sz="3600" u="sng" dirty="0">
                <a:ea typeface="David" panose="020E0502060401010101" pitchFamily="34" charset="-79"/>
                <a:cs typeface="Arial" panose="020B0604020202020204" pitchFamily="34" charset="0"/>
              </a:rPr>
              <a:t>ارتفاع </a:t>
            </a:r>
            <a:r>
              <a:rPr lang="ar-SA" sz="3200" u="sng" dirty="0">
                <a:ea typeface="Arial" panose="020B0604020202020204" pitchFamily="34" charset="0"/>
                <a:cs typeface="Arial" panose="020B0604020202020204" pitchFamily="34" charset="0"/>
              </a:rPr>
              <a:t>السعر </a:t>
            </a:r>
            <a:r>
              <a:rPr lang="ar-SA" sz="3200" u="sng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العالمي </a:t>
            </a:r>
            <a:r>
              <a:rPr lang="ar-SA" sz="32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Pw </a:t>
            </a:r>
            <a:r>
              <a:rPr lang="ar-SA" sz="3200" u="sng" dirty="0"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ar-SA" sz="32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ar-SA" sz="3200" u="sng" dirty="0">
                <a:ea typeface="Arial" panose="020B0604020202020204" pitchFamily="34" charset="0"/>
                <a:cs typeface="Arial" panose="020B0604020202020204" pitchFamily="34" charset="0"/>
              </a:rPr>
              <a:t>من 9 الى 10 شيكل </a:t>
            </a:r>
            <a:r>
              <a:rPr lang="ar-SA" sz="3600" u="sng" dirty="0">
                <a:ea typeface="Arial" panose="020B0604020202020204" pitchFamily="34" charset="0"/>
                <a:cs typeface="Arial" panose="020B0604020202020204" pitchFamily="34" charset="0"/>
              </a:rPr>
              <a:t>يؤدي الى التغيرات التالية</a:t>
            </a:r>
            <a:r>
              <a:rPr lang="ar-SA" u="sng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116732" y="1200390"/>
            <a:ext cx="11906740" cy="2486394"/>
          </a:xfrm>
        </p:spPr>
        <p:txBody>
          <a:bodyPr>
            <a:normAutofit lnSpcReduction="10000"/>
          </a:bodyPr>
          <a:lstStyle/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lt"/>
              <a:buAutoNum type="arabicPeriod"/>
            </a:pPr>
            <a:r>
              <a:rPr lang="he-IL" sz="32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ارتفاع التصدير</a:t>
            </a:r>
            <a:r>
              <a:rPr lang="ar-SA" sz="32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Ex)</a:t>
            </a:r>
            <a:r>
              <a:rPr lang="en-US" sz="32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ea typeface="Arial" panose="020B0604020202020204" pitchFamily="34" charset="0"/>
              </a:rPr>
              <a:t>+</a:t>
            </a:r>
            <a:r>
              <a:rPr lang="ar-SA" sz="3200" b="1" dirty="0">
                <a:solidFill>
                  <a:srgbClr val="FF0000"/>
                </a:solidFill>
                <a:ea typeface="Arial" panose="020B0604020202020204" pitchFamily="34" charset="0"/>
              </a:rPr>
              <a:t>)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سلعة،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علاقة طردية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 بين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التصدير</a:t>
            </a:r>
            <a:r>
              <a:rPr lang="ar-SA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lt"/>
              <a:buAutoNum type="arabicPeriod"/>
            </a:pPr>
            <a:r>
              <a:rPr lang="he-IL" sz="28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ارتفاع</a:t>
            </a:r>
            <a:r>
              <a:rPr lang="ar-SA" sz="2800" b="1" dirty="0">
                <a:ea typeface="Traditional Arabic" panose="02020603050405020304" pitchFamily="18" charset="-78"/>
                <a:cs typeface="Arial" panose="020B0604020202020204" pitchFamily="34" charset="0"/>
              </a:rPr>
              <a:t> الكمية المعروضة/المنتجة </a:t>
            </a:r>
            <a:r>
              <a:rPr lang="ar-SA" sz="28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QS</a:t>
            </a:r>
            <a:r>
              <a:rPr lang="ar-SA" sz="2800" b="1" dirty="0">
                <a:ea typeface="Traditional Arabic" panose="02020603050405020304" pitchFamily="18" charset="-78"/>
                <a:cs typeface="Arial" panose="020B0604020202020204" pitchFamily="34" charset="0"/>
              </a:rPr>
              <a:t>+</a:t>
            </a:r>
            <a:r>
              <a:rPr lang="ar-SA" sz="28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)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سلعة</a:t>
            </a:r>
            <a:r>
              <a:rPr lang="ar-SA" dirty="0">
                <a:ea typeface="Traditional Arabic" panose="02020603050405020304" pitchFamily="18" charset="-78"/>
                <a:cs typeface="Arial" panose="020B0604020202020204" pitchFamily="34" charset="0"/>
              </a:rPr>
              <a:t>،</a:t>
            </a:r>
            <a:r>
              <a:rPr lang="ar-SA" b="1" dirty="0">
                <a:ea typeface="Traditional Arabic" panose="02020603050405020304" pitchFamily="18" charset="-78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علاقة طردية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 بين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dirty="0">
                <a:ea typeface="Traditional Arabic" panose="02020603050405020304" pitchFamily="18" charset="-78"/>
                <a:cs typeface="Arial" panose="020B0604020202020204" pitchFamily="34" charset="0"/>
              </a:rPr>
              <a:t> الكمية المعروضة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Font typeface="+mj-lt"/>
              <a:buAutoNum type="arabicPeriod"/>
            </a:pPr>
            <a:r>
              <a:rPr lang="he-IL" sz="32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 الكمية المطلوبة/المستهلكة</a:t>
            </a:r>
            <a:r>
              <a:rPr lang="ar-SA" sz="32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000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QD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 من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سلعة</a:t>
            </a:r>
            <a:r>
              <a:rPr lang="ar-SA" dirty="0">
                <a:ea typeface="Traditional Arabic" panose="02020603050405020304" pitchFamily="18" charset="-78"/>
                <a:cs typeface="Arial" panose="020B0604020202020204" pitchFamily="34" charset="0"/>
              </a:rPr>
              <a:t>،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علاقة عكسية 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الكمية </a:t>
            </a:r>
            <a:r>
              <a:rPr lang="he-IL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المطلوبة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3161B5-52B3-4A08-A531-A8EDDD7B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/>
              <a:t>ماذا سنتعلم اليوم ؟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2EB2A4-84EB-4C36-AA32-C059AD31B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sz="4000" dirty="0">
                <a:solidFill>
                  <a:srgbClr val="FF000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6.4 التجارة الدولية</a:t>
            </a:r>
            <a:endParaRPr lang="he-IL" sz="40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6D92A64-284C-447F-B2C9-606D38C40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06" y="1725683"/>
            <a:ext cx="8789050" cy="4152517"/>
          </a:xfrm>
        </p:spPr>
        <p:txBody>
          <a:bodyPr>
            <a:normAutofit/>
          </a:bodyPr>
          <a:lstStyle/>
          <a:p>
            <a:pPr marL="96838" indent="0">
              <a:buNone/>
            </a:pPr>
            <a:r>
              <a:rPr lang="ar-SA" sz="2800" b="1" dirty="0"/>
              <a:t>جهاز اقتصادي مفتوح – التجارة الخارجية	 		 	 </a:t>
            </a:r>
            <a:endParaRPr lang="en-US" sz="2800" dirty="0"/>
          </a:p>
          <a:p>
            <a:pPr marL="96838" indent="0">
              <a:buNone/>
            </a:pPr>
            <a:r>
              <a:rPr lang="ar-SA" sz="2800" dirty="0"/>
              <a:t>6.4.1 السعر العالمي (الصافي) للسلعة/المنتج وتأثيره على سوق المنتج المحلي </a:t>
            </a:r>
            <a:endParaRPr lang="en-US" sz="2800" dirty="0"/>
          </a:p>
          <a:p>
            <a:pPr marL="96838" indent="0">
              <a:buNone/>
            </a:pPr>
            <a:r>
              <a:rPr lang="ar-SA" sz="2800" dirty="0"/>
              <a:t>6.4.2 استيراد</a:t>
            </a:r>
            <a:endParaRPr lang="en-US" sz="2800" dirty="0"/>
          </a:p>
          <a:p>
            <a:pPr marL="96838" indent="0">
              <a:buNone/>
            </a:pPr>
            <a:r>
              <a:rPr lang="ar-SA" sz="2800" dirty="0"/>
              <a:t>6.4.3 تصدير </a:t>
            </a:r>
            <a:endParaRPr lang="en-US" sz="2800" dirty="0"/>
          </a:p>
          <a:p>
            <a:pPr marL="96838" indent="0">
              <a:buNone/>
            </a:pPr>
            <a:r>
              <a:rPr lang="ar-SA" sz="2800" dirty="0"/>
              <a:t>6.4.4 تأثير التغيير في سعر العالمي (الصافي)على التجارة الخارجية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80116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أسباب لانخفاض السعر العالمي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PW</a:t>
            </a:r>
            <a:r>
              <a:rPr lang="he-IL" sz="4000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ar-SA" sz="4000" dirty="0">
                <a:solidFill>
                  <a:srgbClr val="FF0000"/>
                </a:solidFill>
                <a:cs typeface="Arial" panose="020B0604020202020204" pitchFamily="34" charset="0"/>
              </a:rPr>
              <a:t> والنتائج على </a:t>
            </a:r>
            <a:r>
              <a:rPr lang="ar-SA" sz="4000" u="sng" dirty="0">
                <a:solidFill>
                  <a:schemeClr val="tx1"/>
                </a:solidFill>
                <a:cs typeface="Arial" panose="020B0604020202020204" pitchFamily="34" charset="0"/>
              </a:rPr>
              <a:t>التصدير</a:t>
            </a:r>
            <a:endParaRPr lang="he-IL" sz="4000" u="sng" dirty="0">
              <a:solidFill>
                <a:schemeClr val="tx1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515206" y="1157592"/>
            <a:ext cx="11041254" cy="4396902"/>
          </a:xfrm>
        </p:spPr>
        <p:txBody>
          <a:bodyPr>
            <a:normAutofit/>
          </a:bodyPr>
          <a:lstStyle/>
          <a:p>
            <a:pPr marL="611188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الغاء او تقليل الدعم (السوبسيديا) للتصدير.</a:t>
            </a: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.........................</a:t>
            </a: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2. ا</a:t>
            </a:r>
            <a:r>
              <a:rPr lang="ar-SA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رتفاع</a:t>
            </a:r>
            <a:r>
              <a:rPr lang="ar-SA" b="1" dirty="0">
                <a:ea typeface="David" panose="020E0502060401010101" pitchFamily="34" charset="-79"/>
                <a:cs typeface="Arial" panose="020B0604020202020204" pitchFamily="34" charset="0"/>
              </a:rPr>
              <a:t> تكاليف النقل 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على السلع المصدرة الى</a:t>
            </a:r>
            <a:r>
              <a:rPr lang="ar-SA" b="1" dirty="0">
                <a:ea typeface="David" panose="020E0502060401010101" pitchFamily="34" charset="-79"/>
                <a:cs typeface="Arial" panose="020B0604020202020204" pitchFamily="34" charset="0"/>
              </a:rPr>
              <a:t> الخارج.</a:t>
            </a:r>
          </a:p>
          <a:p>
            <a:pPr marL="9683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b="1" dirty="0">
                <a:ea typeface="David" panose="020E0502060401010101" pitchFamily="34" charset="-79"/>
                <a:cs typeface="Arial" panose="020B0604020202020204" pitchFamily="34" charset="0"/>
              </a:rPr>
              <a:t>.........................</a:t>
            </a:r>
          </a:p>
          <a:p>
            <a:pPr marL="96838" indent="0">
              <a:buNone/>
            </a:pP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3. ا</a:t>
            </a:r>
            <a:r>
              <a:rPr lang="ar-SA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رتفاع قيمة العملة: </a:t>
            </a:r>
            <a:r>
              <a:rPr lang="ar-SA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 سعر التبادل/الصرف بشكل عام انخفاض سعر الدولار.</a:t>
            </a:r>
            <a:endParaRPr lang="en-US" sz="12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8" indent="0">
              <a:buNone/>
            </a:pPr>
            <a:endParaRPr lang="en-US" sz="1800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cs typeface="Arial" panose="020B0604020202020204" pitchFamily="34" charset="0"/>
              </a:rPr>
              <a:t>لنفرض ان</a:t>
            </a:r>
            <a:r>
              <a:rPr lang="ar-SA" sz="2000" b="1" dirty="0">
                <a:solidFill>
                  <a:srgbClr val="FF0000"/>
                </a:solidFill>
                <a:cs typeface="Arial" panose="020B0604020202020204" pitchFamily="34" charset="0"/>
              </a:rPr>
              <a:t> السعر العالمي</a:t>
            </a:r>
            <a:r>
              <a:rPr lang="he-IL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he-IL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PW</a:t>
            </a:r>
            <a:r>
              <a:rPr lang="he-IL" sz="2000" b="1" dirty="0">
                <a:solidFill>
                  <a:srgbClr val="FF0000"/>
                </a:solidFill>
              </a:rPr>
              <a:t>)</a:t>
            </a:r>
            <a:r>
              <a:rPr lang="he-IL" sz="2000" b="1" dirty="0">
                <a:solidFill>
                  <a:srgbClr val="0070C0"/>
                </a:solidFill>
              </a:rPr>
              <a:t> </a:t>
            </a:r>
            <a:r>
              <a:rPr lang="ar-SA" sz="2000" b="1" dirty="0">
                <a:solidFill>
                  <a:srgbClr val="0070C0"/>
                </a:solidFill>
              </a:rPr>
              <a:t>=</a:t>
            </a:r>
            <a:r>
              <a:rPr lang="ar-SA" sz="2000" b="1" dirty="0">
                <a:solidFill>
                  <a:srgbClr val="0070C0"/>
                </a:solidFill>
                <a:cs typeface="Arial" panose="020B0604020202020204" pitchFamily="34" charset="0"/>
              </a:rPr>
              <a:t> 10 شيكل</a:t>
            </a:r>
            <a:r>
              <a:rPr lang="ar-SA" sz="20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ar-SA" sz="2000" b="1" dirty="0">
                <a:cs typeface="Arial" panose="020B0604020202020204" pitchFamily="34" charset="0"/>
              </a:rPr>
              <a:t> </a:t>
            </a:r>
            <a:endParaRPr lang="en-US" sz="2000" b="1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83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3" y="1121790"/>
            <a:ext cx="8634954" cy="55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853174"/>
            <a:ext cx="11508266" cy="720000"/>
          </a:xfrm>
        </p:spPr>
        <p:txBody>
          <a:bodyPr/>
          <a:lstStyle/>
          <a:p>
            <a:pPr algn="r"/>
            <a:r>
              <a:rPr lang="ar-SA" sz="2800" u="sng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</a:t>
            </a:r>
            <a:r>
              <a:rPr lang="ar-SA" sz="2800" u="sng" dirty="0">
                <a:ea typeface="Arial" panose="020B0604020202020204" pitchFamily="34" charset="0"/>
                <a:cs typeface="Arial" panose="020B0604020202020204" pitchFamily="34" charset="0"/>
              </a:rPr>
              <a:t> السعر </a:t>
            </a:r>
            <a:r>
              <a:rPr lang="ar-SA" sz="2800" u="sng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العالمي </a:t>
            </a:r>
            <a:r>
              <a:rPr lang="ar-SA" sz="28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Pw </a:t>
            </a:r>
            <a:r>
              <a:rPr lang="ar-SA" sz="2800" u="sng" dirty="0"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SA" sz="28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ar-SA" sz="2800" u="sng" dirty="0">
                <a:ea typeface="Arial" panose="020B0604020202020204" pitchFamily="34" charset="0"/>
                <a:cs typeface="Arial" panose="020B0604020202020204" pitchFamily="34" charset="0"/>
              </a:rPr>
              <a:t>من 10 الى 9 شيكل </a:t>
            </a:r>
            <a:r>
              <a:rPr lang="ar-SA" sz="3200" u="sng" dirty="0">
                <a:ea typeface="Arial" panose="020B0604020202020204" pitchFamily="34" charset="0"/>
                <a:cs typeface="Arial" panose="020B0604020202020204" pitchFamily="34" charset="0"/>
              </a:rPr>
              <a:t>يؤدي الى التغيرات التالية</a:t>
            </a:r>
            <a:r>
              <a:rPr lang="ar-SA" sz="3200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695210" y="1889108"/>
            <a:ext cx="11148258" cy="3556435"/>
          </a:xfrm>
        </p:spPr>
        <p:txBody>
          <a:bodyPr>
            <a:normAutofit/>
          </a:bodyPr>
          <a:lstStyle/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SzPts val="1600"/>
              <a:buFont typeface="+mj-cs"/>
              <a:buAutoNum type="arabic2Minus"/>
            </a:pPr>
            <a:r>
              <a:rPr lang="ar-SA" sz="28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</a:t>
            </a:r>
            <a:r>
              <a:rPr lang="ar-SA" sz="32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التصدير</a:t>
            </a:r>
            <a:r>
              <a:rPr lang="ar-SA" sz="32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Ex) </a:t>
            </a:r>
            <a:r>
              <a:rPr lang="ar-SA" sz="3200" b="1" dirty="0"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ar-SA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32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sz="28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سلعة،</a:t>
            </a:r>
            <a:r>
              <a:rPr lang="ar-SA" sz="28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علاقة طردية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 بين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8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التصدير</a:t>
            </a:r>
            <a:r>
              <a:rPr lang="ar-SA" sz="28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SzPts val="1600"/>
              <a:buFont typeface="+mj-cs"/>
              <a:buAutoNum type="arabic2Minus"/>
            </a:pPr>
            <a:r>
              <a:rPr lang="ar-SA" sz="28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ارتفاع الكمية المطلوبة/المستهلكة</a:t>
            </a:r>
            <a:r>
              <a:rPr lang="ar-SA" sz="28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QD</a:t>
            </a:r>
            <a:r>
              <a:rPr lang="ar-SA" sz="2800" b="1" dirty="0">
                <a:ea typeface="Traditional Arabic" panose="02020603050405020304" pitchFamily="18" charset="-78"/>
                <a:cs typeface="Arial" panose="020B0604020202020204" pitchFamily="34" charset="0"/>
              </a:rPr>
              <a:t>+</a:t>
            </a:r>
            <a:r>
              <a:rPr lang="ar-SA" sz="2800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B05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من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ar-SA" sz="28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sz="28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B050"/>
                </a:solidFill>
                <a:ea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ar-SA" sz="28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سلعة</a:t>
            </a:r>
            <a:r>
              <a:rPr lang="ar-SA" sz="2800" dirty="0">
                <a:ea typeface="Traditional Arabic" panose="02020603050405020304" pitchFamily="18" charset="-78"/>
                <a:cs typeface="Arial" panose="020B0604020202020204" pitchFamily="34" charset="0"/>
              </a:rPr>
              <a:t>،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علاقة عكسية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8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الكمية المطلوبة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algn="just">
              <a:lnSpc>
                <a:spcPct val="107000"/>
              </a:lnSpc>
              <a:spcAft>
                <a:spcPts val="800"/>
              </a:spcAft>
              <a:buClr>
                <a:srgbClr val="C45911"/>
              </a:buClr>
              <a:buSzPts val="1600"/>
              <a:buFont typeface="+mj-cs"/>
              <a:buAutoNum type="arabic2Minus"/>
            </a:pPr>
            <a:r>
              <a:rPr lang="ar-SA" sz="28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انخفاض</a:t>
            </a:r>
            <a:r>
              <a:rPr lang="ar-SA" sz="2800" b="1" dirty="0">
                <a:ea typeface="Traditional Arabic" panose="02020603050405020304" pitchFamily="18" charset="-78"/>
                <a:cs typeface="Arial" panose="020B0604020202020204" pitchFamily="34" charset="0"/>
              </a:rPr>
              <a:t> الكمية المعروضة/المنتجة </a:t>
            </a:r>
            <a:r>
              <a:rPr lang="ar-SA" sz="32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QS</a:t>
            </a:r>
            <a:r>
              <a:rPr lang="ar-SA" sz="3200" b="1" dirty="0">
                <a:ea typeface="Traditional Arabic" panose="02020603050405020304" pitchFamily="18" charset="-78"/>
                <a:cs typeface="Arial" panose="020B0604020202020204" pitchFamily="34" charset="0"/>
              </a:rPr>
              <a:t>-</a:t>
            </a:r>
            <a:r>
              <a:rPr lang="ar-SA" sz="3200" b="1" dirty="0">
                <a:solidFill>
                  <a:srgbClr val="0070C0"/>
                </a:solidFill>
                <a:ea typeface="Traditional Arabic" panose="02020603050405020304" pitchFamily="18" charset="-78"/>
                <a:cs typeface="Arial" panose="020B0604020202020204" pitchFamily="34" charset="0"/>
              </a:rPr>
              <a:t>)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الى</a:t>
            </a:r>
            <a:r>
              <a:rPr lang="ar-SA" sz="28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0070C0"/>
                </a:solidFill>
                <a:ea typeface="Arial" panose="020B0604020202020204" pitchFamily="34" charset="0"/>
                <a:cs typeface="Arial" panose="020B0604020202020204" pitchFamily="34" charset="0"/>
              </a:rPr>
              <a:t>140 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سلعة</a:t>
            </a:r>
            <a:r>
              <a:rPr lang="ar-SA" sz="2800" dirty="0">
                <a:ea typeface="Traditional Arabic" panose="02020603050405020304" pitchFamily="18" charset="-78"/>
                <a:cs typeface="Arial" panose="020B0604020202020204" pitchFamily="34" charset="0"/>
              </a:rPr>
              <a:t>،</a:t>
            </a:r>
            <a:r>
              <a:rPr lang="ar-SA" sz="2800" b="1" dirty="0">
                <a:ea typeface="Traditional Arabic" panose="02020603050405020304" pitchFamily="18" charset="-78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علاقة طردية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 بين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و</a:t>
            </a:r>
            <a:r>
              <a:rPr lang="ar-SA" sz="2800" dirty="0">
                <a:ea typeface="Arial" panose="020B0604020202020204" pitchFamily="34" charset="0"/>
                <a:cs typeface="Arial" panose="020B0604020202020204" pitchFamily="34" charset="0"/>
              </a:rPr>
              <a:t>بين</a:t>
            </a:r>
            <a:r>
              <a:rPr lang="ar-SA" sz="2800" dirty="0">
                <a:ea typeface="Traditional Arabic" panose="02020603050405020304" pitchFamily="18" charset="-78"/>
                <a:cs typeface="Arial" panose="020B0604020202020204" pitchFamily="34" charset="0"/>
              </a:rPr>
              <a:t> الكمية المعروضة</a:t>
            </a:r>
            <a:r>
              <a:rPr lang="ar-SA" sz="28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10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090" y="231788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</a:rPr>
              <a:t>أسئلة</a:t>
            </a:r>
            <a:br>
              <a:rPr lang="ar-SA" sz="4000" dirty="0">
                <a:solidFill>
                  <a:srgbClr val="FF0000"/>
                </a:solidFill>
              </a:rPr>
            </a:br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سؤال 1</a:t>
            </a:r>
            <a:endParaRPr lang="he-I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656"/>
            <a:ext cx="9007813" cy="56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chemeClr val="accent2">
                    <a:lumMod val="75000"/>
                  </a:schemeClr>
                </a:solidFill>
              </a:rPr>
              <a:t>سؤال 2</a:t>
            </a:r>
            <a:endParaRPr lang="he-IL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67265" y="213094"/>
            <a:ext cx="8834239" cy="62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</a:rPr>
              <a:t>سؤال 3</a:t>
            </a:r>
            <a:endParaRPr lang="he-IL" sz="4000" dirty="0">
              <a:solidFill>
                <a:srgbClr val="FF0000"/>
              </a:solidFill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63571" y="396240"/>
            <a:ext cx="9155093" cy="62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103290"/>
            <a:ext cx="12028601" cy="55052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ar-SA" sz="28700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بالنجاح</a:t>
            </a:r>
          </a:p>
        </p:txBody>
      </p:sp>
    </p:spTree>
    <p:extLst>
      <p:ext uri="{BB962C8B-B14F-4D97-AF65-F5344CB8AC3E}">
        <p14:creationId xmlns:p14="http://schemas.microsoft.com/office/powerpoint/2010/main" val="12870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544" y="894"/>
            <a:ext cx="3241120" cy="1837998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48953" y="3016220"/>
            <a:ext cx="10470515" cy="18154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170" rtl="1"/>
            <a:r>
              <a:rPr lang="he-IL" sz="2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589" y="1838891"/>
            <a:ext cx="12187238" cy="76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879188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sz="6000" dirty="0">
                <a:solidFill>
                  <a:srgbClr val="192A72"/>
                </a:solidFill>
              </a:rPr>
              <a:t>اسم الفصل الدراسي</a:t>
            </a:r>
            <a:endParaRPr lang="he-IL" sz="6000" dirty="0">
              <a:solidFill>
                <a:srgbClr val="192A72"/>
              </a:solidFill>
            </a:endParaRPr>
          </a:p>
        </p:txBody>
      </p:sp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>
          <a:xfrm>
            <a:off x="0" y="2487607"/>
            <a:ext cx="12190413" cy="1503864"/>
          </a:xfrm>
        </p:spPr>
        <p:txBody>
          <a:bodyPr/>
          <a:lstStyle/>
          <a:p>
            <a:pPr marL="96838" indent="0"/>
            <a:r>
              <a:rPr lang="ar-SA" sz="4400" b="1" dirty="0">
                <a:solidFill>
                  <a:srgbClr val="FF0000"/>
                </a:solidFill>
              </a:rPr>
              <a:t>6.4.4 تأثير التغيير في سعر العالمي (الصافي)على التجارة الخارجية</a:t>
            </a:r>
            <a:endParaRPr lang="he-I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800" dirty="0">
                <a:solidFill>
                  <a:srgbClr val="FF0000"/>
                </a:solidFill>
                <a:cs typeface="Arial" panose="020B0604020202020204" pitchFamily="34" charset="0"/>
              </a:rPr>
              <a:t>مراجعة:</a:t>
            </a:r>
            <a:endParaRPr lang="he-IL" sz="48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830" y="1084805"/>
            <a:ext cx="11731642" cy="44988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000" b="1" dirty="0">
                <a:ea typeface="Arial" panose="020B0604020202020204" pitchFamily="34" charset="0"/>
                <a:cs typeface="Arial" panose="020B0604020202020204" pitchFamily="34" charset="0"/>
              </a:rPr>
              <a:t>يعتمد </a:t>
            </a:r>
            <a:r>
              <a:rPr lang="ar-SA" sz="4000" b="1" u="sng" dirty="0">
                <a:ea typeface="Arial" panose="020B0604020202020204" pitchFamily="34" charset="0"/>
                <a:cs typeface="Arial" panose="020B0604020202020204" pitchFamily="34" charset="0"/>
              </a:rPr>
              <a:t>الاستيراد والتصدير</a:t>
            </a:r>
            <a:r>
              <a:rPr lang="ar-SA" sz="4000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0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على: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0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سعر التوازن المحلي </a:t>
            </a:r>
            <a:r>
              <a:rPr lang="ar-SA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ar-SA" sz="4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0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وعلى السعر العالمي </a:t>
            </a:r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ar-SA" sz="4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ar-SA" sz="18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السعر الذي يسود في الجهاز الاقتصادي بعد فتحه امام التجارة الخارجية هو </a:t>
            </a:r>
            <a:r>
              <a:rPr lang="ar-SA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السعر العالمي </a:t>
            </a:r>
            <a:r>
              <a:rPr lang="en-US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ar-SA" sz="18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" algn="just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عندما يكون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Pw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سعر العالمي</a:t>
            </a: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ea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 سعر التوازن المحلي       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التصدير </a:t>
            </a:r>
            <a:r>
              <a:rPr lang="ar-SA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المستفيد هم المنتِجون. </a:t>
            </a:r>
            <a:r>
              <a:rPr lang="ar-SA" sz="20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ar-SA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عندما يكون </a:t>
            </a: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 Pw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سعر العالمي </a:t>
            </a: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dirty="0">
                <a:ea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ea typeface="Arial" panose="020B0604020202020204" pitchFamily="34" charset="0"/>
                <a:cs typeface="Arial" panose="020B0604020202020204" pitchFamily="34" charset="0"/>
              </a:rPr>
              <a:t>سعر التوازن المحلي       </a:t>
            </a:r>
            <a:r>
              <a:rPr lang="ar-SA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الاستيراد</a:t>
            </a:r>
            <a:r>
              <a:rPr lang="ar-SA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المستفيد هم المستهلكون.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חץ: למטה 10">
            <a:extLst>
              <a:ext uri="{FF2B5EF4-FFF2-40B4-BE49-F238E27FC236}">
                <a16:creationId xmlns:a16="http://schemas.microsoft.com/office/drawing/2014/main" id="{02B4C19A-0960-42C3-81EB-B50DA60CC75B}"/>
              </a:ext>
            </a:extLst>
          </p:cNvPr>
          <p:cNvSpPr/>
          <p:nvPr/>
        </p:nvSpPr>
        <p:spPr>
          <a:xfrm rot="5400000">
            <a:off x="5306910" y="4388576"/>
            <a:ext cx="393034" cy="549613"/>
          </a:xfrm>
          <a:prstGeom prst="downArrow">
            <a:avLst>
              <a:gd name="adj1" fmla="val 50000"/>
              <a:gd name="adj2" fmla="val 72575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600" dirty="0">
              <a:latin typeface="Arial" panose="020B0604020202020204" pitchFamily="34" charset="0"/>
            </a:endParaRPr>
          </a:p>
        </p:txBody>
      </p:sp>
      <p:sp>
        <p:nvSpPr>
          <p:cNvPr id="7" name="חץ: למטה 10">
            <a:extLst>
              <a:ext uri="{FF2B5EF4-FFF2-40B4-BE49-F238E27FC236}">
                <a16:creationId xmlns:a16="http://schemas.microsoft.com/office/drawing/2014/main" id="{02B4C19A-0960-42C3-81EB-B50DA60CC75B}"/>
              </a:ext>
            </a:extLst>
          </p:cNvPr>
          <p:cNvSpPr/>
          <p:nvPr/>
        </p:nvSpPr>
        <p:spPr>
          <a:xfrm rot="5400000">
            <a:off x="5336096" y="3793222"/>
            <a:ext cx="393034" cy="549613"/>
          </a:xfrm>
          <a:prstGeom prst="downArrow">
            <a:avLst>
              <a:gd name="adj1" fmla="val 50000"/>
              <a:gd name="adj2" fmla="val 72575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algn="r"/>
            <a:r>
              <a:rPr lang="ar-SA" sz="4000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المستفيد والمتضرر من الاستيراد</a:t>
            </a:r>
            <a:endParaRPr lang="he-IL" sz="40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103290"/>
            <a:ext cx="9652845" cy="45776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600" b="1" u="sng" dirty="0">
                <a:ea typeface="Arial" panose="020B0604020202020204" pitchFamily="34" charset="0"/>
                <a:cs typeface="Arial" panose="020B0604020202020204" pitchFamily="34" charset="0"/>
              </a:rPr>
              <a:t>المستفيد من الاستيراد</a:t>
            </a:r>
            <a:r>
              <a:rPr lang="ar-SA" sz="3600" u="sng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600" b="1" u="sng" dirty="0">
                <a:ea typeface="Arial" panose="020B0604020202020204" pitchFamily="34" charset="0"/>
                <a:cs typeface="Arial" panose="020B0604020202020204" pitchFamily="34" charset="0"/>
              </a:rPr>
              <a:t>هم </a:t>
            </a:r>
            <a:r>
              <a:rPr lang="ar-SA" sz="3600" b="1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المستهلكون المحليون</a:t>
            </a:r>
            <a:r>
              <a:rPr lang="ar-SA" sz="3600" b="1" dirty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SA" sz="36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36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بسبب انخفاض السعر وارتفاع الكمية المطلوبة/المستهلكة، اي</a:t>
            </a:r>
            <a:r>
              <a:rPr lang="ar-SA" sz="3600" u="sng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تزداد منفعة/ربح</a:t>
            </a:r>
            <a:r>
              <a:rPr lang="ar-SA" sz="36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 المستهلكين من الاستيراد.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ar-SA" sz="3600" b="1" u="sng" dirty="0">
                <a:ea typeface="Arial" panose="020B0604020202020204" pitchFamily="34" charset="0"/>
                <a:cs typeface="Arial" panose="020B0604020202020204" pitchFamily="34" charset="0"/>
              </a:rPr>
              <a:t>المتضرر من الاستيراد هم </a:t>
            </a:r>
            <a:r>
              <a:rPr lang="ar-SA" sz="3600" b="1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المنتجون</a:t>
            </a:r>
            <a:r>
              <a:rPr lang="ar-SA" sz="3600" b="1" dirty="0"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SA" sz="36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بسبب انخفاض السعر والكمية المنتجة يؤدي الى انخفاض </a:t>
            </a:r>
            <a:r>
              <a:rPr lang="ar-SA" sz="3600" b="1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ال</a:t>
            </a:r>
            <a:r>
              <a:rPr lang="ar-SA" sz="36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دخل/الايراد الاجمالي للمنتجين</a:t>
            </a:r>
            <a:endParaRPr lang="ar-SA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marL="635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solidFill>
                  <a:srgbClr val="FF000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6.4.4 </a:t>
            </a:r>
            <a:r>
              <a:rPr lang="ar-SA" sz="3200" dirty="0">
                <a:solidFill>
                  <a:srgbClr val="FF0000"/>
                </a:solidFill>
                <a:ea typeface="David" panose="020E0502060401010101" pitchFamily="34" charset="-79"/>
                <a:cs typeface="Arial" panose="020B0604020202020204" pitchFamily="34" charset="0"/>
              </a:rPr>
              <a:t>تأثير  التغيير في  سعر العالمي (الصافي) على التجارة الدولية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80C90FB-B5E8-45F9-A99F-1681BCA7E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269" y="1103290"/>
            <a:ext cx="12028601" cy="55052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غالبية حكومات العالم تتدخل في </a:t>
            </a:r>
            <a:r>
              <a:rPr lang="ar-SA" sz="4400" dirty="0">
                <a:ea typeface="David" panose="020E0502060401010101" pitchFamily="34" charset="-79"/>
                <a:cs typeface="Arial" panose="020B0604020202020204" pitchFamily="34" charset="0"/>
              </a:rPr>
              <a:t>التجارة الدولية (</a:t>
            </a: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التصدير والاستيراد) بهدف حماية المنتجين المحليين وبهدف التقليل من الدين الخارجي للدولة بواسطة زيادة التصدير وتقليل الاستيراد مما يؤدي الى زيادة</a:t>
            </a:r>
            <a:r>
              <a:rPr lang="ar-SA" sz="4000" dirty="0">
                <a:ea typeface="Traditional Arabic" panose="02020603050405020304" pitchFamily="18" charset="-78"/>
                <a:cs typeface="Arial" panose="020B0604020202020204" pitchFamily="34" charset="0"/>
              </a:rPr>
              <a:t> الإنتاج المحلي، وتقليل البطالة و</a:t>
            </a: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زيادة العملة الصعبة، الامر الذي يدفع الحكومات لاستخدام </a:t>
            </a:r>
            <a:r>
              <a:rPr lang="ar-SA" sz="4000" dirty="0">
                <a:ea typeface="Traditional Arabic" panose="02020603050405020304" pitchFamily="18" charset="-78"/>
                <a:cs typeface="Arial" panose="020B0604020202020204" pitchFamily="34" charset="0"/>
              </a:rPr>
              <a:t>وسائل</a:t>
            </a: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 من اجل تشجيع التصدير وتقليل الاستيراد.</a:t>
            </a:r>
            <a:endParaRPr 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ar-SA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1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88" y="213094"/>
            <a:ext cx="9450884" cy="720000"/>
          </a:xfrm>
        </p:spPr>
        <p:txBody>
          <a:bodyPr/>
          <a:lstStyle/>
          <a:p>
            <a:pPr marL="635" algn="r">
              <a:lnSpc>
                <a:spcPct val="107000"/>
              </a:lnSpc>
            </a:pPr>
            <a:r>
              <a:rPr lang="ar-SA" sz="4000" u="sng" dirty="0">
                <a:ea typeface="Traditional Arabic" panose="02020603050405020304" pitchFamily="18" charset="-78"/>
                <a:cs typeface="Arial" panose="020B0604020202020204" pitchFamily="34" charset="0"/>
              </a:rPr>
              <a:t>الوسائل</a:t>
            </a:r>
            <a:r>
              <a:rPr lang="ar-SA" sz="4000" u="sng" dirty="0">
                <a:ea typeface="Arial" panose="020B0604020202020204" pitchFamily="34" charset="0"/>
                <a:cs typeface="Arial" panose="020B0604020202020204" pitchFamily="34" charset="0"/>
              </a:rPr>
              <a:t> لتشجيع التصدير وتقليل الاستيراد</a:t>
            </a:r>
            <a:r>
              <a:rPr lang="ar-SA" sz="4000" dirty="0">
                <a:ea typeface="Arial" panose="020B0604020202020204" pitchFamily="34" charset="0"/>
                <a:cs typeface="Arial" panose="020B0604020202020204" pitchFamily="34" charset="0"/>
              </a:rPr>
              <a:t> وهي:</a:t>
            </a:r>
            <a:endParaRPr lang="he-IL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מציין מיקום תוכן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7227357"/>
              </p:ext>
            </p:extLst>
          </p:nvPr>
        </p:nvGraphicFramePr>
        <p:xfrm>
          <a:off x="844857" y="1643401"/>
          <a:ext cx="9228841" cy="4509275"/>
        </p:xfrm>
        <a:graphic>
          <a:graphicData uri="http://schemas.openxmlformats.org/drawingml/2006/table">
            <a:tbl>
              <a:tblPr rtl="1" firstRow="1" firstCol="1" bandRow="1"/>
              <a:tblGrid>
                <a:gridCol w="626261">
                  <a:extLst>
                    <a:ext uri="{9D8B030D-6E8A-4147-A177-3AD203B41FA5}">
                      <a16:colId xmlns:a16="http://schemas.microsoft.com/office/drawing/2014/main" val="553581636"/>
                    </a:ext>
                  </a:extLst>
                </a:gridCol>
                <a:gridCol w="3987627">
                  <a:extLst>
                    <a:ext uri="{9D8B030D-6E8A-4147-A177-3AD203B41FA5}">
                      <a16:colId xmlns:a16="http://schemas.microsoft.com/office/drawing/2014/main" val="3759145930"/>
                    </a:ext>
                  </a:extLst>
                </a:gridCol>
                <a:gridCol w="692296">
                  <a:extLst>
                    <a:ext uri="{9D8B030D-6E8A-4147-A177-3AD203B41FA5}">
                      <a16:colId xmlns:a16="http://schemas.microsoft.com/office/drawing/2014/main" val="1408763833"/>
                    </a:ext>
                  </a:extLst>
                </a:gridCol>
                <a:gridCol w="3922657">
                  <a:extLst>
                    <a:ext uri="{9D8B030D-6E8A-4147-A177-3AD203B41FA5}">
                      <a16:colId xmlns:a16="http://schemas.microsoft.com/office/drawing/2014/main" val="712474211"/>
                    </a:ext>
                  </a:extLst>
                </a:gridCol>
              </a:tblGrid>
              <a:tr h="683971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وسائل زيادة التصدير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وسائل تقليل الاستيراد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46072"/>
                  </a:ext>
                </a:extLst>
              </a:tr>
              <a:tr h="683971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إعطاء الدعم (السوبسيديا) للتصدير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فرض رسوم جمركية على السلع المستوردة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00142"/>
                  </a:ext>
                </a:extLst>
              </a:tr>
              <a:tr h="683971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إعطاء الدعم (السوبسيديا) للإنتاج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دعم الإنتاج المحلي لمنافسة السلع المستوردة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712355"/>
                  </a:ext>
                </a:extLst>
              </a:tr>
              <a:tr h="683971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فرض ضريبة على الاستهلاك المحلي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فرض ضريبة شراء على السلع المستوردة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672080"/>
                  </a:ext>
                </a:extLst>
              </a:tr>
              <a:tr h="75388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*تخفيض العملة: رفع سعر الصرف/التبادل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تخفيض العملة: رفع سعر الصرف/التبادل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7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13325A-FA2F-488D-AAEC-22960E7D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28" y="2635783"/>
            <a:ext cx="9450884" cy="720000"/>
          </a:xfrm>
        </p:spPr>
        <p:txBody>
          <a:bodyPr/>
          <a:lstStyle/>
          <a:p>
            <a:pPr algn="r"/>
            <a:r>
              <a:rPr lang="ar-SA" sz="4000" dirty="0">
                <a:solidFill>
                  <a:srgbClr val="FF0000"/>
                </a:solidFill>
              </a:rPr>
              <a:t>تأثير تغير السعر العالمي على </a:t>
            </a:r>
            <a:r>
              <a:rPr lang="ar-SA" sz="4000" dirty="0"/>
              <a:t>الاستيراد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8085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1419</Words>
  <Application>Microsoft Office PowerPoint</Application>
  <PresentationFormat>מותאם אישית</PresentationFormat>
  <Paragraphs>174</Paragraphs>
  <Slides>37</Slides>
  <Notes>34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0" baseType="lpstr">
      <vt:lpstr>Arial</vt:lpstr>
      <vt:lpstr>Varela Round</vt:lpstr>
      <vt:lpstr>ערכת נושא Office</vt:lpstr>
      <vt:lpstr>מערכת שידורים לאומית</vt:lpstr>
      <vt:lpstr>اسم الدرس:التجارة الدولية</vt:lpstr>
      <vt:lpstr>ماذا سنتعلم اليوم ؟</vt:lpstr>
      <vt:lpstr>اسم الفصل الدراسي</vt:lpstr>
      <vt:lpstr>مراجعة:</vt:lpstr>
      <vt:lpstr>المستفيد والمتضرر من الاستيراد</vt:lpstr>
      <vt:lpstr>6.4.4 تأثير  التغيير في  سعر العالمي (الصافي) على التجارة الدولية</vt:lpstr>
      <vt:lpstr>الوسائل لتشجيع التصدير وتقليل الاستيراد وهي:</vt:lpstr>
      <vt:lpstr>تأثير تغير السعر العالمي على الاستيراد</vt:lpstr>
      <vt:lpstr>لتوضيح المادة نعطي مثالاً  الجدول يشمل الطلب والعرض المحلي لسلعة معينة</vt:lpstr>
      <vt:lpstr>الاستيراد في منحنيات الطلب والعرض:</vt:lpstr>
      <vt:lpstr>أسباب لارتفاع السعر العالمي (+PW)</vt:lpstr>
      <vt:lpstr>ارتفاع السعر العالمي (+PW) في منحنيات الطلب والعرض</vt:lpstr>
      <vt:lpstr>מצגת של PowerPoint‏</vt:lpstr>
      <vt:lpstr>نتائج ارتفاع السعر العالمي Pw) +) من 0Pw الى 1Pw يؤدي الى التغيرات التالية:</vt:lpstr>
      <vt:lpstr>الوسائل لتقليل الاستيراد</vt:lpstr>
      <vt:lpstr>انخفاض السعر العالمي Pw) -) ويكون اقل من السعر التوازن المحلي "P0"</vt:lpstr>
      <vt:lpstr>انخفاض السعر العالمي Pw) -) في منحنيات الطلب والعرض </vt:lpstr>
      <vt:lpstr>نتائج انخفاض السعر العالمي Pw) -) </vt:lpstr>
      <vt:lpstr>اسئلة</vt:lpstr>
      <vt:lpstr>سؤال 2</vt:lpstr>
      <vt:lpstr>سؤال 3</vt:lpstr>
      <vt:lpstr>سؤال 4</vt:lpstr>
      <vt:lpstr>الحل:</vt:lpstr>
      <vt:lpstr>تأثير تغير السعر العالمي على التصدير </vt:lpstr>
      <vt:lpstr>التصدير في منحنيات الطلب والعرض:</vt:lpstr>
      <vt:lpstr>أسباب لارتفاع السعر العالمي (+PW) والنتائج على التصدير</vt:lpstr>
      <vt:lpstr>ارتفاع السعر العالمي (+PW) والنتائج على التصدير</vt:lpstr>
      <vt:lpstr>ارتفاع السعر العالمي (Pw +) من 9 الى 10 شيكل يؤدي الى التغيرات التالية:</vt:lpstr>
      <vt:lpstr>أسباب لانخفاض السعر العالمي (-PW) والنتائج على التصدير</vt:lpstr>
      <vt:lpstr>מצגת של PowerPoint‏</vt:lpstr>
      <vt:lpstr>انخفاض السعر العالمي (Pw -) من 10 الى 9 شيكل يؤدي الى التغيرات التالية:</vt:lpstr>
      <vt:lpstr>أسئلة سؤال 1</vt:lpstr>
      <vt:lpstr>سؤال 2</vt:lpstr>
      <vt:lpstr>سؤال 3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ענת</cp:lastModifiedBy>
  <cp:revision>116</cp:revision>
  <dcterms:created xsi:type="dcterms:W3CDTF">2020-03-15T19:13:03Z</dcterms:created>
  <dcterms:modified xsi:type="dcterms:W3CDTF">2020-07-21T15:43:27Z</dcterms:modified>
</cp:coreProperties>
</file>