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0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David" panose="020E0502060401010101" pitchFamily="34" charset="-79"/>
      <p:regular r:id="rId45"/>
      <p:bold r:id="rId46"/>
    </p:embeddedFont>
    <p:embeddedFont>
      <p:font typeface="Varela Round" panose="00000500000000000000" pitchFamily="2" charset="-79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tLoaMfinb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u7F3bTJq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rJoB7y6Nc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rJoB7y6Nc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rJoB7y6Nc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rJoB7y6Nc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2690a78c1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72690a78c1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9835b2038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9835b2038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https://www.youtube.com/watch?v=_4gpqpkVrhM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428e7313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428e7313c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9835b2038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9835b2038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https://www.youtube.com/watch?v=DeCZ-Dta2Cg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428e7313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b428e7313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https://www.youtube.com/watch?v=xtLoaMfinbU</a:t>
            </a:r>
            <a:r>
              <a:rPr lang="en"/>
              <a:t> 1:08:33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9835b2038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9835b2038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https://www.youtube.com/watch?v=xvu7F3bTJq8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או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9835b2038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9835b2038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472da16f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b472da16f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428e7313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b428e7313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4318f006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b4318f006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b4318f006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b4318f006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2690a78c1_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72690a78c1_3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4318f006a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b4318f006a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4318f006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4318f006a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https://www.youtube.com/watch?v=9rJoB7y6Ncs</a:t>
            </a:r>
            <a:r>
              <a:rPr lang="en"/>
              <a:t> 58:06 , 1:30:47, 1:50:52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9835b2038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9835b2038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https://www.youtube.com/watch?v=9rJoB7y6Ncs</a:t>
            </a:r>
            <a:r>
              <a:rPr lang="en" dirty="0">
                <a:solidFill>
                  <a:schemeClr val="dk1"/>
                </a:solidFill>
              </a:rPr>
              <a:t> 58:06 ,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9835b2038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9835b2038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https://www.youtube.com/watch?v=9rJoB7y6Ncs</a:t>
            </a:r>
            <a:r>
              <a:rPr lang="en" dirty="0">
                <a:solidFill>
                  <a:schemeClr val="dk1"/>
                </a:solidFill>
              </a:rPr>
              <a:t> , 1:30:47,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9835b2038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9835b2038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9835b2038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79835b2038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https://www.youtube.com/watch?v=9rJoB7y6Ncs</a:t>
            </a:r>
            <a:r>
              <a:rPr lang="en" dirty="0">
                <a:solidFill>
                  <a:schemeClr val="dk1"/>
                </a:solidFill>
              </a:rPr>
              <a:t>, 1:50:52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472da16f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b472da16f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b472da16f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b472da16f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b4318f006a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b4318f006a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b4318f006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b4318f006a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2690a78c1_3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72690a78c1_3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b4318f006a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b4318f006a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b4318f006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b4318f006a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9835b2038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9835b2038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9835b2038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9835b2038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https://www.youtube.com/watch?v=-a_8lN2VzgY</a:t>
            </a: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931c43e0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931c43e07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472da16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b472da16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b4318f006a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b4318f006a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2690a78c1_3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72690a78c1_3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428e731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428e731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9835b203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9835b203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https://www.youtube.com/watch?v=J_lthPnJ59E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428e7313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428e7313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428e7313c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428e7313c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428e7313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428e7313c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">
  <p:cSld name="כותרת ראשית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>
            <a:off x="1567898" y="2176816"/>
            <a:ext cx="6477616" cy="913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823854" y="1373627"/>
            <a:ext cx="4413400" cy="803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3"/>
          <p:cNvSpPr/>
          <p:nvPr/>
        </p:nvSpPr>
        <p:spPr>
          <a:xfrm rot="-5400000">
            <a:off x="8160043" y="1562852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1567898" y="3742238"/>
            <a:ext cx="379923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1923899" y="2268944"/>
            <a:ext cx="5862637" cy="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0" name="Google Shape;60;p13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61" name="Google Shape;61;p13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3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" name="Google Shape;6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140" y="664666"/>
            <a:ext cx="6862633" cy="209376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1523125" y="3314828"/>
            <a:ext cx="4808451" cy="48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3"/>
          </p:nvPr>
        </p:nvSpPr>
        <p:spPr>
          <a:xfrm>
            <a:off x="312668" y="4611422"/>
            <a:ext cx="3824287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4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69" name="Google Shape;69;p1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0" name="Google Shape;70;p1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78" name="Google Shape;78;p15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79" name="Google Shape;79;p15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0" name="Google Shape;80;p15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 rot="10800000">
            <a:off x="6132797" y="79679"/>
            <a:ext cx="2934932" cy="379745"/>
            <a:chOff x="358720" y="6187719"/>
            <a:chExt cx="3913243" cy="506326"/>
          </a:xfrm>
        </p:grpSpPr>
        <p:cxnSp>
          <p:nvCxnSpPr>
            <p:cNvPr id="83" name="Google Shape;83;p15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4" name="Google Shape;84;p15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1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7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6"/>
          <p:cNvCxnSpPr/>
          <p:nvPr/>
        </p:nvCxnSpPr>
        <p:spPr>
          <a:xfrm>
            <a:off x="5367129" y="1229967"/>
            <a:ext cx="3004200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6"/>
          <p:cNvSpPr/>
          <p:nvPr/>
        </p:nvSpPr>
        <p:spPr>
          <a:xfrm rot="-5400000">
            <a:off x="5790916" y="1152978"/>
            <a:ext cx="154200" cy="15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16"/>
          <p:cNvCxnSpPr/>
          <p:nvPr/>
        </p:nvCxnSpPr>
        <p:spPr>
          <a:xfrm>
            <a:off x="3069950" y="3738734"/>
            <a:ext cx="3004200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16"/>
          <p:cNvCxnSpPr/>
          <p:nvPr/>
        </p:nvCxnSpPr>
        <p:spPr>
          <a:xfrm>
            <a:off x="3069950" y="1526987"/>
            <a:ext cx="3004200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4" name="Google Shape;94;p16"/>
          <p:cNvGrpSpPr/>
          <p:nvPr/>
        </p:nvGrpSpPr>
        <p:grpSpPr>
          <a:xfrm>
            <a:off x="-83291" y="83050"/>
            <a:ext cx="1147589" cy="1144435"/>
            <a:chOff x="8374611" y="4283110"/>
            <a:chExt cx="2300700" cy="2294377"/>
          </a:xfrm>
        </p:grpSpPr>
        <p:pic>
          <p:nvPicPr>
            <p:cNvPr id="95" name="Google Shape;95;p16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6"/>
            <p:cNvSpPr/>
            <p:nvPr/>
          </p:nvSpPr>
          <p:spPr>
            <a:xfrm>
              <a:off x="8374611" y="5883287"/>
              <a:ext cx="23007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6"/>
          <p:cNvSpPr txBox="1"/>
          <p:nvPr/>
        </p:nvSpPr>
        <p:spPr>
          <a:xfrm>
            <a:off x="1657993" y="1835444"/>
            <a:ext cx="5827800" cy="14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8975" tIns="188975" rIns="188975" bIns="188975" anchor="ctr" anchorCtr="0">
            <a:noAutofit/>
          </a:bodyPr>
          <a:lstStyle/>
          <a:p>
            <a:pPr marL="0" marR="0" lvl="0" indent="0" algn="ctr" rtl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שצפיתם בשידור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הופק עבור משרד החינוך ע״י מטח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5019676" y="3621625"/>
            <a:ext cx="257100" cy="25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1823506" y="1778294"/>
            <a:ext cx="1143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7428858" y="3004408"/>
            <a:ext cx="114300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2902782" y="4818545"/>
            <a:ext cx="33384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shutterstock/com איורים: 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7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17"/>
          <p:cNvSpPr/>
          <p:nvPr/>
        </p:nvSpPr>
        <p:spPr>
          <a:xfrm rot="-5400000">
            <a:off x="5790916" y="1152756"/>
            <a:ext cx="154422" cy="154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>
            <a:off x="3069950" y="3738734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3069950" y="152698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0" name="Google Shape;110;p17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111" name="Google Shape;111;p17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7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7"/>
          <p:cNvSpPr txBox="1"/>
          <p:nvPr/>
        </p:nvSpPr>
        <p:spPr>
          <a:xfrm>
            <a:off x="1657992" y="1835444"/>
            <a:ext cx="5828017" cy="1472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8975" tIns="188975" rIns="188975" bIns="188975" anchor="ctr" anchorCtr="0">
            <a:noAutofit/>
          </a:bodyPr>
          <a:lstStyle/>
          <a:p>
            <a:pPr marL="0" marR="0" lvl="0" indent="0" algn="ctr" rtl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שצפיתם בשידור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הופק עבור משרד החינוך ע״י מטח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5019675" y="3621625"/>
            <a:ext cx="257175" cy="257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823506" y="1778294"/>
            <a:ext cx="1143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7428858" y="3004408"/>
            <a:ext cx="114300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2902782" y="4818545"/>
            <a:ext cx="3338436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shutterstock/com איורים: 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685801" y="202049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5000"/>
              <a:buFont typeface="Varela Round"/>
              <a:buNone/>
              <a:defRPr sz="50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-502552" y="4927071"/>
            <a:ext cx="1968000" cy="3444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-1116609" y="4807940"/>
            <a:ext cx="2434800" cy="64800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7489869" y="-329416"/>
            <a:ext cx="3154200" cy="474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6194609" y="4923825"/>
            <a:ext cx="3325800" cy="5973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 l="33056" r="33511" b="26248"/>
          <a:stretch/>
        </p:blipFill>
        <p:spPr>
          <a:xfrm>
            <a:off x="4083968" y="277437"/>
            <a:ext cx="976074" cy="119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159707" y="1047652"/>
            <a:ext cx="9882900" cy="223410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/>
          </a:p>
        </p:txBody>
      </p:sp>
      <p:sp>
        <p:nvSpPr>
          <p:cNvPr id="133" name="Google Shape;133;p20"/>
          <p:cNvSpPr txBox="1">
            <a:spLocks noGrp="1"/>
          </p:cNvSpPr>
          <p:nvPr>
            <p:ph type="ctrTitle"/>
          </p:nvPr>
        </p:nvSpPr>
        <p:spPr>
          <a:xfrm>
            <a:off x="554278" y="1230682"/>
            <a:ext cx="81546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arela Round"/>
              <a:buNone/>
              <a:defRPr sz="50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5497468" y="4934393"/>
            <a:ext cx="4000500" cy="4182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7125865" y="4720725"/>
            <a:ext cx="2287200" cy="15450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7497670" y="-176445"/>
            <a:ext cx="2076300" cy="3384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-375835" y="122724"/>
            <a:ext cx="1071000" cy="2418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553660" y="2188869"/>
            <a:ext cx="8155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None/>
              <a:defRPr sz="27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553660" y="2741874"/>
            <a:ext cx="8155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  <a:defRPr sz="21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  <a:defRPr sz="2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23850" algn="r" rt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23850" algn="r" rt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5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36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86455" y="889261"/>
            <a:ext cx="83712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  <a:defRPr sz="24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386455" y="1294261"/>
            <a:ext cx="8371200" cy="3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–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 algn="r" rtl="1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0" y="4408649"/>
            <a:ext cx="3574500" cy="2682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6500793" y="-83109"/>
            <a:ext cx="3975000" cy="16620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0" y="4730061"/>
            <a:ext cx="5793300" cy="5058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27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386455" y="896818"/>
            <a:ext cx="8371200" cy="3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–"/>
              <a:defRPr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23850" algn="r" rt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23850" algn="r" rt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5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0" y="4408649"/>
            <a:ext cx="3574500" cy="2682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6500793" y="-83109"/>
            <a:ext cx="3975000" cy="16620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0" y="4730061"/>
            <a:ext cx="5793300" cy="5058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36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0" y="4408649"/>
            <a:ext cx="3574500" cy="2682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6500793" y="-83109"/>
            <a:ext cx="3975000" cy="16620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0" y="4730061"/>
            <a:ext cx="5793300" cy="5058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8096" y="116586"/>
            <a:ext cx="7351776" cy="54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3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8623111" y="365325"/>
            <a:ext cx="1182504" cy="2170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8362903" y="95325"/>
            <a:ext cx="1409747" cy="21708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365760" y="4442686"/>
            <a:ext cx="2349764" cy="26825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732329" y="4769860"/>
            <a:ext cx="5475779" cy="49356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7020212" y="2050216"/>
            <a:ext cx="5240640" cy="97289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98797" y="4771026"/>
            <a:ext cx="609600" cy="390906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35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35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4366462" y="770350"/>
            <a:ext cx="390905" cy="916417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4262879" y="-5103936"/>
            <a:ext cx="710720" cy="947978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1501175" y="-312516"/>
            <a:ext cx="1481004" cy="605140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3684" y="909121"/>
            <a:ext cx="5913834" cy="3068241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80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r" rtl="1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r" rtl="1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6553207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12420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457201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_4gpqpkVrhM?feature=oembed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DeCZ-Dta2Cg?feature=oembed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xvu7F3bTJq8?feature=oembed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9rJoB7y6Ncs?start=3486&amp;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9rJoB7y6Nc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9rJoB7y6Ncs?start=5447&amp;feature=oembed" TargetMode="Externa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9rJoB7y6Ncs?start=6652&amp;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9rJoB7y6Nc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-a_8lN2VzgY?feature=oembed" TargetMode="Externa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J_lthPnJ59E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ctrTitle"/>
          </p:nvPr>
        </p:nvSpPr>
        <p:spPr>
          <a:xfrm>
            <a:off x="685801" y="202049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5000"/>
              <a:buFont typeface="Varela Round"/>
              <a:buNone/>
            </a:pPr>
            <a:r>
              <a:rPr lang="en" sz="2500"/>
              <a:t>מערכת שידורים לאומית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דיה מקוונת 1" title="Испанский танец. Лебединое озеро / Swan Lake. Spanish dance">
            <a:hlinkClick r:id="" action="ppaction://media"/>
            <a:extLst>
              <a:ext uri="{FF2B5EF4-FFF2-40B4-BE49-F238E27FC236}">
                <a16:creationId xmlns:a16="http://schemas.microsoft.com/office/drawing/2014/main" id="{25171EC2-D671-4273-ACBF-5BF1489763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09196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386405" y="404745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הריקוד הסיני מתוך</a:t>
            </a:r>
            <a:endParaRPr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“מפצח האגוזים”</a:t>
            </a:r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2"/>
          </p:nvPr>
        </p:nvSpPr>
        <p:spPr>
          <a:xfrm>
            <a:off x="341981" y="1051079"/>
            <a:ext cx="8461800" cy="287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ארץ מוצא סין 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משקל זוגי 2/4 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תזמור: כלי נשיפה מעץ, פעמונים, כלי קשת, חליל מנגן סולו. 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הריקוד קליל, קופצני, מהיר ועליז, סטקטו ללא ניגודים בדינמיקה.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000" dirty="0"/>
              <a:t>טמפו: Allegro moderato 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386400" y="7435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“מפצח האגוזים” מת'יו בורן</a:t>
            </a:r>
            <a:endParaRPr dirty="0"/>
          </a:p>
        </p:txBody>
      </p:sp>
      <p:pic>
        <p:nvPicPr>
          <p:cNvPr id="2" name="מדיה מקוונת 1" title="Matthew Bourne's Nutcracker   Tea">
            <a:hlinkClick r:id="" action="ppaction://media"/>
            <a:extLst>
              <a:ext uri="{FF2B5EF4-FFF2-40B4-BE49-F238E27FC236}">
                <a16:creationId xmlns:a16="http://schemas.microsoft.com/office/drawing/2014/main" id="{3FA09BA0-172F-4211-B610-C1C646EA34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7787" y="547435"/>
            <a:ext cx="5588426" cy="4191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386405" y="481295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ריקוד רוסי מתוך הבלט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“מפצח האגוזים”</a:t>
            </a:r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body" idx="2"/>
          </p:nvPr>
        </p:nvSpPr>
        <p:spPr>
          <a:xfrm>
            <a:off x="0" y="1223869"/>
            <a:ext cx="8895597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ארץ מוצא רוסיה, "טְ רֶ פָ ק"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משקל זוגי 2/4 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תזמור:</a:t>
            </a:r>
            <a:r>
              <a:rPr lang="he-IL" sz="2000" dirty="0"/>
              <a:t> </a:t>
            </a:r>
            <a:r>
              <a:rPr lang="en" sz="2000" dirty="0"/>
              <a:t>כלי נשיפה מעץ, כלי נשיפה ממתכת, תופים, כלי קשת. 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דינמיקה</a:t>
            </a:r>
            <a:r>
              <a:rPr lang="he-IL" sz="2000" dirty="0"/>
              <a:t>: </a:t>
            </a:r>
            <a:r>
              <a:rPr lang="en" sz="2000" dirty="0"/>
              <a:t>מלאה בניגודים וסינקופות. ריקוד מלא שמחת חיים.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טמפו</a:t>
            </a:r>
            <a:r>
              <a:rPr lang="he-IL" sz="2000" dirty="0"/>
              <a:t>: </a:t>
            </a:r>
            <a:r>
              <a:rPr lang="en" sz="2000" dirty="0"/>
              <a:t>  Vivace Molto</a:t>
            </a:r>
            <a:r>
              <a:rPr lang="he-IL" sz="2000" dirty="0"/>
              <a:t>(</a:t>
            </a:r>
            <a:r>
              <a:rPr lang="en" sz="2000" dirty="0"/>
              <a:t> מהיר מאוד</a:t>
            </a:r>
            <a:r>
              <a:rPr lang="he-IL" sz="2000" dirty="0"/>
              <a:t>)</a:t>
            </a: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5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repak (Russian Dance) from The Nutcracker (Mariinsky Ballet">
            <a:hlinkClick r:id="" action="ppaction://media"/>
            <a:extLst>
              <a:ext uri="{FF2B5EF4-FFF2-40B4-BE49-F238E27FC236}">
                <a16:creationId xmlns:a16="http://schemas.microsoft.com/office/drawing/2014/main" id="{2B2E36C5-6E53-4063-87EF-E4871B643B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9795" y="0"/>
            <a:ext cx="6936058" cy="520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סיכום</a:t>
            </a:r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2"/>
          </p:nvPr>
        </p:nvSpPr>
        <p:spPr>
          <a:xfrm>
            <a:off x="386455" y="699820"/>
            <a:ext cx="83712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התבוננות על שלושה ריקודים מהסוויטה הרומנטית:</a:t>
            </a:r>
            <a:endParaRPr sz="2100" dirty="0"/>
          </a:p>
          <a:p>
            <a:pPr marL="0" lvl="0" indent="0" algn="r" rtl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 dirty="0"/>
              <a:t>בריקוד הספרדי יש ניגודים בדינמיקה ובתזמור בין החלקים.</a:t>
            </a:r>
            <a:endParaRPr sz="2100" dirty="0"/>
          </a:p>
          <a:p>
            <a:pPr marL="0" lvl="0" indent="0" algn="r" rtl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 dirty="0"/>
              <a:t>בריקוד הסיני אין ניגודים.</a:t>
            </a:r>
            <a:endParaRPr sz="2100" dirty="0"/>
          </a:p>
          <a:p>
            <a:pPr marL="0" lvl="0" indent="0" algn="r" rtl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 dirty="0"/>
              <a:t>בריקוד הרוסי הדינמיקה והתזמור משתנים לכל אורך הריקוד ולא בחלקים ספציפיים.</a:t>
            </a:r>
            <a:endParaRPr sz="2100" dirty="0"/>
          </a:p>
          <a:p>
            <a:pPr marL="0" lvl="0" indent="0" algn="r" rtl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 dirty="0"/>
              <a:t>מסקנה</a:t>
            </a:r>
            <a:r>
              <a:rPr lang="he-IL" sz="2100" dirty="0"/>
              <a:t>: </a:t>
            </a:r>
            <a:r>
              <a:rPr lang="en" sz="2100" dirty="0"/>
              <a:t>בתקופה הרומנטית לא הייתה תבנית מסוימת להלחנת ריקודים. </a:t>
            </a:r>
            <a:endParaRPr sz="2100" dirty="0"/>
          </a:p>
          <a:p>
            <a:pPr marL="0" lvl="0" indent="0" algn="r" rtl="1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100" dirty="0"/>
              <a:t>לכל ריקוד יש אופי מיוחד והוא לא דומה לריקודים אחרים. </a:t>
            </a:r>
            <a:endParaRPr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משימה</a:t>
            </a:r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2"/>
          </p:nvPr>
        </p:nvSpPr>
        <p:spPr>
          <a:xfrm>
            <a:off x="245327" y="979725"/>
            <a:ext cx="8512323" cy="370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צפו בקטע הריקוד. </a:t>
            </a: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כתבו האם מדובר בסוויטה בארוקית או רומנטית?</a:t>
            </a: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נמקו את תשובתכם תוך התייחסות למאפיינים המוזיקליים התנועתיים ועוד</a:t>
            </a:r>
            <a:r>
              <a:rPr lang="he-IL" sz="2000" dirty="0"/>
              <a:t>.</a:t>
            </a: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500"/>
              </a:spcAft>
              <a:buNone/>
            </a:pPr>
            <a:endParaRPr sz="2000" dirty="0"/>
          </a:p>
        </p:txBody>
      </p:sp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50" y="25717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/>
        </p:nvSpPr>
        <p:spPr>
          <a:xfrm>
            <a:off x="1222151" y="2021825"/>
            <a:ext cx="69063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2"/>
          <p:cNvSpPr txBox="1">
            <a:spLocks noGrp="1"/>
          </p:cNvSpPr>
          <p:nvPr>
            <p:ph type="ctrTitle"/>
          </p:nvPr>
        </p:nvSpPr>
        <p:spPr>
          <a:xfrm>
            <a:off x="554275" y="1230683"/>
            <a:ext cx="81546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arela Round"/>
              <a:buNone/>
            </a:pPr>
            <a:r>
              <a:rPr lang="en" sz="3600" dirty="0"/>
              <a:t>תודה שהשתתפתם בשיעור</a:t>
            </a:r>
            <a:endParaRPr sz="3600" dirty="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arela Round"/>
              <a:buNone/>
            </a:pPr>
            <a:endParaRPr sz="3600" dirty="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arela Round"/>
              <a:buNone/>
            </a:pPr>
            <a:r>
              <a:rPr lang="en" sz="2400" dirty="0"/>
              <a:t>הצטרפו אלינו לחלק </a:t>
            </a:r>
            <a:r>
              <a:rPr lang="he-IL" sz="2400" dirty="0"/>
              <a:t>ב'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/>
        </p:nvSpPr>
        <p:spPr>
          <a:xfrm>
            <a:off x="1222151" y="2021825"/>
            <a:ext cx="69063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3"/>
          <p:cNvSpPr txBox="1">
            <a:spLocks noGrp="1"/>
          </p:cNvSpPr>
          <p:nvPr>
            <p:ph type="ctrTitle"/>
          </p:nvPr>
        </p:nvSpPr>
        <p:spPr>
          <a:xfrm>
            <a:off x="925985" y="1626750"/>
            <a:ext cx="81546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arela Round"/>
              <a:buNone/>
            </a:pPr>
            <a:r>
              <a:rPr lang="en" sz="2000" dirty="0"/>
              <a:t>שם השיעור</a:t>
            </a:r>
            <a:r>
              <a:rPr lang="he-IL" sz="2000" dirty="0"/>
              <a:t>: </a:t>
            </a:r>
            <a:r>
              <a:rPr lang="en" sz="2000" dirty="0"/>
              <a:t>צורות במוסיקה – סוויטה</a:t>
            </a:r>
            <a:r>
              <a:rPr lang="he-IL" sz="2000" dirty="0"/>
              <a:t>, </a:t>
            </a:r>
            <a:r>
              <a:rPr lang="en" sz="2000" dirty="0"/>
              <a:t>צורת סונטה</a:t>
            </a:r>
            <a:r>
              <a:rPr lang="he-IL" sz="2000" dirty="0"/>
              <a:t>, </a:t>
            </a:r>
            <a:r>
              <a:rPr lang="en" sz="2000" dirty="0"/>
              <a:t> לייט מוטיב -חלק ב</a:t>
            </a:r>
            <a:r>
              <a:rPr lang="he-IL" sz="2000" dirty="0"/>
              <a:t>'</a:t>
            </a:r>
            <a:endParaRPr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מה נלמד היום </a:t>
            </a:r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body" idx="2"/>
          </p:nvPr>
        </p:nvSpPr>
        <p:spPr>
          <a:xfrm>
            <a:off x="1902849" y="897179"/>
            <a:ext cx="6750900" cy="3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לייט מוטיב</a:t>
            </a:r>
            <a:endParaRPr sz="2000" dirty="0"/>
          </a:p>
          <a:p>
            <a:pPr marL="45720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צורת סונטה </a:t>
            </a:r>
            <a:r>
              <a:rPr lang="he-IL" sz="2000" dirty="0"/>
              <a:t>"</a:t>
            </a:r>
            <a:r>
              <a:rPr lang="en" sz="2000" dirty="0"/>
              <a:t>הסימפוניה ברה"</a:t>
            </a:r>
            <a:r>
              <a:rPr lang="he-IL" sz="2000" dirty="0"/>
              <a:t>(</a:t>
            </a:r>
            <a:r>
              <a:rPr lang="en" sz="2000" dirty="0"/>
              <a:t>מאת יוזף היידן</a:t>
            </a:r>
            <a:r>
              <a:rPr lang="he-IL" sz="2000" dirty="0"/>
              <a:t>)</a:t>
            </a:r>
            <a:endParaRPr sz="2000" dirty="0"/>
          </a:p>
          <a:p>
            <a:pPr marL="45720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/>
        </p:nvSpPr>
        <p:spPr>
          <a:xfrm>
            <a:off x="1222151" y="2021825"/>
            <a:ext cx="69063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ctrTitle"/>
          </p:nvPr>
        </p:nvSpPr>
        <p:spPr>
          <a:xfrm>
            <a:off x="554278" y="1230682"/>
            <a:ext cx="81546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arela Round"/>
              <a:buNone/>
            </a:pPr>
            <a:r>
              <a:rPr lang="en" sz="2000" dirty="0"/>
              <a:t>שם השיעור: צורות במוסיקה –סוויטה</a:t>
            </a:r>
            <a:r>
              <a:rPr lang="he-IL" sz="2000" dirty="0"/>
              <a:t>, </a:t>
            </a:r>
            <a:r>
              <a:rPr lang="en" sz="2000" dirty="0"/>
              <a:t> צורת סונטה</a:t>
            </a:r>
            <a:r>
              <a:rPr lang="he-IL" sz="2000" dirty="0"/>
              <a:t>, </a:t>
            </a:r>
            <a:r>
              <a:rPr lang="en" sz="2000" dirty="0"/>
              <a:t>לייט מוטיב - חלק א'</a:t>
            </a:r>
            <a:endParaRPr sz="2000" dirty="0"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1"/>
          </p:nvPr>
        </p:nvSpPr>
        <p:spPr>
          <a:xfrm>
            <a:off x="553660" y="2188869"/>
            <a:ext cx="8155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254000" lvl="0" indent="-254000" algn="ctr" rtl="1">
              <a:spcBef>
                <a:spcPts val="0"/>
              </a:spcBef>
              <a:spcAft>
                <a:spcPts val="500"/>
              </a:spcAft>
              <a:buClr>
                <a:srgbClr val="002060"/>
              </a:buClr>
              <a:buSzPts val="2100"/>
              <a:buNone/>
            </a:pPr>
            <a:r>
              <a:rPr lang="en" sz="2000"/>
              <a:t>מוסיקה למחול לכיתות י-י''ב</a:t>
            </a:r>
            <a:endParaRPr sz="1300"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2"/>
          </p:nvPr>
        </p:nvSpPr>
        <p:spPr>
          <a:xfrm>
            <a:off x="553660" y="2741874"/>
            <a:ext cx="8155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</a:pPr>
            <a:r>
              <a:rPr lang="en" sz="2000" dirty="0"/>
              <a:t>שם המורה</a:t>
            </a:r>
            <a:r>
              <a:rPr lang="he-IL" sz="2000" dirty="0"/>
              <a:t>: </a:t>
            </a:r>
            <a:r>
              <a:rPr lang="en" sz="2000" dirty="0"/>
              <a:t>רחל מייסטר</a:t>
            </a:r>
            <a:endParaRPr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לייטמוטיב</a:t>
            </a:r>
            <a:endParaRPr/>
          </a:p>
        </p:txBody>
      </p:sp>
      <p:sp>
        <p:nvSpPr>
          <p:cNvPr id="293" name="Google Shape;293;p45"/>
          <p:cNvSpPr txBox="1">
            <a:spLocks noGrp="1"/>
          </p:cNvSpPr>
          <p:nvPr>
            <p:ph type="body" idx="2"/>
          </p:nvPr>
        </p:nvSpPr>
        <p:spPr>
          <a:xfrm>
            <a:off x="178420" y="708077"/>
            <a:ext cx="8665903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מוטיב מנחה</a:t>
            </a:r>
            <a:r>
              <a:rPr lang="he-IL" sz="2000" dirty="0"/>
              <a:t>. </a:t>
            </a:r>
            <a:r>
              <a:rPr lang="en" sz="2000" dirty="0"/>
              <a:t>קטע מוסיקלי קצר המייצג רעיון</a:t>
            </a:r>
            <a:r>
              <a:rPr lang="he-IL" sz="2000" dirty="0"/>
              <a:t>, </a:t>
            </a:r>
            <a:r>
              <a:rPr lang="en" sz="2000" dirty="0"/>
              <a:t>דמות</a:t>
            </a:r>
            <a:r>
              <a:rPr lang="he-IL" sz="2000" dirty="0"/>
              <a:t>, </a:t>
            </a:r>
            <a:r>
              <a:rPr lang="en" sz="2000" dirty="0"/>
              <a:t>רגש או חפץ בעלילה וחוזר בנקודות שונות לאורכה.</a:t>
            </a:r>
            <a:endParaRPr sz="2000" dirty="0"/>
          </a:p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מופיע כאשר אותה דמות\רגש באים לידי ביטוי בעלילה.</a:t>
            </a:r>
            <a:endParaRPr sz="2000" dirty="0"/>
          </a:p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רומז על הופעתם גם בלי ביטוי ברור וישיר בעלילה. </a:t>
            </a:r>
            <a:endParaRPr sz="2000" dirty="0"/>
          </a:p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תורם לטקסט הסמוי ומעיד על יחס המלחין כלפי</a:t>
            </a:r>
            <a:r>
              <a:rPr lang="he-IL" sz="2000" dirty="0"/>
              <a:t> המתרחש. </a:t>
            </a:r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דוגמה ללייט מוטיב בבלט אגם הברבורים</a:t>
            </a:r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body" idx="2"/>
          </p:nvPr>
        </p:nvSpPr>
        <p:spPr>
          <a:xfrm>
            <a:off x="52039" y="1079950"/>
            <a:ext cx="8505111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/>
              <a:t>הלייט מוטיב מלווה את הופעתה של אודט לאורך היצירה ואת אהבתם של אודט והנסיך. </a:t>
            </a:r>
            <a:endParaRPr sz="2000"/>
          </a:p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/>
              <a:t>מופיע לראשונה בפתיחה המוזיקלית.</a:t>
            </a:r>
            <a:endParaRPr sz="2000"/>
          </a:p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/>
              <a:t>מופיע שוב במערכה השנייה בפתיחת המערכה וכשאודט והנסיך נפגשים.</a:t>
            </a:r>
            <a:endParaRPr sz="200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5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המפגש של זיגפריד ואודט</a:t>
            </a:r>
            <a:endParaRPr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B7E8890-2051-4BA5-93E5-BD3182FF502E}"/>
              </a:ext>
            </a:extLst>
          </p:cNvPr>
          <p:cNvSpPr txBox="1"/>
          <p:nvPr/>
        </p:nvSpPr>
        <p:spPr>
          <a:xfrm>
            <a:off x="2618335" y="2420263"/>
            <a:ext cx="5236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https://www.youtube.com/watch?v=9rJoB7y6Ncs</a:t>
            </a:r>
            <a:r>
              <a:rPr lang="en-US" dirty="0">
                <a:solidFill>
                  <a:schemeClr val="dk1"/>
                </a:solidFill>
              </a:rPr>
              <a:t> 58:06 ,</a:t>
            </a:r>
            <a:endParaRPr lang="en-US" dirty="0"/>
          </a:p>
        </p:txBody>
      </p:sp>
      <p:pic>
        <p:nvPicPr>
          <p:cNvPr id="2" name="Online Media 1" title="Tchaikovsky: Swan Lake - The Kirov Ballet">
            <a:hlinkClick r:id="" action="ppaction://media"/>
            <a:extLst>
              <a:ext uri="{FF2B5EF4-FFF2-40B4-BE49-F238E27FC236}">
                <a16:creationId xmlns:a16="http://schemas.microsoft.com/office/drawing/2014/main" id="{3B72F7A1-4A79-438C-B28D-E67A4F509A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18732" y="699820"/>
            <a:ext cx="4906536" cy="367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הפרת השבועה</a:t>
            </a:r>
            <a:endParaRPr/>
          </a:p>
        </p:txBody>
      </p:sp>
      <p:pic>
        <p:nvPicPr>
          <p:cNvPr id="2" name="Online Media 1" title="Tchaikovsky: Swan Lake - The Kirov Ballet">
            <a:hlinkClick r:id="" action="ppaction://media"/>
            <a:extLst>
              <a:ext uri="{FF2B5EF4-FFF2-40B4-BE49-F238E27FC236}">
                <a16:creationId xmlns:a16="http://schemas.microsoft.com/office/drawing/2014/main" id="{CBA70FBD-E4B4-4E0B-82D0-215FECDDC7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4195" y="653740"/>
            <a:ext cx="5345151" cy="400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דוגמה ללייט מוטיב בבלט אגם הברבורים</a:t>
            </a:r>
            <a:endParaRPr/>
          </a:p>
        </p:txBody>
      </p:sp>
      <p:sp>
        <p:nvSpPr>
          <p:cNvPr id="319" name="Google Shape;319;p49"/>
          <p:cNvSpPr txBox="1">
            <a:spLocks noGrp="1"/>
          </p:cNvSpPr>
          <p:nvPr>
            <p:ph type="body" idx="2"/>
          </p:nvPr>
        </p:nvSpPr>
        <p:spPr>
          <a:xfrm>
            <a:off x="784450" y="1079950"/>
            <a:ext cx="77727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בפעם האחרונה בפינאלה הלייט מוטיב הופך למז'ור </a:t>
            </a:r>
            <a:r>
              <a:rPr lang="he-IL" sz="2000" dirty="0"/>
              <a:t>(</a:t>
            </a:r>
            <a:r>
              <a:rPr lang="en" sz="2000" dirty="0"/>
              <a:t>סולם שמח</a:t>
            </a:r>
            <a:r>
              <a:rPr lang="he-IL" sz="2000" dirty="0"/>
              <a:t>) </a:t>
            </a:r>
            <a:r>
              <a:rPr lang="en" sz="2000" dirty="0"/>
              <a:t>בגלל שהנסיך מנצח את רוטברט המכשף </a:t>
            </a:r>
            <a:r>
              <a:rPr lang="he-IL" sz="2000" dirty="0"/>
              <a:t>(</a:t>
            </a:r>
            <a:r>
              <a:rPr lang="en" sz="2000" dirty="0"/>
              <a:t>את כוחות הרשע</a:t>
            </a:r>
            <a:r>
              <a:rPr lang="he-IL" sz="2000" dirty="0"/>
              <a:t>).</a:t>
            </a:r>
            <a:endParaRPr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הנצחון על המכשף</a:t>
            </a:r>
            <a:endParaRPr/>
          </a:p>
        </p:txBody>
      </p:sp>
      <p:sp>
        <p:nvSpPr>
          <p:cNvPr id="326" name="Google Shape;326;p50"/>
          <p:cNvSpPr txBox="1">
            <a:spLocks noGrp="1"/>
          </p:cNvSpPr>
          <p:nvPr>
            <p:ph type="body" idx="2"/>
          </p:nvPr>
        </p:nvSpPr>
        <p:spPr>
          <a:xfrm>
            <a:off x="378790" y="4342261"/>
            <a:ext cx="83712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l" rtl="0">
              <a:spcAft>
                <a:spcPts val="500"/>
              </a:spcAft>
              <a:buNone/>
            </a:pPr>
            <a:r>
              <a:rPr lang="en-US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https://www.youtube.com/watch?v=9rJoB7y6Ncs</a:t>
            </a:r>
            <a:r>
              <a:rPr lang="en-US" dirty="0">
                <a:solidFill>
                  <a:schemeClr val="dk1"/>
                </a:solidFill>
              </a:rPr>
              <a:t>, 1:50:52</a:t>
            </a:r>
          </a:p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endParaRPr dirty="0"/>
          </a:p>
        </p:txBody>
      </p:sp>
      <p:pic>
        <p:nvPicPr>
          <p:cNvPr id="2" name="Online Media 1" title="Tchaikovsky: Swan Lake - The Kirov Ballet">
            <a:hlinkClick r:id="" action="ppaction://media"/>
            <a:extLst>
              <a:ext uri="{FF2B5EF4-FFF2-40B4-BE49-F238E27FC236}">
                <a16:creationId xmlns:a16="http://schemas.microsoft.com/office/drawing/2014/main" id="{8769C846-F48E-42DE-B55C-230D7645FF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86829" y="621680"/>
            <a:ext cx="6029093" cy="452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סיכום</a:t>
            </a:r>
            <a:endParaRPr/>
          </a:p>
        </p:txBody>
      </p:sp>
      <p:sp>
        <p:nvSpPr>
          <p:cNvPr id="333" name="Google Shape;333;p51"/>
          <p:cNvSpPr txBox="1">
            <a:spLocks noGrp="1"/>
          </p:cNvSpPr>
          <p:nvPr>
            <p:ph type="body" idx="2"/>
          </p:nvPr>
        </p:nvSpPr>
        <p:spPr>
          <a:xfrm>
            <a:off x="784450" y="1079950"/>
            <a:ext cx="77727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הלייט מוטיב מלווה את הופעתה של אודט ואת אהבתם של זיגפריד ואודט. </a:t>
            </a:r>
            <a:endParaRPr sz="2000" dirty="0"/>
          </a:p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הוא משתנה מהופעה לירית, לסוערת ולשמחה בהתאם להתפתחות העלילה. </a:t>
            </a:r>
            <a:endParaRPr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2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סימפוניה ברה</a:t>
            </a:r>
            <a:endParaRPr/>
          </a:p>
        </p:txBody>
      </p:sp>
      <p:sp>
        <p:nvSpPr>
          <p:cNvPr id="339" name="Google Shape;339;p52"/>
          <p:cNvSpPr txBox="1">
            <a:spLocks noGrp="1"/>
          </p:cNvSpPr>
          <p:nvPr>
            <p:ph type="body" idx="2"/>
          </p:nvPr>
        </p:nvSpPr>
        <p:spPr>
          <a:xfrm>
            <a:off x="1288532" y="770788"/>
            <a:ext cx="71469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מוסיקה: פרנץ יוסף היידן </a:t>
            </a:r>
            <a:endParaRPr sz="2000" dirty="0"/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סימפוניה מס 101 </a:t>
            </a:r>
            <a:r>
              <a:rPr lang="he-IL" sz="2000" dirty="0"/>
              <a:t> "</a:t>
            </a:r>
            <a:r>
              <a:rPr lang="en" sz="2000" dirty="0"/>
              <a:t>השעון"</a:t>
            </a:r>
            <a:r>
              <a:rPr lang="he-IL" sz="2000" dirty="0"/>
              <a:t> (</a:t>
            </a:r>
            <a:r>
              <a:rPr lang="en" sz="2000" dirty="0"/>
              <a:t>פרק ראשון ללא המבוא</a:t>
            </a:r>
            <a:r>
              <a:rPr lang="he-IL" sz="2000" dirty="0"/>
              <a:t>)</a:t>
            </a:r>
            <a:endParaRPr sz="2000" dirty="0"/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כוריאוגרפיה:</a:t>
            </a:r>
            <a:r>
              <a:rPr lang="he-IL" sz="2000" dirty="0"/>
              <a:t> </a:t>
            </a:r>
            <a:r>
              <a:rPr lang="en" sz="2000" dirty="0"/>
              <a:t>יירי קיליאן</a:t>
            </a:r>
            <a:endParaRPr sz="2000" dirty="0"/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שנת בכורה</a:t>
            </a:r>
            <a:r>
              <a:rPr lang="he-IL" sz="2000" dirty="0"/>
              <a:t>:</a:t>
            </a:r>
            <a:r>
              <a:rPr lang="en" sz="2000" dirty="0"/>
              <a:t> 1976 הולנד</a:t>
            </a:r>
            <a:endParaRPr sz="2000" b="1" dirty="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spcBef>
                <a:spcPts val="500"/>
              </a:spcBef>
              <a:spcAft>
                <a:spcPts val="500"/>
              </a:spcAft>
              <a:buNone/>
            </a:pPr>
            <a:endParaRPr sz="2000" b="1" dirty="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סימפוניה</a:t>
            </a:r>
            <a:endParaRPr/>
          </a:p>
        </p:txBody>
      </p:sp>
      <p:sp>
        <p:nvSpPr>
          <p:cNvPr id="345" name="Google Shape;345;p53"/>
          <p:cNvSpPr txBox="1">
            <a:spLocks noGrp="1"/>
          </p:cNvSpPr>
          <p:nvPr>
            <p:ph type="body" idx="2"/>
          </p:nvPr>
        </p:nvSpPr>
        <p:spPr>
          <a:xfrm>
            <a:off x="386450" y="1014600"/>
            <a:ext cx="84915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הסימפוניה היא יצירה לתזמורת בת שלושה או ארבעה פרקים .</a:t>
            </a:r>
            <a:endParaRPr sz="2000" dirty="0"/>
          </a:p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הפרק הראשון כתוב כצורת סונטה. </a:t>
            </a:r>
            <a:endParaRPr sz="2000" dirty="0"/>
          </a:p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מקור השם מיוונית - </a:t>
            </a:r>
            <a:r>
              <a:rPr lang="he-IL" sz="2000" dirty="0"/>
              <a:t>"</a:t>
            </a:r>
            <a:r>
              <a:rPr lang="en" sz="2000" dirty="0"/>
              <a:t>הצלל יחד</a:t>
            </a:r>
            <a:r>
              <a:rPr lang="he-IL" sz="2000" dirty="0"/>
              <a:t>"</a:t>
            </a:r>
            <a:r>
              <a:rPr lang="en" sz="2000" dirty="0"/>
              <a:t>. </a:t>
            </a:r>
            <a:endParaRPr sz="2000" dirty="0"/>
          </a:p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בתקופה הקלאסית נתפסה סימפוניה כז'אנר תזמורתי מרכזי. </a:t>
            </a:r>
            <a:endParaRPr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(sonata form) צורת סונטה</a:t>
            </a:r>
            <a:r>
              <a:rPr lang="en" sz="2400" b="0"/>
              <a:t> </a:t>
            </a:r>
            <a:endParaRPr sz="4300">
              <a:solidFill>
                <a:srgbClr val="134F5C"/>
              </a:solidFill>
            </a:endParaRPr>
          </a:p>
        </p:txBody>
      </p:sp>
      <p:sp>
        <p:nvSpPr>
          <p:cNvPr id="351" name="Google Shape;351;p54"/>
          <p:cNvSpPr txBox="1">
            <a:spLocks noGrp="1"/>
          </p:cNvSpPr>
          <p:nvPr>
            <p:ph type="body" idx="2"/>
          </p:nvPr>
        </p:nvSpPr>
        <p:spPr>
          <a:xfrm>
            <a:off x="670350" y="1014600"/>
            <a:ext cx="78033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צורת סונטה - הייתה מאוד פופולרית בתקופה הקלאסית.</a:t>
            </a:r>
            <a:endParaRPr sz="2000" dirty="0"/>
          </a:p>
          <a:p>
            <a:pPr marL="457200" marR="0" lvl="0" indent="-3810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מבנה של פרק יחיד</a:t>
            </a:r>
            <a:r>
              <a:rPr lang="he-IL" sz="2000" dirty="0"/>
              <a:t>, </a:t>
            </a:r>
            <a:r>
              <a:rPr lang="en" sz="2000" dirty="0"/>
              <a:t> בדרך כלל פרק ראשון בתוך יצירה כלית כגון: סימפוניה</a:t>
            </a:r>
            <a:r>
              <a:rPr lang="he-IL" sz="2000" dirty="0"/>
              <a:t>, </a:t>
            </a:r>
            <a:r>
              <a:rPr lang="en" sz="2000" dirty="0"/>
              <a:t>קונצ'רטו</a:t>
            </a:r>
            <a:r>
              <a:rPr lang="he-IL" sz="2000" dirty="0"/>
              <a:t>, </a:t>
            </a:r>
            <a:r>
              <a:rPr lang="en" sz="2000" dirty="0"/>
              <a:t> סונטה וכו' הכוללת מספר פרקים. </a:t>
            </a:r>
            <a:endParaRPr sz="2000" dirty="0"/>
          </a:p>
          <a:p>
            <a:pPr marL="0" lvl="0" indent="0" algn="r" rtl="1">
              <a:spcBef>
                <a:spcPts val="0"/>
              </a:spcBef>
              <a:spcAft>
                <a:spcPts val="500"/>
              </a:spcAft>
              <a:buNone/>
            </a:pPr>
            <a:r>
              <a:rPr lang="en" sz="2000" dirty="0">
                <a:solidFill>
                  <a:srgbClr val="FF0000"/>
                </a:solidFill>
              </a:rPr>
              <a:t>לא להתבלבל בין צורת סונטה לסונטה!</a:t>
            </a:r>
            <a:endParaRPr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מה נלמד היום </a:t>
            </a:r>
            <a:endParaRPr sz="1800"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2"/>
          </p:nvPr>
        </p:nvSpPr>
        <p:spPr>
          <a:xfrm>
            <a:off x="1196550" y="1347177"/>
            <a:ext cx="6750900" cy="3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1397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" sz="2900" dirty="0"/>
              <a:t>הסויטה הבארוקית מול הסויטה הרומנטית</a:t>
            </a:r>
            <a:endParaRPr sz="2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צורת סונטה -מבנה א-ב-א</a:t>
            </a:r>
            <a:endParaRPr/>
          </a:p>
        </p:txBody>
      </p:sp>
      <p:sp>
        <p:nvSpPr>
          <p:cNvPr id="357" name="Google Shape;357;p55"/>
          <p:cNvSpPr txBox="1">
            <a:spLocks noGrp="1"/>
          </p:cNvSpPr>
          <p:nvPr>
            <p:ph type="body" idx="2"/>
          </p:nvPr>
        </p:nvSpPr>
        <p:spPr>
          <a:xfrm>
            <a:off x="535775" y="880350"/>
            <a:ext cx="8371200" cy="338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b="1" dirty="0"/>
              <a:t>תצוגה</a:t>
            </a:r>
            <a:r>
              <a:rPr lang="en" sz="2000" dirty="0"/>
              <a:t> </a:t>
            </a:r>
            <a:r>
              <a:rPr lang="he-IL" sz="2000" dirty="0"/>
              <a:t>(</a:t>
            </a:r>
            <a:r>
              <a:rPr lang="en" sz="2000" dirty="0"/>
              <a:t>אקספוזיציה</a:t>
            </a:r>
            <a:r>
              <a:rPr lang="he-IL" sz="2000" dirty="0"/>
              <a:t>) </a:t>
            </a:r>
            <a:r>
              <a:rPr lang="en" sz="2000" dirty="0"/>
              <a:t>שבה מוצגים שני נושאים ראשיים ועוד כמה נושאים משניים. </a:t>
            </a:r>
            <a:endParaRPr sz="2000" dirty="0"/>
          </a:p>
          <a:p>
            <a:pPr marL="457200" marR="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"</a:t>
            </a:r>
            <a:r>
              <a:rPr lang="en" sz="2000" b="1" dirty="0"/>
              <a:t>חטיבת פיתוח</a:t>
            </a:r>
            <a:r>
              <a:rPr lang="he-IL" sz="2000" dirty="0"/>
              <a:t>" ש</a:t>
            </a:r>
            <a:r>
              <a:rPr lang="en" sz="2000" dirty="0"/>
              <a:t>בה מפתחים את אחד הנושאים מהתצוגה או נושא חדש.</a:t>
            </a:r>
            <a:endParaRPr sz="2000" dirty="0"/>
          </a:p>
          <a:p>
            <a:pPr marL="457200" marR="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 </a:t>
            </a:r>
            <a:r>
              <a:rPr lang="en" sz="2000" b="1" dirty="0"/>
              <a:t>רפּריזה </a:t>
            </a:r>
            <a:r>
              <a:rPr lang="he-IL" sz="2000" b="1" dirty="0"/>
              <a:t>(</a:t>
            </a:r>
            <a:r>
              <a:rPr lang="en" sz="2000" b="1" dirty="0"/>
              <a:t>חזר</a:t>
            </a:r>
            <a:r>
              <a:rPr lang="he-IL" sz="2000" b="1" dirty="0"/>
              <a:t>ה)</a:t>
            </a:r>
            <a:r>
              <a:rPr lang="en" sz="2000" dirty="0"/>
              <a:t> שבה נושאי התצוגה חוזרים כבתחילה או בשוני מסוים. </a:t>
            </a:r>
            <a:endParaRPr sz="2000" dirty="0"/>
          </a:p>
          <a:p>
            <a:pPr marL="457200" marR="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b="1" dirty="0"/>
              <a:t>קודה</a:t>
            </a:r>
            <a:r>
              <a:rPr lang="en" sz="2000" dirty="0"/>
              <a:t> זהו סיום של הפרק.</a:t>
            </a:r>
            <a:endParaRPr sz="2000" dirty="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6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סימפוניה ברה - ניתוח מוזיקלי</a:t>
            </a:r>
            <a:endParaRPr/>
          </a:p>
        </p:txBody>
      </p:sp>
      <p:sp>
        <p:nvSpPr>
          <p:cNvPr id="363" name="Google Shape;363;p56"/>
          <p:cNvSpPr txBox="1">
            <a:spLocks noGrp="1"/>
          </p:cNvSpPr>
          <p:nvPr>
            <p:ph type="body" idx="2"/>
          </p:nvPr>
        </p:nvSpPr>
        <p:spPr>
          <a:xfrm>
            <a:off x="475784" y="965175"/>
            <a:ext cx="8281815" cy="3519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83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000" b="1" dirty="0"/>
              <a:t>תצוגה</a:t>
            </a:r>
            <a:r>
              <a:rPr lang="en" sz="2000" dirty="0"/>
              <a:t> - מתחילה בפרסטו Presto </a:t>
            </a:r>
            <a:r>
              <a:rPr lang="he-IL" sz="2000" dirty="0"/>
              <a:t> </a:t>
            </a:r>
            <a:r>
              <a:rPr lang="en" sz="2000" dirty="0"/>
              <a:t>עם נושא מהיר מאוד, במשקל שש שמיניות, אופי קליל ומבנה משפט ברור. נושא שני אינו מנוגד לנושא הפותח אלא ממשיך את הנושא הראשון בטמפו, באופי</a:t>
            </a:r>
            <a:r>
              <a:rPr lang="he-IL" sz="2000" dirty="0"/>
              <a:t> ובתזמור</a:t>
            </a:r>
            <a:r>
              <a:rPr lang="en" sz="2000" dirty="0"/>
              <a:t>.                                                               </a:t>
            </a:r>
            <a:endParaRPr sz="2000" dirty="0"/>
          </a:p>
          <a:p>
            <a:pPr marL="457200" marR="0" lvl="0" indent="-3683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000" b="1" dirty="0"/>
              <a:t>פיתוח</a:t>
            </a:r>
            <a:r>
              <a:rPr lang="en" sz="2000" dirty="0"/>
              <a:t> - חטיבת הפיתוח מתחילה מהנושא השני שמתחיל כמוטיב קליל ומתפתח באופן דרמטי. לקראת סוף הפיתוח חזרה לתזמור עדין. </a:t>
            </a:r>
            <a:endParaRPr sz="2000" dirty="0"/>
          </a:p>
          <a:p>
            <a:pPr marL="457200" marR="0" lvl="0" indent="-3683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000" b="1" dirty="0"/>
              <a:t>רפריזה</a:t>
            </a:r>
            <a:r>
              <a:rPr lang="en" sz="2000" dirty="0"/>
              <a:t> - מתווסף תזמור עשיר לעומת התצוגה, מעין סיכום של כל מה שהיה בפרק. </a:t>
            </a:r>
            <a:endParaRPr sz="2000" dirty="0"/>
          </a:p>
          <a:p>
            <a:pPr marL="457200" marR="0" lvl="0" indent="-3683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000" b="1" dirty="0"/>
              <a:t>קודה</a:t>
            </a:r>
            <a:r>
              <a:rPr lang="en" sz="2000" dirty="0"/>
              <a:t> - סיום הפרק.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7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היצירה המחולית</a:t>
            </a:r>
            <a:endParaRPr/>
          </a:p>
        </p:txBody>
      </p:sp>
      <p:sp>
        <p:nvSpPr>
          <p:cNvPr id="369" name="Google Shape;369;p57"/>
          <p:cNvSpPr txBox="1">
            <a:spLocks noGrp="1"/>
          </p:cNvSpPr>
          <p:nvPr>
            <p:ph type="body" idx="2"/>
          </p:nvPr>
        </p:nvSpPr>
        <p:spPr>
          <a:xfrm>
            <a:off x="770455" y="751394"/>
            <a:ext cx="79872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000"/>
              <a:t>יירי קיליאן מטפל בהומור בנושא של הבלט הקלאסי בכלל ובנושא של הפרימה בלרינה בפרט.</a:t>
            </a:r>
            <a:endParaRPr sz="2000"/>
          </a:p>
          <a:p>
            <a:pPr marL="457200" lvl="0" indent="-3746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000"/>
              <a:t>הוא משתמש בניגוד בין הנושאים המוזיקליים  כדי להציג את המתח בין רקדני להקת בלט לפרימה בלרינה. </a:t>
            </a:r>
            <a:endParaRPr sz="2000"/>
          </a:p>
          <a:p>
            <a:pPr marL="457200" lvl="0" indent="-3746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000"/>
              <a:t>הוא מציג מאגר רחב של ג'סטות ומערכות יחסים ושומר על הקבלה בין מבנה המחול לבין הפרקים המוזיקליים.</a:t>
            </a:r>
            <a:endParaRPr sz="200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r" rtl="1">
              <a:spcBef>
                <a:spcPts val="500"/>
              </a:spcBef>
              <a:spcAft>
                <a:spcPts val="5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דיה מקוונת 1" title="Symphony in D Auszug) Jiri Kylian Nederlands Dans Theater">
            <a:hlinkClick r:id="" action="ppaction://media"/>
            <a:extLst>
              <a:ext uri="{FF2B5EF4-FFF2-40B4-BE49-F238E27FC236}">
                <a16:creationId xmlns:a16="http://schemas.microsoft.com/office/drawing/2014/main" id="{3746BAFA-287E-4D24-8F58-7D2CF80B35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9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צורת סונטה - תרשים -סימפוניה ברה </a:t>
            </a:r>
            <a:endParaRPr/>
          </a:p>
        </p:txBody>
      </p:sp>
      <p:sp>
        <p:nvSpPr>
          <p:cNvPr id="380" name="Google Shape;380;p59"/>
          <p:cNvSpPr txBox="1">
            <a:spLocks noGrp="1"/>
          </p:cNvSpPr>
          <p:nvPr>
            <p:ph type="body" idx="2"/>
          </p:nvPr>
        </p:nvSpPr>
        <p:spPr>
          <a:xfrm>
            <a:off x="598149" y="796162"/>
            <a:ext cx="8130000" cy="338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תצוגה </a:t>
            </a:r>
            <a:r>
              <a:rPr lang="he-IL" sz="2000" b="1" dirty="0"/>
              <a:t>(</a:t>
            </a:r>
            <a:r>
              <a:rPr lang="en" sz="2000" b="1" dirty="0"/>
              <a:t>אקספוזיציה</a:t>
            </a:r>
            <a:r>
              <a:rPr lang="he-IL" sz="2000" b="1" dirty="0"/>
              <a:t>): </a:t>
            </a:r>
            <a:r>
              <a:rPr lang="he-IL" sz="2000" dirty="0"/>
              <a:t> </a:t>
            </a:r>
            <a:r>
              <a:rPr lang="en" sz="2000" dirty="0"/>
              <a:t>נושא ראשון</a:t>
            </a:r>
            <a:r>
              <a:rPr lang="he-IL" sz="2000" dirty="0"/>
              <a:t>-</a:t>
            </a:r>
            <a:r>
              <a:rPr lang="en" sz="2000" dirty="0"/>
              <a:t> התחלה</a:t>
            </a: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                                   נושא שני</a:t>
            </a:r>
            <a:r>
              <a:rPr lang="he-IL" sz="2000" dirty="0"/>
              <a:t>- </a:t>
            </a:r>
            <a:r>
              <a:rPr lang="en" sz="2000" dirty="0"/>
              <a:t> 0:52</a:t>
            </a:r>
            <a:r>
              <a:rPr lang="he-IL" sz="2000" dirty="0"/>
              <a:t>  </a:t>
            </a: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                                   קודטה</a:t>
            </a:r>
            <a:r>
              <a:rPr lang="he-IL" sz="2000" dirty="0"/>
              <a:t>-</a:t>
            </a:r>
            <a:r>
              <a:rPr lang="en" sz="2000" dirty="0"/>
              <a:t> 1:22 </a:t>
            </a: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b="1" dirty="0"/>
              <a:t>פיתוח</a:t>
            </a:r>
            <a:r>
              <a:rPr lang="he-IL" sz="2000" b="1" dirty="0"/>
              <a:t>:                         1:30</a:t>
            </a: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b="1" dirty="0"/>
              <a:t>חזרה </a:t>
            </a:r>
            <a:r>
              <a:rPr lang="he-IL" sz="2000" b="1" dirty="0"/>
              <a:t>(</a:t>
            </a:r>
            <a:r>
              <a:rPr lang="en" sz="2000" b="1" dirty="0"/>
              <a:t>רפריזה</a:t>
            </a:r>
            <a:r>
              <a:rPr lang="he-IL" sz="2000" b="1" dirty="0"/>
              <a:t>)           </a:t>
            </a:r>
            <a:r>
              <a:rPr lang="en" sz="2000" dirty="0"/>
              <a:t> 2:53</a:t>
            </a:r>
            <a:r>
              <a:rPr lang="he-IL" sz="2000" dirty="0"/>
              <a:t> </a:t>
            </a:r>
            <a:r>
              <a:rPr lang="en" sz="2000" dirty="0"/>
              <a:t> </a:t>
            </a: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000" b="1" dirty="0"/>
              <a:t>קודה </a:t>
            </a:r>
            <a:r>
              <a:rPr lang="he-IL" sz="2000" b="1" dirty="0"/>
              <a:t>(</a:t>
            </a:r>
            <a:r>
              <a:rPr lang="en" sz="2000" b="1" dirty="0"/>
              <a:t>סיום הפרק</a:t>
            </a:r>
            <a:r>
              <a:rPr lang="he-IL" sz="2000" b="1" dirty="0"/>
              <a:t>)</a:t>
            </a:r>
            <a:r>
              <a:rPr lang="en" sz="2000" dirty="0"/>
              <a:t> 4:34     </a:t>
            </a:r>
            <a:endParaRPr sz="2000" dirty="0"/>
          </a:p>
        </p:txBody>
      </p:sp>
      <p:pic>
        <p:nvPicPr>
          <p:cNvPr id="381" name="Google Shape;38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296" y="965138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0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דוגמה לשאלת בגרות</a:t>
            </a:r>
            <a:endParaRPr/>
          </a:p>
        </p:txBody>
      </p:sp>
      <p:sp>
        <p:nvSpPr>
          <p:cNvPr id="387" name="Google Shape;387;p60"/>
          <p:cNvSpPr txBox="1">
            <a:spLocks noGrp="1"/>
          </p:cNvSpPr>
          <p:nvPr>
            <p:ph type="body" idx="2"/>
          </p:nvPr>
        </p:nvSpPr>
        <p:spPr>
          <a:xfrm>
            <a:off x="224600" y="463500"/>
            <a:ext cx="8694900" cy="396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לייט מוטיב מופיע גם ביצירה ג'יזל </a:t>
            </a:r>
            <a:r>
              <a:rPr lang="he-IL" sz="2000" dirty="0"/>
              <a:t>(</a:t>
            </a:r>
            <a:r>
              <a:rPr lang="en" sz="2000" dirty="0"/>
              <a:t>אדולף אדם</a:t>
            </a:r>
            <a:r>
              <a:rPr lang="he-IL" sz="2000" dirty="0"/>
              <a:t>).</a:t>
            </a:r>
            <a:endParaRPr sz="2000"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א</a:t>
            </a:r>
            <a:r>
              <a:rPr lang="he-IL" sz="2000" dirty="0"/>
              <a:t>. </a:t>
            </a:r>
            <a:r>
              <a:rPr lang="en" sz="2000" dirty="0"/>
              <a:t>צפו בפעם הראשונה שהמוטיב מופיע </a:t>
            </a:r>
            <a:r>
              <a:rPr lang="he-IL" sz="2000" dirty="0"/>
              <a:t>(</a:t>
            </a:r>
            <a:r>
              <a:rPr lang="en" sz="2000" dirty="0"/>
              <a:t>דק</a:t>
            </a:r>
            <a:r>
              <a:rPr lang="he-IL" sz="2000" dirty="0"/>
              <a:t>' </a:t>
            </a:r>
            <a:r>
              <a:rPr lang="en" sz="2000" dirty="0"/>
              <a:t>12:28</a:t>
            </a:r>
            <a:r>
              <a:rPr lang="he-IL" sz="2000" dirty="0"/>
              <a:t> ) </a:t>
            </a:r>
            <a:r>
              <a:rPr lang="en" sz="2000" dirty="0"/>
              <a:t>וכתבו כיצד המוזיקה תורמת להבנת דמותה של ג'יזל. </a:t>
            </a:r>
            <a:endParaRPr sz="2000"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ב</a:t>
            </a:r>
            <a:r>
              <a:rPr lang="he-IL" sz="2000" dirty="0"/>
              <a:t>. </a:t>
            </a:r>
            <a:r>
              <a:rPr lang="en" sz="2000" dirty="0"/>
              <a:t>המוטיב מופיע שוב בסצינת השיגעון של ג'יזל </a:t>
            </a:r>
            <a:r>
              <a:rPr lang="he-IL" sz="2000" dirty="0"/>
              <a:t>(</a:t>
            </a:r>
            <a:r>
              <a:rPr lang="en" sz="2000" dirty="0"/>
              <a:t>דק</a:t>
            </a:r>
            <a:r>
              <a:rPr lang="he-IL" sz="2000" dirty="0"/>
              <a:t>' </a:t>
            </a:r>
            <a:r>
              <a:rPr lang="en" sz="2000" dirty="0"/>
              <a:t>58:40</a:t>
            </a:r>
            <a:r>
              <a:rPr lang="he-IL" sz="2000" dirty="0"/>
              <a:t>)</a:t>
            </a:r>
            <a:r>
              <a:rPr lang="en" sz="2000" dirty="0"/>
              <a:t> תארו את השינוי המוזיקלי שחל בו וכיצד הוא מעיד על השינוי שחל בג'יזל. </a:t>
            </a:r>
            <a:endParaRPr sz="2000"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ג</a:t>
            </a:r>
            <a:r>
              <a:rPr lang="he-IL" sz="2000" dirty="0"/>
              <a:t>. </a:t>
            </a:r>
            <a:r>
              <a:rPr lang="en" sz="2000" dirty="0"/>
              <a:t>קיים עוד לייט מוטיב ביצירה. נסו לזהות היכן הוא מופיע? </a:t>
            </a:r>
            <a:r>
              <a:rPr lang="en" sz="2000" dirty="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	</a:t>
            </a:r>
            <a:r>
              <a:rPr lang="en" sz="2000" b="1" dirty="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 </a:t>
            </a:r>
            <a:endParaRPr sz="2000" dirty="0"/>
          </a:p>
        </p:txBody>
      </p:sp>
      <p:pic>
        <p:nvPicPr>
          <p:cNvPr id="388" name="Google Shape;38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00" y="3521175"/>
            <a:ext cx="1339650" cy="13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/>
          <p:nvPr/>
        </p:nvSpPr>
        <p:spPr>
          <a:xfrm>
            <a:off x="1222151" y="2021825"/>
            <a:ext cx="69063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61"/>
          <p:cNvSpPr txBox="1">
            <a:spLocks noGrp="1"/>
          </p:cNvSpPr>
          <p:nvPr>
            <p:ph type="ctrTitle"/>
          </p:nvPr>
        </p:nvSpPr>
        <p:spPr>
          <a:xfrm>
            <a:off x="554275" y="1230683"/>
            <a:ext cx="81546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arela Round"/>
              <a:buNone/>
            </a:pPr>
            <a:r>
              <a:rPr lang="en" sz="3600"/>
              <a:t>תודה שהשתתפתם בשיעור</a:t>
            </a:r>
            <a:endParaRPr sz="3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3581996" y="0"/>
            <a:ext cx="2431473" cy="137885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039091" y="2262084"/>
            <a:ext cx="782722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71513" algn="just"/>
            <a:r>
              <a:rPr lang="he-IL" sz="21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1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1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596" y="1378857"/>
            <a:ext cx="9142809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הסוויטה הבארוקית </a:t>
            </a:r>
            <a:endParaRPr sz="1100"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2"/>
          </p:nvPr>
        </p:nvSpPr>
        <p:spPr>
          <a:xfrm>
            <a:off x="1162673" y="844745"/>
            <a:ext cx="7757400" cy="334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שרשרת ריקודים שמקורם מעמים שונים באירופה.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בעלי אופי ובמשקל מנוגדים.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ריקודי חובה וריקודי רשות. 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ריקודי החובה: אלמנד</a:t>
            </a:r>
            <a:r>
              <a:rPr lang="he-IL" sz="2000" dirty="0"/>
              <a:t>, </a:t>
            </a:r>
            <a:r>
              <a:rPr lang="en" sz="2000" dirty="0"/>
              <a:t>קורנט</a:t>
            </a:r>
            <a:r>
              <a:rPr lang="he-IL" sz="2000" dirty="0"/>
              <a:t>, </a:t>
            </a:r>
            <a:r>
              <a:rPr lang="en" sz="2000" dirty="0"/>
              <a:t>סרבנד וג'יג.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גיבוש עקרונות ראשונים של הבלט הקלאסי- כגון גו זקוף</a:t>
            </a:r>
            <a:r>
              <a:rPr lang="he-IL" sz="2000" dirty="0"/>
              <a:t>, </a:t>
            </a:r>
            <a:r>
              <a:rPr lang="en" sz="2000" dirty="0"/>
              <a:t>איפוק</a:t>
            </a:r>
            <a:r>
              <a:rPr lang="he-IL" sz="2000" dirty="0"/>
              <a:t>,</a:t>
            </a:r>
            <a:r>
              <a:rPr lang="en" sz="2000" dirty="0"/>
              <a:t>turn - out </a:t>
            </a:r>
            <a:r>
              <a:rPr lang="he-IL" sz="2000" dirty="0"/>
              <a:t> </a:t>
            </a:r>
            <a:r>
              <a:rPr lang="en" sz="2000" dirty="0"/>
              <a:t>וחזית מודגשת לקהל. </a:t>
            </a:r>
            <a:endParaRPr sz="2000" dirty="0"/>
          </a:p>
          <a:p>
            <a:pPr marL="254000" lvl="0" indent="-1397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endParaRPr sz="2000" dirty="0"/>
          </a:p>
          <a:p>
            <a:pPr marL="254000" lvl="0" indent="-1397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הסויטה הבארוקית דגשים</a:t>
            </a: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2"/>
          </p:nvPr>
        </p:nvSpPr>
        <p:spPr>
          <a:xfrm>
            <a:off x="1344596" y="903088"/>
            <a:ext cx="76044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רק האצולה רקדה.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הריקודים נרקדו בדרך כלל בזוגות.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תלבושות - שמלות מפוארות ונעלי עקב.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תבניות גאומטריות וסימטריות.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ליווי מוסיקלי-הרכב קאמרי שהיה מורכב מכלי קשת, כלי נשיפה מעץ ובסו קונטינואו.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דיה מקוונת 1" title="Baroque Dance - Gigue / Il Giardino Armonico">
            <a:hlinkClick r:id="" action="ppaction://media"/>
            <a:extLst>
              <a:ext uri="{FF2B5EF4-FFF2-40B4-BE49-F238E27FC236}">
                <a16:creationId xmlns:a16="http://schemas.microsoft.com/office/drawing/2014/main" id="{B45A9389-D3CF-4EAF-BD57-B6AD09805B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799" y="0"/>
            <a:ext cx="5711283" cy="4283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הסויטה הרומנטית</a:t>
            </a:r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2"/>
          </p:nvPr>
        </p:nvSpPr>
        <p:spPr>
          <a:xfrm>
            <a:off x="0" y="699820"/>
            <a:ext cx="8947711" cy="341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רצף של קטעים היוצרים סיפור.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מופעי ריקודים עממיים במהלך היצירה - סוויטה בתוך סוויטה. 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הסיפור והתוכן חשובים על פני המבניות. </a:t>
            </a:r>
            <a:endParaRPr lang="he-IL"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sz="2000" dirty="0"/>
              <a:t>ביטוי לנושא הלאומיות. </a:t>
            </a: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המוסיקה נכתבה בסגנון פולקלוריסטי.</a:t>
            </a:r>
            <a:endParaRPr sz="2000" dirty="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תלבושות מסורתיות שהבליטו את הלאומיות.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386455" y="15982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הסוויטה הרומנטית המשך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2"/>
          </p:nvPr>
        </p:nvSpPr>
        <p:spPr>
          <a:xfrm>
            <a:off x="513061" y="880980"/>
            <a:ext cx="82779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/>
              <a:t>הסוויטות הרומנטיות נרקדו ע''י להקות מקצועיות. </a:t>
            </a:r>
            <a:endParaRPr sz="200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/>
              <a:t>לרוב הליווי המוסיקלי היה עשיר וצבעוני ע''י תזמורת שלמה.</a:t>
            </a:r>
            <a:endParaRPr sz="200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/>
              <a:t>החלקים השונים באותו ריקוד יכלו להיות מנוגדים בטמפו, בדינמיקה, בכלי נגינה ועוד.</a:t>
            </a:r>
            <a:endParaRPr sz="2000"/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/>
              <a:t>הוראות הביצוע נכתבו בפרטיטורה בדיוק רב ע''י המלחינים.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447705" y="435370"/>
            <a:ext cx="8371200" cy="540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הריקוד הספרדי מתוך הבלט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“אגם הברבורים”</a:t>
            </a:r>
            <a:endParaRPr sz="3500"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2"/>
          </p:nvPr>
        </p:nvSpPr>
        <p:spPr>
          <a:xfrm>
            <a:off x="255150" y="1154778"/>
            <a:ext cx="8633700" cy="3114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ארץ מוצא ספרד 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משקל משולש 3/4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תזמור:</a:t>
            </a:r>
            <a:r>
              <a:rPr lang="he-IL" sz="2000" dirty="0"/>
              <a:t> </a:t>
            </a:r>
            <a:r>
              <a:rPr lang="en" sz="2000" dirty="0"/>
              <a:t>כלי נשיפה מעץ וממתכת</a:t>
            </a:r>
            <a:r>
              <a:rPr lang="he-IL" sz="2000" dirty="0"/>
              <a:t>, </a:t>
            </a:r>
            <a:r>
              <a:rPr lang="en" sz="2000" dirty="0"/>
              <a:t>תוף מרים</a:t>
            </a:r>
            <a:r>
              <a:rPr lang="he-IL" sz="2000" dirty="0"/>
              <a:t>, </a:t>
            </a:r>
            <a:r>
              <a:rPr lang="en" sz="2000" dirty="0"/>
              <a:t>כלי קשת</a:t>
            </a:r>
            <a:r>
              <a:rPr lang="he-IL" sz="2000" dirty="0"/>
              <a:t>, </a:t>
            </a:r>
            <a:r>
              <a:rPr lang="en" sz="2000" dirty="0"/>
              <a:t>קסטנייטות. 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 dirty="0"/>
              <a:t>ניגודים חזקים בדינמיקה</a:t>
            </a:r>
            <a:endParaRPr sz="2000" dirty="0"/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000" dirty="0"/>
              <a:t>טמפו</a:t>
            </a:r>
            <a:r>
              <a:rPr lang="he-IL" sz="2000" dirty="0"/>
              <a:t>: </a:t>
            </a:r>
            <a:r>
              <a:rPr lang="en" sz="2000" dirty="0"/>
              <a:t> Allegro non troppo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1275</Words>
  <Application>Microsoft Office PowerPoint</Application>
  <PresentationFormat>‫הצגה על המסך (16:9)</PresentationFormat>
  <Paragraphs>148</Paragraphs>
  <Slides>37</Slides>
  <Notes>36</Notes>
  <HiddenSlides>0</HiddenSlides>
  <MMClips>8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37</vt:i4>
      </vt:variant>
    </vt:vector>
  </HeadingPairs>
  <TitlesOfParts>
    <vt:vector size="43" baseType="lpstr">
      <vt:lpstr>Calibri</vt:lpstr>
      <vt:lpstr>Varela Round</vt:lpstr>
      <vt:lpstr>Arial</vt:lpstr>
      <vt:lpstr>David</vt:lpstr>
      <vt:lpstr>Simple Light</vt:lpstr>
      <vt:lpstr>ערכת נושא Office</vt:lpstr>
      <vt:lpstr>מערכת שידורים לאומית</vt:lpstr>
      <vt:lpstr>שם השיעור: צורות במוסיקה –סוויטה,  צורת סונטה, לייט מוטיב - חלק א'</vt:lpstr>
      <vt:lpstr>מה נלמד היום </vt:lpstr>
      <vt:lpstr>הסוויטה הבארוקית </vt:lpstr>
      <vt:lpstr>הסויטה הבארוקית דגשים</vt:lpstr>
      <vt:lpstr>מצגת של PowerPoint‏</vt:lpstr>
      <vt:lpstr>הסויטה הרומנטית</vt:lpstr>
      <vt:lpstr>הסוויטה הרומנטית המשך</vt:lpstr>
      <vt:lpstr>הריקוד הספרדי מתוך הבלט  “אגם הברבורים”</vt:lpstr>
      <vt:lpstr>מצגת של PowerPoint‏</vt:lpstr>
      <vt:lpstr>הריקוד הסיני מתוך  “מפצח האגוזים”</vt:lpstr>
      <vt:lpstr> “מפצח האגוזים” מת'יו בורן</vt:lpstr>
      <vt:lpstr>ריקוד רוסי מתוך הבלט  “מפצח האגוזים”</vt:lpstr>
      <vt:lpstr>מצגת של PowerPoint‏</vt:lpstr>
      <vt:lpstr>סיכום</vt:lpstr>
      <vt:lpstr>משימה</vt:lpstr>
      <vt:lpstr>תודה שהשתתפתם בשיעור  הצטרפו אלינו לחלק ב'</vt:lpstr>
      <vt:lpstr>שם השיעור: צורות במוסיקה – סוויטה, צורת סונטה,  לייט מוטיב -חלק ב'</vt:lpstr>
      <vt:lpstr>מה נלמד היום </vt:lpstr>
      <vt:lpstr>לייטמוטיב</vt:lpstr>
      <vt:lpstr>דוגמה ללייט מוטיב בבלט אגם הברבורים</vt:lpstr>
      <vt:lpstr>המפגש של זיגפריד ואודט</vt:lpstr>
      <vt:lpstr>הפרת השבועה</vt:lpstr>
      <vt:lpstr>דוגמה ללייט מוטיב בבלט אגם הברבורים</vt:lpstr>
      <vt:lpstr>הנצחון על המכשף</vt:lpstr>
      <vt:lpstr>סיכום</vt:lpstr>
      <vt:lpstr>סימפוניה ברה</vt:lpstr>
      <vt:lpstr>סימפוניה</vt:lpstr>
      <vt:lpstr>(sonata form) צורת סונטה </vt:lpstr>
      <vt:lpstr>צורת סונטה -מבנה א-ב-א</vt:lpstr>
      <vt:lpstr>סימפוניה ברה - ניתוח מוזיקלי</vt:lpstr>
      <vt:lpstr>היצירה המחולית</vt:lpstr>
      <vt:lpstr>מצגת של PowerPoint‏</vt:lpstr>
      <vt:lpstr>צורת סונטה - תרשים -סימפוניה ברה </vt:lpstr>
      <vt:lpstr>דוגמה לשאלת בגרות</vt:lpstr>
      <vt:lpstr>תודה שהשתתפתם בשיעור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Anat</dc:creator>
  <cp:lastModifiedBy>שני שמלה/Shani Chemla</cp:lastModifiedBy>
  <cp:revision>7</cp:revision>
  <dcterms:modified xsi:type="dcterms:W3CDTF">2022-01-30T10:32:11Z</dcterms:modified>
</cp:coreProperties>
</file>