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2"/>
  </p:notesMasterIdLst>
  <p:sldIdLst>
    <p:sldId id="257" r:id="rId2"/>
    <p:sldId id="309" r:id="rId3"/>
    <p:sldId id="263" r:id="rId4"/>
    <p:sldId id="422" r:id="rId5"/>
    <p:sldId id="423" r:id="rId6"/>
    <p:sldId id="425" r:id="rId7"/>
    <p:sldId id="424" r:id="rId8"/>
    <p:sldId id="427" r:id="rId9"/>
    <p:sldId id="428" r:id="rId10"/>
    <p:sldId id="429" r:id="rId11"/>
    <p:sldId id="430" r:id="rId12"/>
    <p:sldId id="431" r:id="rId13"/>
    <p:sldId id="426" r:id="rId14"/>
    <p:sldId id="456" r:id="rId15"/>
    <p:sldId id="457" r:id="rId16"/>
    <p:sldId id="440" r:id="rId17"/>
    <p:sldId id="439" r:id="rId18"/>
    <p:sldId id="441" r:id="rId19"/>
    <p:sldId id="442" r:id="rId20"/>
    <p:sldId id="432" r:id="rId21"/>
    <p:sldId id="433" r:id="rId22"/>
    <p:sldId id="434" r:id="rId23"/>
    <p:sldId id="435" r:id="rId24"/>
    <p:sldId id="333" r:id="rId25"/>
    <p:sldId id="334" r:id="rId26"/>
    <p:sldId id="335" r:id="rId27"/>
    <p:sldId id="337" r:id="rId28"/>
    <p:sldId id="339" r:id="rId29"/>
    <p:sldId id="329" r:id="rId30"/>
    <p:sldId id="361" r:id="rId31"/>
    <p:sldId id="436" r:id="rId32"/>
    <p:sldId id="443" r:id="rId33"/>
    <p:sldId id="444" r:id="rId34"/>
    <p:sldId id="438" r:id="rId35"/>
    <p:sldId id="448" r:id="rId36"/>
    <p:sldId id="445" r:id="rId37"/>
    <p:sldId id="437" r:id="rId38"/>
    <p:sldId id="446" r:id="rId39"/>
    <p:sldId id="447" r:id="rId40"/>
    <p:sldId id="450" r:id="rId41"/>
    <p:sldId id="449" r:id="rId42"/>
    <p:sldId id="451" r:id="rId43"/>
    <p:sldId id="452" r:id="rId44"/>
    <p:sldId id="453" r:id="rId45"/>
    <p:sldId id="454" r:id="rId46"/>
    <p:sldId id="458" r:id="rId47"/>
    <p:sldId id="459" r:id="rId48"/>
    <p:sldId id="455" r:id="rId49"/>
    <p:sldId id="421" r:id="rId50"/>
    <p:sldId id="291" r:id="rId5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6CF0FF"/>
    <a:srgbClr val="192A72"/>
    <a:srgbClr val="E0E0E0"/>
    <a:srgbClr val="E6E6E6"/>
    <a:srgbClr val="11A4AB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3842" autoAdjust="0"/>
  </p:normalViewPr>
  <p:slideViewPr>
    <p:cSldViewPr snapToGrid="0" snapToObjects="1">
      <p:cViewPr varScale="1">
        <p:scale>
          <a:sx n="73" d="100"/>
          <a:sy n="73" d="100"/>
        </p:scale>
        <p:origin x="1070" y="72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כ"ה/אלול/תש"ף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241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6253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7022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079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4185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5752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229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כ"ה/אלול/תש"ף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74" r:id="rId3"/>
    <p:sldLayoutId id="2147483675" r:id="rId4"/>
    <p:sldLayoutId id="2147483650" r:id="rId5"/>
    <p:sldLayoutId id="2147483676" r:id="rId6"/>
    <p:sldLayoutId id="2147483653" r:id="rId7"/>
    <p:sldLayoutId id="2147483666" r:id="rId8"/>
    <p:sldLayoutId id="2147483677" r:id="rId9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A1%D7%90%D7%98%D7%99%D7%A8%D7%94" TargetMode="External"/><Relationship Id="rId2" Type="http://schemas.openxmlformats.org/officeDocument/2006/relationships/hyperlink" Target="https://he.wikipedia.org/wiki/%D7%A1%D7%A4%D7%A8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hyperlink" Target="https://he.wikipedia.org/wiki/%D7%91%D7%99%D7%A6%D7%94" TargetMode="External"/><Relationship Id="rId4" Type="http://schemas.openxmlformats.org/officeDocument/2006/relationships/hyperlink" Target="https://he.wikipedia.org/wiki/172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he.wikipedia.org/wiki/%D7%A1%D7%93%D7%A8_%D7%91%D7%AA%D7%99%D7%9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053225-BE16-48CA-A6A9-0C2CD88BF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5007" y="1122549"/>
            <a:ext cx="3930868" cy="3938745"/>
          </a:xfrm>
        </p:spPr>
        <p:txBody>
          <a:bodyPr>
            <a:normAutofit/>
          </a:bodyPr>
          <a:lstStyle/>
          <a:p>
            <a:r>
              <a:rPr lang="he-IL" dirty="0"/>
              <a:t>כרגיל: </a:t>
            </a:r>
            <a:r>
              <a:rPr lang="en-US" dirty="0" err="1"/>
              <a:t>tasm</a:t>
            </a:r>
            <a:r>
              <a:rPr lang="en-US" dirty="0"/>
              <a:t>, </a:t>
            </a:r>
            <a:r>
              <a:rPr lang="en-US" dirty="0" err="1"/>
              <a:t>tlink</a:t>
            </a:r>
            <a:endParaRPr lang="en-US" dirty="0"/>
          </a:p>
          <a:p>
            <a:r>
              <a:rPr lang="he-IL" dirty="0"/>
              <a:t>מוודאים שאין שגיאות</a:t>
            </a:r>
          </a:p>
          <a:p>
            <a:r>
              <a:rPr lang="en-US" dirty="0"/>
              <a:t>td filename</a:t>
            </a:r>
          </a:p>
          <a:p>
            <a:r>
              <a:rPr lang="en-US" dirty="0"/>
              <a:t>view -&gt; </a:t>
            </a:r>
            <a:r>
              <a:rPr lang="en-US" dirty="0" err="1"/>
              <a:t>cpu</a:t>
            </a:r>
            <a:endParaRPr lang="en-US" dirty="0"/>
          </a:p>
          <a:p>
            <a:endParaRPr lang="en-US" dirty="0"/>
          </a:p>
          <a:p>
            <a:r>
              <a:rPr lang="he-IL" dirty="0"/>
              <a:t>תזכורת: 2 הפקודות הראשונות מאתחלות את ה- – </a:t>
            </a:r>
            <a:r>
              <a:rPr lang="en-US" dirty="0"/>
              <a:t>DS</a:t>
            </a:r>
            <a:r>
              <a:rPr lang="he-IL" dirty="0"/>
              <a:t>, יש לבצע אותן</a:t>
            </a:r>
            <a:r>
              <a:rPr lang="en-US" dirty="0"/>
              <a:t> </a:t>
            </a:r>
            <a:r>
              <a:rPr lang="he-IL" dirty="0"/>
              <a:t> בעזרת </a:t>
            </a:r>
            <a:r>
              <a:rPr lang="en-US" dirty="0"/>
              <a:t>F8</a:t>
            </a:r>
            <a:endParaRPr lang="he-IL" dirty="0"/>
          </a:p>
          <a:p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499127-37DD-4383-A951-20647A508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איך רואים את המשתנים ב- </a:t>
            </a:r>
            <a:r>
              <a:rPr lang="en-US" dirty="0"/>
              <a:t>TD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3250C0-515A-4CB2-B9AF-D0052ED94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5" y="1122549"/>
            <a:ext cx="7535916" cy="507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9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A0071F-1021-41AF-8754-67ECFD6C9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24930" y="1114097"/>
            <a:ext cx="3551796" cy="3947197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לאחר ביצוע 2 הפקודות, גשו עם העכבר לאזור שמתחת לקוד – שימו לב שכרגע רואים שם את </a:t>
            </a:r>
            <a:r>
              <a:rPr lang="en-US" dirty="0"/>
              <a:t>ES Extra Segment</a:t>
            </a:r>
            <a:r>
              <a:rPr lang="he-IL" dirty="0"/>
              <a:t>.</a:t>
            </a:r>
          </a:p>
          <a:p>
            <a:pPr marL="0" indent="0">
              <a:buNone/>
            </a:pPr>
            <a:r>
              <a:rPr lang="he-IL" dirty="0"/>
              <a:t>הקליקו </a:t>
            </a:r>
            <a:r>
              <a:rPr lang="en-US" dirty="0" err="1"/>
              <a:t>ctrl+g</a:t>
            </a:r>
            <a:r>
              <a:rPr lang="he-IL" dirty="0"/>
              <a:t>, יפתח חלון</a:t>
            </a:r>
          </a:p>
          <a:p>
            <a:pPr marL="0" indent="0">
              <a:buNone/>
            </a:pPr>
            <a:r>
              <a:rPr lang="he-IL" dirty="0"/>
              <a:t>כתבו בתוכו </a:t>
            </a:r>
            <a:r>
              <a:rPr lang="en-US" dirty="0"/>
              <a:t>ds:0</a:t>
            </a:r>
          </a:p>
          <a:p>
            <a:pPr marL="0" indent="0">
              <a:buNone/>
            </a:pPr>
            <a:endParaRPr lang="en-I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72CAAC-EA47-4FAB-A840-2522388B7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15" y="1114097"/>
            <a:ext cx="7420736" cy="5040062"/>
          </a:xfrm>
          <a:prstGeom prst="rect">
            <a:avLst/>
          </a:prstGeom>
        </p:spPr>
      </p:pic>
      <p:sp>
        <p:nvSpPr>
          <p:cNvPr id="9" name="חץ: למטה 15">
            <a:extLst>
              <a:ext uri="{FF2B5EF4-FFF2-40B4-BE49-F238E27FC236}">
                <a16:creationId xmlns:a16="http://schemas.microsoft.com/office/drawing/2014/main" id="{A55457D6-5A2B-4091-AE42-CAFEA899D1B8}"/>
              </a:ext>
            </a:extLst>
          </p:cNvPr>
          <p:cNvSpPr/>
          <p:nvPr/>
        </p:nvSpPr>
        <p:spPr>
          <a:xfrm rot="4416362" flipH="1">
            <a:off x="6604299" y="1904422"/>
            <a:ext cx="147948" cy="4813302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0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F6563F-3187-4F18-BF8C-5B209F6C8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23180" y="974747"/>
            <a:ext cx="2753545" cy="4086548"/>
          </a:xfrm>
        </p:spPr>
        <p:txBody>
          <a:bodyPr/>
          <a:lstStyle/>
          <a:p>
            <a:r>
              <a:rPr lang="he-IL" dirty="0"/>
              <a:t>כעת יופיע ה- </a:t>
            </a:r>
            <a:r>
              <a:rPr lang="en-US" dirty="0"/>
              <a:t>DS</a:t>
            </a:r>
            <a:r>
              <a:rPr lang="he-IL" dirty="0"/>
              <a:t> וניתן לראות את המשתנים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9B48D5-2C14-4E84-BD2A-0672A9DAB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29" y="875448"/>
            <a:ext cx="8056818" cy="5493862"/>
          </a:xfrm>
          <a:prstGeom prst="rect">
            <a:avLst/>
          </a:prstGeom>
        </p:spPr>
      </p:pic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29580B02-D3D6-4C94-8DDE-E0F01B562336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44148" y="3428999"/>
            <a:ext cx="6217353" cy="1731593"/>
          </a:xfrm>
          <a:prstGeom prst="curvedConnector3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A58E18AB-702E-47E0-B7EF-55BB1ECA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179" y="2413000"/>
            <a:ext cx="3166582" cy="274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0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EDF460-ED3F-49DF-BD41-F2E624AF2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7559" y="998859"/>
            <a:ext cx="3489167" cy="4062435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view -&gt; variables</a:t>
            </a:r>
          </a:p>
          <a:p>
            <a:pPr marL="0" indent="0">
              <a:buNone/>
            </a:pPr>
            <a:r>
              <a:rPr lang="he-IL" dirty="0"/>
              <a:t>שימו לב לחלון מצד ימין שמאפשר גלילה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5B8BDC-12C6-40AC-89D2-51BF3159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עוד שיטה לראות את המשתנים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04803-4E58-4F37-BA70-8527D1BAD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4" y="1870841"/>
            <a:ext cx="7841366" cy="488700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C227AB-8A67-4BC1-8B8E-D4065194DEEC}"/>
              </a:ext>
            </a:extLst>
          </p:cNvPr>
          <p:cNvCxnSpPr/>
          <p:nvPr/>
        </p:nvCxnSpPr>
        <p:spPr>
          <a:xfrm flipH="1">
            <a:off x="6295697" y="2701159"/>
            <a:ext cx="3647089" cy="2795751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89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895A0C-CB57-4C30-BA70-1DE38C266A7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-1" y="875448"/>
            <a:ext cx="7720783" cy="511895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0D80E1-2C8A-4319-8C47-115F2D59C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עוד דרך לראות את המשתנים בזיכרון</a:t>
            </a:r>
            <a:endParaRPr lang="en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5F8EB-E068-4C7F-BA33-BF6DA9EEE460}"/>
              </a:ext>
            </a:extLst>
          </p:cNvPr>
          <p:cNvSpPr txBox="1"/>
          <p:nvPr/>
        </p:nvSpPr>
        <p:spPr>
          <a:xfrm>
            <a:off x="8102600" y="1272282"/>
            <a:ext cx="3669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/>
              <a:t>הקשת </a:t>
            </a:r>
            <a:r>
              <a:rPr lang="en-US" sz="2000" dirty="0" err="1"/>
              <a:t>ctrl+g</a:t>
            </a:r>
            <a:r>
              <a:rPr lang="he-IL" sz="2000" dirty="0"/>
              <a:t> ואז את שם המשתנה – תפנה אותנו ישירות למיקומו בזיכרון</a:t>
            </a:r>
            <a:endParaRPr lang="en-IL" sz="2000" dirty="0"/>
          </a:p>
        </p:txBody>
      </p:sp>
    </p:spTree>
    <p:extLst>
      <p:ext uri="{BB962C8B-B14F-4D97-AF65-F5344CB8AC3E}">
        <p14:creationId xmlns:p14="http://schemas.microsoft.com/office/powerpoint/2010/main" val="1649206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9CE8EA-9008-463A-8C0F-2C3E0EEEB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875448"/>
            <a:ext cx="7331179" cy="49718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ECA4F5-FAFC-4EAF-9624-880C71AF0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144" y="1656279"/>
            <a:ext cx="3166582" cy="274759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B531DD-48B3-48A8-88CC-31ADCE46FEFE}"/>
              </a:ext>
            </a:extLst>
          </p:cNvPr>
          <p:cNvCxnSpPr>
            <a:cxnSpLocks/>
          </p:cNvCxnSpPr>
          <p:nvPr/>
        </p:nvCxnSpPr>
        <p:spPr>
          <a:xfrm flipH="1">
            <a:off x="1511300" y="3429000"/>
            <a:ext cx="7658100" cy="1104900"/>
          </a:xfrm>
          <a:prstGeom prst="straightConnector1">
            <a:avLst/>
          </a:prstGeom>
          <a:ln w="730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88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3D4C307-AEBA-4AC3-A3F4-CAB70121A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" y="12700"/>
            <a:ext cx="3613609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37A0506-E468-4BC9-997C-9FB29831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810" y="155448"/>
            <a:ext cx="9802206" cy="720000"/>
          </a:xfrm>
        </p:spPr>
        <p:txBody>
          <a:bodyPr/>
          <a:lstStyle/>
          <a:p>
            <a:r>
              <a:rPr lang="he-IL" dirty="0"/>
              <a:t>שימו לב למשתנה </a:t>
            </a:r>
            <a:r>
              <a:rPr lang="en-US" dirty="0"/>
              <a:t>var3</a:t>
            </a:r>
            <a:endParaRPr lang="en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E2268A-EE08-4AEF-85F5-D285B78D3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614" y="1026435"/>
            <a:ext cx="2153848" cy="53245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1F18F3-7F5E-4A4D-A8CC-BD3C711B73AA}"/>
              </a:ext>
            </a:extLst>
          </p:cNvPr>
          <p:cNvSpPr txBox="1"/>
          <p:nvPr/>
        </p:nvSpPr>
        <p:spPr>
          <a:xfrm>
            <a:off x="3730968" y="1378174"/>
            <a:ext cx="18815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ds:d</a:t>
            </a:r>
            <a:endParaRPr lang="en-US" sz="2000" dirty="0"/>
          </a:p>
          <a:p>
            <a:r>
              <a:rPr lang="en-US" sz="2000" dirty="0" err="1"/>
              <a:t>ds:c</a:t>
            </a:r>
            <a:endParaRPr lang="en-US" sz="2000" dirty="0"/>
          </a:p>
          <a:p>
            <a:r>
              <a:rPr lang="en-US" sz="2000" dirty="0" err="1"/>
              <a:t>ds:b</a:t>
            </a:r>
            <a:endParaRPr lang="en-US" sz="2000" dirty="0"/>
          </a:p>
          <a:p>
            <a:r>
              <a:rPr lang="en-US" sz="2000" dirty="0" err="1"/>
              <a:t>ds:a</a:t>
            </a:r>
            <a:endParaRPr lang="en-US" sz="2000" dirty="0"/>
          </a:p>
          <a:p>
            <a:r>
              <a:rPr lang="en-US" sz="2000" dirty="0"/>
              <a:t>ds:9</a:t>
            </a:r>
          </a:p>
          <a:p>
            <a:r>
              <a:rPr lang="en-US" sz="2000" dirty="0"/>
              <a:t>ds:8</a:t>
            </a:r>
          </a:p>
          <a:p>
            <a:r>
              <a:rPr lang="en-US" sz="2000" dirty="0"/>
              <a:t>ds:7</a:t>
            </a:r>
          </a:p>
          <a:p>
            <a:r>
              <a:rPr lang="en-US" sz="2000" dirty="0"/>
              <a:t>ds:6</a:t>
            </a:r>
          </a:p>
          <a:p>
            <a:r>
              <a:rPr lang="en-US" sz="2000" dirty="0"/>
              <a:t>ds:5</a:t>
            </a:r>
          </a:p>
          <a:p>
            <a:r>
              <a:rPr lang="en-US" sz="2000" dirty="0"/>
              <a:t>ds:4</a:t>
            </a:r>
          </a:p>
          <a:p>
            <a:r>
              <a:rPr lang="en-US" sz="2000" dirty="0"/>
              <a:t>ds:3</a:t>
            </a:r>
          </a:p>
          <a:p>
            <a:r>
              <a:rPr lang="en-US" sz="2000" dirty="0"/>
              <a:t>ds:2</a:t>
            </a:r>
          </a:p>
          <a:p>
            <a:r>
              <a:rPr lang="en-US" sz="2000" dirty="0"/>
              <a:t>ds:1</a:t>
            </a:r>
          </a:p>
          <a:p>
            <a:r>
              <a:rPr lang="en-US" sz="2000" dirty="0"/>
              <a:t>ds:0</a:t>
            </a:r>
          </a:p>
          <a:p>
            <a:endParaRPr lang="en-IL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5DABC-035C-49D3-AE82-D9DDD3105E52}"/>
              </a:ext>
            </a:extLst>
          </p:cNvPr>
          <p:cNvSpPr txBox="1"/>
          <p:nvPr/>
        </p:nvSpPr>
        <p:spPr>
          <a:xfrm>
            <a:off x="9640200" y="4771471"/>
            <a:ext cx="2301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200" dirty="0"/>
              <a:t>(*) הדוגמה מתוך ספר אסמבלי של האוניברסיטה הפתוחה 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893409B0-F541-4B27-9880-827D45301B9D}"/>
              </a:ext>
            </a:extLst>
          </p:cNvPr>
          <p:cNvCxnSpPr>
            <a:cxnSpLocks/>
          </p:cNvCxnSpPr>
          <p:nvPr/>
        </p:nvCxnSpPr>
        <p:spPr>
          <a:xfrm>
            <a:off x="2285123" y="2139290"/>
            <a:ext cx="3142594" cy="3100555"/>
          </a:xfrm>
          <a:prstGeom prst="curvedConnector3">
            <a:avLst>
              <a:gd name="adj1" fmla="val 50000"/>
            </a:avLst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e 5">
            <a:extLst>
              <a:ext uri="{FF2B5EF4-FFF2-40B4-BE49-F238E27FC236}">
                <a16:creationId xmlns:a16="http://schemas.microsoft.com/office/drawing/2014/main" id="{33DBF8FA-B42F-43BD-9C7E-9041D3AE357B}"/>
              </a:ext>
            </a:extLst>
          </p:cNvPr>
          <p:cNvSpPr/>
          <p:nvPr/>
        </p:nvSpPr>
        <p:spPr>
          <a:xfrm rot="10800000">
            <a:off x="6783356" y="5002924"/>
            <a:ext cx="647465" cy="635884"/>
          </a:xfrm>
          <a:prstGeom prst="leftBrace">
            <a:avLst/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2DD6656-0059-4B05-AE90-0DA882914F0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שימו לב לסדר הבתים </a:t>
            </a:r>
            <a:br>
              <a:rPr lang="en-US" dirty="0"/>
            </a:br>
            <a:r>
              <a:rPr lang="he-IL" dirty="0"/>
              <a:t>ש-</a:t>
            </a:r>
            <a:r>
              <a:rPr lang="en-US" dirty="0"/>
              <a:t>var3</a:t>
            </a:r>
            <a:r>
              <a:rPr lang="he-IL" dirty="0"/>
              <a:t> מופיע בזיכרון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76459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9442AF-EEF4-48EF-A380-71190ECD5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 Endian, Big Endian</a:t>
            </a:r>
            <a:endParaRPr lang="en-IL" dirty="0"/>
          </a:p>
        </p:txBody>
      </p:sp>
      <p:pic>
        <p:nvPicPr>
          <p:cNvPr id="4" name="Picture 2" descr="Image result for little endian">
            <a:extLst>
              <a:ext uri="{FF2B5EF4-FFF2-40B4-BE49-F238E27FC236}">
                <a16:creationId xmlns:a16="http://schemas.microsoft.com/office/drawing/2014/main" id="{DB0D7348-DF1D-470F-AD59-58F6F8BBA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" y="1095704"/>
            <a:ext cx="9401504" cy="47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762711-B441-4679-8695-12B8BC2CBD67}"/>
              </a:ext>
            </a:extLst>
          </p:cNvPr>
          <p:cNvSpPr txBox="1"/>
          <p:nvPr/>
        </p:nvSpPr>
        <p:spPr>
          <a:xfrm>
            <a:off x="9824485" y="1488558"/>
            <a:ext cx="2179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/>
              <a:t>אסמבלי ב-8086 עובד עם</a:t>
            </a:r>
            <a:br>
              <a:rPr lang="en-US" sz="2400" dirty="0"/>
            </a:br>
            <a:r>
              <a:rPr lang="he-IL" sz="2400" dirty="0"/>
              <a:t> </a:t>
            </a:r>
            <a:r>
              <a:rPr lang="en-US" sz="2400" dirty="0"/>
              <a:t>Big Endian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211136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FE4AEC-8284-46F3-BED0-B9AB352B9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/>
              <a:t>מתוך הספר מסעי </a:t>
            </a:r>
            <a:r>
              <a:rPr lang="he-IL" sz="3600" dirty="0" err="1"/>
              <a:t>גוליבר</a:t>
            </a:r>
            <a:r>
              <a:rPr lang="he-IL" sz="3600" dirty="0"/>
              <a:t> </a:t>
            </a:r>
            <a:br>
              <a:rPr lang="en-US" sz="3600" dirty="0"/>
            </a:br>
            <a:r>
              <a:rPr lang="he-IL" sz="3600" dirty="0"/>
              <a:t>מאת ג'ונתן </a:t>
            </a:r>
            <a:r>
              <a:rPr lang="he-IL" sz="3600" dirty="0" err="1"/>
              <a:t>סוויפט</a:t>
            </a:r>
            <a:r>
              <a:rPr lang="he-IL" sz="3600" dirty="0"/>
              <a:t> </a:t>
            </a:r>
            <a:endParaRPr lang="en-IL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442F47-901B-4AC7-9DA6-B643C8C0B28C}"/>
              </a:ext>
            </a:extLst>
          </p:cNvPr>
          <p:cNvSpPr txBox="1">
            <a:spLocks/>
          </p:cNvSpPr>
          <p:nvPr/>
        </p:nvSpPr>
        <p:spPr>
          <a:xfrm>
            <a:off x="1360967" y="1055638"/>
            <a:ext cx="10422437" cy="4058622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e-IL" sz="2000" dirty="0"/>
              <a:t>אחד ה</a:t>
            </a:r>
            <a:r>
              <a:rPr lang="he-IL" sz="2000" dirty="0">
                <a:hlinkClick r:id="rId2" tooltip="ספ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ספרים</a:t>
            </a:r>
            <a:r>
              <a:rPr lang="he-IL" sz="2000" dirty="0"/>
              <a:t> ה</a:t>
            </a:r>
            <a:r>
              <a:rPr lang="he-IL" sz="2000" dirty="0">
                <a:hlinkClick r:id="rId3" tooltip="סאטיר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סאטיריים</a:t>
            </a:r>
            <a:r>
              <a:rPr lang="he-IL" sz="2000" dirty="0"/>
              <a:t> המוכרים בעולם כולו. המהדורה הראשונה שלו יצאה לאור בשנת </a:t>
            </a:r>
            <a:r>
              <a:rPr lang="he-IL" sz="2000" dirty="0">
                <a:hlinkClick r:id="rId4" tooltip="17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1726</a:t>
            </a:r>
            <a:r>
              <a:rPr lang="he-IL" sz="2000" dirty="0"/>
              <a:t> והייתה לרב-מכר בן-לילה.</a:t>
            </a:r>
          </a:p>
          <a:p>
            <a:pPr marL="0" indent="0">
              <a:buFont typeface="Arial" pitchFamily="34" charset="0"/>
              <a:buNone/>
            </a:pPr>
            <a:r>
              <a:rPr lang="he-IL" sz="2000" dirty="0"/>
              <a:t>ספינתו של </a:t>
            </a:r>
            <a:r>
              <a:rPr lang="he-IL" sz="2000" dirty="0" err="1"/>
              <a:t>גוליבר</a:t>
            </a:r>
            <a:r>
              <a:rPr lang="he-IL" sz="2000" dirty="0"/>
              <a:t> נטרפת  בחופי ליליפוט, והוא נלכד על ידי האנשים הזעירים שבאי. </a:t>
            </a:r>
          </a:p>
          <a:p>
            <a:pPr marL="0" indent="0">
              <a:buFont typeface="Arial" pitchFamily="34" charset="0"/>
              <a:buNone/>
            </a:pPr>
            <a:r>
              <a:rPr lang="he-IL" sz="2000" dirty="0"/>
              <a:t>הוא לומד שהממלכה ליליפוט, נמצאת במצב מלחמה עם ממלכה שכנה בשם </a:t>
            </a:r>
            <a:r>
              <a:rPr lang="he-IL" sz="2000" dirty="0" err="1"/>
              <a:t>בלפוסקו</a:t>
            </a:r>
            <a:r>
              <a:rPr lang="he-IL" sz="2000" dirty="0"/>
              <a:t>, כשעילת הסכסוך הוא ויכוח מר בשאלה מאיזה צד יש לשבור או לחתוך את קליפתה של </a:t>
            </a:r>
            <a:r>
              <a:rPr lang="he-IL" sz="2000" dirty="0">
                <a:hlinkClick r:id="rId5" tooltip="ביצ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ביצה</a:t>
            </a:r>
            <a:r>
              <a:rPr lang="he-IL" sz="2000" dirty="0"/>
              <a:t> מבושלת: מן הצד החד או מן הצד הקהה. </a:t>
            </a:r>
          </a:p>
          <a:p>
            <a:pPr marL="0" indent="0">
              <a:buFont typeface="Arial" pitchFamily="34" charset="0"/>
              <a:buNone/>
            </a:pPr>
            <a:r>
              <a:rPr lang="he-IL" sz="2000" dirty="0"/>
              <a:t>הוא מתחבב על המלך המקומי וזוכה להערכה, בעיקר משום שהוא מצליח לחסל את הצי של הממלכה היריבה "</a:t>
            </a:r>
            <a:r>
              <a:rPr lang="he-IL" sz="2000" dirty="0" err="1"/>
              <a:t>בלפוסקו</a:t>
            </a:r>
            <a:r>
              <a:rPr lang="he-IL" sz="2000" dirty="0"/>
              <a:t>". אולם </a:t>
            </a:r>
            <a:r>
              <a:rPr lang="he-IL" sz="2000" dirty="0" err="1"/>
              <a:t>גוליבר</a:t>
            </a:r>
            <a:r>
              <a:rPr lang="he-IL" sz="2000" dirty="0"/>
              <a:t> מסרב לשתף פעולה עם מלך ליליפוט שמנסה לשעבד את </a:t>
            </a:r>
            <a:r>
              <a:rPr lang="he-IL" sz="2000" dirty="0" err="1"/>
              <a:t>בלפוסקו</a:t>
            </a:r>
            <a:r>
              <a:rPr lang="he-IL" sz="2000" dirty="0"/>
              <a:t>, ולכן הוא מוקע כבוגד והמלך זומם להוציאו להורג. </a:t>
            </a:r>
          </a:p>
        </p:txBody>
      </p:sp>
      <p:pic>
        <p:nvPicPr>
          <p:cNvPr id="6" name="Picture 4" descr="https://upload.wikimedia.org/wikipedia/commons/4/43/Gullivers_travels.jpg">
            <a:extLst>
              <a:ext uri="{FF2B5EF4-FFF2-40B4-BE49-F238E27FC236}">
                <a16:creationId xmlns:a16="http://schemas.microsoft.com/office/drawing/2014/main" id="{C78EC84B-ACA0-491E-A763-D9F713FC1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799864"/>
            <a:ext cx="3494837" cy="290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611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DB150C-5A66-4D8B-8936-258DFEBF1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252" y="1357424"/>
            <a:ext cx="3219253" cy="2580767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FA45CD6E-2970-4DE2-ABEF-AC9FDE6DF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42" y="1144021"/>
            <a:ext cx="5334000" cy="37721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946515-BB91-4C6B-B0F5-14CD948F1DA2}"/>
              </a:ext>
            </a:extLst>
          </p:cNvPr>
          <p:cNvSpPr/>
          <p:nvPr/>
        </p:nvSpPr>
        <p:spPr>
          <a:xfrm>
            <a:off x="515273" y="5113814"/>
            <a:ext cx="7203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400" dirty="0">
                <a:solidFill>
                  <a:srgbClr val="222222"/>
                </a:solidFill>
                <a:latin typeface="Arial" panose="020B0604020202020204" pitchFamily="34" charset="0"/>
              </a:rPr>
              <a:t> אנקדוטה מעניינת היא שאפיון המחלוקת </a:t>
            </a:r>
            <a:r>
              <a:rPr lang="he-IL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שסוויפט</a:t>
            </a:r>
            <a:r>
              <a:rPr lang="he-IL" sz="2400" dirty="0">
                <a:solidFill>
                  <a:srgbClr val="222222"/>
                </a:solidFill>
                <a:latin typeface="Arial" panose="020B0604020202020204" pitchFamily="34" charset="0"/>
              </a:rPr>
              <a:t> השתמש בה - </a:t>
            </a:r>
            <a:r>
              <a:rPr lang="en-US" sz="2400" b="1" dirty="0">
                <a:solidFill>
                  <a:srgbClr val="222222"/>
                </a:solidFill>
                <a:latin typeface="Arial" panose="020B0604020202020204" pitchFamily="34" charset="0"/>
              </a:rPr>
              <a:t>Big Endian   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he-IL" sz="2400" dirty="0">
                <a:solidFill>
                  <a:srgbClr val="222222"/>
                </a:solidFill>
                <a:latin typeface="Arial" panose="020B0604020202020204" pitchFamily="34" charset="0"/>
              </a:rPr>
              <a:t>  מול </a:t>
            </a:r>
            <a:r>
              <a:rPr lang="en-US" sz="2400" b="1" dirty="0">
                <a:solidFill>
                  <a:srgbClr val="222222"/>
                </a:solidFill>
                <a:latin typeface="Arial" panose="020B0604020202020204" pitchFamily="34" charset="0"/>
              </a:rPr>
              <a:t>Little Endian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he-IL" sz="2400" dirty="0">
                <a:solidFill>
                  <a:srgbClr val="222222"/>
                </a:solidFill>
                <a:latin typeface="Arial" panose="020B0604020202020204" pitchFamily="34" charset="0"/>
              </a:rPr>
              <a:t>   אומץ על ידי עולם המחשוב המודרני. ראו  </a:t>
            </a:r>
            <a:r>
              <a:rPr lang="he-IL" sz="2400" b="1" dirty="0">
                <a:solidFill>
                  <a:srgbClr val="5A3696"/>
                </a:solidFill>
                <a:latin typeface="Arial" panose="020B0604020202020204" pitchFamily="34" charset="0"/>
                <a:hlinkClick r:id="rId4" tooltip="סדר בתים"/>
              </a:rPr>
              <a:t>סדר בתים</a:t>
            </a:r>
            <a:endParaRPr lang="he-IL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0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6000" dirty="0"/>
              <a:t>מבוא למבנה המחשב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b="0" dirty="0">
                <a:sym typeface="Varela Round"/>
              </a:rPr>
              <a:t>קורס מערכות מחשב </a:t>
            </a:r>
            <a:r>
              <a:rPr lang="he-IL" b="0" dirty="0" err="1">
                <a:sym typeface="Varela Round"/>
              </a:rPr>
              <a:t>ואסמבלי</a:t>
            </a:r>
            <a:endParaRPr lang="he-IL" b="0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822124" y="3569099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צביקה שטרקמן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מציין מיקום תוכן 3">
            <a:extLst>
              <a:ext uri="{FF2B5EF4-FFF2-40B4-BE49-F238E27FC236}">
                <a16:creationId xmlns:a16="http://schemas.microsoft.com/office/drawing/2014/main" id="{942BA4A0-CB88-42BB-B621-890CC3524688}"/>
              </a:ext>
            </a:extLst>
          </p:cNvPr>
          <p:cNvSpPr txBox="1">
            <a:spLocks/>
          </p:cNvSpPr>
          <p:nvPr/>
        </p:nvSpPr>
        <p:spPr>
          <a:xfrm>
            <a:off x="816869" y="4981845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3pPr>
            <a:lvl4pPr marL="1600360" indent="-228623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4pPr>
            <a:lvl5pPr marL="2057606" indent="-228623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>
                <a:sym typeface="Varela Round"/>
              </a:rPr>
              <a:t>תודה למרי גבע על העזרה בהכנת המצגות ובבדיקת התכנים </a:t>
            </a:r>
          </a:p>
        </p:txBody>
      </p:sp>
    </p:spTree>
    <p:extLst>
      <p:ext uri="{BB962C8B-B14F-4D97-AF65-F5344CB8AC3E}">
        <p14:creationId xmlns:p14="http://schemas.microsoft.com/office/powerpoint/2010/main" val="2294568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417FD1-D418-4356-9B9B-3F0752DC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תזכורת: פעולת </a:t>
            </a:r>
            <a:r>
              <a:rPr lang="en-US" dirty="0"/>
              <a:t>mov </a:t>
            </a:r>
            <a:r>
              <a:rPr lang="he-IL" dirty="0"/>
              <a:t> על משתנים</a:t>
            </a:r>
            <a:endParaRPr lang="en-IL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0C6A3BF-6BB2-403B-A286-5AF2CAFF050B}"/>
              </a:ext>
            </a:extLst>
          </p:cNvPr>
          <p:cNvSpPr txBox="1">
            <a:spLocks/>
          </p:cNvSpPr>
          <p:nvPr/>
        </p:nvSpPr>
        <p:spPr>
          <a:xfrm>
            <a:off x="667673" y="1151259"/>
            <a:ext cx="11161453" cy="406243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dirty="0"/>
              <a:t>מבנה כללי:</a:t>
            </a:r>
          </a:p>
          <a:p>
            <a:pPr marL="0" indent="0">
              <a:buNone/>
            </a:pPr>
            <a:r>
              <a:rPr lang="he-IL" dirty="0"/>
              <a:t>                           </a:t>
            </a:r>
            <a:r>
              <a:rPr lang="en-US" dirty="0"/>
              <a:t>opcode [opnd1 [,opnd2]]</a:t>
            </a:r>
            <a:endParaRPr lang="he-IL" dirty="0"/>
          </a:p>
          <a:p>
            <a:pPr marL="0" indent="0" algn="ctr">
              <a:buNone/>
            </a:pPr>
            <a:endParaRPr lang="he-IL" dirty="0"/>
          </a:p>
          <a:p>
            <a:pPr marL="0" indent="0">
              <a:buNone/>
            </a:pPr>
            <a:r>
              <a:rPr lang="he-IL" b="1" dirty="0"/>
              <a:t>אופרנד</a:t>
            </a:r>
            <a:r>
              <a:rPr lang="he-IL" dirty="0"/>
              <a:t> בהוראה יכול להיות אחד מארבעה סוגים:</a:t>
            </a:r>
          </a:p>
          <a:p>
            <a:pPr marL="3503955" lvl="7" indent="-342900">
              <a:buFont typeface="+mj-lt"/>
              <a:buAutoNum type="arabicPeriod"/>
            </a:pPr>
            <a:r>
              <a:rPr lang="he-IL" sz="2000" dirty="0"/>
              <a:t>קבוע</a:t>
            </a:r>
          </a:p>
          <a:p>
            <a:pPr marL="3503955" lvl="7" indent="-342900">
              <a:buFont typeface="+mj-lt"/>
              <a:buAutoNum type="arabicPeriod"/>
            </a:pPr>
            <a:r>
              <a:rPr lang="he-IL" sz="2000" dirty="0"/>
              <a:t>אוגר</a:t>
            </a:r>
          </a:p>
          <a:p>
            <a:pPr marL="3503955" lvl="7" indent="-342900">
              <a:buFont typeface="+mj-lt"/>
              <a:buAutoNum type="arabicPeriod"/>
            </a:pPr>
            <a:r>
              <a:rPr lang="he-IL" sz="2000" dirty="0"/>
              <a:t>מען (כתובת) בזיכרון (</a:t>
            </a:r>
            <a:r>
              <a:rPr lang="en-US" sz="2000" dirty="0"/>
              <a:t>DS</a:t>
            </a:r>
            <a:r>
              <a:rPr lang="he-IL" sz="2000" dirty="0"/>
              <a:t>)</a:t>
            </a:r>
          </a:p>
          <a:p>
            <a:pPr marL="3503955" lvl="7" indent="-342900">
              <a:buFont typeface="+mj-lt"/>
              <a:buAutoNum type="arabicPeriod"/>
            </a:pPr>
            <a:r>
              <a:rPr lang="he-IL" sz="2000" dirty="0"/>
              <a:t>משתנה</a:t>
            </a:r>
          </a:p>
          <a:p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299841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89CB12-DAFB-448A-A3CA-8518091ED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איך משתמשים בפקודת </a:t>
            </a:r>
            <a:r>
              <a:rPr lang="en-US" dirty="0"/>
              <a:t>mov</a:t>
            </a:r>
            <a:r>
              <a:rPr lang="he-IL" dirty="0"/>
              <a:t>?</a:t>
            </a:r>
            <a:endParaRPr lang="en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77A032-365F-44C8-BBD2-9338AB0FF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741" y="1524187"/>
            <a:ext cx="3958836" cy="343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F0088D-1614-40BA-945E-8471A3B12A09}"/>
              </a:ext>
            </a:extLst>
          </p:cNvPr>
          <p:cNvSpPr txBox="1"/>
          <p:nvPr/>
        </p:nvSpPr>
        <p:spPr>
          <a:xfrm>
            <a:off x="-5649575" y="6492632"/>
            <a:ext cx="91597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200" dirty="0"/>
              <a:t>(*) מתוך ספר אסמבלי של המרכז לחינוך סייבר 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E4A3E5DD-465C-4D05-897B-1D67AFB64FA0}"/>
              </a:ext>
            </a:extLst>
          </p:cNvPr>
          <p:cNvSpPr/>
          <p:nvPr/>
        </p:nvSpPr>
        <p:spPr>
          <a:xfrm>
            <a:off x="3689131" y="3005959"/>
            <a:ext cx="760422" cy="1818289"/>
          </a:xfrm>
          <a:prstGeom prst="leftBrac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30612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169121-069F-4C0F-A1D5-62FD424CA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7655" y="998859"/>
            <a:ext cx="11834648" cy="4062435"/>
          </a:xfrm>
        </p:spPr>
        <p:txBody>
          <a:bodyPr>
            <a:normAutofit/>
          </a:bodyPr>
          <a:lstStyle/>
          <a:p>
            <a:r>
              <a:rPr lang="he-IL" dirty="0"/>
              <a:t>אחד האופרנדים מכיל כתובת של תא בזיכרון, שבתוכו נמצא הנתון עליו תתבצע הפעולה</a:t>
            </a:r>
          </a:p>
          <a:p>
            <a:r>
              <a:rPr lang="he-IL" dirty="0"/>
              <a:t>דוגמה:</a:t>
            </a:r>
          </a:p>
          <a:p>
            <a:pPr lvl="1"/>
            <a:r>
              <a:rPr lang="he-IL" sz="2000" dirty="0"/>
              <a:t>נתון לנו משתנה </a:t>
            </a:r>
            <a:r>
              <a:rPr lang="en-US" sz="2000" dirty="0"/>
              <a:t>a</a:t>
            </a:r>
            <a:r>
              <a:rPr lang="he-IL" sz="2000" dirty="0"/>
              <a:t> שנמצא בזיכרון וגודלו </a:t>
            </a:r>
            <a:r>
              <a:rPr lang="en-US" sz="2000" dirty="0"/>
              <a:t>word </a:t>
            </a:r>
            <a:r>
              <a:rPr lang="he-IL" sz="2000" dirty="0"/>
              <a:t> - 16 ביטים</a:t>
            </a:r>
          </a:p>
          <a:p>
            <a:pPr lvl="1"/>
            <a:r>
              <a:rPr lang="he-IL" sz="2000" dirty="0"/>
              <a:t>נתון שהמשתנה נמצא בכתובת </a:t>
            </a:r>
            <a:r>
              <a:rPr lang="en-US" sz="2000" dirty="0"/>
              <a:t>1234h</a:t>
            </a:r>
            <a:r>
              <a:rPr lang="he-IL" sz="2000" dirty="0"/>
              <a:t> ב-  </a:t>
            </a:r>
            <a:r>
              <a:rPr lang="en-US" sz="2000" dirty="0"/>
              <a:t>DS</a:t>
            </a:r>
          </a:p>
          <a:p>
            <a:pPr lvl="1"/>
            <a:r>
              <a:rPr lang="he-IL" sz="2000" dirty="0"/>
              <a:t>מכאן ידע שהוא נמצא ב-2 בתים: </a:t>
            </a:r>
            <a:r>
              <a:rPr lang="en-US" sz="2000" dirty="0"/>
              <a:t>1234h, 1235h</a:t>
            </a:r>
            <a:br>
              <a:rPr lang="en-US" sz="2000" dirty="0"/>
            </a:br>
            <a:endParaRPr lang="he-IL" dirty="0"/>
          </a:p>
          <a:p>
            <a:r>
              <a:rPr lang="he-IL" dirty="0"/>
              <a:t> איך מתבצעת הפקודה</a:t>
            </a:r>
            <a:r>
              <a:rPr lang="en-US" dirty="0"/>
              <a:t>?</a:t>
            </a:r>
            <a:endParaRPr lang="he-IL" dirty="0"/>
          </a:p>
          <a:p>
            <a:pPr lvl="1"/>
            <a:r>
              <a:rPr lang="en-US" dirty="0"/>
              <a:t>mov ax, [ds:1234h]</a:t>
            </a:r>
          </a:p>
          <a:p>
            <a:pPr lvl="1"/>
            <a:r>
              <a:rPr lang="he-IL" dirty="0"/>
              <a:t>או </a:t>
            </a:r>
            <a:r>
              <a:rPr lang="en-US" dirty="0"/>
              <a:t>mov ax, [a]          </a:t>
            </a:r>
            <a:endParaRPr lang="he-IL" dirty="0"/>
          </a:p>
          <a:p>
            <a:pPr lvl="1"/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21FF88-3021-440B-88CF-4C8737D0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/>
              <a:t>מיעון</a:t>
            </a:r>
            <a:r>
              <a:rPr lang="he-IL" dirty="0"/>
              <a:t> ישיר  </a:t>
            </a:r>
            <a:r>
              <a:rPr lang="en-US" dirty="0"/>
              <a:t> Direct Addressing mode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D5691D-4E0A-4655-9E93-8811BF8AD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73" y="2861836"/>
            <a:ext cx="4860513" cy="24699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7A1188-9A19-4C51-93B8-3F371293F22C}"/>
              </a:ext>
            </a:extLst>
          </p:cNvPr>
          <p:cNvSpPr txBox="1"/>
          <p:nvPr/>
        </p:nvSpPr>
        <p:spPr>
          <a:xfrm>
            <a:off x="-5649575" y="6492632"/>
            <a:ext cx="91597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200" dirty="0"/>
              <a:t>(*) מתוך ספר אסמבלי של האוניברסיטה הפתוחה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412E3-EC55-4DC9-81B3-96161866DE78}"/>
              </a:ext>
            </a:extLst>
          </p:cNvPr>
          <p:cNvSpPr txBox="1"/>
          <p:nvPr/>
        </p:nvSpPr>
        <p:spPr>
          <a:xfrm>
            <a:off x="1618594" y="5358133"/>
            <a:ext cx="4477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u="sng" dirty="0"/>
              <a:t>שימו לב</a:t>
            </a:r>
            <a:r>
              <a:rPr lang="he-IL" dirty="0"/>
              <a:t>: שימוש בכתובת ישירה אינו יעיל, ועדיף להשתמש במשתנים.</a:t>
            </a:r>
            <a:endParaRPr lang="en-US" dirty="0"/>
          </a:p>
          <a:p>
            <a:r>
              <a:rPr lang="he-IL" b="1" u="sng" dirty="0"/>
              <a:t>נרחיב על משתנים בהמשך!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38487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169121-069F-4C0F-A1D5-62FD424CA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5822" y="1232716"/>
            <a:ext cx="11350906" cy="4062435"/>
          </a:xfrm>
        </p:spPr>
        <p:txBody>
          <a:bodyPr>
            <a:normAutofit/>
          </a:bodyPr>
          <a:lstStyle/>
          <a:p>
            <a:r>
              <a:rPr lang="he-IL" dirty="0"/>
              <a:t>כתובת המשתנה (כלומר הנתון בזיכרון) נרשם בצורה עקיפה ע"י רגיסטר.</a:t>
            </a:r>
          </a:p>
          <a:p>
            <a:r>
              <a:rPr lang="he-IL" dirty="0"/>
              <a:t>משתמשים ב- </a:t>
            </a:r>
            <a:r>
              <a:rPr lang="en-US" dirty="0"/>
              <a:t>BX, BP, SI, DI</a:t>
            </a:r>
            <a:endParaRPr lang="he-IL" dirty="0"/>
          </a:p>
          <a:p>
            <a:r>
              <a:rPr lang="he-IL" dirty="0"/>
              <a:t>דוגמה:</a:t>
            </a:r>
            <a:r>
              <a:rPr lang="en-US" dirty="0"/>
              <a:t>  </a:t>
            </a:r>
            <a:r>
              <a:rPr lang="he-IL" dirty="0"/>
              <a:t>  </a:t>
            </a:r>
            <a:r>
              <a:rPr lang="en-US" dirty="0"/>
              <a:t>mov al, [bx]</a:t>
            </a:r>
          </a:p>
          <a:p>
            <a:pPr lvl="1"/>
            <a:r>
              <a:rPr lang="he-IL" sz="2200" dirty="0"/>
              <a:t>המשמעות: העתק לאוגר </a:t>
            </a:r>
            <a:r>
              <a:rPr lang="en-US" sz="2200" dirty="0"/>
              <a:t>AL</a:t>
            </a:r>
            <a:r>
              <a:rPr lang="he-IL" sz="2200" dirty="0"/>
              <a:t> את הנתון המאוחסן בכתובת עליה מצביע אוגר </a:t>
            </a:r>
            <a:r>
              <a:rPr lang="en-US" sz="2200" dirty="0"/>
              <a:t>BX</a:t>
            </a:r>
            <a:endParaRPr lang="he-IL" sz="2200" dirty="0"/>
          </a:p>
          <a:p>
            <a:pPr lvl="1"/>
            <a:r>
              <a:rPr lang="he-IL" sz="2200" dirty="0"/>
              <a:t>נניח שב- </a:t>
            </a:r>
            <a:r>
              <a:rPr lang="en-US" sz="2200" dirty="0"/>
              <a:t>bx</a:t>
            </a:r>
            <a:r>
              <a:rPr lang="he-IL" sz="2200" dirty="0"/>
              <a:t> יש את הערך  </a:t>
            </a:r>
            <a:r>
              <a:rPr lang="en-US" sz="2200" dirty="0"/>
              <a:t>100h</a:t>
            </a:r>
          </a:p>
          <a:p>
            <a:pPr lvl="1"/>
            <a:r>
              <a:rPr lang="he-IL" sz="2200" dirty="0"/>
              <a:t>ההוראה תיקח את הנתון ששמור ב </a:t>
            </a:r>
            <a:r>
              <a:rPr lang="en-US" sz="2200" dirty="0"/>
              <a:t>ds:[0100h]</a:t>
            </a:r>
            <a:br>
              <a:rPr lang="en-US" sz="2200" dirty="0"/>
            </a:br>
            <a:r>
              <a:rPr lang="he-IL" sz="2200" dirty="0"/>
              <a:t>ותעתיק אותו ל-</a:t>
            </a:r>
            <a:r>
              <a:rPr lang="en-US" sz="2200" dirty="0"/>
              <a:t>AL</a:t>
            </a:r>
            <a:br>
              <a:rPr lang="en-US" sz="2200" dirty="0"/>
            </a:br>
            <a:endParaRPr lang="he-IL" sz="2200" dirty="0"/>
          </a:p>
          <a:p>
            <a:pPr lvl="1"/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21FF88-3021-440B-88CF-4C8737D0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 err="1"/>
              <a:t>מיעון</a:t>
            </a:r>
            <a:r>
              <a:rPr lang="he-IL" sz="3600" dirty="0"/>
              <a:t> עקיף בעזרת אוגר</a:t>
            </a:r>
            <a:br>
              <a:rPr lang="en-US" sz="3600" dirty="0"/>
            </a:br>
            <a:r>
              <a:rPr lang="en-US" sz="3600" dirty="0"/>
              <a:t>-</a:t>
            </a:r>
            <a:r>
              <a:rPr lang="he-IL" sz="3600" dirty="0"/>
              <a:t>  </a:t>
            </a:r>
            <a:r>
              <a:rPr lang="en-US" sz="3600" dirty="0"/>
              <a:t> Register indirect addressing</a:t>
            </a:r>
            <a:endParaRPr lang="en-IL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A1188-9A19-4C51-93B8-3F371293F22C}"/>
              </a:ext>
            </a:extLst>
          </p:cNvPr>
          <p:cNvSpPr txBox="1"/>
          <p:nvPr/>
        </p:nvSpPr>
        <p:spPr>
          <a:xfrm>
            <a:off x="-5649575" y="6492632"/>
            <a:ext cx="91597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200" dirty="0"/>
              <a:t>(*) מתוך ספר אסמבלי של האוניברסיטה הפתוחה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11C14D-A2D9-48EB-9DB7-E4FB5110C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11" y="3740970"/>
            <a:ext cx="4508668" cy="212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חוקים (תקפים לכל השפה)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2DEB1B7-3236-4C15-A471-928984D405AE}"/>
              </a:ext>
            </a:extLst>
          </p:cNvPr>
          <p:cNvSpPr txBox="1">
            <a:spLocks/>
          </p:cNvSpPr>
          <p:nvPr/>
        </p:nvSpPr>
        <p:spPr>
          <a:xfrm>
            <a:off x="667673" y="1151259"/>
            <a:ext cx="11161453" cy="227774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800" b="1" dirty="0"/>
              <a:t>חוק שני </a:t>
            </a:r>
            <a:r>
              <a:rPr lang="he-IL" sz="2800" dirty="0"/>
              <a:t>– פנייה לזיכרון באמצעות האוגרים </a:t>
            </a:r>
            <a:r>
              <a:rPr lang="en-US" sz="2800" dirty="0"/>
              <a:t>BX,SI,DI</a:t>
            </a:r>
            <a:r>
              <a:rPr lang="he-IL" sz="2800" dirty="0"/>
              <a:t> בלבד.</a:t>
            </a:r>
          </a:p>
          <a:p>
            <a:r>
              <a:rPr lang="he-IL" sz="2800" dirty="0"/>
              <a:t>אסור להשתמש ב </a:t>
            </a:r>
            <a:r>
              <a:rPr lang="en-US" sz="2800" dirty="0"/>
              <a:t>SI</a:t>
            </a:r>
            <a:r>
              <a:rPr lang="he-IL" sz="2800" dirty="0"/>
              <a:t> ו- </a:t>
            </a:r>
            <a:r>
              <a:rPr lang="en-US" sz="2800" dirty="0"/>
              <a:t>DI</a:t>
            </a:r>
            <a:r>
              <a:rPr lang="he-IL" sz="2800" dirty="0"/>
              <a:t> בו זמנית</a:t>
            </a:r>
            <a:endParaRPr lang="en-US" sz="28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C13060C-54A3-4F8B-9203-02CD68EBFC85}"/>
              </a:ext>
            </a:extLst>
          </p:cNvPr>
          <p:cNvGraphicFramePr>
            <a:graphicFrameLocks noGrp="1"/>
          </p:cNvGraphicFramePr>
          <p:nvPr/>
        </p:nvGraphicFramePr>
        <p:xfrm>
          <a:off x="667673" y="2483382"/>
          <a:ext cx="8128000" cy="22555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3154684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47789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sz="2400" dirty="0"/>
                        <a:t>חוקי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dirty="0"/>
                        <a:t>לא חוקי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957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Mov al, [bx]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mov al, [ax]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82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mov </a:t>
                      </a:r>
                      <a:r>
                        <a:rPr lang="en-US" sz="2000" dirty="0" err="1"/>
                        <a:t>si</a:t>
                      </a:r>
                      <a:r>
                        <a:rPr lang="en-US" sz="2000" dirty="0"/>
                        <a:t>, dx</a:t>
                      </a:r>
                    </a:p>
                    <a:p>
                      <a:pPr algn="l" rtl="0"/>
                      <a:r>
                        <a:rPr lang="en-US" sz="2000" dirty="0"/>
                        <a:t>mov [</a:t>
                      </a:r>
                      <a:r>
                        <a:rPr lang="en-US" sz="2000" dirty="0" err="1"/>
                        <a:t>si</a:t>
                      </a:r>
                      <a:r>
                        <a:rPr lang="en-US" sz="2000" dirty="0"/>
                        <a:t>], dx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mov [dx], 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439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mov [bx + di], 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mov [bx + </a:t>
                      </a:r>
                      <a:r>
                        <a:rPr lang="en-US" sz="2000" dirty="0" err="1"/>
                        <a:t>si</a:t>
                      </a:r>
                      <a:r>
                        <a:rPr lang="en-US" sz="2000" dirty="0"/>
                        <a:t> + di], ah</a:t>
                      </a:r>
                    </a:p>
                    <a:p>
                      <a:pPr algn="l" rtl="0"/>
                      <a:r>
                        <a:rPr lang="en-US" sz="2000" dirty="0"/>
                        <a:t>mov [</a:t>
                      </a:r>
                      <a:r>
                        <a:rPr lang="en-US" sz="2000" dirty="0" err="1"/>
                        <a:t>si</a:t>
                      </a:r>
                      <a:r>
                        <a:rPr lang="en-US" sz="2000" dirty="0"/>
                        <a:t> + di], 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899325"/>
                  </a:ext>
                </a:extLst>
              </a:tr>
            </a:tbl>
          </a:graphicData>
        </a:graphic>
      </p:graphicFrame>
      <p:pic>
        <p:nvPicPr>
          <p:cNvPr id="7" name="Picture 2" descr="http://www.electrical-safety.co.il/foto/rules_pict.gif">
            <a:extLst>
              <a:ext uri="{FF2B5EF4-FFF2-40B4-BE49-F238E27FC236}">
                <a16:creationId xmlns:a16="http://schemas.microsoft.com/office/drawing/2014/main" id="{728C5411-5EA9-4CB0-853A-93996A5B5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73" y="5731663"/>
            <a:ext cx="1794594" cy="9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331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חוקים (תקפים לכל השפה)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2DEB1B7-3236-4C15-A471-928984D405AE}"/>
              </a:ext>
            </a:extLst>
          </p:cNvPr>
          <p:cNvSpPr txBox="1">
            <a:spLocks/>
          </p:cNvSpPr>
          <p:nvPr/>
        </p:nvSpPr>
        <p:spPr>
          <a:xfrm>
            <a:off x="1" y="1151259"/>
            <a:ext cx="11960772" cy="227774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b="1" dirty="0"/>
              <a:t>חוק שלישי </a:t>
            </a:r>
            <a:r>
              <a:rPr lang="he-IL" dirty="0"/>
              <a:t>– התאמה בין הזיכרון לאוגרים.</a:t>
            </a:r>
          </a:p>
          <a:p>
            <a:r>
              <a:rPr lang="he-IL" dirty="0"/>
              <a:t>כשרוצים לפעול על תא אחד בזיכרון יש להשתמש באוגר בגודל בית (למשל </a:t>
            </a:r>
            <a:r>
              <a:rPr lang="en-US" dirty="0"/>
              <a:t>DL</a:t>
            </a:r>
            <a:r>
              <a:rPr lang="he-IL" dirty="0"/>
              <a:t>).</a:t>
            </a:r>
          </a:p>
          <a:p>
            <a:r>
              <a:rPr lang="he-IL" dirty="0"/>
              <a:t>כשרוצים לפעול על שני תאים בזיכרון יש להשתמש באוגר בגודל מילה</a:t>
            </a:r>
            <a:r>
              <a:rPr lang="en-US" dirty="0"/>
              <a:t> </a:t>
            </a:r>
            <a:r>
              <a:rPr lang="he-IL" dirty="0"/>
              <a:t>(למשל </a:t>
            </a:r>
            <a:r>
              <a:rPr lang="en-US" dirty="0"/>
              <a:t>AX</a:t>
            </a:r>
            <a:r>
              <a:rPr lang="he-IL" dirty="0"/>
              <a:t>)</a:t>
            </a:r>
            <a:r>
              <a:rPr lang="en-US" dirty="0"/>
              <a:t> </a:t>
            </a:r>
            <a:r>
              <a:rPr lang="he-IL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170AE0F-77DD-45DD-B45C-225CBD5B0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051754"/>
              </p:ext>
            </p:extLst>
          </p:nvPr>
        </p:nvGraphicFramePr>
        <p:xfrm>
          <a:off x="601850" y="2745828"/>
          <a:ext cx="10988299" cy="24688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98379">
                  <a:extLst>
                    <a:ext uri="{9D8B030D-6E8A-4147-A177-3AD203B41FA5}">
                      <a16:colId xmlns:a16="http://schemas.microsoft.com/office/drawing/2014/main" val="2131546842"/>
                    </a:ext>
                  </a:extLst>
                </a:gridCol>
                <a:gridCol w="7889920">
                  <a:extLst>
                    <a:ext uri="{9D8B030D-6E8A-4147-A177-3AD203B41FA5}">
                      <a16:colId xmlns:a16="http://schemas.microsoft.com/office/drawing/2014/main" val="3447789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sz="2400" dirty="0"/>
                        <a:t>דוגמה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/>
                        <a:t>הסבר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957270"/>
                  </a:ext>
                </a:extLst>
              </a:tr>
              <a:tr h="282028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mov [1000], bl</a:t>
                      </a:r>
                      <a:br>
                        <a:rPr lang="en-US" sz="2000" dirty="0"/>
                      </a:br>
                      <a:endParaRPr lang="en-US" sz="2000" dirty="0"/>
                    </a:p>
                    <a:p>
                      <a:pPr algn="l" rtl="0"/>
                      <a:r>
                        <a:rPr lang="en-US" sz="2000" dirty="0"/>
                        <a:t>mov al, [1000]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/>
                        <a:t>העתקה של בית אחד לכתובת 1000 בזיכרון </a:t>
                      </a:r>
                      <a:br>
                        <a:rPr lang="en-US" sz="2000" dirty="0"/>
                      </a:br>
                      <a:endParaRPr lang="he-IL" sz="2000" dirty="0"/>
                    </a:p>
                    <a:p>
                      <a:pPr algn="r" rtl="0"/>
                      <a:r>
                        <a:rPr lang="he-IL" sz="2000" dirty="0"/>
                        <a:t>העתקה של בית אחד מכתובת 1000 בזיכרון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82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mov [1000], ax</a:t>
                      </a:r>
                      <a:br>
                        <a:rPr lang="en-US" sz="2000" dirty="0"/>
                      </a:br>
                      <a:endParaRPr lang="he-IL" sz="2000" dirty="0"/>
                    </a:p>
                    <a:p>
                      <a:pPr algn="l" rtl="0"/>
                      <a:r>
                        <a:rPr lang="en-US" sz="2000" dirty="0"/>
                        <a:t>Mov bx, [1000]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/>
                        <a:t>העתקה של </a:t>
                      </a:r>
                      <a:r>
                        <a:rPr lang="en-US" sz="2000" dirty="0"/>
                        <a:t>word</a:t>
                      </a:r>
                      <a:r>
                        <a:rPr lang="he-IL" sz="2000" dirty="0"/>
                        <a:t> (שני בתים) מ- </a:t>
                      </a:r>
                      <a:r>
                        <a:rPr lang="en-US" sz="2000" dirty="0"/>
                        <a:t>AX</a:t>
                      </a:r>
                      <a:r>
                        <a:rPr lang="he-IL" sz="2000" dirty="0"/>
                        <a:t> לזיכרון (כתובות 1000 ו-1001)</a:t>
                      </a:r>
                      <a:br>
                        <a:rPr lang="en-US" sz="2000" dirty="0"/>
                      </a:br>
                      <a:endParaRPr lang="he-IL" sz="2000" dirty="0"/>
                    </a:p>
                    <a:p>
                      <a:pPr algn="r" rtl="1"/>
                      <a:r>
                        <a:rPr lang="he-IL" sz="2000" dirty="0"/>
                        <a:t>העתקה של שני בתים מהזיכרון (כתובות 1000 ו-1001) ל- </a:t>
                      </a:r>
                      <a:r>
                        <a:rPr lang="en-US" sz="2000" dirty="0"/>
                        <a:t>BX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439528"/>
                  </a:ext>
                </a:extLst>
              </a:tr>
            </a:tbl>
          </a:graphicData>
        </a:graphic>
      </p:graphicFrame>
      <p:pic>
        <p:nvPicPr>
          <p:cNvPr id="7" name="Picture 2" descr="http://www.electrical-safety.co.il/foto/rules_pict.gif">
            <a:extLst>
              <a:ext uri="{FF2B5EF4-FFF2-40B4-BE49-F238E27FC236}">
                <a16:creationId xmlns:a16="http://schemas.microsoft.com/office/drawing/2014/main" id="{97482947-8082-4489-AC58-705BADC98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73" y="5731663"/>
            <a:ext cx="1794594" cy="9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442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חוקים (תקפים לכל השפה)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2DEB1B7-3236-4C15-A471-928984D405AE}"/>
              </a:ext>
            </a:extLst>
          </p:cNvPr>
          <p:cNvSpPr txBox="1">
            <a:spLocks/>
          </p:cNvSpPr>
          <p:nvPr/>
        </p:nvSpPr>
        <p:spPr>
          <a:xfrm>
            <a:off x="667673" y="1151259"/>
            <a:ext cx="11161453" cy="227774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800" b="1" dirty="0"/>
              <a:t>חוק רביעי </a:t>
            </a:r>
            <a:r>
              <a:rPr lang="he-IL" sz="2800" dirty="0"/>
              <a:t>– אסור לבצע פעולות בהם שני האופרנדים הם כתובות בזיכרון.</a:t>
            </a:r>
          </a:p>
          <a:p>
            <a:r>
              <a:rPr lang="he-IL" sz="2800" dirty="0"/>
              <a:t>זאת אומרת שאסור לבצע פעולות ישירות בין שני תאים בזיכרון.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74FC04-B089-4A32-B089-B91847C7BE98}"/>
              </a:ext>
            </a:extLst>
          </p:cNvPr>
          <p:cNvSpPr/>
          <p:nvPr/>
        </p:nvSpPr>
        <p:spPr>
          <a:xfrm>
            <a:off x="5514864" y="3690584"/>
            <a:ext cx="2008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>
                <a:solidFill>
                  <a:srgbClr val="002060"/>
                </a:solidFill>
                <a:cs typeface="Varela Round" panose="00000500000000000000" pitchFamily="2" charset="-79"/>
              </a:rPr>
              <a:t>חישבו</a:t>
            </a:r>
            <a:r>
              <a:rPr lang="he-IL" dirty="0"/>
              <a:t> </a:t>
            </a:r>
            <a:r>
              <a:rPr lang="he-IL" sz="2800" b="1" dirty="0">
                <a:solidFill>
                  <a:srgbClr val="002060"/>
                </a:solidFill>
                <a:cs typeface="Varela Round" panose="00000500000000000000" pitchFamily="2" charset="-79"/>
              </a:rPr>
              <a:t>למה?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0815D0-1D04-4CE3-8E2C-5B735A8243E7}"/>
              </a:ext>
            </a:extLst>
          </p:cNvPr>
          <p:cNvGraphicFramePr>
            <a:graphicFrameLocks noGrp="1"/>
          </p:cNvGraphicFramePr>
          <p:nvPr/>
        </p:nvGraphicFramePr>
        <p:xfrm>
          <a:off x="1024127" y="2788182"/>
          <a:ext cx="6499620" cy="5181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141431">
                  <a:extLst>
                    <a:ext uri="{9D8B030D-6E8A-4147-A177-3AD203B41FA5}">
                      <a16:colId xmlns:a16="http://schemas.microsoft.com/office/drawing/2014/main" val="2131546842"/>
                    </a:ext>
                  </a:extLst>
                </a:gridCol>
                <a:gridCol w="2358189">
                  <a:extLst>
                    <a:ext uri="{9D8B030D-6E8A-4147-A177-3AD203B41FA5}">
                      <a16:colId xmlns:a16="http://schemas.microsoft.com/office/drawing/2014/main" val="3447789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mov </a:t>
                      </a:r>
                      <a:r>
                        <a:rPr lang="he-IL" sz="2800" dirty="0"/>
                        <a:t>]</a:t>
                      </a:r>
                      <a:r>
                        <a:rPr lang="en-US" sz="2800" dirty="0"/>
                        <a:t>1000], [2000]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2800" dirty="0"/>
                        <a:t>אסור !!!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822721"/>
                  </a:ext>
                </a:extLst>
              </a:tr>
            </a:tbl>
          </a:graphicData>
        </a:graphic>
      </p:graphicFrame>
      <p:pic>
        <p:nvPicPr>
          <p:cNvPr id="8" name="Picture 2" descr="http://www.electrical-safety.co.il/foto/rules_pict.gif">
            <a:extLst>
              <a:ext uri="{FF2B5EF4-FFF2-40B4-BE49-F238E27FC236}">
                <a16:creationId xmlns:a16="http://schemas.microsoft.com/office/drawing/2014/main" id="{93C65369-3541-499D-B56A-4278EF139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73" y="5731663"/>
            <a:ext cx="1794594" cy="9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491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חוקים (תקפים לכל השפה)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2DEB1B7-3236-4C15-A471-928984D405AE}"/>
              </a:ext>
            </a:extLst>
          </p:cNvPr>
          <p:cNvSpPr txBox="1">
            <a:spLocks/>
          </p:cNvSpPr>
          <p:nvPr/>
        </p:nvSpPr>
        <p:spPr>
          <a:xfrm>
            <a:off x="667673" y="1151259"/>
            <a:ext cx="11161453" cy="2277741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20000"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800" b="1" dirty="0"/>
              <a:t>חוק חמישי </a:t>
            </a:r>
            <a:r>
              <a:rPr lang="he-IL" sz="2800" dirty="0"/>
              <a:t>– אסור ליצור עמימות בזיכרון.</a:t>
            </a:r>
          </a:p>
          <a:p>
            <a:pPr marL="0" indent="0">
              <a:buNone/>
            </a:pPr>
            <a:endParaRPr lang="he-IL" sz="2800" dirty="0"/>
          </a:p>
          <a:p>
            <a:r>
              <a:rPr lang="he-IL" sz="2800" dirty="0"/>
              <a:t>שאלה - מה הבעיה עם הפקודה</a:t>
            </a:r>
            <a:r>
              <a:rPr lang="en-US" sz="2800" dirty="0"/>
              <a:t>?</a:t>
            </a:r>
            <a:r>
              <a:rPr lang="he-IL" sz="2800" dirty="0"/>
              <a:t>		</a:t>
            </a:r>
            <a:r>
              <a:rPr lang="en-US" sz="2800" b="1" dirty="0"/>
              <a:t>mov [1000], 5</a:t>
            </a:r>
            <a:endParaRPr lang="he-IL" sz="2800" b="1" dirty="0"/>
          </a:p>
          <a:p>
            <a:r>
              <a:rPr lang="he-IL" sz="2800" dirty="0"/>
              <a:t>תשובה – המחשב יודע שעליו לשמור את </a:t>
            </a:r>
            <a:r>
              <a:rPr lang="he-IL" sz="2800" b="1" u="sng" dirty="0"/>
              <a:t>המספר</a:t>
            </a:r>
            <a:r>
              <a:rPr lang="he-IL" sz="2800" dirty="0"/>
              <a:t> 5 בזיכרון בכתובת 1000,</a:t>
            </a:r>
            <a:br>
              <a:rPr lang="en-US" sz="2800" dirty="0"/>
            </a:br>
            <a:r>
              <a:rPr lang="he-IL" sz="2800" dirty="0"/>
              <a:t>אבל הוא  לא יודע על גבי כמה בתים החל מכתובת 1000 לאחסן את המספר 5.</a:t>
            </a:r>
          </a:p>
          <a:p>
            <a:r>
              <a:rPr lang="he-IL" sz="2800" dirty="0"/>
              <a:t>(בניגוד להעברת רגיסטר שבו הגודל מוגדר)</a:t>
            </a:r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C422250-1777-47E4-B88D-C0904F10FD76}"/>
              </a:ext>
            </a:extLst>
          </p:cNvPr>
          <p:cNvGrpSpPr/>
          <p:nvPr/>
        </p:nvGrpSpPr>
        <p:grpSpPr>
          <a:xfrm>
            <a:off x="1395663" y="3793686"/>
            <a:ext cx="3684375" cy="1083849"/>
            <a:chOff x="1378265" y="3335479"/>
            <a:chExt cx="3684375" cy="108384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C5D93D-11F7-4D3F-90F6-6A585F1BF4F7}"/>
                </a:ext>
              </a:extLst>
            </p:cNvPr>
            <p:cNvSpPr/>
            <p:nvPr/>
          </p:nvSpPr>
          <p:spPr>
            <a:xfrm>
              <a:off x="1459832" y="3793306"/>
              <a:ext cx="673768" cy="6256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2400" dirty="0">
                  <a:solidFill>
                    <a:srgbClr val="002060"/>
                  </a:solidFill>
                </a:rPr>
                <a:t>5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C921D5B-A7FB-4596-B1FC-79CD0412D21B}"/>
                </a:ext>
              </a:extLst>
            </p:cNvPr>
            <p:cNvSpPr txBox="1"/>
            <p:nvPr/>
          </p:nvSpPr>
          <p:spPr>
            <a:xfrm>
              <a:off x="1378265" y="3335479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sz="2000" dirty="0">
                  <a:solidFill>
                    <a:srgbClr val="002060"/>
                  </a:solidFill>
                  <a:cs typeface="Varela Round" panose="00000500000000000000" pitchFamily="2" charset="-79"/>
                </a:rPr>
                <a:t>1000</a:t>
              </a:r>
              <a:endParaRPr lang="en-US" sz="2000" dirty="0">
                <a:solidFill>
                  <a:srgbClr val="002060"/>
                </a:solidFill>
                <a:cs typeface="Varela Round" panose="00000500000000000000" pitchFamily="2" charset="-79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BBE1A8-5CF9-44D2-B2BB-1CCC61EBCFB7}"/>
                </a:ext>
              </a:extLst>
            </p:cNvPr>
            <p:cNvSpPr/>
            <p:nvPr/>
          </p:nvSpPr>
          <p:spPr>
            <a:xfrm>
              <a:off x="3617495" y="3793306"/>
              <a:ext cx="673768" cy="6256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2400" dirty="0">
                  <a:solidFill>
                    <a:srgbClr val="002060"/>
                  </a:solidFill>
                </a:rPr>
                <a:t>0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4DA0D0-4710-455A-AB1C-3B5CD55A9F77}"/>
                </a:ext>
              </a:extLst>
            </p:cNvPr>
            <p:cNvSpPr txBox="1"/>
            <p:nvPr/>
          </p:nvSpPr>
          <p:spPr>
            <a:xfrm>
              <a:off x="3535928" y="3373802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sz="2000" dirty="0">
                  <a:solidFill>
                    <a:srgbClr val="002060"/>
                  </a:solidFill>
                  <a:cs typeface="Varela Round" panose="00000500000000000000" pitchFamily="2" charset="-79"/>
                </a:rPr>
                <a:t>1000</a:t>
              </a:r>
              <a:endParaRPr lang="en-US" sz="2600" dirty="0">
                <a:solidFill>
                  <a:srgbClr val="002060"/>
                </a:solidFill>
                <a:cs typeface="Varela Round" panose="00000500000000000000" pitchFamily="2" charset="-79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33AF498-F2AF-45AC-A6C7-B8FDB019F552}"/>
                </a:ext>
              </a:extLst>
            </p:cNvPr>
            <p:cNvSpPr/>
            <p:nvPr/>
          </p:nvSpPr>
          <p:spPr>
            <a:xfrm>
              <a:off x="4307305" y="3793686"/>
              <a:ext cx="673768" cy="6256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2400" dirty="0">
                  <a:solidFill>
                    <a:srgbClr val="002060"/>
                  </a:solidFill>
                </a:rPr>
                <a:t>5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3536F5E-BEDB-4DD9-89AB-1B34C7AE0F71}"/>
                </a:ext>
              </a:extLst>
            </p:cNvPr>
            <p:cNvSpPr/>
            <p:nvPr/>
          </p:nvSpPr>
          <p:spPr>
            <a:xfrm>
              <a:off x="4307305" y="3366440"/>
              <a:ext cx="7553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2000" dirty="0">
                  <a:solidFill>
                    <a:srgbClr val="002060"/>
                  </a:solidFill>
                  <a:cs typeface="Varela Round" panose="00000500000000000000" pitchFamily="2" charset="-79"/>
                </a:rPr>
                <a:t>1001</a:t>
              </a:r>
              <a:endParaRPr lang="en-US" sz="2000" dirty="0">
                <a:solidFill>
                  <a:srgbClr val="002060"/>
                </a:solidFill>
                <a:cs typeface="Varela Round" panose="00000500000000000000" pitchFamily="2" charset="-79"/>
              </a:endParaRPr>
            </a:p>
          </p:txBody>
        </p:sp>
      </p:grpSp>
      <p:pic>
        <p:nvPicPr>
          <p:cNvPr id="20" name="Picture 2" descr="http://www.electrical-safety.co.il/foto/rules_pict.gif">
            <a:extLst>
              <a:ext uri="{FF2B5EF4-FFF2-40B4-BE49-F238E27FC236}">
                <a16:creationId xmlns:a16="http://schemas.microsoft.com/office/drawing/2014/main" id="{9B038420-0726-4335-8766-A1CB2C89B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73" y="5731663"/>
            <a:ext cx="1794594" cy="9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329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חוקים (תקפים לכל השפה)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2DEB1B7-3236-4C15-A471-928984D405AE}"/>
              </a:ext>
            </a:extLst>
          </p:cNvPr>
          <p:cNvSpPr txBox="1">
            <a:spLocks/>
          </p:cNvSpPr>
          <p:nvPr/>
        </p:nvSpPr>
        <p:spPr>
          <a:xfrm>
            <a:off x="667673" y="1151260"/>
            <a:ext cx="11161453" cy="7200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800" b="1" dirty="0"/>
              <a:t>חוק חמישי </a:t>
            </a:r>
            <a:r>
              <a:rPr lang="he-IL" sz="2800" dirty="0"/>
              <a:t>– אסור ליצור עמימות בזיכרון.</a:t>
            </a:r>
          </a:p>
          <a:p>
            <a:pPr marL="0" indent="0">
              <a:buNone/>
            </a:pPr>
            <a:endParaRPr lang="he-IL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0" name="Picture 2" descr="http://www.electrical-safety.co.il/foto/rules_pict.gif">
            <a:extLst>
              <a:ext uri="{FF2B5EF4-FFF2-40B4-BE49-F238E27FC236}">
                <a16:creationId xmlns:a16="http://schemas.microsoft.com/office/drawing/2014/main" id="{9B038420-0726-4335-8766-A1CB2C89B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73" y="5731663"/>
            <a:ext cx="1794594" cy="9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3F60D0D8-1CC5-428F-8E80-144CA38582FC}"/>
              </a:ext>
            </a:extLst>
          </p:cNvPr>
          <p:cNvSpPr txBox="1">
            <a:spLocks/>
          </p:cNvSpPr>
          <p:nvPr/>
        </p:nvSpPr>
        <p:spPr>
          <a:xfrm>
            <a:off x="5079374" y="2910184"/>
            <a:ext cx="6749751" cy="7200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800" b="1" dirty="0"/>
              <a:t>הפתרון – לציין מפורשות בפקודה:</a:t>
            </a:r>
            <a:endParaRPr lang="he-IL" sz="2800" dirty="0"/>
          </a:p>
          <a:p>
            <a:pPr marL="0" indent="0">
              <a:buNone/>
            </a:pPr>
            <a:endParaRPr lang="he-IL" sz="28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CEEB1B-1CE7-40EE-915A-A9970E86F54D}"/>
              </a:ext>
            </a:extLst>
          </p:cNvPr>
          <p:cNvGrpSpPr/>
          <p:nvPr/>
        </p:nvGrpSpPr>
        <p:grpSpPr>
          <a:xfrm>
            <a:off x="1932556" y="1714257"/>
            <a:ext cx="3974343" cy="1083849"/>
            <a:chOff x="1006730" y="3335479"/>
            <a:chExt cx="3974343" cy="108384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4DD20D1-83FE-42B4-B4BE-0D315532DA22}"/>
                </a:ext>
              </a:extLst>
            </p:cNvPr>
            <p:cNvSpPr/>
            <p:nvPr/>
          </p:nvSpPr>
          <p:spPr>
            <a:xfrm>
              <a:off x="1459832" y="3793306"/>
              <a:ext cx="673768" cy="6256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2400" dirty="0">
                  <a:solidFill>
                    <a:srgbClr val="002060"/>
                  </a:solidFill>
                </a:rPr>
                <a:t>5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B17233-E281-4BA5-9BAB-C8C496B2FA83}"/>
                </a:ext>
              </a:extLst>
            </p:cNvPr>
            <p:cNvSpPr txBox="1"/>
            <p:nvPr/>
          </p:nvSpPr>
          <p:spPr>
            <a:xfrm>
              <a:off x="1006730" y="3335479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sz="2000" dirty="0">
                  <a:solidFill>
                    <a:srgbClr val="002060"/>
                  </a:solidFill>
                  <a:cs typeface="Varela Round" panose="00000500000000000000" pitchFamily="2" charset="-79"/>
                </a:rPr>
                <a:t>1000</a:t>
              </a:r>
              <a:endParaRPr lang="en-US" sz="2000" dirty="0">
                <a:solidFill>
                  <a:srgbClr val="002060"/>
                </a:solidFill>
                <a:cs typeface="Varela Round" panose="00000500000000000000" pitchFamily="2" charset="-79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09DF7BE-17A2-45B9-9CFA-951349B8D3B9}"/>
                </a:ext>
              </a:extLst>
            </p:cNvPr>
            <p:cNvSpPr/>
            <p:nvPr/>
          </p:nvSpPr>
          <p:spPr>
            <a:xfrm>
              <a:off x="3617495" y="3793306"/>
              <a:ext cx="673768" cy="6256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2400" dirty="0">
                  <a:solidFill>
                    <a:srgbClr val="002060"/>
                  </a:solidFill>
                </a:rPr>
                <a:t>0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F6FE29-2CF9-45ED-BF27-9F1A84FFDAB8}"/>
                </a:ext>
              </a:extLst>
            </p:cNvPr>
            <p:cNvSpPr txBox="1"/>
            <p:nvPr/>
          </p:nvSpPr>
          <p:spPr>
            <a:xfrm>
              <a:off x="3164393" y="3335479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sz="2000" dirty="0">
                  <a:solidFill>
                    <a:srgbClr val="002060"/>
                  </a:solidFill>
                  <a:cs typeface="Varela Round" panose="00000500000000000000" pitchFamily="2" charset="-79"/>
                </a:rPr>
                <a:t>1000</a:t>
              </a:r>
              <a:endParaRPr lang="en-US" sz="2600" dirty="0">
                <a:solidFill>
                  <a:srgbClr val="002060"/>
                </a:solidFill>
                <a:cs typeface="Varela Round" panose="00000500000000000000" pitchFamily="2" charset="-79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92E155-0116-4398-84C8-53EEC1AF73F0}"/>
                </a:ext>
              </a:extLst>
            </p:cNvPr>
            <p:cNvSpPr/>
            <p:nvPr/>
          </p:nvSpPr>
          <p:spPr>
            <a:xfrm>
              <a:off x="4307305" y="3793686"/>
              <a:ext cx="673768" cy="6256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2400" dirty="0">
                  <a:solidFill>
                    <a:srgbClr val="002060"/>
                  </a:solidFill>
                </a:rPr>
                <a:t>5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27FB45D-342C-4E13-A0F3-CD340A7A5739}"/>
                </a:ext>
              </a:extLst>
            </p:cNvPr>
            <p:cNvSpPr/>
            <p:nvPr/>
          </p:nvSpPr>
          <p:spPr>
            <a:xfrm>
              <a:off x="4153548" y="3354407"/>
              <a:ext cx="7553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2000" dirty="0">
                  <a:solidFill>
                    <a:srgbClr val="002060"/>
                  </a:solidFill>
                  <a:cs typeface="Varela Round" panose="00000500000000000000" pitchFamily="2" charset="-79"/>
                </a:rPr>
                <a:t>1001</a:t>
              </a:r>
              <a:endParaRPr lang="en-US" sz="2000" dirty="0">
                <a:solidFill>
                  <a:srgbClr val="002060"/>
                </a:solidFill>
                <a:cs typeface="Varela Round" panose="00000500000000000000" pitchFamily="2" charset="-79"/>
              </a:endParaRP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E13C63-0B02-4D5C-927B-46FB832E62A6}"/>
              </a:ext>
            </a:extLst>
          </p:cNvPr>
          <p:cNvGraphicFramePr>
            <a:graphicFrameLocks noGrp="1"/>
          </p:cNvGraphicFramePr>
          <p:nvPr/>
        </p:nvGraphicFramePr>
        <p:xfrm>
          <a:off x="412775" y="3781912"/>
          <a:ext cx="8352628" cy="5181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063261">
                  <a:extLst>
                    <a:ext uri="{9D8B030D-6E8A-4147-A177-3AD203B41FA5}">
                      <a16:colId xmlns:a16="http://schemas.microsoft.com/office/drawing/2014/main" val="2131546842"/>
                    </a:ext>
                  </a:extLst>
                </a:gridCol>
                <a:gridCol w="4289367">
                  <a:extLst>
                    <a:ext uri="{9D8B030D-6E8A-4147-A177-3AD203B41FA5}">
                      <a16:colId xmlns:a16="http://schemas.microsoft.com/office/drawing/2014/main" val="3447789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mov </a:t>
                      </a:r>
                      <a:r>
                        <a:rPr lang="he-IL" sz="2800" dirty="0"/>
                        <a:t>]</a:t>
                      </a:r>
                      <a:r>
                        <a:rPr lang="en-US" sz="2800" dirty="0"/>
                        <a:t>byte </a:t>
                      </a:r>
                      <a:r>
                        <a:rPr lang="en-US" sz="2800" dirty="0" err="1"/>
                        <a:t>ptr</a:t>
                      </a:r>
                      <a:r>
                        <a:rPr lang="en-US" sz="2800" dirty="0"/>
                        <a:t> 1000],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2800" dirty="0"/>
                        <a:t>mov [word </a:t>
                      </a:r>
                      <a:r>
                        <a:rPr lang="en-US" sz="2800" dirty="0" err="1"/>
                        <a:t>ptr</a:t>
                      </a:r>
                      <a:r>
                        <a:rPr lang="en-US" sz="2800" dirty="0"/>
                        <a:t> 1000],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822721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88BD8F-191D-42AE-B019-CE93DC29F83E}"/>
              </a:ext>
            </a:extLst>
          </p:cNvPr>
          <p:cNvCxnSpPr>
            <a:stCxn id="19" idx="2"/>
          </p:cNvCxnSpPr>
          <p:nvPr/>
        </p:nvCxnSpPr>
        <p:spPr>
          <a:xfrm flipH="1">
            <a:off x="2310223" y="2797726"/>
            <a:ext cx="412319" cy="9445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560507-1292-4EF9-BCF8-9196EE4B4588}"/>
              </a:ext>
            </a:extLst>
          </p:cNvPr>
          <p:cNvCxnSpPr>
            <a:cxnSpLocks/>
          </p:cNvCxnSpPr>
          <p:nvPr/>
        </p:nvCxnSpPr>
        <p:spPr>
          <a:xfrm>
            <a:off x="5079374" y="2798106"/>
            <a:ext cx="1016626" cy="9441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965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206033-1EF9-46E8-81B0-0D4CBA61264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ראינו איך מגדירים משתנים</a:t>
            </a:r>
          </a:p>
          <a:p>
            <a:r>
              <a:rPr lang="he-IL" dirty="0"/>
              <a:t>איך משתמשים בהם</a:t>
            </a:r>
          </a:p>
          <a:p>
            <a:r>
              <a:rPr lang="he-IL" dirty="0"/>
              <a:t>איפה הם נמצאים ב- </a:t>
            </a:r>
            <a:r>
              <a:rPr lang="en-US" dirty="0"/>
              <a:t>DS</a:t>
            </a:r>
            <a:endParaRPr lang="he-IL" dirty="0"/>
          </a:p>
          <a:p>
            <a:r>
              <a:rPr lang="he-IL" dirty="0"/>
              <a:t>איך רואים אותם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ECB766-899D-4655-AFF7-6BFC91BDF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01684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0" y="1026315"/>
            <a:ext cx="9532883" cy="4611559"/>
          </a:xfrm>
        </p:spPr>
        <p:txBody>
          <a:bodyPr>
            <a:normAutofit/>
          </a:bodyPr>
          <a:lstStyle/>
          <a:p>
            <a:r>
              <a:rPr lang="he-IL" sz="2800" dirty="0">
                <a:sym typeface="Varela Round"/>
              </a:rPr>
              <a:t>נלמד על הגדרת ושימוש במשתנים בשפת אסמבלי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ea typeface="+mn-ea"/>
              </a:rPr>
              <a:t>מה</a:t>
            </a:r>
            <a:r>
              <a:rPr lang="he-IL" dirty="0"/>
              <a:t>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572182" y="1026315"/>
            <a:ext cx="9097335" cy="4611559"/>
          </a:xfrm>
        </p:spPr>
        <p:txBody>
          <a:bodyPr>
            <a:normAutofit/>
          </a:bodyPr>
          <a:lstStyle/>
          <a:p>
            <a:r>
              <a:rPr lang="he-IL" sz="2800" dirty="0">
                <a:sym typeface="Varela Round"/>
              </a:rPr>
              <a:t>נראה אם יש משמעות במשתנים ל </a:t>
            </a:r>
            <a:r>
              <a:rPr lang="en-US" sz="2800" dirty="0">
                <a:sym typeface="Varela Round"/>
              </a:rPr>
              <a:t>signed</a:t>
            </a:r>
            <a:r>
              <a:rPr lang="he-IL" sz="2800" dirty="0">
                <a:sym typeface="Varela Round"/>
              </a:rPr>
              <a:t> או </a:t>
            </a:r>
            <a:r>
              <a:rPr lang="en-US" sz="2800" dirty="0">
                <a:sym typeface="Varela Round"/>
              </a:rPr>
              <a:t>unsigned</a:t>
            </a:r>
          </a:p>
          <a:p>
            <a:r>
              <a:rPr lang="he-IL" sz="2800" dirty="0">
                <a:sym typeface="Varela Round"/>
              </a:rPr>
              <a:t>איך מגדירים קבוע </a:t>
            </a:r>
          </a:p>
          <a:p>
            <a:r>
              <a:rPr lang="he-IL" sz="2800" dirty="0">
                <a:sym typeface="Varela Round"/>
              </a:rPr>
              <a:t>הגדרת מחרוזת</a:t>
            </a:r>
          </a:p>
          <a:p>
            <a:r>
              <a:rPr lang="he-IL" sz="2800" dirty="0">
                <a:sym typeface="Varela Round"/>
              </a:rPr>
              <a:t>הגדרת מערך</a:t>
            </a:r>
          </a:p>
          <a:p>
            <a:r>
              <a:rPr lang="he-IL" sz="2800" dirty="0">
                <a:sym typeface="Varela Round"/>
              </a:rPr>
              <a:t>פעולות על מערכים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DDD591-92F7-4FCC-95CE-97AC973AC1C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שימו לב שלא הגדרנו אם משתנה הוא </a:t>
            </a:r>
            <a:r>
              <a:rPr lang="en-US" dirty="0"/>
              <a:t>signed</a:t>
            </a:r>
            <a:r>
              <a:rPr lang="he-IL" dirty="0"/>
              <a:t> או </a:t>
            </a:r>
            <a:r>
              <a:rPr lang="en-US" dirty="0"/>
              <a:t>unsigned</a:t>
            </a:r>
          </a:p>
          <a:p>
            <a:r>
              <a:rPr lang="he-IL" dirty="0"/>
              <a:t>הגדרנו רק כמה מקום הוא תופס בזיכרון</a:t>
            </a:r>
          </a:p>
          <a:p>
            <a:r>
              <a:rPr lang="he-IL" dirty="0"/>
              <a:t>נראה דוגמה:</a:t>
            </a:r>
          </a:p>
          <a:p>
            <a:pPr marL="0" indent="0" algn="l" rtl="0">
              <a:buNone/>
            </a:pPr>
            <a:r>
              <a:rPr lang="en-US" dirty="0"/>
              <a:t>			DATASEG</a:t>
            </a:r>
          </a:p>
          <a:p>
            <a:pPr marL="0" indent="0" algn="l" rtl="0">
              <a:buNone/>
            </a:pPr>
            <a:r>
              <a:rPr lang="en-US" dirty="0"/>
              <a:t>			Var1 </a:t>
            </a:r>
            <a:r>
              <a:rPr lang="en-US" dirty="0" err="1"/>
              <a:t>db</a:t>
            </a:r>
            <a:r>
              <a:rPr lang="en-US" dirty="0"/>
              <a:t>  -120</a:t>
            </a:r>
          </a:p>
          <a:p>
            <a:pPr marL="0" indent="0" algn="l" rtl="0">
              <a:buNone/>
            </a:pPr>
            <a:r>
              <a:rPr lang="en-US" dirty="0"/>
              <a:t>			Var2 </a:t>
            </a:r>
            <a:r>
              <a:rPr lang="en-US" dirty="0" err="1"/>
              <a:t>db</a:t>
            </a:r>
            <a:r>
              <a:rPr lang="en-US" dirty="0"/>
              <a:t>   136</a:t>
            </a:r>
          </a:p>
          <a:p>
            <a:r>
              <a:rPr lang="he-IL" dirty="0"/>
              <a:t>נסתכל על הזיכרון:</a:t>
            </a:r>
            <a:endParaRPr lang="en-US" dirty="0"/>
          </a:p>
          <a:p>
            <a:pPr marL="0" indent="0">
              <a:buNone/>
            </a:pPr>
            <a:endParaRPr lang="he-IL" dirty="0"/>
          </a:p>
          <a:p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6A41A3-8304-47E3-AB38-AAC26E184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signed, unsigned</a:t>
            </a:r>
            <a:r>
              <a:rPr lang="he-IL" dirty="0"/>
              <a:t> ומשתנים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842ECE-2863-4EE9-A630-12E434384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427" y="3949700"/>
            <a:ext cx="5260043" cy="1816100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300C3374-F68C-44BA-AAC3-408BDD1BB129}"/>
              </a:ext>
            </a:extLst>
          </p:cNvPr>
          <p:cNvCxnSpPr>
            <a:cxnSpLocks/>
          </p:cNvCxnSpPr>
          <p:nvPr/>
        </p:nvCxnSpPr>
        <p:spPr>
          <a:xfrm rot="16200000" flipH="1">
            <a:off x="2984499" y="3086099"/>
            <a:ext cx="1308100" cy="952501"/>
          </a:xfrm>
          <a:prstGeom prst="curvedConnector3">
            <a:avLst>
              <a:gd name="adj1" fmla="val 60680"/>
            </a:avLst>
          </a:prstGeom>
          <a:ln w="603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B42744-4CD6-4B8A-BDB1-B394118516EF}"/>
              </a:ext>
            </a:extLst>
          </p:cNvPr>
          <p:cNvCxnSpPr>
            <a:cxnSpLocks/>
          </p:cNvCxnSpPr>
          <p:nvPr/>
        </p:nvCxnSpPr>
        <p:spPr>
          <a:xfrm flipH="1">
            <a:off x="4673600" y="3594100"/>
            <a:ext cx="393700" cy="584200"/>
          </a:xfrm>
          <a:prstGeom prst="straightConnector1">
            <a:avLst/>
          </a:pr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4634F59-AE77-4BDF-906A-19DEEFD21E11}"/>
              </a:ext>
            </a:extLst>
          </p:cNvPr>
          <p:cNvSpPr txBox="1"/>
          <p:nvPr/>
        </p:nvSpPr>
        <p:spPr>
          <a:xfrm>
            <a:off x="-5044964" y="6441185"/>
            <a:ext cx="91597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200" dirty="0"/>
              <a:t>(*) הדוגמה מתוך ספר אסמבלי של המרכז לחינוך סייבר </a:t>
            </a:r>
          </a:p>
        </p:txBody>
      </p:sp>
    </p:spTree>
    <p:extLst>
      <p:ext uri="{BB962C8B-B14F-4D97-AF65-F5344CB8AC3E}">
        <p14:creationId xmlns:p14="http://schemas.microsoft.com/office/powerpoint/2010/main" val="3864473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EB9187-29EC-43B7-B611-29550508AD7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sz="2800" dirty="0"/>
              <a:t>ב- </a:t>
            </a:r>
            <a:r>
              <a:rPr lang="en-US" sz="2800" dirty="0"/>
              <a:t>signed</a:t>
            </a:r>
            <a:r>
              <a:rPr lang="he-IL" sz="2800" dirty="0"/>
              <a:t> עם 8 ביטים:</a:t>
            </a:r>
          </a:p>
          <a:p>
            <a:pPr marL="457245" lvl="1" indent="0">
              <a:buNone/>
            </a:pPr>
            <a:r>
              <a:rPr lang="en-US" sz="2800" dirty="0"/>
              <a:t>-120</a:t>
            </a:r>
            <a:r>
              <a:rPr lang="en-US" sz="2000" dirty="0"/>
              <a:t>10</a:t>
            </a:r>
            <a:r>
              <a:rPr lang="en-US" sz="2800" dirty="0"/>
              <a:t> = 88</a:t>
            </a:r>
            <a:r>
              <a:rPr lang="en-US" sz="2000" dirty="0"/>
              <a:t>h              </a:t>
            </a:r>
          </a:p>
          <a:p>
            <a:pPr marL="457245" lvl="1" indent="0">
              <a:buNone/>
            </a:pPr>
            <a:endParaRPr lang="en-US" sz="2000" dirty="0"/>
          </a:p>
          <a:p>
            <a:r>
              <a:rPr lang="he-IL" sz="2800" dirty="0"/>
              <a:t>ב- </a:t>
            </a:r>
            <a:r>
              <a:rPr lang="en-US" sz="2800" dirty="0"/>
              <a:t>unsigned</a:t>
            </a:r>
            <a:r>
              <a:rPr lang="he-IL" sz="2800" dirty="0"/>
              <a:t> עם 8 ביטים:</a:t>
            </a:r>
          </a:p>
          <a:p>
            <a:pPr marL="457245" lvl="1" indent="0">
              <a:buNone/>
            </a:pPr>
            <a:r>
              <a:rPr lang="en-US" sz="2800" dirty="0"/>
              <a:t>136</a:t>
            </a:r>
            <a:r>
              <a:rPr lang="en-US" sz="2000" dirty="0"/>
              <a:t>10</a:t>
            </a:r>
            <a:r>
              <a:rPr lang="en-US" sz="2800" dirty="0"/>
              <a:t> = 88</a:t>
            </a:r>
            <a:r>
              <a:rPr lang="en-US" sz="2000" dirty="0"/>
              <a:t>h            </a:t>
            </a:r>
          </a:p>
          <a:p>
            <a:pPr marL="457245" lvl="1" indent="0">
              <a:buNone/>
            </a:pPr>
            <a:endParaRPr lang="en-US" sz="1800" dirty="0"/>
          </a:p>
          <a:p>
            <a:r>
              <a:rPr lang="he-IL" sz="2800" dirty="0"/>
              <a:t>הייצוג במחשב הוא </a:t>
            </a:r>
            <a:r>
              <a:rPr lang="en-US" sz="2800" dirty="0"/>
              <a:t>10001000</a:t>
            </a:r>
            <a:r>
              <a:rPr lang="en-US" sz="2000" dirty="0"/>
              <a:t>b</a:t>
            </a:r>
            <a:r>
              <a:rPr lang="en-US" sz="2800" dirty="0"/>
              <a:t> = 88</a:t>
            </a:r>
            <a:r>
              <a:rPr lang="en-US" sz="2000" dirty="0"/>
              <a:t>h</a:t>
            </a:r>
            <a:r>
              <a:rPr lang="en-US" sz="2800" dirty="0"/>
              <a:t> </a:t>
            </a:r>
            <a:endParaRPr lang="he-IL" sz="2800" dirty="0"/>
          </a:p>
          <a:p>
            <a:r>
              <a:rPr lang="he-IL" sz="2800" dirty="0"/>
              <a:t>כמו שנאמר קודם: הפרשנות והשימוש בנתונים הם באחריות המתכנת</a:t>
            </a:r>
            <a:endParaRPr lang="en-IL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48F082-17E4-4E67-9F68-86FB8DD8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הסבר</a:t>
            </a:r>
            <a:endParaRPr lang="en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38A1EE-F8EF-4104-8114-486B392E7EE0}"/>
              </a:ext>
            </a:extLst>
          </p:cNvPr>
          <p:cNvSpPr txBox="1"/>
          <p:nvPr/>
        </p:nvSpPr>
        <p:spPr>
          <a:xfrm>
            <a:off x="-5044964" y="6441185"/>
            <a:ext cx="91597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200" dirty="0"/>
              <a:t>(*) הדוגמה מתוך ספר אסמבלי של המרכז לחינוך סייבר </a:t>
            </a:r>
          </a:p>
        </p:txBody>
      </p:sp>
    </p:spTree>
    <p:extLst>
      <p:ext uri="{BB962C8B-B14F-4D97-AF65-F5344CB8AC3E}">
        <p14:creationId xmlns:p14="http://schemas.microsoft.com/office/powerpoint/2010/main" val="579073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4DF52A-9CB1-43E0-9CD4-E5719DECC64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ניתן להגדיר כך:  </a:t>
            </a:r>
          </a:p>
          <a:p>
            <a:pPr marL="0" indent="0" algn="l" rtl="0">
              <a:buNone/>
            </a:pPr>
            <a:r>
              <a:rPr lang="en-US" dirty="0"/>
              <a:t>					</a:t>
            </a:r>
            <a:r>
              <a:rPr lang="en-US" dirty="0" err="1"/>
              <a:t>varname</a:t>
            </a:r>
            <a:r>
              <a:rPr lang="en-US" dirty="0"/>
              <a:t> </a:t>
            </a:r>
            <a:r>
              <a:rPr lang="en-US" dirty="0" err="1"/>
              <a:t>db</a:t>
            </a:r>
            <a:r>
              <a:rPr lang="en-US" dirty="0"/>
              <a:t> “HELLO”</a:t>
            </a:r>
          </a:p>
          <a:p>
            <a:r>
              <a:rPr lang="he-IL" dirty="0"/>
              <a:t>זה שקול ל:</a:t>
            </a:r>
          </a:p>
          <a:p>
            <a:pPr marL="0" indent="0" algn="l" rtl="0">
              <a:buNone/>
            </a:pPr>
            <a:r>
              <a:rPr lang="en-US" dirty="0"/>
              <a:t>					varname1 </a:t>
            </a:r>
            <a:r>
              <a:rPr lang="en-US" dirty="0" err="1"/>
              <a:t>db</a:t>
            </a:r>
            <a:r>
              <a:rPr lang="en-US" dirty="0"/>
              <a:t> “H”</a:t>
            </a:r>
            <a:br>
              <a:rPr lang="en-US" dirty="0"/>
            </a:br>
            <a:r>
              <a:rPr lang="en-US" dirty="0"/>
              <a:t>   					varname2 </a:t>
            </a:r>
            <a:r>
              <a:rPr lang="en-US" dirty="0" err="1"/>
              <a:t>db</a:t>
            </a:r>
            <a:r>
              <a:rPr lang="en-US" dirty="0"/>
              <a:t> “E”</a:t>
            </a:r>
          </a:p>
          <a:p>
            <a:pPr marL="0" indent="0" algn="l" rtl="0">
              <a:buNone/>
            </a:pPr>
            <a:r>
              <a:rPr lang="en-US" dirty="0"/>
              <a:t>					varname3 </a:t>
            </a:r>
            <a:r>
              <a:rPr lang="en-US" dirty="0" err="1"/>
              <a:t>db</a:t>
            </a:r>
            <a:r>
              <a:rPr lang="en-US" dirty="0"/>
              <a:t> “L”</a:t>
            </a:r>
          </a:p>
          <a:p>
            <a:pPr marL="0" indent="0" algn="l" rtl="0">
              <a:buNone/>
            </a:pPr>
            <a:r>
              <a:rPr lang="en-US" dirty="0"/>
              <a:t>					varname4 </a:t>
            </a:r>
            <a:r>
              <a:rPr lang="en-US" dirty="0" err="1"/>
              <a:t>db</a:t>
            </a:r>
            <a:r>
              <a:rPr lang="en-US" dirty="0"/>
              <a:t> “L”</a:t>
            </a:r>
          </a:p>
          <a:p>
            <a:pPr marL="0" indent="0" algn="l" rtl="0">
              <a:buNone/>
            </a:pPr>
            <a:r>
              <a:rPr lang="en-US" dirty="0"/>
              <a:t>					varname5 </a:t>
            </a:r>
            <a:r>
              <a:rPr lang="en-US" dirty="0" err="1"/>
              <a:t>db</a:t>
            </a:r>
            <a:r>
              <a:rPr lang="en-US" dirty="0"/>
              <a:t> “O”</a:t>
            </a:r>
          </a:p>
          <a:p>
            <a:pPr marL="0" indent="0" algn="l" rtl="0">
              <a:buNone/>
            </a:pPr>
            <a:r>
              <a:rPr lang="en-US" dirty="0"/>
              <a:t>		</a:t>
            </a:r>
          </a:p>
          <a:p>
            <a:r>
              <a:rPr lang="he-IL" dirty="0"/>
              <a:t>מפת הזיכרון: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DE801E-BF46-44D3-840B-0F350002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הגדרת מחרוזת תווים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0AC4E5-CD2C-4F7D-AF7A-A611F9CA5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908" y="4229100"/>
            <a:ext cx="6136628" cy="16300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542E0A-2B29-4F4D-8257-31605FAE1909}"/>
              </a:ext>
            </a:extLst>
          </p:cNvPr>
          <p:cNvSpPr txBox="1"/>
          <p:nvPr/>
        </p:nvSpPr>
        <p:spPr>
          <a:xfrm>
            <a:off x="0" y="1410170"/>
            <a:ext cx="26470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/>
              <a:t>יצרנו מחרוזת של 5 בתים, בכל אחד תו </a:t>
            </a:r>
            <a:r>
              <a:rPr lang="en-US" sz="2800" dirty="0"/>
              <a:t>Ascii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1725242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C26B14-F931-4EA9-940A-58F07E94735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 err="1"/>
              <a:t>באסמבלי</a:t>
            </a:r>
            <a:r>
              <a:rPr lang="he-IL" dirty="0"/>
              <a:t> – מערך הוא משתנה המכיל אוסף של איברים מאותו גודל.</a:t>
            </a:r>
          </a:p>
          <a:p>
            <a:r>
              <a:rPr lang="he-IL" dirty="0"/>
              <a:t>כל איבר נקרא אלמנט ויש לו אינדקס שקובע מה מיקומו במערך.</a:t>
            </a:r>
            <a:endParaRPr lang="en-US" dirty="0"/>
          </a:p>
          <a:p>
            <a:r>
              <a:rPr lang="he-IL" dirty="0"/>
              <a:t>האיברים נשמרים בצורה טורית, כאשר האינדקס הראשון הוא 0.</a:t>
            </a:r>
          </a:p>
          <a:p>
            <a:r>
              <a:rPr lang="he-IL" dirty="0"/>
              <a:t>שאר האיברים עוקבים אחריו על פי הסדר.</a:t>
            </a:r>
          </a:p>
          <a:p>
            <a:endParaRPr lang="he-IL" dirty="0"/>
          </a:p>
          <a:p>
            <a:r>
              <a:rPr lang="he-IL" dirty="0"/>
              <a:t>כתובת הבסיס של המערך בזיכרון – היא הכתובת של האלמנט הראשון שלו </a:t>
            </a:r>
          </a:p>
          <a:p>
            <a:r>
              <a:rPr lang="he-IL" dirty="0"/>
              <a:t>לכל אלמנט יש כתובת בזיכרון שמחושבת ע"י:</a:t>
            </a:r>
          </a:p>
          <a:p>
            <a:pPr marL="0" indent="0" algn="l" rtl="0">
              <a:buNone/>
            </a:pPr>
            <a:r>
              <a:rPr lang="en-US" dirty="0" err="1"/>
              <a:t>ElementAdd</a:t>
            </a:r>
            <a:r>
              <a:rPr lang="en-US" dirty="0"/>
              <a:t> = </a:t>
            </a:r>
            <a:r>
              <a:rPr lang="en-US" dirty="0" err="1"/>
              <a:t>ArrayBaseAdd</a:t>
            </a:r>
            <a:r>
              <a:rPr lang="en-US" dirty="0"/>
              <a:t> + Index * </a:t>
            </a:r>
            <a:r>
              <a:rPr lang="en-US" dirty="0" err="1"/>
              <a:t>elementSize</a:t>
            </a:r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E4A6EE-9106-4EFA-B705-8B30BC78A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הגדרת מערכים</a:t>
            </a:r>
            <a:r>
              <a:rPr lang="en-US" dirty="0"/>
              <a:t> </a:t>
            </a:r>
            <a:r>
              <a:rPr lang="he-IL" dirty="0"/>
              <a:t>- </a:t>
            </a:r>
            <a:r>
              <a:rPr lang="en-US" dirty="0"/>
              <a:t>arrays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236636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BE168C-96BB-4236-8F3F-D0CE4E422B6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			Array1 </a:t>
            </a:r>
            <a:r>
              <a:rPr lang="en-US" dirty="0" err="1"/>
              <a:t>db</a:t>
            </a:r>
            <a:r>
              <a:rPr lang="en-US" dirty="0"/>
              <a:t>  1, 2, 2, 4, 5, 28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			Array2 </a:t>
            </a:r>
            <a:r>
              <a:rPr lang="en-US" dirty="0" err="1"/>
              <a:t>dw</a:t>
            </a:r>
            <a:r>
              <a:rPr lang="en-US" dirty="0"/>
              <a:t> 1, 2, 2, 4, 5, 28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9AB980-9EC5-4FDC-AFF3-0D249E6A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הגדרת מערך פשוט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213529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90D2F9-0E76-439D-B55A-D76EAF1D6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449441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					</a:t>
            </a:r>
            <a:r>
              <a:rPr lang="en-US" dirty="0" err="1"/>
              <a:t>ArrayName</a:t>
            </a:r>
            <a:r>
              <a:rPr lang="en-US" dirty="0"/>
              <a:t>   </a:t>
            </a:r>
            <a:r>
              <a:rPr lang="en-US" dirty="0" err="1"/>
              <a:t>SizeOfElement</a:t>
            </a:r>
            <a:r>
              <a:rPr lang="en-US" dirty="0"/>
              <a:t>   N  dup (?)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ArrayName</a:t>
            </a:r>
            <a:r>
              <a:rPr lang="he-IL" dirty="0"/>
              <a:t> – שם המערך</a:t>
            </a:r>
          </a:p>
          <a:p>
            <a:r>
              <a:rPr lang="en-US" dirty="0" err="1"/>
              <a:t>sizeOfElement</a:t>
            </a:r>
            <a:r>
              <a:rPr lang="he-IL" dirty="0"/>
              <a:t> – גודל כל איבר:</a:t>
            </a:r>
          </a:p>
          <a:p>
            <a:pPr lvl="1"/>
            <a:r>
              <a:rPr lang="en-US" dirty="0" err="1"/>
              <a:t>db</a:t>
            </a:r>
            <a:endParaRPr lang="en-US" dirty="0"/>
          </a:p>
          <a:p>
            <a:pPr lvl="1"/>
            <a:r>
              <a:rPr lang="en-US" dirty="0" err="1"/>
              <a:t>dw</a:t>
            </a:r>
            <a:endParaRPr lang="en-US" dirty="0"/>
          </a:p>
          <a:p>
            <a:pPr lvl="1"/>
            <a:r>
              <a:rPr lang="en-US" dirty="0"/>
              <a:t>dd</a:t>
            </a:r>
          </a:p>
          <a:p>
            <a:r>
              <a:rPr lang="en-US" dirty="0"/>
              <a:t>N</a:t>
            </a:r>
            <a:r>
              <a:rPr lang="he-IL" dirty="0"/>
              <a:t> – כמות האלמנטים במערך</a:t>
            </a:r>
          </a:p>
          <a:p>
            <a:r>
              <a:rPr lang="en-US" dirty="0"/>
              <a:t>Dup</a:t>
            </a:r>
            <a:r>
              <a:rPr lang="he-IL" dirty="0"/>
              <a:t> – שכפול (</a:t>
            </a:r>
            <a:r>
              <a:rPr lang="en-US" dirty="0"/>
              <a:t>duplicate</a:t>
            </a:r>
            <a:r>
              <a:rPr lang="he-IL" dirty="0"/>
              <a:t>)</a:t>
            </a:r>
          </a:p>
          <a:p>
            <a:r>
              <a:rPr lang="he-IL" dirty="0"/>
              <a:t>אפשר לאתחל במספרים שלמים וחיוביים, או לשים ?  אם לא רוצים ערך התחלתי</a:t>
            </a:r>
          </a:p>
          <a:p>
            <a:endParaRPr lang="en-US" dirty="0"/>
          </a:p>
          <a:p>
            <a:pPr lvl="1"/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EF2DCE-C2C2-4EAF-9DB7-63E1513E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הגדרת מערך עם גודל ואתחול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977657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B3FB5F-F74F-44E0-B6F9-D0B3A1B35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424041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he-IL" sz="2000" dirty="0"/>
              <a:t>מערך של 10 בתים שמאותחלים כולם ל -5</a:t>
            </a:r>
          </a:p>
          <a:p>
            <a:pPr marL="0" indent="0" algn="l" rtl="0">
              <a:buNone/>
            </a:pPr>
            <a:r>
              <a:rPr lang="en-US" sz="2000" dirty="0"/>
              <a:t>							Array1 </a:t>
            </a:r>
            <a:r>
              <a:rPr lang="en-US" sz="2000" dirty="0" err="1"/>
              <a:t>db</a:t>
            </a:r>
            <a:r>
              <a:rPr lang="en-US" sz="2000" dirty="0"/>
              <a:t>  10  dup  (5)	</a:t>
            </a:r>
          </a:p>
          <a:p>
            <a:pPr marL="0" indent="0" algn="r">
              <a:buNone/>
            </a:pPr>
            <a:endParaRPr lang="he-IL" sz="2000" dirty="0"/>
          </a:p>
          <a:p>
            <a:pPr marL="0" indent="0" algn="r">
              <a:buNone/>
            </a:pPr>
            <a:r>
              <a:rPr lang="he-IL" sz="2000" dirty="0"/>
              <a:t>מפת הזיכרון:	</a:t>
            </a:r>
          </a:p>
          <a:p>
            <a:pPr marL="0" indent="0" algn="r">
              <a:buNone/>
            </a:pPr>
            <a:endParaRPr lang="he-IL" sz="2000" dirty="0"/>
          </a:p>
          <a:p>
            <a:pPr marL="0" indent="0" algn="r">
              <a:buNone/>
            </a:pPr>
            <a:endParaRPr lang="he-IL" sz="2000" dirty="0"/>
          </a:p>
          <a:p>
            <a:pPr marL="0" indent="0" algn="r">
              <a:buNone/>
            </a:pPr>
            <a:endParaRPr lang="he-IL" sz="2000" dirty="0"/>
          </a:p>
          <a:p>
            <a:pPr marL="0" indent="0" algn="r">
              <a:buNone/>
            </a:pPr>
            <a:endParaRPr lang="he-IL" sz="2000" dirty="0"/>
          </a:p>
          <a:p>
            <a:pPr marL="0" indent="0" algn="r">
              <a:buNone/>
            </a:pPr>
            <a:endParaRPr lang="he-IL" sz="2000" dirty="0"/>
          </a:p>
          <a:p>
            <a:pPr marL="0" indent="0" algn="r">
              <a:buNone/>
            </a:pPr>
            <a:endParaRPr lang="he-IL" sz="2000" dirty="0"/>
          </a:p>
          <a:p>
            <a:pPr marL="0" indent="0" algn="r">
              <a:buNone/>
            </a:pPr>
            <a:r>
              <a:rPr lang="he-IL" sz="2000" dirty="0"/>
              <a:t>בהנחה שזהו המשתנה הראשון שמוגדר ב </a:t>
            </a:r>
            <a:r>
              <a:rPr lang="en-US" sz="2000" dirty="0" err="1"/>
              <a:t>DataSeg</a:t>
            </a:r>
            <a:r>
              <a:rPr lang="he-IL" sz="2000" dirty="0"/>
              <a:t>:</a:t>
            </a:r>
          </a:p>
          <a:p>
            <a:pPr marL="0" indent="0" algn="r">
              <a:buNone/>
            </a:pPr>
            <a:r>
              <a:rPr lang="he-IL" sz="2000" dirty="0"/>
              <a:t>- האיבר הראשון יהיה בכתובת 0, השני ב- 1, וכו'</a:t>
            </a:r>
            <a:endParaRPr lang="en-IL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9A80AC-695B-4993-9FF4-21291B58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08C38-FF1C-44FF-91C5-28021DD1C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996" y="2655975"/>
            <a:ext cx="5994503" cy="1546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5AA6D5-BF32-4FF2-92EC-B90214CC0AF2}"/>
              </a:ext>
            </a:extLst>
          </p:cNvPr>
          <p:cNvSpPr txBox="1"/>
          <p:nvPr/>
        </p:nvSpPr>
        <p:spPr>
          <a:xfrm>
            <a:off x="-5044964" y="6441185"/>
            <a:ext cx="91597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200" dirty="0"/>
              <a:t>(*) הדוגמה מתוך ספר אסמבלי של המרכז לחינוך סייבר </a:t>
            </a:r>
          </a:p>
        </p:txBody>
      </p:sp>
    </p:spTree>
    <p:extLst>
      <p:ext uri="{BB962C8B-B14F-4D97-AF65-F5344CB8AC3E}">
        <p14:creationId xmlns:p14="http://schemas.microsoft.com/office/powerpoint/2010/main" val="38908068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3F9FE4-921E-48D1-8A7D-93843397879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						arrayOf1234 </a:t>
            </a:r>
            <a:r>
              <a:rPr lang="en-US" dirty="0" err="1"/>
              <a:t>db</a:t>
            </a:r>
            <a:r>
              <a:rPr lang="en-US" dirty="0"/>
              <a:t> 8  dup (1,2,3,4)</a:t>
            </a:r>
          </a:p>
          <a:p>
            <a:pPr marL="0" indent="0" algn="r">
              <a:buNone/>
            </a:pPr>
            <a:endParaRPr lang="he-IL" dirty="0"/>
          </a:p>
          <a:p>
            <a:pPr marL="0" indent="0" algn="r">
              <a:buNone/>
            </a:pPr>
            <a:r>
              <a:rPr lang="he-IL" dirty="0"/>
              <a:t>מפת הזיכרון תהיה:</a:t>
            </a:r>
          </a:p>
          <a:p>
            <a:pPr marL="0" indent="0" algn="r">
              <a:buNone/>
            </a:pP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3444CC-8C11-4840-9723-1529730F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עוד דוגמה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796EB-3B89-4D04-B290-BDB6F1BEC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159" y="2528875"/>
            <a:ext cx="7792683" cy="180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671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FDD02-8725-4D92-A3E7-1C75176916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sz="2800" dirty="0"/>
              <a:t>נתון:</a:t>
            </a:r>
            <a:r>
              <a:rPr lang="en-US" sz="2800" dirty="0"/>
              <a:t> </a:t>
            </a:r>
            <a:r>
              <a:rPr lang="he-IL" sz="2800" dirty="0"/>
              <a:t> </a:t>
            </a:r>
            <a:r>
              <a:rPr lang="en-US" sz="2800" dirty="0"/>
              <a:t>  </a:t>
            </a:r>
            <a:r>
              <a:rPr lang="he-IL" sz="2800" dirty="0"/>
              <a:t>  </a:t>
            </a:r>
            <a:r>
              <a:rPr lang="en-US" sz="2800" dirty="0"/>
              <a:t>arr1 </a:t>
            </a:r>
            <a:r>
              <a:rPr lang="en-US" sz="2800" dirty="0" err="1"/>
              <a:t>db</a:t>
            </a:r>
            <a:r>
              <a:rPr lang="en-US" sz="2800" dirty="0"/>
              <a:t>  1, 2, 3, 4, 5 </a:t>
            </a:r>
            <a:br>
              <a:rPr lang="en-US" sz="2800" dirty="0"/>
            </a:br>
            <a:endParaRPr lang="he-IL" sz="2800" dirty="0"/>
          </a:p>
          <a:p>
            <a:pPr marL="0" indent="0">
              <a:buNone/>
            </a:pPr>
            <a:r>
              <a:rPr lang="en-US" sz="2800" dirty="0"/>
              <a:t>mov al, [arr1]          </a:t>
            </a:r>
            <a:r>
              <a:rPr lang="he-IL" sz="2800" dirty="0"/>
              <a:t>  - העברת האיבר הראשון ל-</a:t>
            </a:r>
            <a:r>
              <a:rPr lang="en-US" sz="2800" dirty="0"/>
              <a:t>al 	</a:t>
            </a:r>
          </a:p>
          <a:p>
            <a:pPr marL="0" indent="0">
              <a:buNone/>
            </a:pPr>
            <a:r>
              <a:rPr lang="en-US" sz="2800" dirty="0"/>
              <a:t>mov ah, [arr1+3]          </a:t>
            </a:r>
            <a:r>
              <a:rPr lang="he-IL" sz="2800" dirty="0"/>
              <a:t>  - העברת האיבר הרביעי ל-</a:t>
            </a:r>
            <a:r>
              <a:rPr lang="en-US" sz="2800" dirty="0"/>
              <a:t>ah 	</a:t>
            </a:r>
          </a:p>
          <a:p>
            <a:pPr marL="0" indent="0">
              <a:buNone/>
            </a:pPr>
            <a:endParaRPr lang="en-IL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9C62C0-87B1-4EC0-9F89-EF19CE95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ביצוע פקודות </a:t>
            </a:r>
            <a:r>
              <a:rPr lang="en-US" dirty="0"/>
              <a:t>mov</a:t>
            </a:r>
            <a:r>
              <a:rPr lang="he-IL" dirty="0"/>
              <a:t> על מערכים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59978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9BD2EC-540A-493F-848C-D0C470B49A3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כולנו מכירים את המשתנים משפות עיליות</a:t>
            </a:r>
          </a:p>
          <a:p>
            <a:r>
              <a:rPr lang="he-IL" dirty="0"/>
              <a:t>בשפה עילית, הגדרת משתנה כוללת את:</a:t>
            </a:r>
          </a:p>
          <a:p>
            <a:pPr lvl="1"/>
            <a:r>
              <a:rPr lang="he-IL" dirty="0"/>
              <a:t>שם המשתנה</a:t>
            </a:r>
          </a:p>
          <a:p>
            <a:pPr lvl="1"/>
            <a:r>
              <a:rPr lang="he-IL" dirty="0"/>
              <a:t>טיפוס המשתנה (</a:t>
            </a:r>
            <a:r>
              <a:rPr lang="en-US" dirty="0"/>
              <a:t>int, float,,,</a:t>
            </a:r>
            <a:r>
              <a:rPr lang="he-IL" dirty="0"/>
              <a:t>)</a:t>
            </a:r>
          </a:p>
          <a:p>
            <a:r>
              <a:rPr lang="he-IL" dirty="0"/>
              <a:t>דוגמה:</a:t>
            </a:r>
            <a:br>
              <a:rPr lang="en-US" dirty="0"/>
            </a:br>
            <a:r>
              <a:rPr lang="en-US" dirty="0"/>
              <a:t>int a;          </a:t>
            </a:r>
            <a:r>
              <a:rPr lang="he-IL" dirty="0"/>
              <a:t>     הצהרה על משתנה בשם </a:t>
            </a:r>
            <a:r>
              <a:rPr lang="en-US" dirty="0"/>
              <a:t>a</a:t>
            </a:r>
            <a:r>
              <a:rPr lang="he-IL" dirty="0"/>
              <a:t> מטיפוס </a:t>
            </a:r>
            <a:r>
              <a:rPr lang="en-US" dirty="0"/>
              <a:t>int</a:t>
            </a:r>
            <a:r>
              <a:rPr lang="he-IL" dirty="0"/>
              <a:t> (רק מספרים שלמים)</a:t>
            </a:r>
            <a:br>
              <a:rPr lang="en-US" dirty="0"/>
            </a:br>
            <a:r>
              <a:rPr lang="en-US" dirty="0"/>
              <a:t>a=5;          </a:t>
            </a:r>
            <a:r>
              <a:rPr lang="he-IL" dirty="0"/>
              <a:t>      השמת ערך למשתנה </a:t>
            </a:r>
            <a:r>
              <a:rPr lang="en-US" dirty="0"/>
              <a:t>a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5F3118-088E-4A72-9A39-E46E80E08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משתנים בשפה עילית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7938673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C1FED8-98EF-46EF-AFD0-16A6690BE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לשימוש במערכים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692BA2-10BB-4AE3-9129-D1AF50C36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02" y="875448"/>
            <a:ext cx="5063159" cy="582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828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46BD15-FD72-43FE-8226-33A34CC50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00" y="967726"/>
            <a:ext cx="6743699" cy="4321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93B0DF-4694-49C9-8916-D8502054B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1" y="967726"/>
            <a:ext cx="4800600" cy="5524929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09AC1188-7E7A-4695-9F31-B41B04BB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</p:spPr>
        <p:txBody>
          <a:bodyPr/>
          <a:lstStyle/>
          <a:p>
            <a:r>
              <a:rPr lang="he-IL" dirty="0"/>
              <a:t>גישה לזיכרון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4114653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AD8840-FAFA-4C84-A8FE-896419B4408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27963" y="520700"/>
            <a:ext cx="6962436" cy="47371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A6FDBF-AC87-4648-97EF-5A248DEB4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1" y="967726"/>
            <a:ext cx="4800600" cy="552492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9F5B51-D364-4E94-B166-EAF4FD8A28BF}"/>
              </a:ext>
            </a:extLst>
          </p:cNvPr>
          <p:cNvCxnSpPr/>
          <p:nvPr/>
        </p:nvCxnSpPr>
        <p:spPr>
          <a:xfrm>
            <a:off x="4356100" y="3073400"/>
            <a:ext cx="876300" cy="65679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2">
            <a:extLst>
              <a:ext uri="{FF2B5EF4-FFF2-40B4-BE49-F238E27FC236}">
                <a16:creationId xmlns:a16="http://schemas.microsoft.com/office/drawing/2014/main" id="{E890722E-4DD0-4698-84AA-3099651FC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-111252"/>
            <a:ext cx="9802206" cy="720000"/>
          </a:xfrm>
        </p:spPr>
        <p:txBody>
          <a:bodyPr/>
          <a:lstStyle/>
          <a:p>
            <a:r>
              <a:rPr lang="he-IL" dirty="0"/>
              <a:t>הנה המערכים: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9447860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5570C2-9D34-4A68-9099-2B42A3261F9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556146" y="876300"/>
            <a:ext cx="6417711" cy="44414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1D7CB6-4BC8-4ED8-BB2B-3B2B589D5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1" y="967726"/>
            <a:ext cx="4800600" cy="5524929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63F21227-0571-4E8B-996E-7491BF40476D}"/>
              </a:ext>
            </a:extLst>
          </p:cNvPr>
          <p:cNvSpPr/>
          <p:nvPr/>
        </p:nvSpPr>
        <p:spPr>
          <a:xfrm>
            <a:off x="2895600" y="4394200"/>
            <a:ext cx="431800" cy="635000"/>
          </a:xfrm>
          <a:prstGeom prst="rightBrac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41172B-6AE5-43F8-B4AE-279236BAC6AF}"/>
              </a:ext>
            </a:extLst>
          </p:cNvPr>
          <p:cNvCxnSpPr>
            <a:cxnSpLocks/>
          </p:cNvCxnSpPr>
          <p:nvPr/>
        </p:nvCxnSpPr>
        <p:spPr>
          <a:xfrm>
            <a:off x="9334500" y="457200"/>
            <a:ext cx="685800" cy="107589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2">
            <a:extLst>
              <a:ext uri="{FF2B5EF4-FFF2-40B4-BE49-F238E27FC236}">
                <a16:creationId xmlns:a16="http://schemas.microsoft.com/office/drawing/2014/main" id="{B7A7EC10-52C1-4D29-9C4D-C4A08A4CB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-111252"/>
            <a:ext cx="9802206" cy="720000"/>
          </a:xfrm>
        </p:spPr>
        <p:txBody>
          <a:bodyPr/>
          <a:lstStyle/>
          <a:p>
            <a:r>
              <a:rPr lang="he-IL" dirty="0"/>
              <a:t>ביצוע 3 הפקודות הראשונות: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180478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87C898-5FA0-434C-8447-57EA83798EB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588001" y="816940"/>
            <a:ext cx="6402522" cy="44068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39926D-9DF1-43DD-BE28-AFB7156D3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1" y="967726"/>
            <a:ext cx="4800600" cy="552492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5A1192-BEDE-4BE9-90B0-593E8FF143C8}"/>
              </a:ext>
            </a:extLst>
          </p:cNvPr>
          <p:cNvCxnSpPr>
            <a:cxnSpLocks/>
          </p:cNvCxnSpPr>
          <p:nvPr/>
        </p:nvCxnSpPr>
        <p:spPr>
          <a:xfrm flipH="1">
            <a:off x="2844800" y="5130800"/>
            <a:ext cx="111760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967685-F6CE-4EF6-9DA4-A5267DEE4A29}"/>
              </a:ext>
            </a:extLst>
          </p:cNvPr>
          <p:cNvCxnSpPr>
            <a:cxnSpLocks/>
          </p:cNvCxnSpPr>
          <p:nvPr/>
        </p:nvCxnSpPr>
        <p:spPr>
          <a:xfrm flipH="1" flipV="1">
            <a:off x="6997700" y="3898900"/>
            <a:ext cx="444500" cy="22606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2">
            <a:extLst>
              <a:ext uri="{FF2B5EF4-FFF2-40B4-BE49-F238E27FC236}">
                <a16:creationId xmlns:a16="http://schemas.microsoft.com/office/drawing/2014/main" id="{0FE3E29E-9640-4C4D-8CBE-0E8AF67AC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-111252"/>
            <a:ext cx="9802206" cy="720000"/>
          </a:xfrm>
        </p:spPr>
        <p:txBody>
          <a:bodyPr/>
          <a:lstStyle/>
          <a:p>
            <a:r>
              <a:rPr lang="he-IL" dirty="0"/>
              <a:t>ביצוע הפקודה הרביעית: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8579966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F9A9B6-BE65-4D78-99CB-34F8D2BC74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747324" y="967726"/>
            <a:ext cx="6343075" cy="43053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BE9418-1AE9-4122-81A7-12E6F2060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1" y="967726"/>
            <a:ext cx="4800600" cy="552492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2913C6-F030-41DF-ACE3-ADB45F99714A}"/>
              </a:ext>
            </a:extLst>
          </p:cNvPr>
          <p:cNvCxnSpPr>
            <a:cxnSpLocks/>
          </p:cNvCxnSpPr>
          <p:nvPr/>
        </p:nvCxnSpPr>
        <p:spPr>
          <a:xfrm flipH="1">
            <a:off x="2895600" y="5308600"/>
            <a:ext cx="111760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49F9BD-0D80-4841-B529-3A71F2A2BAA4}"/>
              </a:ext>
            </a:extLst>
          </p:cNvPr>
          <p:cNvCxnSpPr>
            <a:cxnSpLocks/>
          </p:cNvCxnSpPr>
          <p:nvPr/>
        </p:nvCxnSpPr>
        <p:spPr>
          <a:xfrm>
            <a:off x="8826500" y="381000"/>
            <a:ext cx="1346200" cy="16764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2">
            <a:extLst>
              <a:ext uri="{FF2B5EF4-FFF2-40B4-BE49-F238E27FC236}">
                <a16:creationId xmlns:a16="http://schemas.microsoft.com/office/drawing/2014/main" id="{9B3D8519-06B3-4772-9DB1-1B50E371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-111252"/>
            <a:ext cx="9802206" cy="720000"/>
          </a:xfrm>
        </p:spPr>
        <p:txBody>
          <a:bodyPr/>
          <a:lstStyle/>
          <a:p>
            <a:r>
              <a:rPr lang="he-IL" dirty="0"/>
              <a:t>הפקודה החמישית: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78874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חוקים (תקפים לכל השפה)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2DEB1B7-3236-4C15-A471-928984D405AE}"/>
              </a:ext>
            </a:extLst>
          </p:cNvPr>
          <p:cNvSpPr txBox="1">
            <a:spLocks/>
          </p:cNvSpPr>
          <p:nvPr/>
        </p:nvSpPr>
        <p:spPr>
          <a:xfrm>
            <a:off x="5386793" y="1151259"/>
            <a:ext cx="6442333" cy="164274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1800" b="1" dirty="0"/>
              <a:t>הרחבה של החוק החמישי </a:t>
            </a:r>
            <a:r>
              <a:rPr lang="he-IL" sz="1800" dirty="0"/>
              <a:t>– אסור ליצור עמימות בזיכרון.</a:t>
            </a:r>
          </a:p>
          <a:p>
            <a:pPr marL="0" indent="0">
              <a:buNone/>
            </a:pPr>
            <a:r>
              <a:rPr lang="he-IL" sz="1800" dirty="0"/>
              <a:t>נתון המערך</a:t>
            </a:r>
            <a:r>
              <a:rPr lang="en-US" sz="1800" dirty="0"/>
              <a:t> </a:t>
            </a:r>
            <a:r>
              <a:rPr lang="he-IL" sz="1800" dirty="0"/>
              <a:t> </a:t>
            </a:r>
            <a:r>
              <a:rPr lang="en-US" sz="1800" dirty="0"/>
              <a:t>array1</a:t>
            </a:r>
            <a:r>
              <a:rPr lang="he-IL" sz="1800" dirty="0"/>
              <a:t>:</a:t>
            </a:r>
          </a:p>
          <a:p>
            <a:pPr marL="0" indent="0">
              <a:buNone/>
            </a:pPr>
            <a:r>
              <a:rPr lang="he-IL" sz="1800" dirty="0"/>
              <a:t>רוצים לבצע את הפקודה: </a:t>
            </a:r>
            <a:r>
              <a:rPr lang="en-US" sz="1800" dirty="0"/>
              <a:t>Mov ax, [array1+2]</a:t>
            </a:r>
            <a:r>
              <a:rPr lang="he-IL" sz="1800" dirty="0"/>
              <a:t> </a:t>
            </a:r>
            <a:r>
              <a:rPr lang="en-US" sz="1800" dirty="0"/>
              <a:t>)</a:t>
            </a:r>
            <a:r>
              <a:rPr lang="he-IL" sz="1800" dirty="0"/>
              <a:t>שורה 23)</a:t>
            </a:r>
            <a:endParaRPr lang="en-US" sz="1800" dirty="0"/>
          </a:p>
          <a:p>
            <a:pPr marL="0" indent="0">
              <a:buNone/>
            </a:pPr>
            <a:r>
              <a:rPr lang="he-IL" sz="1800" dirty="0"/>
              <a:t>אם היינו מפעילים </a:t>
            </a:r>
            <a:r>
              <a:rPr lang="en-US" sz="1800" dirty="0" err="1"/>
              <a:t>tasm</a:t>
            </a:r>
            <a:r>
              <a:rPr lang="he-IL" sz="1800" dirty="0"/>
              <a:t> היינו מקבלים שגיאה: 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0DD6D3-5D09-41D7-B1FD-7DD1882A2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171" y="2850747"/>
            <a:ext cx="6574156" cy="21066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5ED188-099A-4F64-B78A-B12316A4B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0" y="952500"/>
            <a:ext cx="3527530" cy="562308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B5E484-2DC3-4BEA-B9C6-9507C453AA91}"/>
              </a:ext>
            </a:extLst>
          </p:cNvPr>
          <p:cNvCxnSpPr>
            <a:cxnSpLocks/>
          </p:cNvCxnSpPr>
          <p:nvPr/>
        </p:nvCxnSpPr>
        <p:spPr>
          <a:xfrm flipV="1">
            <a:off x="2425700" y="3771391"/>
            <a:ext cx="2653674" cy="1664209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89BF38B-4D9F-41AA-99C6-3309F0C8AE9D}"/>
              </a:ext>
            </a:extLst>
          </p:cNvPr>
          <p:cNvSpPr txBox="1"/>
          <p:nvPr/>
        </p:nvSpPr>
        <p:spPr>
          <a:xfrm>
            <a:off x="4432301" y="5283200"/>
            <a:ext cx="3691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u="sng" dirty="0"/>
              <a:t>שימו לב: </a:t>
            </a:r>
            <a:r>
              <a:rPr lang="he-IL" sz="2000" dirty="0"/>
              <a:t>אופרנד המקור הוא </a:t>
            </a:r>
            <a:r>
              <a:rPr lang="en-US" sz="2000" dirty="0"/>
              <a:t>byte</a:t>
            </a:r>
            <a:r>
              <a:rPr lang="he-IL" sz="2000" dirty="0"/>
              <a:t>, אופרנד היעד הוא </a:t>
            </a:r>
            <a:r>
              <a:rPr lang="en-US" sz="2000" dirty="0"/>
              <a:t>word</a:t>
            </a:r>
            <a:endParaRPr lang="en-IL" sz="2000" dirty="0"/>
          </a:p>
        </p:txBody>
      </p:sp>
    </p:spTree>
    <p:extLst>
      <p:ext uri="{BB962C8B-B14F-4D97-AF65-F5344CB8AC3E}">
        <p14:creationId xmlns:p14="http://schemas.microsoft.com/office/powerpoint/2010/main" val="126610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חוקים (תקפים לכל השפה)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3F60D0D8-1CC5-428F-8E80-144CA38582FC}"/>
              </a:ext>
            </a:extLst>
          </p:cNvPr>
          <p:cNvSpPr txBox="1">
            <a:spLocks/>
          </p:cNvSpPr>
          <p:nvPr/>
        </p:nvSpPr>
        <p:spPr>
          <a:xfrm>
            <a:off x="4914274" y="1438835"/>
            <a:ext cx="6749751" cy="119257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800" b="1" dirty="0"/>
              <a:t>הפתרון – לציין מפורשות בפקודה:</a:t>
            </a:r>
          </a:p>
          <a:p>
            <a:pPr marL="0" indent="0">
              <a:buNone/>
            </a:pPr>
            <a:r>
              <a:rPr lang="en-US" sz="2800" b="1" dirty="0"/>
              <a:t>Mov ax, [word </a:t>
            </a:r>
            <a:r>
              <a:rPr lang="en-US" sz="2800" b="1" dirty="0" err="1"/>
              <a:t>ptr</a:t>
            </a:r>
            <a:r>
              <a:rPr lang="en-US" sz="2800" b="1" dirty="0"/>
              <a:t> array+2]</a:t>
            </a:r>
            <a:endParaRPr lang="he-IL" sz="2800" dirty="0"/>
          </a:p>
          <a:p>
            <a:pPr marL="0" indent="0">
              <a:buNone/>
            </a:pPr>
            <a:endParaRPr lang="he-IL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8731BA-7B74-4D0C-9876-C4AED6BF4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53" y="1265574"/>
            <a:ext cx="4152441" cy="502092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B5E484-2DC3-4BEA-B9C6-9507C453AA91}"/>
              </a:ext>
            </a:extLst>
          </p:cNvPr>
          <p:cNvCxnSpPr>
            <a:cxnSpLocks/>
          </p:cNvCxnSpPr>
          <p:nvPr/>
        </p:nvCxnSpPr>
        <p:spPr>
          <a:xfrm flipV="1">
            <a:off x="3454400" y="2129098"/>
            <a:ext cx="3530668" cy="3128702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8109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17970E-F82C-4498-8FE8-FF81DFA6DC6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פקודת </a:t>
            </a:r>
            <a:r>
              <a:rPr lang="en-US" dirty="0"/>
              <a:t>offset</a:t>
            </a:r>
            <a:r>
              <a:rPr lang="he-IL" dirty="0"/>
              <a:t> שמה ברגיסטר </a:t>
            </a:r>
            <a:r>
              <a:rPr lang="en-US" dirty="0"/>
              <a:t>bx </a:t>
            </a:r>
            <a:r>
              <a:rPr lang="he-IL" dirty="0"/>
              <a:t> את הכתובת (</a:t>
            </a:r>
            <a:r>
              <a:rPr lang="en-US" dirty="0"/>
              <a:t>offset</a:t>
            </a:r>
            <a:r>
              <a:rPr lang="he-IL" dirty="0"/>
              <a:t>) של תחילת המערך.</a:t>
            </a:r>
          </a:p>
          <a:p>
            <a:r>
              <a:rPr lang="he-IL" dirty="0"/>
              <a:t>מאפשרת לנו להשתמש ב –</a:t>
            </a:r>
            <a:r>
              <a:rPr lang="en-US" dirty="0"/>
              <a:t>bx</a:t>
            </a:r>
            <a:r>
              <a:rPr lang="he-IL" dirty="0"/>
              <a:t> כמצביע לתחילת המערך בפקודות </a:t>
            </a:r>
            <a:r>
              <a:rPr lang="en-US" dirty="0"/>
              <a:t>mov</a:t>
            </a:r>
            <a:r>
              <a:rPr lang="he-IL" dirty="0"/>
              <a:t>.</a:t>
            </a:r>
          </a:p>
          <a:p>
            <a:r>
              <a:rPr lang="he-IL" dirty="0"/>
              <a:t>דוגמה: נתון מערך </a:t>
            </a:r>
            <a:r>
              <a:rPr lang="en-US" dirty="0"/>
              <a:t>array</a:t>
            </a:r>
            <a:r>
              <a:rPr lang="he-IL" dirty="0"/>
              <a:t> של </a:t>
            </a:r>
            <a:r>
              <a:rPr lang="en-US" dirty="0"/>
              <a:t>bytes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mov bx, offset array               </a:t>
            </a:r>
          </a:p>
          <a:p>
            <a:pPr marL="0" indent="0">
              <a:buNone/>
            </a:pPr>
            <a:r>
              <a:rPr lang="en-US" dirty="0"/>
              <a:t>mov al,  [bx]                              </a:t>
            </a:r>
          </a:p>
          <a:p>
            <a:pPr marL="0" indent="0">
              <a:buNone/>
            </a:pPr>
            <a:r>
              <a:rPr lang="en-US" dirty="0"/>
              <a:t>mov ah, [bx+2]                         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he-IL" b="1" u="sng" dirty="0"/>
              <a:t>היתרון</a:t>
            </a:r>
            <a:r>
              <a:rPr lang="he-IL" dirty="0"/>
              <a:t>: </a:t>
            </a:r>
            <a:r>
              <a:rPr lang="en-US" dirty="0"/>
              <a:t>bx</a:t>
            </a:r>
            <a:r>
              <a:rPr lang="he-IL" dirty="0"/>
              <a:t> מחזיק את כתובת תחילת המערך ועל ידי קידום שלו ניתן להתקדם על </a:t>
            </a:r>
            <a:br>
              <a:rPr lang="en-US" dirty="0"/>
            </a:br>
            <a:r>
              <a:rPr lang="he-IL" dirty="0"/>
              <a:t>        איברי המערך.</a:t>
            </a:r>
            <a:r>
              <a:rPr lang="en-US" dirty="0"/>
              <a:t>    	</a:t>
            </a:r>
            <a:r>
              <a:rPr lang="he-IL" dirty="0" err="1"/>
              <a:t>זיכרו</a:t>
            </a:r>
            <a:r>
              <a:rPr lang="he-IL" dirty="0"/>
              <a:t> שפעולות על רגיסטרים הן מהירות!</a:t>
            </a:r>
          </a:p>
          <a:p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DA5C01-7E85-4875-907A-F336D24F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פקודת </a:t>
            </a:r>
            <a:r>
              <a:rPr lang="en-US" dirty="0"/>
              <a:t>offset</a:t>
            </a:r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84B9B7-DFDD-46A2-97F7-309612C70D3C}"/>
              </a:ext>
            </a:extLst>
          </p:cNvPr>
          <p:cNvSpPr txBox="1"/>
          <p:nvPr/>
        </p:nvSpPr>
        <p:spPr>
          <a:xfrm>
            <a:off x="825190" y="5184705"/>
            <a:ext cx="5374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u="sng" dirty="0"/>
              <a:t>שימו לב: </a:t>
            </a:r>
            <a:r>
              <a:rPr lang="he-IL" sz="2000" dirty="0"/>
              <a:t>פקודת  </a:t>
            </a:r>
            <a:r>
              <a:rPr lang="en-US" sz="2000" dirty="0"/>
              <a:t>LEA </a:t>
            </a:r>
            <a:r>
              <a:rPr lang="he-IL" sz="2000" dirty="0"/>
              <a:t> עושה בדיוק אותו הדבר ויש לה אותו </a:t>
            </a:r>
            <a:r>
              <a:rPr lang="en-US" sz="2000" dirty="0"/>
              <a:t>opcode</a:t>
            </a:r>
            <a:r>
              <a:rPr lang="he-IL" sz="2000" dirty="0"/>
              <a:t>:</a:t>
            </a:r>
          </a:p>
          <a:p>
            <a:r>
              <a:rPr lang="en-US" sz="2000" dirty="0"/>
              <a:t>LEA bx, [array]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3317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EDD5CB-8F24-43B1-B0D8-DA8800F8037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למדנו להגדיר מערכים</a:t>
            </a:r>
          </a:p>
          <a:p>
            <a:r>
              <a:rPr lang="he-IL" dirty="0"/>
              <a:t>לראות אותם בזיכרון</a:t>
            </a:r>
          </a:p>
          <a:p>
            <a:r>
              <a:rPr lang="he-IL" dirty="0"/>
              <a:t>לבצע עליהם פקודות </a:t>
            </a:r>
            <a:r>
              <a:rPr lang="en-US" dirty="0"/>
              <a:t>mov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40AA68-C111-4FF6-89FF-E63B1AB8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3871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1CB134-A514-4B3C-AF69-0BBF2683E92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/>
              <a:t>הפקודות שאנחנו מבצעים </a:t>
            </a:r>
            <a:r>
              <a:rPr lang="he-IL" dirty="0" err="1"/>
              <a:t>באסמבלי</a:t>
            </a:r>
            <a:r>
              <a:rPr lang="he-IL" dirty="0"/>
              <a:t> משפיעות ישירות על הזיכרון (על ה </a:t>
            </a:r>
            <a:r>
              <a:rPr lang="en-US" dirty="0"/>
              <a:t>DS</a:t>
            </a:r>
            <a:r>
              <a:rPr lang="he-IL" dirty="0"/>
              <a:t>)</a:t>
            </a:r>
          </a:p>
          <a:p>
            <a:r>
              <a:rPr lang="he-IL" dirty="0"/>
              <a:t>ראינו שאפשר לבצע:  </a:t>
            </a:r>
            <a:r>
              <a:rPr lang="en-US" dirty="0"/>
              <a:t>mov al, [ds:1]     </a:t>
            </a:r>
            <a:br>
              <a:rPr lang="en-US" dirty="0"/>
            </a:br>
            <a:r>
              <a:rPr lang="he-IL" dirty="0"/>
              <a:t>או:                         </a:t>
            </a:r>
            <a:r>
              <a:rPr lang="en-US" dirty="0"/>
              <a:t>mov [ds:1234h], ax</a:t>
            </a:r>
          </a:p>
          <a:p>
            <a:r>
              <a:rPr lang="he-IL" dirty="0"/>
              <a:t>צורת עבודה כזו פחות נוחה למתכנת, ולכן עדיף להשתמש במשתנים.</a:t>
            </a:r>
          </a:p>
          <a:p>
            <a:endParaRPr lang="he-IL" dirty="0"/>
          </a:p>
          <a:p>
            <a:r>
              <a:rPr lang="he-IL" dirty="0"/>
              <a:t>הגדרת משתנה </a:t>
            </a:r>
            <a:r>
              <a:rPr lang="he-IL" dirty="0" err="1"/>
              <a:t>באסמבלי</a:t>
            </a:r>
            <a:r>
              <a:rPr lang="he-IL" dirty="0"/>
              <a:t> נעשית ע"י הצהרה על שמו והגודל בזיכרון שהוא תופס</a:t>
            </a:r>
            <a:r>
              <a:rPr lang="en-US" dirty="0"/>
              <a:t> </a:t>
            </a:r>
            <a:r>
              <a:rPr lang="he-IL" dirty="0"/>
              <a:t> (עם אופציה להגדרת ערך התחלתי):</a:t>
            </a:r>
          </a:p>
          <a:p>
            <a:pPr marL="0" indent="0">
              <a:buNone/>
            </a:pPr>
            <a:r>
              <a:rPr lang="en-US" dirty="0"/>
              <a:t>var-name  data-type   </a:t>
            </a:r>
            <a:r>
              <a:rPr lang="en-US" dirty="0" err="1"/>
              <a:t>init</a:t>
            </a:r>
            <a:r>
              <a:rPr lang="en-US" dirty="0"/>
              <a:t>-value                      </a:t>
            </a:r>
            <a:br>
              <a:rPr lang="en-US" dirty="0"/>
            </a:br>
            <a:endParaRPr lang="he-IL" dirty="0"/>
          </a:p>
          <a:p>
            <a:r>
              <a:rPr lang="he-IL" dirty="0"/>
              <a:t>הגדרת המשתנים נעשית ע"י המתכנת בתחילת בלוק</a:t>
            </a:r>
            <a:r>
              <a:rPr lang="en-US" dirty="0"/>
              <a:t> </a:t>
            </a:r>
            <a:r>
              <a:rPr lang="he-IL" dirty="0"/>
              <a:t> </a:t>
            </a:r>
            <a:r>
              <a:rPr lang="en-US" dirty="0"/>
              <a:t>DATASEG</a:t>
            </a:r>
            <a:r>
              <a:rPr lang="he-IL" dirty="0"/>
              <a:t> </a:t>
            </a:r>
            <a:endParaRPr lang="en-US" dirty="0"/>
          </a:p>
          <a:p>
            <a:r>
              <a:rPr lang="he-IL" dirty="0"/>
              <a:t>המשתנים עצמם נשמרים בסדר רציף החל מכתובת </a:t>
            </a:r>
            <a:r>
              <a:rPr lang="en-US" dirty="0"/>
              <a:t>DS:0</a:t>
            </a:r>
            <a:endParaRPr lang="he-IL" dirty="0"/>
          </a:p>
          <a:p>
            <a:endParaRPr lang="he-IL" dirty="0"/>
          </a:p>
          <a:p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D9633D-23BD-47F3-BDF2-F1C7A799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משתנים </a:t>
            </a:r>
            <a:r>
              <a:rPr lang="he-IL" dirty="0" err="1"/>
              <a:t>באסמבלי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98784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2B7D2F-2036-47F5-9EED-86A1C22777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שם המשתנה עד 31 תווים. חייב להתחיל באות אנגלית, יכול להכיל גם ספרות וגם סימנים מיוחדים:  </a:t>
            </a:r>
            <a:r>
              <a:rPr lang="en-US" dirty="0"/>
              <a:t>$,  -,  ?,   .</a:t>
            </a:r>
          </a:p>
          <a:p>
            <a:r>
              <a:rPr lang="he-IL" dirty="0"/>
              <a:t>שדה הטיפוס (גודל המשתנה) מתחיל תמיד ב- </a:t>
            </a:r>
            <a:r>
              <a:rPr lang="en-US" dirty="0"/>
              <a:t>D</a:t>
            </a:r>
            <a:r>
              <a:rPr lang="he-IL" dirty="0"/>
              <a:t> (קיצור של </a:t>
            </a:r>
            <a:r>
              <a:rPr lang="en-US" dirty="0"/>
              <a:t>Define</a:t>
            </a:r>
            <a:r>
              <a:rPr lang="he-IL" dirty="0"/>
              <a:t>), ואחריו אות נוספת המציינת את הטיפוס:</a:t>
            </a:r>
          </a:p>
          <a:p>
            <a:pPr lvl="1"/>
            <a:r>
              <a:rPr lang="en-US" dirty="0"/>
              <a:t>DB</a:t>
            </a:r>
            <a:r>
              <a:rPr lang="he-IL" dirty="0"/>
              <a:t> – </a:t>
            </a:r>
            <a:r>
              <a:rPr lang="en-US" dirty="0"/>
              <a:t>byte</a:t>
            </a:r>
            <a:r>
              <a:rPr lang="he-IL" dirty="0"/>
              <a:t> – </a:t>
            </a:r>
            <a:r>
              <a:rPr lang="en-US" dirty="0"/>
              <a:t>byte</a:t>
            </a:r>
            <a:r>
              <a:rPr lang="he-IL" dirty="0"/>
              <a:t> יחיד</a:t>
            </a:r>
            <a:endParaRPr lang="en-US" dirty="0"/>
          </a:p>
          <a:p>
            <a:pPr lvl="1"/>
            <a:r>
              <a:rPr lang="en-US" dirty="0"/>
              <a:t>DW</a:t>
            </a:r>
            <a:r>
              <a:rPr lang="he-IL" dirty="0"/>
              <a:t> – </a:t>
            </a:r>
            <a:r>
              <a:rPr lang="en-US" dirty="0"/>
              <a:t>word</a:t>
            </a:r>
            <a:r>
              <a:rPr lang="he-IL" dirty="0"/>
              <a:t> – 2 בתים</a:t>
            </a:r>
          </a:p>
          <a:p>
            <a:pPr lvl="1"/>
            <a:r>
              <a:rPr lang="en-US" dirty="0"/>
              <a:t>DD</a:t>
            </a:r>
            <a:r>
              <a:rPr lang="he-IL" dirty="0"/>
              <a:t>- </a:t>
            </a:r>
            <a:r>
              <a:rPr lang="en-US" dirty="0"/>
              <a:t>double word</a:t>
            </a:r>
            <a:r>
              <a:rPr lang="he-IL" dirty="0"/>
              <a:t> – 4 בתים</a:t>
            </a:r>
          </a:p>
          <a:p>
            <a:r>
              <a:rPr lang="he-IL" dirty="0"/>
              <a:t>שדה הערך ההתחלתי יכול להכיל מספר או ערך מסוים, או ?  אם לא רוצים לאתחל</a:t>
            </a:r>
          </a:p>
          <a:p>
            <a:endParaRPr lang="he-IL" dirty="0"/>
          </a:p>
          <a:p>
            <a:r>
              <a:rPr lang="he-IL" b="1" u="sng" dirty="0"/>
              <a:t>חשוב</a:t>
            </a:r>
            <a:r>
              <a:rPr lang="he-IL" dirty="0"/>
              <a:t>:   שמות בעלי משמעות!!!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7B1C34-7B4D-4C6E-B7AB-26A320490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כללים להגדרת משתנים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41159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C0D731-D389-4D45-962F-1EC28B1B1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665341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dirty="0"/>
              <a:t>DATASEG</a:t>
            </a:r>
          </a:p>
          <a:p>
            <a:pPr marL="0" indent="0" algn="l" rtl="0">
              <a:buNone/>
            </a:pPr>
            <a:r>
              <a:rPr lang="en-US" dirty="0"/>
              <a:t>; variables start from address ds:0000</a:t>
            </a:r>
            <a:br>
              <a:rPr lang="en-US" dirty="0"/>
            </a:br>
            <a:endParaRPr lang="he-IL" dirty="0"/>
          </a:p>
          <a:p>
            <a:pPr marL="0" indent="0" algn="l" rtl="0">
              <a:buNone/>
            </a:pPr>
            <a:r>
              <a:rPr lang="en-US" dirty="0"/>
              <a:t>aa  </a:t>
            </a:r>
            <a:r>
              <a:rPr lang="en-US" dirty="0" err="1"/>
              <a:t>db</a:t>
            </a:r>
            <a:r>
              <a:rPr lang="en-US" dirty="0"/>
              <a:t> ?                            ; ds:0</a:t>
            </a:r>
          </a:p>
          <a:p>
            <a:pPr marL="0" indent="0" algn="l" rtl="0">
              <a:buNone/>
            </a:pPr>
            <a:r>
              <a:rPr lang="en-US" dirty="0"/>
              <a:t>bb </a:t>
            </a:r>
            <a:r>
              <a:rPr lang="en-US" dirty="0" err="1"/>
              <a:t>db</a:t>
            </a:r>
            <a:r>
              <a:rPr lang="en-US" dirty="0"/>
              <a:t> 5                            ; ds:1</a:t>
            </a:r>
          </a:p>
          <a:p>
            <a:pPr marL="0" indent="0" algn="l" rtl="0">
              <a:buNone/>
            </a:pPr>
            <a:r>
              <a:rPr lang="en-US" dirty="0"/>
              <a:t>var1 </a:t>
            </a:r>
            <a:r>
              <a:rPr lang="en-US" dirty="0" err="1"/>
              <a:t>dw</a:t>
            </a:r>
            <a:r>
              <a:rPr lang="en-US" dirty="0"/>
              <a:t> ?                        ; ds:2</a:t>
            </a:r>
          </a:p>
          <a:p>
            <a:pPr marL="0" indent="0" algn="l" rtl="0">
              <a:buNone/>
            </a:pPr>
            <a:r>
              <a:rPr lang="en-US" dirty="0"/>
              <a:t>sum </a:t>
            </a:r>
            <a:r>
              <a:rPr lang="en-US" dirty="0" err="1"/>
              <a:t>dw</a:t>
            </a:r>
            <a:r>
              <a:rPr lang="en-US" dirty="0"/>
              <a:t> 234                   ; ds:4</a:t>
            </a:r>
          </a:p>
          <a:p>
            <a:pPr marL="0" indent="0" algn="l" rtl="0">
              <a:buNone/>
            </a:pPr>
            <a:r>
              <a:rPr lang="en-US" dirty="0"/>
              <a:t>var2  dd ?                        ; ds:6</a:t>
            </a:r>
          </a:p>
          <a:p>
            <a:pPr marL="0" indent="0" algn="l" rtl="0">
              <a:buNone/>
            </a:pPr>
            <a:r>
              <a:rPr lang="en-US" dirty="0"/>
              <a:t>char1 </a:t>
            </a:r>
            <a:r>
              <a:rPr lang="en-US" dirty="0" err="1"/>
              <a:t>db</a:t>
            </a:r>
            <a:r>
              <a:rPr lang="en-US" dirty="0"/>
              <a:t> ‘a’                    ; ds:10,  </a:t>
            </a:r>
            <a:r>
              <a:rPr lang="en-US" dirty="0" err="1"/>
              <a:t>ds:a</a:t>
            </a:r>
            <a:r>
              <a:rPr lang="en-US" sz="1800" dirty="0" err="1"/>
              <a:t>h</a:t>
            </a:r>
            <a:r>
              <a:rPr lang="en-US" sz="1800" dirty="0"/>
              <a:t>    </a:t>
            </a:r>
            <a:r>
              <a:rPr lang="en-US" sz="2600" dirty="0"/>
              <a:t>-&gt;  </a:t>
            </a:r>
            <a:r>
              <a:rPr lang="en-US" dirty="0"/>
              <a:t>ascii of a</a:t>
            </a:r>
          </a:p>
          <a:p>
            <a:pPr marL="0" indent="0" algn="l" rtl="0">
              <a:buNone/>
            </a:pPr>
            <a:r>
              <a:rPr lang="en-US" dirty="0"/>
              <a:t>char2 </a:t>
            </a:r>
            <a:r>
              <a:rPr lang="en-US" dirty="0" err="1"/>
              <a:t>db</a:t>
            </a:r>
            <a:r>
              <a:rPr lang="en-US" dirty="0"/>
              <a:t> “b”                  ; ds:11</a:t>
            </a:r>
          </a:p>
          <a:p>
            <a:pPr marL="0" indent="0" algn="l" rtl="0">
              <a:buNone/>
            </a:pPr>
            <a:r>
              <a:rPr lang="en-US" dirty="0"/>
              <a:t>result </a:t>
            </a:r>
            <a:r>
              <a:rPr lang="en-US" dirty="0" err="1"/>
              <a:t>dw</a:t>
            </a:r>
            <a:r>
              <a:rPr lang="en-US" dirty="0"/>
              <a:t> 2678</a:t>
            </a:r>
            <a:r>
              <a:rPr lang="en-US" sz="2000" dirty="0"/>
              <a:t>h</a:t>
            </a:r>
            <a:r>
              <a:rPr lang="en-US" dirty="0"/>
              <a:t>            ; ds:12</a:t>
            </a:r>
          </a:p>
          <a:p>
            <a:pPr marL="0" indent="0" algn="l" rtl="0">
              <a:buNone/>
            </a:pPr>
            <a:r>
              <a:rPr lang="en-US" dirty="0"/>
              <a:t>mask </a:t>
            </a:r>
            <a:r>
              <a:rPr lang="en-US" dirty="0" err="1"/>
              <a:t>db</a:t>
            </a:r>
            <a:r>
              <a:rPr lang="en-US" dirty="0"/>
              <a:t> 01010101b   ; ds:14 </a:t>
            </a:r>
          </a:p>
          <a:p>
            <a:pPr marL="0" indent="0" algn="l" rtl="0">
              <a:buNone/>
            </a:pPr>
            <a:r>
              <a:rPr lang="en-US" dirty="0"/>
              <a:t>x </a:t>
            </a:r>
            <a:r>
              <a:rPr lang="en-US" dirty="0" err="1"/>
              <a:t>db</a:t>
            </a:r>
            <a:r>
              <a:rPr lang="en-US" dirty="0"/>
              <a:t> -10                          ;ds:15   -&gt; F6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00E777-00EE-48B2-90F2-705CB6A9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דוגמאות להגדרת משתנים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59588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7A0506-E468-4BC9-997C-9FB29831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360" y="155448"/>
            <a:ext cx="9802206" cy="720000"/>
          </a:xfrm>
        </p:spPr>
        <p:txBody>
          <a:bodyPr/>
          <a:lstStyle/>
          <a:p>
            <a:r>
              <a:rPr lang="he-IL" dirty="0"/>
              <a:t>דוגמה לתוכנית עם הגדרת משתנים</a:t>
            </a:r>
            <a:endParaRPr lang="en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485DAA-DE5D-4C98-A7C4-EF8B38552E79}"/>
              </a:ext>
            </a:extLst>
          </p:cNvPr>
          <p:cNvSpPr txBox="1"/>
          <p:nvPr/>
        </p:nvSpPr>
        <p:spPr>
          <a:xfrm>
            <a:off x="6955244" y="1418897"/>
            <a:ext cx="371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/>
              <a:t>איך יראה הזיכרון?</a:t>
            </a:r>
            <a:endParaRPr lang="en-IL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D7046D-6623-42FD-927D-D923ACCB9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" y="50800"/>
            <a:ext cx="3531700" cy="670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4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7A0506-E468-4BC9-997C-9FB29831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810" y="155448"/>
            <a:ext cx="9802206" cy="720000"/>
          </a:xfrm>
        </p:spPr>
        <p:txBody>
          <a:bodyPr/>
          <a:lstStyle/>
          <a:p>
            <a:r>
              <a:rPr lang="he-IL" dirty="0"/>
              <a:t>מפת הזיכרון:</a:t>
            </a:r>
            <a:endParaRPr lang="en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E2268A-EE08-4AEF-85F5-D285B78D3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614" y="1026435"/>
            <a:ext cx="2153848" cy="53245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1F18F3-7F5E-4A4D-A8CC-BD3C711B73AA}"/>
              </a:ext>
            </a:extLst>
          </p:cNvPr>
          <p:cNvSpPr txBox="1"/>
          <p:nvPr/>
        </p:nvSpPr>
        <p:spPr>
          <a:xfrm>
            <a:off x="3730968" y="1378174"/>
            <a:ext cx="18815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ds:d</a:t>
            </a:r>
            <a:endParaRPr lang="en-US" sz="2000" dirty="0"/>
          </a:p>
          <a:p>
            <a:r>
              <a:rPr lang="en-US" sz="2000" dirty="0" err="1"/>
              <a:t>ds:c</a:t>
            </a:r>
            <a:endParaRPr lang="en-US" sz="2000" dirty="0"/>
          </a:p>
          <a:p>
            <a:r>
              <a:rPr lang="en-US" sz="2000" dirty="0" err="1"/>
              <a:t>ds:b</a:t>
            </a:r>
            <a:endParaRPr lang="en-US" sz="2000" dirty="0"/>
          </a:p>
          <a:p>
            <a:r>
              <a:rPr lang="en-US" sz="2000" dirty="0" err="1"/>
              <a:t>ds:a</a:t>
            </a:r>
            <a:endParaRPr lang="en-US" sz="2000" dirty="0"/>
          </a:p>
          <a:p>
            <a:r>
              <a:rPr lang="en-US" sz="2000" dirty="0"/>
              <a:t>ds:9</a:t>
            </a:r>
          </a:p>
          <a:p>
            <a:r>
              <a:rPr lang="en-US" sz="2000" dirty="0"/>
              <a:t>ds:8</a:t>
            </a:r>
          </a:p>
          <a:p>
            <a:r>
              <a:rPr lang="en-US" sz="2000" dirty="0"/>
              <a:t>ds:7</a:t>
            </a:r>
          </a:p>
          <a:p>
            <a:r>
              <a:rPr lang="en-US" sz="2000" dirty="0"/>
              <a:t>ds:6</a:t>
            </a:r>
          </a:p>
          <a:p>
            <a:r>
              <a:rPr lang="en-US" sz="2000" dirty="0"/>
              <a:t>ds:5</a:t>
            </a:r>
          </a:p>
          <a:p>
            <a:r>
              <a:rPr lang="en-US" sz="2000" dirty="0"/>
              <a:t>ds:4</a:t>
            </a:r>
          </a:p>
          <a:p>
            <a:r>
              <a:rPr lang="en-US" sz="2000" dirty="0"/>
              <a:t>ds:3</a:t>
            </a:r>
          </a:p>
          <a:p>
            <a:r>
              <a:rPr lang="en-US" sz="2000" dirty="0"/>
              <a:t>ds:2</a:t>
            </a:r>
          </a:p>
          <a:p>
            <a:r>
              <a:rPr lang="en-US" sz="2000" dirty="0"/>
              <a:t>ds:1</a:t>
            </a:r>
          </a:p>
          <a:p>
            <a:r>
              <a:rPr lang="en-US" sz="2000" dirty="0"/>
              <a:t>ds:0</a:t>
            </a:r>
          </a:p>
          <a:p>
            <a:endParaRPr lang="en-IL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5DABC-035C-49D3-AE82-D9DDD3105E52}"/>
              </a:ext>
            </a:extLst>
          </p:cNvPr>
          <p:cNvSpPr txBox="1"/>
          <p:nvPr/>
        </p:nvSpPr>
        <p:spPr>
          <a:xfrm>
            <a:off x="9640200" y="4771471"/>
            <a:ext cx="2301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200" dirty="0"/>
              <a:t>(*) הדוגמה מתוך ספר אסמבלי של האוניברסיטה הפתוחה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89C94E-1C03-4197-93C6-9F6B532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" y="0"/>
            <a:ext cx="3613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9239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40389</TotalTime>
  <Words>2706</Words>
  <Application>Microsoft Office PowerPoint</Application>
  <PresentationFormat>Widescreen</PresentationFormat>
  <Paragraphs>370</Paragraphs>
  <Slides>50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Varela Round</vt:lpstr>
      <vt:lpstr>ערכת נושא Office</vt:lpstr>
      <vt:lpstr>מערכת שידורים לאומית</vt:lpstr>
      <vt:lpstr>מבוא למבנה המחשב</vt:lpstr>
      <vt:lpstr>מה נלמד היום </vt:lpstr>
      <vt:lpstr>משתנים בשפה עילית</vt:lpstr>
      <vt:lpstr>משתנים באסמבלי</vt:lpstr>
      <vt:lpstr>כללים להגדרת משתנים</vt:lpstr>
      <vt:lpstr>דוגמאות להגדרת משתנים</vt:lpstr>
      <vt:lpstr>דוגמה לתוכנית עם הגדרת משתנים</vt:lpstr>
      <vt:lpstr>מפת הזיכרון:</vt:lpstr>
      <vt:lpstr>איך רואים את המשתנים ב- TD</vt:lpstr>
      <vt:lpstr>PowerPoint Presentation</vt:lpstr>
      <vt:lpstr>PowerPoint Presentation</vt:lpstr>
      <vt:lpstr>עוד שיטה לראות את המשתנים</vt:lpstr>
      <vt:lpstr>עוד דרך לראות את המשתנים בזיכרון</vt:lpstr>
      <vt:lpstr>PowerPoint Presentation</vt:lpstr>
      <vt:lpstr>שימו לב למשתנה var3</vt:lpstr>
      <vt:lpstr>Little Endian, Big Endian</vt:lpstr>
      <vt:lpstr>מתוך הספר מסעי גוליבר  מאת ג'ונתן סוויפט </vt:lpstr>
      <vt:lpstr>PowerPoint Presentation</vt:lpstr>
      <vt:lpstr>תזכורת: פעולת mov  על משתנים</vt:lpstr>
      <vt:lpstr>איך משתמשים בפקודת mov?</vt:lpstr>
      <vt:lpstr>מיעון ישיר   Direct Addressing mode</vt:lpstr>
      <vt:lpstr>מיעון עקיף בעזרת אוגר -   Register indirect addressing</vt:lpstr>
      <vt:lpstr>חוקים (תקפים לכל השפה)</vt:lpstr>
      <vt:lpstr>חוקים (תקפים לכל השפה)</vt:lpstr>
      <vt:lpstr>חוקים (תקפים לכל השפה)</vt:lpstr>
      <vt:lpstr>חוקים (תקפים לכל השפה)</vt:lpstr>
      <vt:lpstr>חוקים (תקפים לכל השפה)</vt:lpstr>
      <vt:lpstr>סיכום</vt:lpstr>
      <vt:lpstr>מה נלמד היום </vt:lpstr>
      <vt:lpstr>signed, unsigned ומשתנים</vt:lpstr>
      <vt:lpstr>הסבר</vt:lpstr>
      <vt:lpstr>הגדרת מחרוזת תווים</vt:lpstr>
      <vt:lpstr>הגדרת מערכים - arrays</vt:lpstr>
      <vt:lpstr>הגדרת מערך פשוט</vt:lpstr>
      <vt:lpstr>הגדרת מערך עם גודל ואתחול</vt:lpstr>
      <vt:lpstr>דוגמה</vt:lpstr>
      <vt:lpstr>עוד דוגמה</vt:lpstr>
      <vt:lpstr>ביצוע פקודות mov על מערכים</vt:lpstr>
      <vt:lpstr>דוגמה לשימוש במערכים</vt:lpstr>
      <vt:lpstr>גישה לזיכרון</vt:lpstr>
      <vt:lpstr>הנה המערכים:</vt:lpstr>
      <vt:lpstr>ביצוע 3 הפקודות הראשונות:</vt:lpstr>
      <vt:lpstr>ביצוע הפקודה הרביעית:</vt:lpstr>
      <vt:lpstr>הפקודה החמישית:</vt:lpstr>
      <vt:lpstr>חוקים (תקפים לכל השפה)</vt:lpstr>
      <vt:lpstr>חוקים (תקפים לכל השפה)</vt:lpstr>
      <vt:lpstr>פקודת offset</vt:lpstr>
      <vt:lpstr>סיכום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Anat Kaldaron</cp:lastModifiedBy>
  <cp:revision>373</cp:revision>
  <dcterms:created xsi:type="dcterms:W3CDTF">2020-03-15T19:13:03Z</dcterms:created>
  <dcterms:modified xsi:type="dcterms:W3CDTF">2020-09-14T11:04:55Z</dcterms:modified>
</cp:coreProperties>
</file>