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84" r:id="rId6"/>
    <p:sldId id="272" r:id="rId7"/>
    <p:sldId id="285" r:id="rId8"/>
    <p:sldId id="274" r:id="rId9"/>
    <p:sldId id="275" r:id="rId10"/>
    <p:sldId id="276" r:id="rId11"/>
    <p:sldId id="277" r:id="rId12"/>
    <p:sldId id="278" r:id="rId13"/>
    <p:sldId id="279" r:id="rId14"/>
    <p:sldId id="286" r:id="rId15"/>
    <p:sldId id="281" r:id="rId16"/>
    <p:sldId id="280" r:id="rId17"/>
    <p:sldId id="282" r:id="rId18"/>
    <p:sldId id="283" r:id="rId19"/>
    <p:sldId id="269" r:id="rId20"/>
  </p:sldIdLst>
  <p:sldSz cx="12192000" cy="6858000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Varela Round" panose="00000500000000000000" pitchFamily="2" charset="-79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FF"/>
    <a:srgbClr val="D6F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A215DD1-D60F-4C31-8406-B7EFDFE3B9AB}">
  <a:tblStyle styleId="{3A215DD1-D60F-4C31-8406-B7EFDFE3B9AB}" styleName="Table_0">
    <a:wholeTbl>
      <a:tcTxStyle b="off" i="off">
        <a:font>
          <a:latin typeface="Varela Round"/>
          <a:ea typeface="Varela Round"/>
          <a:cs typeface="Varela Round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792" autoAdjust="0"/>
  </p:normalViewPr>
  <p:slideViewPr>
    <p:cSldViewPr snapToGrid="0">
      <p:cViewPr varScale="1">
        <p:scale>
          <a:sx n="70" d="100"/>
          <a:sy n="70" d="100"/>
        </p:scale>
        <p:origin x="1066" y="43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6020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C55D5C-F515-4BAE-A2F2-E8B7C4EAF7FA}" type="slidenum">
              <a:rPr lang="en-US"/>
              <a:pPr/>
              <a:t>6</a:t>
            </a:fld>
            <a:endParaRPr lang="en-US"/>
          </a:p>
        </p:txBody>
      </p:sp>
      <p:sp>
        <p:nvSpPr>
          <p:cNvPr id="317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46541-F6F2-4038-B704-2FAE78E37C4D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2971800" cy="4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8686577"/>
            <a:ext cx="2971800" cy="4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/>
          <a:p>
            <a:pPr algn="l" eaLnBrk="0" hangingPunct="0"/>
            <a:r>
              <a:rPr lang="en-US" sz="1200" b="0">
                <a:effectLst/>
                <a:cs typeface="Aharoni" pitchFamily="2" charset="-79"/>
              </a:rPr>
              <a:t>7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886200" y="8686577"/>
            <a:ext cx="2971800" cy="4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5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458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93700" y="692150"/>
            <a:ext cx="6072188" cy="3416300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032"/>
            <a:ext cx="5029200" cy="411383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ער">
  <p:cSld name="שער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יעור שכבה ושם המורה">
  <p:cSld name="השיעור שכבה ושם המורה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0" i="0" u="none" strike="noStrike" cap="non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sz="6601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sz="40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2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ct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sz="32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כותרות ותוכן">
  <p:cSld name="2 כותרות ותוכן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r" rtl="1"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sz="2800" b="1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228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42900" algn="r" rtl="1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r" rtl="1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4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>
            <a:off x="515274" y="1195757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81000"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55600" algn="r" rtl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6" name="Google Shape;96;p12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2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טקסט גדול-X2">
  <p:cSld name="5_טקסט גדול-X2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 rtl="1"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92E8A-561B-465F-B1DE-413B906608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0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AEAA-BAB2-4069-8EF1-8C2932C21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sz="4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r" rtl="1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marR="0" lvl="1" indent="-406400" algn="r" rtl="1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marR="0" lvl="2" indent="-381000" algn="r" rtl="1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marR="0" lvl="3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marR="0" lvl="4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marR="0" lvl="5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marR="0" lvl="6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marR="0" lvl="7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marR="0" lvl="8" indent="-355600" algn="r" rtl="1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8" r:id="rId5"/>
    <p:sldLayoutId id="2147483659" r:id="rId6"/>
    <p:sldLayoutId id="2147483661" r:id="rId7"/>
    <p:sldLayoutId id="214748366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type="ctrTitle"/>
          </p:nvPr>
        </p:nvSpPr>
        <p:spPr>
          <a:xfrm>
            <a:off x="1" y="2693893"/>
            <a:ext cx="12192000" cy="147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x-none" dirty="0"/>
              <a:t>מערכת שידורים לאומית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11277600" cy="1143000"/>
          </a:xfrm>
        </p:spPr>
        <p:txBody>
          <a:bodyPr/>
          <a:lstStyle/>
          <a:p>
            <a:r>
              <a:rPr lang="he-IL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גורמים אישיים המשפיעים על התנהגות הצרכן</a:t>
            </a:r>
            <a:endParaRPr lang="en-US" alt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828800"/>
            <a:ext cx="10363200" cy="4114800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גיל ושלב במחזור החיים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“נאמנות” הקונים למוצרים משתנה עם התבגרותם, השינוי בגילם והשלב במחזור החיים המשפחתי.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עיסוק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עיסוקו של אדם משפיע על התנהגותו כצרכן. המשווקים מנסים לאתר פוטנציאל מכירות בקרב עיסוקים </a:t>
            </a:r>
            <a:r>
              <a:rPr lang="he-IL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מסויימים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המשיקים למוצריהם.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מצב כלכלי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מצבו הכלכלי של הקונה נקבע עפ”י הכנסתו (גודלה, קביעותה ומועדה).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752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42240"/>
            <a:ext cx="10972800" cy="1143000"/>
          </a:xfrm>
        </p:spPr>
        <p:txBody>
          <a:bodyPr/>
          <a:lstStyle/>
          <a:p>
            <a:r>
              <a:rPr lang="he-IL" alt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גורמים אישיים המשפיעים על התנהגות הצרכן</a:t>
            </a:r>
            <a:endParaRPr lang="en-US" altLang="en-US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1600" y="1117600"/>
            <a:ext cx="10414000" cy="3276601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סגנון חיים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צורת החיים של הקונה, כפי שהיא מתבטאת בפעילויותיו, בהתעניינותו ובדעותיו.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אישיות ותפיסה עצמית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he-IL" alt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אישיות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מתבטאת בביטחון עצמי, דומיננטיות, עצמאות, שינוי, ציות, תקיפות, חברותיות, התגוננות, התחברות, תוקפנות, הישגיות, סדר, כושר הסתגלות ועוד.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  <a:spcAft>
                <a:spcPts val="1800"/>
              </a:spcAft>
              <a:buFontTx/>
              <a:buNone/>
            </a:pP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he-IL" alt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תפיסה עצמית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(תדמית עצמית) - כולנו נושאים בתוכנו תמונה רוחנית מורכבת על עצמנו.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71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10769600" cy="1143000"/>
          </a:xfrm>
        </p:spPr>
        <p:txBody>
          <a:bodyPr/>
          <a:lstStyle/>
          <a:p>
            <a:r>
              <a:rPr lang="he-IL" altLang="en-US" sz="4000" dirty="0"/>
              <a:t>גורמים פסיכולוגיים המשפיעים על התנהגות הצרכן</a:t>
            </a:r>
            <a:endParaRPr lang="en-US" altLang="en-US" sz="40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7600" y="1821874"/>
            <a:ext cx="10363200" cy="3700153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5000"/>
              </a:lnSpc>
            </a:pPr>
            <a:r>
              <a:rPr lang="he-IL" altLang="en-US" u="sng" dirty="0">
                <a:solidFill>
                  <a:srgbClr val="FF3300"/>
                </a:solidFill>
              </a:rPr>
              <a:t>אמונות והשקפות</a:t>
            </a:r>
            <a:r>
              <a:rPr lang="he-IL" altLang="en-US" dirty="0"/>
              <a:t> - אנשים רוכשים את אמונותיהם והשקפותיהם מתוך פעולה ולמידה.</a:t>
            </a:r>
            <a:endParaRPr lang="en-US" altLang="en-US" sz="2000" dirty="0"/>
          </a:p>
          <a:p>
            <a:pPr lvl="1">
              <a:lnSpc>
                <a:spcPct val="125000"/>
              </a:lnSpc>
            </a:pPr>
            <a:r>
              <a:rPr lang="he-IL" altLang="en-US" u="sng" dirty="0">
                <a:solidFill>
                  <a:srgbClr val="0000FF"/>
                </a:solidFill>
              </a:rPr>
              <a:t>אמונה</a:t>
            </a:r>
            <a:r>
              <a:rPr lang="he-IL" altLang="en-US" dirty="0"/>
              <a:t> - המחשבה התיאורטית שיש לאדם על משהו</a:t>
            </a:r>
            <a:endParaRPr lang="en-US" altLang="en-US" dirty="0"/>
          </a:p>
          <a:p>
            <a:pPr lvl="1">
              <a:lnSpc>
                <a:spcPct val="125000"/>
              </a:lnSpc>
            </a:pPr>
            <a:r>
              <a:rPr lang="he-IL" altLang="en-US" u="sng" dirty="0">
                <a:solidFill>
                  <a:srgbClr val="0000FF"/>
                </a:solidFill>
              </a:rPr>
              <a:t>השקפה</a:t>
            </a:r>
            <a:r>
              <a:rPr lang="he-IL" altLang="en-US" dirty="0">
                <a:solidFill>
                  <a:srgbClr val="0000FF"/>
                </a:solidFill>
              </a:rPr>
              <a:t> </a:t>
            </a:r>
            <a:r>
              <a:rPr lang="he-IL" altLang="en-US" dirty="0"/>
              <a:t>- מתארת את ההערכות הקבועות המבוססות על ידע, את התחושות הרגשיות הקבועות ואת הנטיות הקבועות, בעד חפץ או רעיון כלשהו, או נגדו.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515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87680"/>
            <a:ext cx="10769600" cy="1143000"/>
          </a:xfrm>
        </p:spPr>
        <p:txBody>
          <a:bodyPr/>
          <a:lstStyle/>
          <a:p>
            <a:r>
              <a:rPr lang="he-IL" altLang="en-US" sz="3400" dirty="0"/>
              <a:t>גורמים פסיכולוגיים המשפיעים על התנהגות הצרכן</a:t>
            </a:r>
            <a:endParaRPr lang="en-US" altLang="en-US" sz="38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0960" y="1783080"/>
            <a:ext cx="10363200" cy="3810000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הנעה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אדם מונע מצורך המביאו לחפש לו דרך להשביעו </a:t>
            </a:r>
            <a:r>
              <a:rPr lang="he-IL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(פרויד, </a:t>
            </a:r>
            <a:r>
              <a:rPr lang="he-IL" alt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מסלאו</a:t>
            </a:r>
            <a:r>
              <a:rPr lang="he-IL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).</a:t>
            </a:r>
            <a:endParaRPr lang="en-US" alt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תפיסה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תהליך בו האדם את המידע המגיע אליו, מארגן אותו ומפרש אותו, כדי ליצור לעצמו תמונה משמעותית של העולם.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למידה 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שינויים בהתנהגותו של הקונה בהתאם לצבירת ניסיון.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88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70040" y="26950"/>
            <a:ext cx="12191999" cy="720000"/>
          </a:xfrm>
        </p:spPr>
        <p:txBody>
          <a:bodyPr/>
          <a:lstStyle/>
          <a:p>
            <a:r>
              <a:rPr lang="he-IL" dirty="0"/>
              <a:t>                                  שלבים בקנייה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869440" y="691750"/>
            <a:ext cx="6504430" cy="5113556"/>
          </a:xfrm>
          <a:prstGeom prst="triangle">
            <a:avLst>
              <a:gd name="adj" fmla="val 49579"/>
            </a:avLst>
          </a:prstGeom>
          <a:gradFill rotWithShape="0">
            <a:gsLst>
              <a:gs pos="0">
                <a:srgbClr val="FFFF99"/>
              </a:gs>
              <a:gs pos="100000">
                <a:srgbClr val="FFC5B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endParaRPr lang="en-US" sz="2400" dirty="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468240" y="343495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/>
            <a:endParaRPr lang="he-IL" sz="240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401440" y="511135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/>
            <a:endParaRPr lang="he-IL" sz="240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934840" y="427315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/>
            <a:endParaRPr lang="he-IL" sz="240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925440" y="259675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/>
            <a:endParaRPr lang="he-IL" sz="240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4458840" y="183475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/>
            <a:endParaRPr lang="he-IL" sz="2400">
              <a:solidFill>
                <a:srgbClr val="FFFFFF"/>
              </a:solidFill>
              <a:latin typeface="Times New Roman" pitchFamily="18" charset="0"/>
              <a:cs typeface="Times New Roman (Hebrew)" pitchFamily="26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281358" y="5158975"/>
            <a:ext cx="15856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</a:rPr>
              <a:t>מודעות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587745" y="1125138"/>
            <a:ext cx="10422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  <a:sym typeface="Varela Round"/>
              </a:rPr>
              <a:t>קניה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  <a:sym typeface="Varela Round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387720" y="1872850"/>
            <a:ext cx="13404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</a:rPr>
              <a:t>שכנוע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306758" y="2634850"/>
            <a:ext cx="15856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</a:rPr>
              <a:t>העדפה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387720" y="3473050"/>
            <a:ext cx="13484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</a:rPr>
              <a:t>אהדה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554408" y="4311250"/>
            <a:ext cx="12346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arela Round"/>
                <a:cs typeface="Varela Round"/>
              </a:rPr>
              <a:t>הבנה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Varela Round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912535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he-IL" b="1" dirty="0"/>
              <a:t>גורמי המעורבות במוצר</a:t>
            </a:r>
            <a:endParaRPr lang="he-IL" dirty="0"/>
          </a:p>
        </p:txBody>
      </p:sp>
      <p:sp>
        <p:nvSpPr>
          <p:cNvPr id="143363" name="Line 3"/>
          <p:cNvSpPr>
            <a:spLocks noChangeShapeType="1"/>
          </p:cNvSpPr>
          <p:nvPr/>
        </p:nvSpPr>
        <p:spPr bwMode="auto">
          <a:xfrm>
            <a:off x="3556000" y="19050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3556000" y="27432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3556000" y="35814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556000" y="44196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7" name="Line 7"/>
          <p:cNvSpPr>
            <a:spLocks noChangeShapeType="1"/>
          </p:cNvSpPr>
          <p:nvPr/>
        </p:nvSpPr>
        <p:spPr bwMode="auto">
          <a:xfrm>
            <a:off x="3556000" y="52578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8" name="Line 8"/>
          <p:cNvSpPr>
            <a:spLocks noChangeShapeType="1"/>
          </p:cNvSpPr>
          <p:nvPr/>
        </p:nvSpPr>
        <p:spPr bwMode="auto">
          <a:xfrm>
            <a:off x="3556000" y="6096000"/>
            <a:ext cx="5384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3556000" y="1752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0" name="Line 10"/>
          <p:cNvSpPr>
            <a:spLocks noChangeShapeType="1"/>
          </p:cNvSpPr>
          <p:nvPr/>
        </p:nvSpPr>
        <p:spPr bwMode="auto">
          <a:xfrm>
            <a:off x="3556000" y="594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3556000" y="5105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3556000" y="4267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3" name="Line 13"/>
          <p:cNvSpPr>
            <a:spLocks noChangeShapeType="1"/>
          </p:cNvSpPr>
          <p:nvPr/>
        </p:nvSpPr>
        <p:spPr bwMode="auto">
          <a:xfrm>
            <a:off x="3556000" y="3429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3556000" y="2590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5" name="Line 15"/>
          <p:cNvSpPr>
            <a:spLocks noChangeShapeType="1"/>
          </p:cNvSpPr>
          <p:nvPr/>
        </p:nvSpPr>
        <p:spPr bwMode="auto">
          <a:xfrm>
            <a:off x="8940800" y="1752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6" name="Line 16"/>
          <p:cNvSpPr>
            <a:spLocks noChangeShapeType="1"/>
          </p:cNvSpPr>
          <p:nvPr/>
        </p:nvSpPr>
        <p:spPr bwMode="auto">
          <a:xfrm>
            <a:off x="8940800" y="25908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7" name="Line 17"/>
          <p:cNvSpPr>
            <a:spLocks noChangeShapeType="1"/>
          </p:cNvSpPr>
          <p:nvPr/>
        </p:nvSpPr>
        <p:spPr bwMode="auto">
          <a:xfrm>
            <a:off x="8940800" y="5943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>
            <a:off x="8940800" y="5105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>
            <a:off x="8940800" y="4267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80" name="Line 20"/>
          <p:cNvSpPr>
            <a:spLocks noChangeShapeType="1"/>
          </p:cNvSpPr>
          <p:nvPr/>
        </p:nvSpPr>
        <p:spPr bwMode="auto">
          <a:xfrm>
            <a:off x="8940800" y="3429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143381" name="Text Box 21"/>
          <p:cNvSpPr txBox="1">
            <a:spLocks noChangeArrowheads="1"/>
          </p:cNvSpPr>
          <p:nvPr/>
        </p:nvSpPr>
        <p:spPr bwMode="auto">
          <a:xfrm>
            <a:off x="9042400" y="1524000"/>
            <a:ext cx="2946400" cy="6111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סיכון מועט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   (מחברת)</a:t>
            </a:r>
          </a:p>
        </p:txBody>
      </p:sp>
      <p:sp>
        <p:nvSpPr>
          <p:cNvPr id="143382" name="Text Box 22"/>
          <p:cNvSpPr txBox="1">
            <a:spLocks noChangeArrowheads="1"/>
          </p:cNvSpPr>
          <p:nvPr/>
        </p:nvSpPr>
        <p:spPr bwMode="auto">
          <a:xfrm>
            <a:off x="9042400" y="2286000"/>
            <a:ext cx="2946400" cy="6111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הבדלים זניחים בין מותגים (אטריות)</a:t>
            </a:r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9042400" y="3124200"/>
            <a:ext cx="2946400" cy="6111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המחיר נמוך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(גומי לעיסה)</a:t>
            </a: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9042400" y="4114800"/>
            <a:ext cx="2946400" cy="6111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תקופה קצרה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(משקה קל)</a:t>
            </a:r>
          </a:p>
        </p:txBody>
      </p:sp>
      <p:sp>
        <p:nvSpPr>
          <p:cNvPr id="143385" name="Text Box 25"/>
          <p:cNvSpPr txBox="1">
            <a:spLocks noChangeArrowheads="1"/>
          </p:cNvSpPr>
          <p:nvPr/>
        </p:nvSpPr>
        <p:spPr bwMode="auto">
          <a:xfrm>
            <a:off x="9042400" y="4953000"/>
            <a:ext cx="2946400" cy="6873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חסר משמעות חברתית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(מגבוני נייר)</a:t>
            </a:r>
          </a:p>
        </p:txBody>
      </p:sp>
      <p:sp>
        <p:nvSpPr>
          <p:cNvPr id="143386" name="Text Box 26"/>
          <p:cNvSpPr txBox="1">
            <a:spLocks noChangeArrowheads="1"/>
          </p:cNvSpPr>
          <p:nvPr/>
        </p:nvSpPr>
        <p:spPr bwMode="auto">
          <a:xfrm>
            <a:off x="9042400" y="5867400"/>
            <a:ext cx="2946400" cy="6873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חסר משמעות אישית</a:t>
            </a: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  (חלב)</a:t>
            </a:r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406400" y="1524000"/>
            <a:ext cx="2946400" cy="611188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סיכון רב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  (תנור מיקרוגל)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406400" y="2362200"/>
            <a:ext cx="2946400" cy="685800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הבדלים ניכרים בין המותגים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he-IL" sz="2000" dirty="0">
                <a:effectLst/>
                <a:cs typeface="Aharoni" pitchFamily="2" charset="-79"/>
              </a:rPr>
              <a:t>  (טלפונים ניידים)</a:t>
            </a:r>
          </a:p>
        </p:txBody>
      </p:sp>
      <p:sp>
        <p:nvSpPr>
          <p:cNvPr id="143389" name="Text Box 29"/>
          <p:cNvSpPr txBox="1">
            <a:spLocks noChangeArrowheads="1"/>
          </p:cNvSpPr>
          <p:nvPr/>
        </p:nvSpPr>
        <p:spPr bwMode="auto">
          <a:xfrm>
            <a:off x="406400" y="3962400"/>
            <a:ext cx="2946400" cy="685800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 תקופה ארוכה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 (דוד שמש)</a:t>
            </a:r>
          </a:p>
        </p:txBody>
      </p:sp>
      <p:sp>
        <p:nvSpPr>
          <p:cNvPr id="143390" name="Text Box 30"/>
          <p:cNvSpPr txBox="1">
            <a:spLocks noChangeArrowheads="1"/>
          </p:cNvSpPr>
          <p:nvPr/>
        </p:nvSpPr>
        <p:spPr bwMode="auto">
          <a:xfrm>
            <a:off x="406400" y="4876800"/>
            <a:ext cx="2946400" cy="685800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בעל משמעות חברתית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(מכונית ספורט)</a:t>
            </a:r>
          </a:p>
        </p:txBody>
      </p:sp>
      <p:sp>
        <p:nvSpPr>
          <p:cNvPr id="143391" name="Text Box 31"/>
          <p:cNvSpPr txBox="1">
            <a:spLocks noChangeArrowheads="1"/>
          </p:cNvSpPr>
          <p:nvPr/>
        </p:nvSpPr>
        <p:spPr bwMode="auto">
          <a:xfrm>
            <a:off x="406400" y="5791200"/>
            <a:ext cx="2946400" cy="685800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מבטא את האישיות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(ביגוד)</a:t>
            </a:r>
          </a:p>
        </p:txBody>
      </p:sp>
      <p:sp>
        <p:nvSpPr>
          <p:cNvPr id="143392" name="Text Box 32"/>
          <p:cNvSpPr txBox="1">
            <a:spLocks noChangeArrowheads="1"/>
          </p:cNvSpPr>
          <p:nvPr/>
        </p:nvSpPr>
        <p:spPr bwMode="auto">
          <a:xfrm>
            <a:off x="406400" y="3198814"/>
            <a:ext cx="2946400" cy="611187"/>
          </a:xfrm>
          <a:prstGeom prst="rect">
            <a:avLst/>
          </a:prstGeom>
          <a:solidFill>
            <a:srgbClr val="D6F0F8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 המחיר גבוה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he-IL" sz="2000">
                <a:effectLst/>
                <a:cs typeface="Aharoni" pitchFamily="2" charset="-79"/>
              </a:rPr>
              <a:t>     (בושם)</a:t>
            </a:r>
          </a:p>
        </p:txBody>
      </p:sp>
      <p:sp>
        <p:nvSpPr>
          <p:cNvPr id="143393" name="Text Box 33"/>
          <p:cNvSpPr txBox="1">
            <a:spLocks noChangeArrowheads="1"/>
          </p:cNvSpPr>
          <p:nvPr/>
        </p:nvSpPr>
        <p:spPr bwMode="auto">
          <a:xfrm>
            <a:off x="3962400" y="12954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סיכון בטיחותי או בריאותי</a:t>
            </a:r>
          </a:p>
        </p:txBody>
      </p:sp>
      <p:sp>
        <p:nvSpPr>
          <p:cNvPr id="143394" name="Text Box 34"/>
          <p:cNvSpPr txBox="1">
            <a:spLocks noChangeArrowheads="1"/>
          </p:cNvSpPr>
          <p:nvPr/>
        </p:nvSpPr>
        <p:spPr bwMode="auto">
          <a:xfrm>
            <a:off x="3962400" y="21209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סיכון של רמת ביצוע ירודה</a:t>
            </a:r>
          </a:p>
        </p:txBody>
      </p:sp>
      <p:sp>
        <p:nvSpPr>
          <p:cNvPr id="143395" name="Text Box 35"/>
          <p:cNvSpPr txBox="1">
            <a:spLocks noChangeArrowheads="1"/>
          </p:cNvSpPr>
          <p:nvPr/>
        </p:nvSpPr>
        <p:spPr bwMode="auto">
          <a:xfrm>
            <a:off x="3962400" y="29591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סיכון כלכלי</a:t>
            </a:r>
          </a:p>
        </p:txBody>
      </p:sp>
      <p:sp>
        <p:nvSpPr>
          <p:cNvPr id="143396" name="Text Box 36"/>
          <p:cNvSpPr txBox="1">
            <a:spLocks noChangeArrowheads="1"/>
          </p:cNvSpPr>
          <p:nvPr/>
        </p:nvSpPr>
        <p:spPr bwMode="auto">
          <a:xfrm>
            <a:off x="3962400" y="37973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משך המחויבות</a:t>
            </a:r>
          </a:p>
        </p:txBody>
      </p:sp>
      <p:sp>
        <p:nvSpPr>
          <p:cNvPr id="143397" name="Text Box 37"/>
          <p:cNvSpPr txBox="1">
            <a:spLocks noChangeArrowheads="1"/>
          </p:cNvSpPr>
          <p:nvPr/>
        </p:nvSpPr>
        <p:spPr bwMode="auto">
          <a:xfrm>
            <a:off x="3962400" y="46355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תועלת חברתית</a:t>
            </a:r>
          </a:p>
        </p:txBody>
      </p:sp>
      <p:sp>
        <p:nvSpPr>
          <p:cNvPr id="143398" name="Text Box 38"/>
          <p:cNvSpPr txBox="1">
            <a:spLocks noChangeArrowheads="1"/>
          </p:cNvSpPr>
          <p:nvPr/>
        </p:nvSpPr>
        <p:spPr bwMode="auto">
          <a:xfrm>
            <a:off x="3962400" y="5473700"/>
            <a:ext cx="4572000" cy="469900"/>
          </a:xfrm>
          <a:prstGeom prst="rect">
            <a:avLst/>
          </a:prstGeom>
          <a:solidFill>
            <a:srgbClr val="FFE7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prstShdw prst="shdw18" dist="17961" dir="135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he-IL">
                <a:effectLst/>
                <a:cs typeface="Aharoni" pitchFamily="2" charset="-79"/>
              </a:rPr>
              <a:t>משמעות אישית סמלית</a:t>
            </a:r>
          </a:p>
        </p:txBody>
      </p:sp>
      <p:sp>
        <p:nvSpPr>
          <p:cNvPr id="143399" name="Text Box 39"/>
          <p:cNvSpPr txBox="1">
            <a:spLocks noChangeArrowheads="1"/>
          </p:cNvSpPr>
          <p:nvPr/>
        </p:nvSpPr>
        <p:spPr bwMode="auto">
          <a:xfrm>
            <a:off x="9539514" y="337457"/>
            <a:ext cx="2336800" cy="954107"/>
          </a:xfrm>
          <a:prstGeom prst="rect">
            <a:avLst/>
          </a:prstGeom>
          <a:solidFill>
            <a:srgbClr val="E9E9FF">
              <a:alpha val="50000"/>
            </a:srgbClr>
          </a:solidFill>
          <a:ln>
            <a:noFill/>
          </a:ln>
          <a:effectLst>
            <a:prstShdw prst="shdw17" dist="17961" dir="2700000">
              <a:srgbClr val="E9E9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dirty="0"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מעורבות </a:t>
            </a:r>
            <a:br>
              <a:rPr lang="en-US" sz="2800" dirty="0"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</a:br>
            <a:r>
              <a:rPr lang="he-IL" sz="2800" dirty="0"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נמוכה</a:t>
            </a:r>
          </a:p>
        </p:txBody>
      </p:sp>
      <p:sp>
        <p:nvSpPr>
          <p:cNvPr id="143400" name="Text Box 40"/>
          <p:cNvSpPr txBox="1">
            <a:spLocks noChangeArrowheads="1"/>
          </p:cNvSpPr>
          <p:nvPr/>
        </p:nvSpPr>
        <p:spPr bwMode="auto">
          <a:xfrm>
            <a:off x="508000" y="349250"/>
            <a:ext cx="2336800" cy="946150"/>
          </a:xfrm>
          <a:prstGeom prst="rect">
            <a:avLst/>
          </a:prstGeom>
          <a:solidFill>
            <a:srgbClr val="E9E9FF">
              <a:alpha val="50000"/>
            </a:srgbClr>
          </a:solidFill>
          <a:ln>
            <a:noFill/>
          </a:ln>
          <a:effectLst>
            <a:prstShdw prst="shdw17" dist="17961" dir="2700000">
              <a:srgbClr val="E9E9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b="0" dirty="0"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מעורבות גבוהה</a:t>
            </a:r>
          </a:p>
        </p:txBody>
      </p:sp>
    </p:spTree>
    <p:extLst>
      <p:ext uri="{BB962C8B-B14F-4D97-AF65-F5344CB8AC3E}">
        <p14:creationId xmlns:p14="http://schemas.microsoft.com/office/powerpoint/2010/main" val="10699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מודל חמשת השלבים ע"ש אנגל </a:t>
            </a:r>
            <a:r>
              <a:rPr lang="he-IL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קולאט</a:t>
            </a:r>
            <a:r>
              <a:rPr lang="he-IL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he-IL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ובלקוול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3360" y="1869440"/>
            <a:ext cx="6400800" cy="3886200"/>
          </a:xfrm>
        </p:spPr>
        <p:txBody>
          <a:bodyPr/>
          <a:lstStyle/>
          <a:p>
            <a:pPr marL="609600" indent="-609600" algn="r">
              <a:buFontTx/>
              <a:buAutoNum type="arabicPeriod"/>
            </a:pPr>
            <a:r>
              <a:rPr lang="he-IL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הכרה </a:t>
            </a:r>
            <a:r>
              <a:rPr lang="he-IL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בבעייה</a:t>
            </a:r>
            <a:endParaRPr lang="he-IL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r">
              <a:buFontTx/>
              <a:buAutoNum type="arabicPeriod"/>
            </a:pPr>
            <a:r>
              <a:rPr lang="he-IL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חיפוש</a:t>
            </a:r>
          </a:p>
          <a:p>
            <a:pPr marL="609600" indent="-609600" algn="r">
              <a:buFontTx/>
              <a:buAutoNum type="arabicPeriod"/>
            </a:pPr>
            <a:r>
              <a:rPr lang="he-IL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הערכה חלופית</a:t>
            </a:r>
          </a:p>
          <a:p>
            <a:pPr marL="609600" indent="-609600" algn="r">
              <a:buFontTx/>
              <a:buAutoNum type="arabicPeriod"/>
            </a:pPr>
            <a:r>
              <a:rPr lang="he-IL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בחירה</a:t>
            </a:r>
          </a:p>
          <a:p>
            <a:pPr marL="609600" indent="-609600" algn="r">
              <a:buFontTx/>
              <a:buAutoNum type="arabicPeriod"/>
            </a:pPr>
            <a:r>
              <a:rPr lang="he-IL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תוצאות</a:t>
            </a:r>
            <a:endParaRPr lang="en-US" sz="4800" dirty="0"/>
          </a:p>
        </p:txBody>
      </p:sp>
      <p:pic>
        <p:nvPicPr>
          <p:cNvPr id="108548" name="Picture 4" descr="C:\WINDOWS\Application Data\Microsoft\Media Catalog\Downloaded Clips\cl35\j013395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2438400"/>
            <a:ext cx="5619751" cy="346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071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b="1">
                <a:effectLst>
                  <a:outerShdw blurRad="38100" dist="38100" dir="2700000" algn="tl">
                    <a:srgbClr val="C0C0C0"/>
                  </a:outerShdw>
                </a:effectLst>
              </a:rPr>
              <a:t>דפוסי קניה של מעורבות נמוכה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" y="965200"/>
            <a:ext cx="9753600" cy="41148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he-IL" sz="2800" dirty="0"/>
              <a:t>קניית שיגרה</a:t>
            </a:r>
          </a:p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he-IL" sz="2800" dirty="0"/>
              <a:t>הקניה האקראית</a:t>
            </a:r>
          </a:p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he-IL" sz="2800" dirty="0"/>
              <a:t>קניית דחף</a:t>
            </a:r>
            <a:endParaRPr lang="en-US" sz="2800" dirty="0"/>
          </a:p>
          <a:p>
            <a:pPr marL="990600" lvl="1" indent="-533400">
              <a:lnSpc>
                <a:spcPct val="90000"/>
              </a:lnSpc>
              <a:spcAft>
                <a:spcPts val="1200"/>
              </a:spcAft>
              <a:buFontTx/>
              <a:buAutoNum type="hebrew2Minus"/>
            </a:pPr>
            <a:r>
              <a:rPr lang="he-IL" sz="2400" dirty="0"/>
              <a:t>דחף טהור – שבירת השגרה וסיפוק הדחף.</a:t>
            </a:r>
          </a:p>
          <a:p>
            <a:pPr marL="990600" lvl="1" indent="-533400">
              <a:lnSpc>
                <a:spcPct val="90000"/>
              </a:lnSpc>
              <a:spcAft>
                <a:spcPts val="1200"/>
              </a:spcAft>
              <a:buFontTx/>
              <a:buAutoNum type="hebrew2Minus"/>
            </a:pPr>
            <a:r>
              <a:rPr lang="he-IL" sz="2400" dirty="0"/>
              <a:t>דחף פיתוי – הקונה נוכח שהוא זקוק למוצר כשהוא בחנות.</a:t>
            </a:r>
          </a:p>
          <a:p>
            <a:pPr marL="990600" lvl="1" indent="-533400">
              <a:lnSpc>
                <a:spcPct val="90000"/>
              </a:lnSpc>
              <a:spcAft>
                <a:spcPts val="1200"/>
              </a:spcAft>
              <a:buFontTx/>
              <a:buAutoNum type="hebrew2Minus"/>
            </a:pPr>
            <a:r>
              <a:rPr lang="he-IL" sz="2400" dirty="0"/>
              <a:t>דחף תזכורת – החשיפה בחנות מזכירה לקונה דחף שנשכח.</a:t>
            </a:r>
          </a:p>
          <a:p>
            <a:pPr marL="990600" lvl="1" indent="-533400">
              <a:lnSpc>
                <a:spcPct val="90000"/>
              </a:lnSpc>
              <a:spcAft>
                <a:spcPts val="1200"/>
              </a:spcAft>
              <a:buFontTx/>
              <a:buAutoNum type="hebrew2Minus"/>
            </a:pPr>
            <a:r>
              <a:rPr lang="he-IL" sz="2400" dirty="0"/>
              <a:t>דחף מתוכנן – הקונה יוצא לקניה מתוכננת והמוצרים בחנות מהווים תחליף לרשימת הקניות.</a:t>
            </a:r>
          </a:p>
          <a:p>
            <a:pPr marL="990600" lvl="1" indent="-533400">
              <a:lnSpc>
                <a:spcPct val="90000"/>
              </a:lnSpc>
              <a:spcAft>
                <a:spcPts val="1200"/>
              </a:spcAft>
              <a:buFontTx/>
              <a:buAutoNum type="hebrew2Minus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4991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557469"/>
            <a:ext cx="12191999" cy="720000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הקניה במעורבות נמוכה</a:t>
            </a:r>
            <a:br>
              <a:rPr lang="he-IL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e-IL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חשיבות הקניה במעורבות נמוכה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945640"/>
            <a:ext cx="10566400" cy="4114800"/>
          </a:xfrm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he-IL"/>
              <a:t>הקניה הלא חשובה מהווה אחוז ניכר מסך הקניות היומיומי.</a:t>
            </a:r>
          </a:p>
          <a:p>
            <a:r>
              <a:rPr lang="he-IL"/>
              <a:t>הצרכן אינו נאמן למותגים ולא תמיד מבחין בין מותג למותג.</a:t>
            </a:r>
          </a:p>
          <a:p>
            <a:r>
              <a:rPr lang="he-IL"/>
              <a:t>המחקר על התנהגות קניה במעורבות נמוכה ניזנח עד כה כי חשבו שהצרכן מעדיף מוצרים זולים או קניה חשובה היא תקציר של תהליך קניה במעורבות נמוכה.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19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7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7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b="0" i="0" u="none" strike="noStrike" cap="non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0" name="Google Shape;220;p27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32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60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5"/>
          <p:cNvSpPr txBox="1">
            <a:spLocks noGrp="1"/>
          </p:cNvSpPr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he-IL" dirty="0">
                <a:solidFill>
                  <a:srgbClr val="192A72"/>
                </a:solidFill>
              </a:rPr>
              <a:t>התנהגות צרכנים</a:t>
            </a:r>
            <a:endParaRPr dirty="0"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1"/>
          </p:nvPr>
        </p:nvSpPr>
        <p:spPr>
          <a:xfrm>
            <a:off x="1" y="2803497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he-IL" sz="4000" dirty="0"/>
              <a:t>שיווק</a:t>
            </a:r>
            <a:endParaRPr dirty="0"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2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x-none" sz="3200"/>
              <a:t>שם המורה:</a:t>
            </a:r>
            <a:r>
              <a:rPr lang="he-IL" sz="3200" dirty="0"/>
              <a:t> אשר קירשנבוים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x-none" dirty="0">
                <a:solidFill>
                  <a:srgbClr val="192A72"/>
                </a:solidFill>
              </a:rPr>
              <a:t>מה נלמד היום </a:t>
            </a: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body" idx="1"/>
          </p:nvPr>
        </p:nvSpPr>
        <p:spPr>
          <a:xfrm>
            <a:off x="515273" y="1185389"/>
            <a:ext cx="8537543" cy="540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5757" lvl="0" indent="0" algn="r" rtl="1"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x-none" u="sng"/>
              <a:t>פירוט נושאי הלימוד</a:t>
            </a:r>
            <a:endParaRPr u="sng" dirty="0"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2"/>
          </p:nvPr>
        </p:nvSpPr>
        <p:spPr>
          <a:xfrm>
            <a:off x="745822" y="1601646"/>
            <a:ext cx="8306994" cy="415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92148" indent="-342900">
              <a:lnSpc>
                <a:spcPct val="200000"/>
              </a:lnSpc>
            </a:pPr>
            <a:r>
              <a:rPr lang="he-IL" dirty="0">
                <a:solidFill>
                  <a:schemeClr val="dk1"/>
                </a:solidFill>
              </a:rPr>
              <a:t>מהי התנהגות צרכנים</a:t>
            </a:r>
          </a:p>
          <a:p>
            <a:pPr marL="592148" indent="-342900">
              <a:lnSpc>
                <a:spcPct val="200000"/>
              </a:lnSpc>
            </a:pPr>
            <a:r>
              <a:rPr lang="he-IL" dirty="0">
                <a:solidFill>
                  <a:schemeClr val="dk1"/>
                </a:solidFill>
              </a:rPr>
              <a:t>מודל גירוי – תגובה</a:t>
            </a:r>
          </a:p>
          <a:p>
            <a:pPr marL="592148" indent="-342900">
              <a:lnSpc>
                <a:spcPct val="200000"/>
              </a:lnSpc>
            </a:pPr>
            <a:r>
              <a:rPr lang="he-IL" dirty="0">
                <a:solidFill>
                  <a:schemeClr val="dk1"/>
                </a:solidFill>
              </a:rPr>
              <a:t>גורמים המשפיעים על התנהגות קנייה</a:t>
            </a:r>
          </a:p>
          <a:p>
            <a:pPr marL="592148" indent="-342900">
              <a:lnSpc>
                <a:spcPct val="200000"/>
              </a:lnSpc>
            </a:pPr>
            <a:r>
              <a:rPr lang="he-IL" dirty="0">
                <a:solidFill>
                  <a:schemeClr val="dk1"/>
                </a:solidFill>
              </a:rPr>
              <a:t>שלבי הקנייה</a:t>
            </a:r>
          </a:p>
          <a:p>
            <a:pPr marL="592148" indent="-342900">
              <a:lnSpc>
                <a:spcPct val="200000"/>
              </a:lnSpc>
            </a:pPr>
            <a:r>
              <a:rPr lang="he-IL" dirty="0">
                <a:solidFill>
                  <a:schemeClr val="dk1"/>
                </a:solidFill>
              </a:rPr>
              <a:t>רמת מעורבות הצרכן וסיבותיה</a:t>
            </a:r>
          </a:p>
          <a:p>
            <a:pPr marL="592148" indent="-342900">
              <a:lnSpc>
                <a:spcPct val="200000"/>
              </a:lnSpc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body" idx="2"/>
          </p:nvPr>
        </p:nvSpPr>
        <p:spPr>
          <a:xfrm>
            <a:off x="-799268" y="962721"/>
            <a:ext cx="9828135" cy="4153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תחום התנהגות צרכנים חוקר כיצד </a:t>
            </a:r>
          </a:p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יחידים, קבוצות וארגונים בוחרים,</a:t>
            </a:r>
          </a:p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קונים, משתמשים ומתפטרים </a:t>
            </a:r>
          </a:p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משירותים, סחורות, מרעיונות </a:t>
            </a:r>
          </a:p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או מחוויות, כדי לספק את </a:t>
            </a:r>
          </a:p>
          <a:p>
            <a:pPr marL="76200" indent="0" algn="ctr" eaLnBrk="0" hangingPunct="0">
              <a:buNone/>
            </a:pPr>
            <a:r>
              <a:rPr lang="he-IL" sz="3600" dirty="0">
                <a:solidFill>
                  <a:schemeClr val="dk1"/>
                </a:solidFill>
              </a:rPr>
              <a:t>צורכיהם ותשוקותיהם</a:t>
            </a:r>
            <a:endParaRPr sz="3600" dirty="0">
              <a:solidFill>
                <a:schemeClr val="dk1"/>
              </a:solidFill>
            </a:endParaRPr>
          </a:p>
        </p:txBody>
      </p:sp>
      <p:pic>
        <p:nvPicPr>
          <p:cNvPr id="5" name="Picture 52" descr="C:\WINDOWS\Application Data\Microsoft\Media Catalog\Downloaded Clips\cl2\PE06586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5508626"/>
            <a:ext cx="3962400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2" descr="C:\WINDOWS\Application Data\Microsoft\Media Catalog\Downloaded Clips\cl2\PE06586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629" y="1790163"/>
            <a:ext cx="3962400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מודל הגירוי – תגובה של התנהגות הצרכן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822220" y="1905025"/>
            <a:ext cx="2438400" cy="3657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57091" y="2011900"/>
            <a:ext cx="2438400" cy="3657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pic>
        <p:nvPicPr>
          <p:cNvPr id="8" name="Picture 5" descr="C:\WINDOWS\Application Data\Microsoft\Media Catalog\Downloaded Clips\cl61\j0244853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961" y="3207352"/>
            <a:ext cx="2702984" cy="210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653085" y="1905025"/>
            <a:ext cx="4064000" cy="1202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he-IL" sz="4000" b="1" dirty="0">
                <a:solidFill>
                  <a:srgbClr val="002060"/>
                </a:solidFill>
                <a:latin typeface="Varela Round"/>
                <a:cs typeface="Varela Round"/>
                <a:sym typeface="Varela Round"/>
              </a:rPr>
              <a:t>קופסה שחורה</a:t>
            </a:r>
          </a:p>
          <a:p>
            <a:pPr algn="ctr">
              <a:lnSpc>
                <a:spcPct val="70000"/>
              </a:lnSpc>
            </a:pPr>
            <a:r>
              <a:rPr lang="he-IL" sz="5400" dirty="0">
                <a:effectLst/>
                <a:cs typeface="Aharoni" pitchFamily="2" charset="-79"/>
              </a:rPr>
              <a:t>?</a:t>
            </a:r>
            <a:endParaRPr lang="en-US" sz="5400" dirty="0">
              <a:effectLst/>
              <a:cs typeface="Aharoni" pitchFamily="2" charset="-79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822220" y="1219225"/>
            <a:ext cx="2235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3600" b="1" dirty="0">
                <a:solidFill>
                  <a:srgbClr val="002060"/>
                </a:solidFill>
                <a:latin typeface="Varela Round"/>
                <a:cs typeface="Varela Round"/>
                <a:sym typeface="Varela Round"/>
              </a:rPr>
              <a:t>גירוי</a:t>
            </a:r>
            <a:r>
              <a:rPr lang="he-IL" sz="4000" b="1" dirty="0">
                <a:solidFill>
                  <a:srgbClr val="002060"/>
                </a:solidFill>
                <a:latin typeface="Varela Round"/>
                <a:cs typeface="Varela Round"/>
              </a:rPr>
              <a:t> - </a:t>
            </a:r>
            <a:r>
              <a:rPr lang="en-US" sz="4000" b="1" dirty="0">
                <a:solidFill>
                  <a:srgbClr val="002060"/>
                </a:solidFill>
                <a:latin typeface="Varela Round"/>
                <a:cs typeface="Varela Round"/>
              </a:rPr>
              <a:t> S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57091" y="1295425"/>
            <a:ext cx="233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3600" b="1" dirty="0">
                <a:solidFill>
                  <a:srgbClr val="00B0F0"/>
                </a:solidFill>
                <a:latin typeface="Varela Round"/>
                <a:cs typeface="Varela Round"/>
              </a:rPr>
              <a:t>תגובה</a:t>
            </a:r>
            <a:r>
              <a:rPr lang="he-IL" sz="3600" b="1" dirty="0">
                <a:solidFill>
                  <a:srgbClr val="002060"/>
                </a:solidFill>
                <a:latin typeface="Varela Round"/>
                <a:cs typeface="Varela Round"/>
              </a:rPr>
              <a:t> </a:t>
            </a:r>
            <a:r>
              <a:rPr lang="he-IL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haroni" pitchFamily="2" charset="-79"/>
              </a:rPr>
              <a:t>- 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haroni" pitchFamily="2" charset="-79"/>
              </a:rPr>
              <a:t> R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771420" y="2011900"/>
            <a:ext cx="2540000" cy="330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גירויים שיווקיים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מוצר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מחיר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מקום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קידום מכירות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פרסומת</a:t>
            </a:r>
          </a:p>
          <a:p>
            <a:pPr algn="ctr">
              <a:lnSpc>
                <a:spcPct val="80000"/>
              </a:lnSpc>
            </a:pPr>
            <a:endParaRPr lang="he-IL" sz="2000" b="1" dirty="0">
              <a:solidFill>
                <a:srgbClr val="002060"/>
              </a:solidFill>
              <a:latin typeface="Varela Round"/>
              <a:cs typeface="Varela Round"/>
            </a:endParaRP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גירויים בסביבה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כלכליים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חברתיים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תרבותיים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פוליטיים</a:t>
            </a:r>
          </a:p>
          <a:p>
            <a:pPr algn="ctr">
              <a:lnSpc>
                <a:spcPct val="80000"/>
              </a:lnSpc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טכנולוגיים</a:t>
            </a:r>
            <a:endParaRPr lang="en-US" sz="2000" b="1" dirty="0">
              <a:solidFill>
                <a:srgbClr val="002060"/>
              </a:solidFill>
              <a:latin typeface="Varela Round"/>
              <a:cs typeface="Varela Round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422400" y="2438425"/>
            <a:ext cx="1930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effectLst/>
              <a:cs typeface="Aharoni" pitchFamily="2" charset="-79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58691" y="2209826"/>
            <a:ext cx="2235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קניה</a:t>
            </a:r>
          </a:p>
          <a:p>
            <a:pPr algn="ctr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שימוש</a:t>
            </a:r>
          </a:p>
          <a:p>
            <a:pPr algn="ctr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היפטרות</a:t>
            </a:r>
          </a:p>
          <a:p>
            <a:pPr algn="ctr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פרסום מפה לאוזן</a:t>
            </a:r>
          </a:p>
          <a:p>
            <a:pPr algn="ctr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cs typeface="Varela Round"/>
              </a:rPr>
              <a:t>תלונות</a:t>
            </a:r>
            <a:endParaRPr lang="en-US" sz="2000" b="1" dirty="0">
              <a:solidFill>
                <a:srgbClr val="002060"/>
              </a:solidFill>
              <a:latin typeface="Varela Round"/>
              <a:cs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37289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-20586"/>
            <a:ext cx="12191999" cy="720000"/>
          </a:xfrm>
        </p:spPr>
        <p:txBody>
          <a:bodyPr/>
          <a:lstStyle/>
          <a:p>
            <a:r>
              <a:rPr lang="he-IL" altLang="en-US" dirty="0"/>
              <a:t> מודל התנהגות הצרכן</a:t>
            </a:r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19586"/>
            <a:ext cx="9245600" cy="5152746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125000"/>
              </a:lnSpc>
            </a:pPr>
            <a:r>
              <a:rPr lang="he-IL" altLang="en-US" b="1" dirty="0">
                <a:solidFill>
                  <a:srgbClr val="FF0000"/>
                </a:solidFill>
              </a:rPr>
              <a:t>גירויים</a:t>
            </a:r>
            <a:r>
              <a:rPr lang="he-IL" altLang="en-US" b="1" dirty="0"/>
              <a:t>:</a:t>
            </a:r>
            <a:endParaRPr lang="en-US" altLang="en-US" b="1" dirty="0"/>
          </a:p>
          <a:p>
            <a:pPr lvl="1">
              <a:lnSpc>
                <a:spcPct val="125000"/>
              </a:lnSpc>
            </a:pPr>
            <a:r>
              <a:rPr lang="he-IL" altLang="en-US" b="1" dirty="0"/>
              <a:t>גירויי שיווק: מוצר, מחיר, מיקום, מאמצי </a:t>
            </a:r>
            <a:r>
              <a:rPr lang="he-IL" altLang="en-US" b="1" dirty="0" err="1"/>
              <a:t>קד”מ</a:t>
            </a:r>
            <a:endParaRPr lang="en-US" altLang="en-US" b="1" dirty="0"/>
          </a:p>
          <a:p>
            <a:pPr lvl="1">
              <a:lnSpc>
                <a:spcPct val="125000"/>
              </a:lnSpc>
            </a:pPr>
            <a:r>
              <a:rPr lang="he-IL" altLang="en-US" b="1" dirty="0"/>
              <a:t>גירויים אחרים: כלכליים, טכנולוגיים, פוליטיים, תרבותיים</a:t>
            </a:r>
            <a:endParaRPr lang="en-US" altLang="en-US" b="1" dirty="0"/>
          </a:p>
          <a:p>
            <a:pPr>
              <a:lnSpc>
                <a:spcPct val="125000"/>
              </a:lnSpc>
            </a:pPr>
            <a:r>
              <a:rPr lang="he-IL" altLang="en-US" b="1" dirty="0"/>
              <a:t>הקופסא השחורה של הקונה:</a:t>
            </a:r>
            <a:endParaRPr lang="en-US" altLang="en-US" b="1" dirty="0"/>
          </a:p>
          <a:p>
            <a:pPr lvl="1">
              <a:lnSpc>
                <a:spcPct val="125000"/>
              </a:lnSpc>
            </a:pPr>
            <a:r>
              <a:rPr lang="he-IL" altLang="en-US" b="1" dirty="0"/>
              <a:t>מאפייני הקונה</a:t>
            </a:r>
            <a:endParaRPr lang="en-US" altLang="en-US" b="1" dirty="0"/>
          </a:p>
          <a:p>
            <a:pPr lvl="1">
              <a:lnSpc>
                <a:spcPct val="125000"/>
              </a:lnSpc>
            </a:pPr>
            <a:r>
              <a:rPr lang="he-IL" altLang="en-US" b="1" dirty="0"/>
              <a:t>תהליך ההחלטה של הקונה</a:t>
            </a:r>
            <a:endParaRPr lang="en-US" altLang="en-US" b="1" dirty="0"/>
          </a:p>
          <a:p>
            <a:pPr>
              <a:lnSpc>
                <a:spcPct val="125000"/>
              </a:lnSpc>
            </a:pPr>
            <a:r>
              <a:rPr lang="he-IL" altLang="en-US" b="1" dirty="0">
                <a:solidFill>
                  <a:srgbClr val="FF0000"/>
                </a:solidFill>
              </a:rPr>
              <a:t>תגובות הקונה</a:t>
            </a:r>
            <a:r>
              <a:rPr lang="he-IL" altLang="en-US" b="1" dirty="0"/>
              <a:t>:</a:t>
            </a:r>
            <a:endParaRPr lang="en-US" altLang="en-US" b="1" dirty="0"/>
          </a:p>
          <a:p>
            <a:pPr lvl="1">
              <a:lnSpc>
                <a:spcPct val="125000"/>
              </a:lnSpc>
            </a:pPr>
            <a:r>
              <a:rPr lang="he-IL" altLang="en-US" b="1" dirty="0"/>
              <a:t>בחירת מוצר, מותג, סוחר, תזמון הרכישה, היקף הרכישה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49820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964" y="913738"/>
            <a:ext cx="11083104" cy="720000"/>
          </a:xfrm>
        </p:spPr>
        <p:txBody>
          <a:bodyPr/>
          <a:lstStyle/>
          <a:p>
            <a:r>
              <a:rPr lang="he-IL" dirty="0"/>
              <a:t>גורמים עיקריים המשפיעים על התנהגות קנייה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421620" y="2011100"/>
            <a:ext cx="2133600" cy="1905650"/>
          </a:xfrm>
          <a:prstGeom prst="rect">
            <a:avLst/>
          </a:prstGeom>
          <a:noFill/>
          <a:ln w="57150" cmpd="thinThick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תרבותיים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 תרבות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 תרבות משנה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rPr>
              <a:t>מעמד חברתי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084820" y="1700813"/>
            <a:ext cx="2336800" cy="3152145"/>
          </a:xfrm>
          <a:prstGeom prst="rect">
            <a:avLst/>
          </a:prstGeom>
          <a:noFill/>
          <a:ln w="57150" cmpd="thinThick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חברתיים</a:t>
            </a:r>
          </a:p>
          <a:p>
            <a:pPr algn="ctr" eaLnBrk="0" hangingPunct="0">
              <a:spcBef>
                <a:spcPct val="50000"/>
              </a:spcBef>
            </a:pPr>
            <a:endParaRPr lang="en-US" sz="1800" dirty="0">
              <a:solidFill>
                <a:srgbClr val="000066"/>
              </a:solidFill>
              <a:effectLst/>
              <a:cs typeface="Aharoni" pitchFamily="2" charset="-79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he-IL" sz="1800" dirty="0">
                <a:solidFill>
                  <a:srgbClr val="000066"/>
                </a:solidFill>
                <a:effectLst/>
                <a:cs typeface="Aharoni" pitchFamily="2" charset="-79"/>
              </a:rPr>
              <a:t> </a:t>
            </a: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קבוצת התייחסות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משפחה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תפקידים ומעמד</a:t>
            </a:r>
          </a:p>
          <a:p>
            <a:pPr algn="ctr" eaLnBrk="0" hangingPunct="0">
              <a:spcBef>
                <a:spcPct val="50000"/>
              </a:spcBef>
            </a:pPr>
            <a:endParaRPr lang="en-US" sz="1800" dirty="0">
              <a:solidFill>
                <a:srgbClr val="000066"/>
              </a:solidFill>
              <a:effectLst/>
              <a:cs typeface="Aharoni" pitchFamily="2" charset="-79"/>
            </a:endParaRPr>
          </a:p>
          <a:p>
            <a:pPr algn="ctr" eaLnBrk="0" latinLnBrk="1" hangingPunct="0">
              <a:spcBef>
                <a:spcPct val="50000"/>
              </a:spcBef>
            </a:pPr>
            <a:endParaRPr lang="en-US" sz="1800" dirty="0">
              <a:solidFill>
                <a:srgbClr val="000066"/>
              </a:solidFill>
              <a:effectLst/>
              <a:cs typeface="Aharoni" pitchFamily="2" charset="-79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748020" y="2023076"/>
            <a:ext cx="2336800" cy="2982868"/>
          </a:xfrm>
          <a:prstGeom prst="rect">
            <a:avLst/>
          </a:prstGeom>
          <a:noFill/>
          <a:ln w="57150" cmpd="thinThick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אישיים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גיל ושלב במחזור חיים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עיסוק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מצב כלכלי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אישיות ותפיסה עצמית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11220" y="2327876"/>
            <a:ext cx="2336800" cy="2367315"/>
          </a:xfrm>
          <a:prstGeom prst="rect">
            <a:avLst/>
          </a:prstGeom>
          <a:noFill/>
          <a:ln w="57150" cmpd="thickThin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he-IL" sz="28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פסיכולוגיים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1800" dirty="0">
                <a:solidFill>
                  <a:srgbClr val="000066"/>
                </a:solidFill>
                <a:effectLst/>
                <a:cs typeface="Aharoni" pitchFamily="2" charset="-79"/>
              </a:rPr>
              <a:t> </a:t>
            </a: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הנעה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תפיסה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למידה</a:t>
            </a:r>
          </a:p>
          <a:p>
            <a:pPr algn="ctr" eaLnBrk="0" hangingPunct="0">
              <a:spcBef>
                <a:spcPct val="50000"/>
              </a:spcBef>
            </a:pPr>
            <a:r>
              <a:rPr lang="he-IL" sz="20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 אמונות ועמדות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4420" y="2632675"/>
            <a:ext cx="2336800" cy="2428870"/>
          </a:xfrm>
          <a:prstGeom prst="rect">
            <a:avLst/>
          </a:prstGeom>
          <a:noFill/>
          <a:ln w="57150" cmpd="thickThin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400" dirty="0">
              <a:solidFill>
                <a:srgbClr val="000066"/>
              </a:solidFill>
              <a:effectLst/>
              <a:cs typeface="Aharoni" pitchFamily="2" charset="-79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he-IL" sz="2800" b="1" dirty="0">
                <a:solidFill>
                  <a:srgbClr val="002060"/>
                </a:solidFill>
                <a:latin typeface="Varela Round"/>
                <a:ea typeface="Varela Round"/>
                <a:cs typeface="Varela Round"/>
              </a:rPr>
              <a:t>קונה</a:t>
            </a:r>
          </a:p>
          <a:p>
            <a:pPr algn="ctr" eaLnBrk="0" hangingPunct="0">
              <a:spcBef>
                <a:spcPct val="50000"/>
              </a:spcBef>
            </a:pPr>
            <a:endParaRPr lang="en-US" sz="4400" dirty="0">
              <a:solidFill>
                <a:srgbClr val="000066"/>
              </a:solidFill>
              <a:effectLst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340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  <p:bldP spid="8" grpId="0" animBg="1" autoUpdateAnimBg="0"/>
      <p:bldP spid="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533400"/>
            <a:ext cx="11785600" cy="1143000"/>
          </a:xfrm>
        </p:spPr>
        <p:txBody>
          <a:bodyPr/>
          <a:lstStyle/>
          <a:p>
            <a:r>
              <a:rPr lang="he-IL" altLang="en-US" sz="3800" b="1">
                <a:effectLst>
                  <a:outerShdw blurRad="38100" dist="38100" dir="2700000" algn="tl">
                    <a:srgbClr val="C0C0C0"/>
                  </a:outerShdw>
                </a:effectLst>
              </a:rPr>
              <a:t>גורמים חברתיים המשפיעים על התנהגות הצרכן</a:t>
            </a:r>
            <a:endParaRPr lang="en-US" alt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6000" y="1752600"/>
            <a:ext cx="10769600" cy="4114800"/>
          </a:xfrm>
          <a:noFill/>
          <a:ln w="57150" cmpd="thinThick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קבוצות התייחסות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קבוצות בעלות השפעה, ישירה או עקיפה, על השקפות האדם או התנהגותו.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משפחה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בני משפחתו של הקונה, יכולים להשפיע על התנהגותו  </a:t>
            </a:r>
            <a:r>
              <a:rPr lang="he-IL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(משפחת מוצא, משפחה מנישואין).</a:t>
            </a:r>
            <a:endParaRPr lang="en-US" alt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he-IL" altLang="en-US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תפקידים ומעמדות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-  </a:t>
            </a:r>
            <a:r>
              <a:rPr lang="he-IL" alt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תפקיד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הוא כלל הפעילויות, שמצפים שאדם יבצע, בהתאם לאנשים הסובבים אותו. כל תפקיד נושא </a:t>
            </a:r>
            <a:r>
              <a:rPr lang="he-IL" alt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עמדה</a:t>
            </a:r>
            <a:r>
              <a:rPr lang="he-IL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המשקפת את ההערכה הכללית הנלווית אליו מצד החברה האנושית.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947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-40640" y="381000"/>
            <a:ext cx="103632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he-IL" sz="5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תרבות ותרבות משנה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598551" y="1423599"/>
            <a:ext cx="7717367" cy="835025"/>
          </a:xfrm>
          <a:prstGeom prst="ellipse">
            <a:avLst/>
          </a:prstGeom>
          <a:gradFill rotWithShape="0">
            <a:gsLst>
              <a:gs pos="0">
                <a:srgbClr val="FFFFCC">
                  <a:gamma/>
                  <a:tint val="0"/>
                  <a:invGamma/>
                </a:srgbClr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he-IL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arela Round"/>
                <a:ea typeface="Varela Round"/>
                <a:cs typeface="Varela Round"/>
                <a:sym typeface="Varela Round"/>
              </a:rPr>
              <a:t>ערכים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598551" y="2642799"/>
            <a:ext cx="7717367" cy="835025"/>
          </a:xfrm>
          <a:prstGeom prst="ellipse">
            <a:avLst/>
          </a:prstGeom>
          <a:gradFill rotWithShape="0">
            <a:gsLst>
              <a:gs pos="0">
                <a:srgbClr val="FFFFCC">
                  <a:gamma/>
                  <a:tint val="0"/>
                  <a:invGamma/>
                </a:srgbClr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he-IL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arela Round"/>
                <a:ea typeface="Varela Round"/>
                <a:cs typeface="Varela Round"/>
              </a:rPr>
              <a:t>תפיסות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598551" y="3785799"/>
            <a:ext cx="7717367" cy="835025"/>
          </a:xfrm>
          <a:prstGeom prst="ellipse">
            <a:avLst/>
          </a:prstGeom>
          <a:gradFill rotWithShape="0">
            <a:gsLst>
              <a:gs pos="0">
                <a:srgbClr val="FFFFCC">
                  <a:gamma/>
                  <a:tint val="0"/>
                  <a:invGamma/>
                </a:srgbClr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he-IL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arela Round"/>
                <a:ea typeface="Varela Round"/>
                <a:cs typeface="Varela Round"/>
              </a:rPr>
              <a:t>העדפות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598551" y="4928799"/>
            <a:ext cx="7717367" cy="835025"/>
          </a:xfrm>
          <a:prstGeom prst="ellipse">
            <a:avLst/>
          </a:prstGeom>
          <a:gradFill rotWithShape="0">
            <a:gsLst>
              <a:gs pos="0">
                <a:srgbClr val="FFFFCC">
                  <a:gamma/>
                  <a:tint val="0"/>
                  <a:invGamma/>
                </a:srgbClr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he-IL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arela Round"/>
                <a:ea typeface="Varela Round"/>
                <a:cs typeface="Varela Round"/>
              </a:rPr>
              <a:t>התנהגות</a:t>
            </a:r>
          </a:p>
        </p:txBody>
      </p:sp>
    </p:spTree>
    <p:extLst>
      <p:ext uri="{BB962C8B-B14F-4D97-AF65-F5344CB8AC3E}">
        <p14:creationId xmlns:p14="http://schemas.microsoft.com/office/powerpoint/2010/main" val="22627373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nimBg="1" autoUpdateAnimBg="0"/>
      <p:bldP spid="23558" grpId="0" animBg="1" autoUpdateAnimBg="0"/>
      <p:bldP spid="23559" grpId="0" animBg="1" autoUpdateAnimBg="0"/>
      <p:bldP spid="23560" grpId="0" animBg="1" autoUpdateAnimBg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827</Words>
  <Application>Microsoft Office PowerPoint</Application>
  <PresentationFormat>Widescreen</PresentationFormat>
  <Paragraphs>158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Varela Round</vt:lpstr>
      <vt:lpstr>Calibri</vt:lpstr>
      <vt:lpstr>ערכת נושא Office</vt:lpstr>
      <vt:lpstr>מערכת שידורים לאומית</vt:lpstr>
      <vt:lpstr>התנהגות צרכנים</vt:lpstr>
      <vt:lpstr>מה נלמד היום </vt:lpstr>
      <vt:lpstr>PowerPoint Presentation</vt:lpstr>
      <vt:lpstr>מודל הגירוי – תגובה של התנהגות הצרכן</vt:lpstr>
      <vt:lpstr> מודל התנהגות הצרכן</vt:lpstr>
      <vt:lpstr>גורמים עיקריים המשפיעים על התנהגות קנייה</vt:lpstr>
      <vt:lpstr>גורמים חברתיים המשפיעים על התנהגות הצרכן</vt:lpstr>
      <vt:lpstr>תרבות ותרבות משנה</vt:lpstr>
      <vt:lpstr>גורמים אישיים המשפיעים על התנהגות הצרכן</vt:lpstr>
      <vt:lpstr>גורמים אישיים המשפיעים על התנהגות הצרכן</vt:lpstr>
      <vt:lpstr>גורמים פסיכולוגיים המשפיעים על התנהגות הצרכן</vt:lpstr>
      <vt:lpstr>גורמים פסיכולוגיים המשפיעים על התנהגות הצרכן</vt:lpstr>
      <vt:lpstr>                                  שלבים בקנייה</vt:lpstr>
      <vt:lpstr>גורמי המעורבות במוצר</vt:lpstr>
      <vt:lpstr>מודל חמשת השלבים ע"ש אנגל קולאט ובלקוול</vt:lpstr>
      <vt:lpstr>דפוסי קניה של מעורבות נמוכה</vt:lpstr>
      <vt:lpstr>הקניה במעורבות נמוכה חשיבות הקניה במעורבות נמוכה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אורנה</dc:creator>
  <cp:lastModifiedBy>Sivan Shimshila</cp:lastModifiedBy>
  <cp:revision>13</cp:revision>
  <dcterms:modified xsi:type="dcterms:W3CDTF">2020-04-06T21:13:31Z</dcterms:modified>
</cp:coreProperties>
</file>