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7" r:id="rId2"/>
    <p:sldId id="262" r:id="rId3"/>
    <p:sldId id="301" r:id="rId4"/>
    <p:sldId id="263" r:id="rId5"/>
    <p:sldId id="288" r:id="rId6"/>
    <p:sldId id="311" r:id="rId7"/>
    <p:sldId id="302" r:id="rId8"/>
    <p:sldId id="310" r:id="rId9"/>
    <p:sldId id="307" r:id="rId10"/>
    <p:sldId id="312" r:id="rId11"/>
    <p:sldId id="309" r:id="rId12"/>
    <p:sldId id="265" r:id="rId13"/>
    <p:sldId id="314" r:id="rId14"/>
    <p:sldId id="319" r:id="rId15"/>
    <p:sldId id="308" r:id="rId16"/>
    <p:sldId id="315" r:id="rId17"/>
    <p:sldId id="292" r:id="rId18"/>
    <p:sldId id="318" r:id="rId19"/>
    <p:sldId id="316" r:id="rId20"/>
    <p:sldId id="313" r:id="rId21"/>
    <p:sldId id="324" r:id="rId22"/>
    <p:sldId id="320" r:id="rId23"/>
    <p:sldId id="317" r:id="rId24"/>
    <p:sldId id="321" r:id="rId25"/>
    <p:sldId id="322" r:id="rId26"/>
    <p:sldId id="323" r:id="rId27"/>
    <p:sldId id="300" r:id="rId28"/>
    <p:sldId id="303" r:id="rId29"/>
    <p:sldId id="304" r:id="rId30"/>
    <p:sldId id="291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25" autoAdjust="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02" y="55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כ"א/שבט/תשפ"ב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9306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548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111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12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953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06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2" y="1614882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6" y="1463747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6877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614159" y="588388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058155" y="87231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26027" y="230190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539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כ"א/שבט/תשפ"ב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  <p:sldLayoutId id="2147483678" r:id="rId1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fp7OyIm2zWk?start=255&amp;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6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0.xml"/><Relationship Id="rId9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istoria.co.il/2014/01/11/&#1508;&#1512;&#1511;-89-&#1502;&#1499;&#1493;&#1504;&#1514;-&#1492;&#1491;&#1508;&#1493;&#1505;-&#1513;&#1500;-&#1490;&#1493;&#1496;&#1504;&#1489;&#1512;&#1490;-&#1495;&#1500;&#1511;-22/" TargetMode="Externa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archive.org/web/20111102061436/http:/ifeel.co.il/page/3312" TargetMode="External"/><Relationship Id="rId3" Type="http://schemas.openxmlformats.org/officeDocument/2006/relationships/hyperlink" Target="https://school.kotar.cet.ac.il/KotarApp/Viewer.aspx?nBookID=77169352" TargetMode="External"/><Relationship Id="rId7" Type="http://schemas.openxmlformats.org/officeDocument/2006/relationships/hyperlink" Target="https://historia.co.il/2014/01/11/%d7%a4%d7%a8%d7%a7-89-%d7%9e%d7%9b%d7%95%d7%a0%d7%aa-%d7%94%d7%93%d7%a4%d7%95%d7%a1-%d7%a9%d7%9c-%d7%92%d7%95%d7%98%d7%a0%d7%91%d7%a8%d7%92-%d7%97%d7%9c%d7%a7-22/" TargetMode="External"/><Relationship Id="rId2" Type="http://schemas.openxmlformats.org/officeDocument/2006/relationships/hyperlink" Target="https://school.kotar.cet.ac.il/KotarApp/Viewer.aspx?nBookID=94818232#222.2055.6.defaul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istoria.co.il/2014/01/07/%D7%A4%D7%A8%D7%A7-88-%D7%9E%D7%9B%D7%95%D7%A0%D7%AA-%D7%94%D7%93%D7%A4%D7%95%D7%A1-%D7%A9%D7%9C-%D7%99%D7%95%D7%94%D7%9F-%D7%92%D7%95%D7%98%D7%A0%D7%91%D7%A8%D7%92-%D7%97%D7%9C%D7%A7-1" TargetMode="External"/><Relationship Id="rId5" Type="http://schemas.openxmlformats.org/officeDocument/2006/relationships/hyperlink" Target="https://he.wikipedia.org/wiki/%D7%9B%D7%AA%D7%91_%D7%99%D7%AA%D7%93%D7%95%D7%AA#/media/%D7%A7%D7%95%D7%91%D7%A5:Sumerian_26th_c_Adab.jpg" TargetMode="External"/><Relationship Id="rId4" Type="http://schemas.openxmlformats.org/officeDocument/2006/relationships/hyperlink" Target="https://pixabay.com/photos" TargetMode="External"/><Relationship Id="rId9" Type="http://schemas.openxmlformats.org/officeDocument/2006/relationships/hyperlink" Target="https://www.youtube.com/watch?v=fp7OyIm2zW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5AD24C95-DB72-4BFE-8C25-F1A874C7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617" y="480023"/>
            <a:ext cx="9802206" cy="720000"/>
          </a:xfrm>
        </p:spPr>
        <p:txBody>
          <a:bodyPr/>
          <a:lstStyle/>
          <a:p>
            <a:r>
              <a:rPr lang="he-IL" dirty="0"/>
              <a:t>הידעתם?</a:t>
            </a:r>
            <a:br>
              <a:rPr lang="he-IL" dirty="0"/>
            </a:br>
            <a:endParaRPr lang="he-IL" dirty="0"/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621B10EF-2D3F-4BC2-BF89-1164277E5527}"/>
              </a:ext>
            </a:extLst>
          </p:cNvPr>
          <p:cNvSpPr/>
          <p:nvPr/>
        </p:nvSpPr>
        <p:spPr>
          <a:xfrm>
            <a:off x="4779818" y="1156941"/>
            <a:ext cx="2995318" cy="1246909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תרשים זרימה: מסיים 6">
            <a:extLst>
              <a:ext uri="{FF2B5EF4-FFF2-40B4-BE49-F238E27FC236}">
                <a16:creationId xmlns:a16="http://schemas.microsoft.com/office/drawing/2014/main" id="{608FD6B6-4390-4CFD-AD96-21DA07A3DD05}"/>
              </a:ext>
            </a:extLst>
          </p:cNvPr>
          <p:cNvSpPr/>
          <p:nvPr/>
        </p:nvSpPr>
        <p:spPr>
          <a:xfrm>
            <a:off x="4779818" y="2737014"/>
            <a:ext cx="2632363" cy="1469612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העתקת ספר </a:t>
            </a:r>
            <a:r>
              <a:rPr lang="en-US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biblia</a:t>
            </a:r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ארכה</a:t>
            </a:r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15 חודשים, 170עורות כבש </a:t>
            </a:r>
          </a:p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תרשים זרימה: מסיים 7">
            <a:extLst>
              <a:ext uri="{FF2B5EF4-FFF2-40B4-BE49-F238E27FC236}">
                <a16:creationId xmlns:a16="http://schemas.microsoft.com/office/drawing/2014/main" id="{5F9371C4-6CA6-451B-8B95-E42CCCF67B98}"/>
              </a:ext>
            </a:extLst>
          </p:cNvPr>
          <p:cNvSpPr/>
          <p:nvPr/>
        </p:nvSpPr>
        <p:spPr>
          <a:xfrm>
            <a:off x="8391666" y="1168399"/>
            <a:ext cx="2632363" cy="1246909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רק </a:t>
            </a:r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עשירים</a:t>
            </a:r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יכלו להרשות לעמם לרכוש  ספרים</a:t>
            </a:r>
          </a:p>
        </p:txBody>
      </p:sp>
      <p:sp>
        <p:nvSpPr>
          <p:cNvPr id="9" name="תרשים זרימה: מסיים 8">
            <a:extLst>
              <a:ext uri="{FF2B5EF4-FFF2-40B4-BE49-F238E27FC236}">
                <a16:creationId xmlns:a16="http://schemas.microsoft.com/office/drawing/2014/main" id="{BBB5A29A-F941-48CE-ACDF-584414F8EF3C}"/>
              </a:ext>
            </a:extLst>
          </p:cNvPr>
          <p:cNvSpPr/>
          <p:nvPr/>
        </p:nvSpPr>
        <p:spPr>
          <a:xfrm>
            <a:off x="8391666" y="2710433"/>
            <a:ext cx="2632363" cy="1469612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מחיר</a:t>
            </a:r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ספר </a:t>
            </a:r>
            <a:r>
              <a:rPr lang="en-US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biblia</a:t>
            </a:r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* משכורת של 6</a:t>
            </a:r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שנים </a:t>
            </a:r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 פועל/ מחיר בית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1B1E14F-477C-4A1B-A45C-E4DB8EDCC019}"/>
              </a:ext>
            </a:extLst>
          </p:cNvPr>
          <p:cNvSpPr txBox="1"/>
          <p:nvPr/>
        </p:nvSpPr>
        <p:spPr>
          <a:xfrm>
            <a:off x="4664343" y="1326637"/>
            <a:ext cx="286331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עותק של ספר בן 200 </a:t>
            </a:r>
          </a:p>
          <a:p>
            <a:r>
              <a:rPr lang="he-IL" sz="2000" dirty="0"/>
              <a:t>עמודים  ארך כ3-4 </a:t>
            </a:r>
          </a:p>
          <a:p>
            <a:r>
              <a:rPr lang="he-IL" sz="2000" dirty="0"/>
              <a:t>חודשים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2F4CF96-58FD-40DD-94BF-9B7889353EB7}"/>
              </a:ext>
            </a:extLst>
          </p:cNvPr>
          <p:cNvSpPr txBox="1"/>
          <p:nvPr/>
        </p:nvSpPr>
        <p:spPr>
          <a:xfrm>
            <a:off x="8391665" y="4276277"/>
            <a:ext cx="26660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* </a:t>
            </a:r>
            <a:r>
              <a:rPr lang="en-US" dirty="0"/>
              <a:t>Biblia</a:t>
            </a:r>
            <a:r>
              <a:rPr lang="he-IL" dirty="0"/>
              <a:t>- הכינוי הנוצרי </a:t>
            </a:r>
            <a:r>
              <a:rPr lang="he-IL" dirty="0" err="1"/>
              <a:t>לתנ"כ</a:t>
            </a:r>
            <a:r>
              <a:rPr lang="he-IL" dirty="0"/>
              <a:t> והברית החדשה </a:t>
            </a:r>
          </a:p>
        </p:txBody>
      </p:sp>
      <p:pic>
        <p:nvPicPr>
          <p:cNvPr id="5122" name="Picture 2" descr="Steampunk, Alice In Wonderland, Watchmaker, Directory">
            <a:extLst>
              <a:ext uri="{FF2B5EF4-FFF2-40B4-BE49-F238E27FC236}">
                <a16:creationId xmlns:a16="http://schemas.microsoft.com/office/drawing/2014/main" id="{3C67166D-A0F2-4E47-88EF-23D0CAAA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45" y="-201729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0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מהפכת הדפוס </a:t>
            </a:r>
          </a:p>
        </p:txBody>
      </p:sp>
    </p:spTree>
    <p:extLst>
      <p:ext uri="{BB962C8B-B14F-4D97-AF65-F5344CB8AC3E}">
        <p14:creationId xmlns:p14="http://schemas.microsoft.com/office/powerpoint/2010/main" val="235064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914784" y="2251030"/>
            <a:ext cx="10872592" cy="74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/>
              <a:t>                     </a:t>
            </a:r>
            <a:r>
              <a:rPr lang="he-IL" sz="2000" dirty="0"/>
              <a:t>מאה15 </a:t>
            </a:r>
            <a:r>
              <a:rPr lang="he-IL" sz="1400" dirty="0"/>
              <a:t>                                                  </a:t>
            </a:r>
            <a:r>
              <a:rPr lang="he-IL" sz="2000" dirty="0"/>
              <a:t>מאה16</a:t>
            </a:r>
          </a:p>
        </p:txBody>
      </p:sp>
      <p:cxnSp>
        <p:nvCxnSpPr>
          <p:cNvPr id="6" name="מחבר ישר 5"/>
          <p:cNvCxnSpPr/>
          <p:nvPr/>
        </p:nvCxnSpPr>
        <p:spPr>
          <a:xfrm>
            <a:off x="7753892" y="2875769"/>
            <a:ext cx="6665" cy="39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5164553" y="2899945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11678" y="0"/>
            <a:ext cx="45719" cy="9553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7649" y="3672449"/>
            <a:ext cx="1408051" cy="255892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2000" dirty="0"/>
              <a:t>גילוי אמריקה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6842" y="2980380"/>
            <a:ext cx="8447964" cy="6243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2400" dirty="0"/>
              <a:t>הרנסנס</a:t>
            </a:r>
            <a:r>
              <a:rPr lang="he-IL" sz="1400" dirty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6661" y="3275259"/>
            <a:ext cx="1726815" cy="34003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2000" dirty="0"/>
              <a:t>הרפורמציה</a:t>
            </a:r>
            <a:r>
              <a:rPr lang="he-IL" sz="1400" dirty="0">
                <a:hlinkClick r:id="rId2" action="ppaction://hlinksldjump"/>
              </a:rPr>
              <a:t> </a:t>
            </a:r>
            <a:endParaRPr lang="he-IL" sz="1400" dirty="0"/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7091975" y="3781345"/>
            <a:ext cx="1323833" cy="327546"/>
          </a:xfrm>
          <a:prstGeom prst="rect">
            <a:avLst/>
          </a:prstGeom>
          <a:ln>
            <a:solidFill>
              <a:srgbClr val="D9D9D9"/>
            </a:solidFill>
          </a:ln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2800" b="1" dirty="0"/>
              <a:t>מהפכת הדפוס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6782" y="2476234"/>
            <a:ext cx="1160060" cy="2234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cxnSp>
        <p:nvCxnSpPr>
          <p:cNvPr id="34" name="מחבר ישר 33"/>
          <p:cNvCxnSpPr/>
          <p:nvPr/>
        </p:nvCxnSpPr>
        <p:spPr>
          <a:xfrm>
            <a:off x="6536261" y="2912366"/>
            <a:ext cx="3659" cy="362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6351080" y="2050057"/>
            <a:ext cx="0" cy="42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19035" y="1454737"/>
            <a:ext cx="1514324" cy="66979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1400" dirty="0">
                <a:hlinkClick r:id="rId4" action="ppaction://hlinksldjump"/>
              </a:rPr>
              <a:t>כיבוש קונסטנטינופול</a:t>
            </a:r>
            <a:endParaRPr lang="he-IL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044752" y="2664725"/>
            <a:ext cx="941696" cy="14673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41" name="TextBox 40"/>
          <p:cNvSpPr txBox="1"/>
          <p:nvPr/>
        </p:nvSpPr>
        <p:spPr>
          <a:xfrm>
            <a:off x="10044752" y="1586571"/>
            <a:ext cx="941696" cy="126241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10201" y="3369321"/>
            <a:ext cx="1726816" cy="44948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l" rtl="0"/>
            <a:r>
              <a:rPr lang="he-IL" sz="2000" dirty="0"/>
              <a:t>המהפכה המדעית</a:t>
            </a:r>
          </a:p>
        </p:txBody>
      </p:sp>
      <p:cxnSp>
        <p:nvCxnSpPr>
          <p:cNvPr id="49" name="מחבר ישר 48"/>
          <p:cNvCxnSpPr/>
          <p:nvPr/>
        </p:nvCxnSpPr>
        <p:spPr>
          <a:xfrm flipH="1">
            <a:off x="2941690" y="2912366"/>
            <a:ext cx="10464" cy="37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 flipV="1">
            <a:off x="7760557" y="2059937"/>
            <a:ext cx="8928" cy="42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hlinkClick r:id="rId5" action="ppaction://hlinksldjump"/>
          </p:cNvPr>
          <p:cNvSpPr txBox="1"/>
          <p:nvPr/>
        </p:nvSpPr>
        <p:spPr>
          <a:xfrm>
            <a:off x="5685744" y="1795677"/>
            <a:ext cx="1323833" cy="32754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r>
              <a:rPr lang="he-IL" sz="1400" dirty="0">
                <a:hlinkClick r:id="rId5" action="ppaction://hlinksldjump"/>
              </a:rPr>
              <a:t>מרד האיכרים בגרמניה  </a:t>
            </a:r>
            <a:endParaRPr lang="he-IL" sz="1400" dirty="0"/>
          </a:p>
        </p:txBody>
      </p:sp>
      <p:sp>
        <p:nvSpPr>
          <p:cNvPr id="12" name="חץ שמאלה 11"/>
          <p:cNvSpPr/>
          <p:nvPr/>
        </p:nvSpPr>
        <p:spPr>
          <a:xfrm>
            <a:off x="-417251" y="1136086"/>
            <a:ext cx="6728346" cy="450376"/>
          </a:xfrm>
          <a:prstGeom prst="leftArrow">
            <a:avLst>
              <a:gd name="adj1" fmla="val 6818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ראשית העת החדשה </a:t>
            </a:r>
          </a:p>
        </p:txBody>
      </p:sp>
      <p:sp>
        <p:nvSpPr>
          <p:cNvPr id="17" name="חץ ימינה 16"/>
          <p:cNvSpPr/>
          <p:nvPr/>
        </p:nvSpPr>
        <p:spPr>
          <a:xfrm>
            <a:off x="6360008" y="1063074"/>
            <a:ext cx="5996087" cy="58010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ימי הביניים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7409" y="341194"/>
            <a:ext cx="4012442" cy="64144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66782" y="155660"/>
            <a:ext cx="4872251" cy="70415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4800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ציר זמן </a:t>
            </a:r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A4E33326-3328-4065-9AC2-DA207AB5565E}"/>
              </a:ext>
            </a:extLst>
          </p:cNvPr>
          <p:cNvCxnSpPr/>
          <p:nvPr/>
        </p:nvCxnSpPr>
        <p:spPr>
          <a:xfrm flipH="1">
            <a:off x="10986447" y="2868320"/>
            <a:ext cx="1" cy="48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2">
            <a:extLst>
              <a:ext uri="{FF2B5EF4-FFF2-40B4-BE49-F238E27FC236}">
                <a16:creationId xmlns:a16="http://schemas.microsoft.com/office/drawing/2014/main" id="{EC6EFD34-9FD1-40FC-96A3-114994224CC3}"/>
              </a:ext>
            </a:extLst>
          </p:cNvPr>
          <p:cNvSpPr txBox="1"/>
          <p:nvPr/>
        </p:nvSpPr>
        <p:spPr>
          <a:xfrm>
            <a:off x="10044752" y="3901259"/>
            <a:ext cx="1768178" cy="43844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2000" dirty="0"/>
              <a:t>צמיחת הערים, הקמת אוניברסיטאות</a:t>
            </a:r>
            <a:r>
              <a:rPr lang="he-IL" sz="1400" dirty="0"/>
              <a:t> </a:t>
            </a: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0E37B23B-6C30-40E6-A7D8-6678A4E23130}"/>
              </a:ext>
            </a:extLst>
          </p:cNvPr>
          <p:cNvSpPr txBox="1"/>
          <p:nvPr/>
        </p:nvSpPr>
        <p:spPr>
          <a:xfrm>
            <a:off x="10116387" y="2522803"/>
            <a:ext cx="1097096" cy="326178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2000" dirty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11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2715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"הצורך הוא אבי ההמצאה" </a:t>
            </a:r>
          </a:p>
        </p:txBody>
      </p:sp>
      <p:sp>
        <p:nvSpPr>
          <p:cNvPr id="3" name="חץ: למטה 2">
            <a:extLst>
              <a:ext uri="{FF2B5EF4-FFF2-40B4-BE49-F238E27FC236}">
                <a16:creationId xmlns:a16="http://schemas.microsoft.com/office/drawing/2014/main" id="{C167E6BE-FCBE-43AA-AFBE-EB6591B82CF2}"/>
              </a:ext>
            </a:extLst>
          </p:cNvPr>
          <p:cNvSpPr/>
          <p:nvPr/>
        </p:nvSpPr>
        <p:spPr>
          <a:xfrm>
            <a:off x="9103504" y="2011160"/>
            <a:ext cx="2873528" cy="1709476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דרישה לאנשים 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משכילים לתפקידי מנהל , בנקאות ומסחר </a:t>
            </a:r>
          </a:p>
        </p:txBody>
      </p:sp>
      <p:sp>
        <p:nvSpPr>
          <p:cNvPr id="4" name="חץ: למטה 3">
            <a:extLst>
              <a:ext uri="{FF2B5EF4-FFF2-40B4-BE49-F238E27FC236}">
                <a16:creationId xmlns:a16="http://schemas.microsoft.com/office/drawing/2014/main" id="{0A3B56B7-80D1-4D58-9A3B-E48D8479FE89}"/>
              </a:ext>
            </a:extLst>
          </p:cNvPr>
          <p:cNvSpPr/>
          <p:nvPr/>
        </p:nvSpPr>
        <p:spPr>
          <a:xfrm>
            <a:off x="8888536" y="3867784"/>
            <a:ext cx="3303464" cy="1421534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הצורך ללמוד הביא להקמת אוניברסיטאות </a:t>
            </a:r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EDA423AD-000D-48DF-A049-9B86D57EEFF4}"/>
              </a:ext>
            </a:extLst>
          </p:cNvPr>
          <p:cNvSpPr/>
          <p:nvPr/>
        </p:nvSpPr>
        <p:spPr>
          <a:xfrm>
            <a:off x="9355466" y="77842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צמיחת הערים במאה ה11</a:t>
            </a:r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50C78460-BAB3-43E4-A110-8F488685DB59}"/>
              </a:ext>
            </a:extLst>
          </p:cNvPr>
          <p:cNvSpPr/>
          <p:nvPr/>
        </p:nvSpPr>
        <p:spPr>
          <a:xfrm>
            <a:off x="991662" y="2065905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ביקוש לספרים </a:t>
            </a:r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4DA31AD1-15F1-48DB-944E-E51545AB92B8}"/>
              </a:ext>
            </a:extLst>
          </p:cNvPr>
          <p:cNvSpPr/>
          <p:nvPr/>
        </p:nvSpPr>
        <p:spPr>
          <a:xfrm>
            <a:off x="369325" y="3277664"/>
            <a:ext cx="3565610" cy="1657299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מחסור בספרים בשל מחיר , איטיות הכתיבה /ההדפסה גם על נייר  </a:t>
            </a:r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543485CB-AC85-4F9D-80C5-DCE52C42CD8D}"/>
              </a:ext>
            </a:extLst>
          </p:cNvPr>
          <p:cNvSpPr/>
          <p:nvPr/>
        </p:nvSpPr>
        <p:spPr>
          <a:xfrm>
            <a:off x="9263341" y="5436466"/>
            <a:ext cx="2781556" cy="1421534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התפתחות ההומניזם והרנסנס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9EB73B6-A176-44B5-B4C7-7926B2AC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86" y="1256669"/>
            <a:ext cx="5009604" cy="3746181"/>
          </a:xfrm>
          <a:prstGeom prst="rect">
            <a:avLst/>
          </a:prstGeom>
        </p:spPr>
      </p:pic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ADB582B7-A3F7-4398-9A57-CED5B27F5596}"/>
              </a:ext>
            </a:extLst>
          </p:cNvPr>
          <p:cNvSpPr/>
          <p:nvPr/>
        </p:nvSpPr>
        <p:spPr>
          <a:xfrm>
            <a:off x="238930" y="5079644"/>
            <a:ext cx="3618766" cy="1421534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הקמת ספריות להשאלת ספרים  באוניברסיטאות 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3E59EF20-663F-411C-8BAE-E5734309D539}"/>
              </a:ext>
            </a:extLst>
          </p:cNvPr>
          <p:cNvSpPr/>
          <p:nvPr/>
        </p:nvSpPr>
        <p:spPr>
          <a:xfrm>
            <a:off x="921389" y="90674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הלומדים גדל </a:t>
            </a:r>
          </a:p>
        </p:txBody>
      </p:sp>
      <p:sp>
        <p:nvSpPr>
          <p:cNvPr id="13" name="חץ: למטה 12">
            <a:extLst>
              <a:ext uri="{FF2B5EF4-FFF2-40B4-BE49-F238E27FC236}">
                <a16:creationId xmlns:a16="http://schemas.microsoft.com/office/drawing/2014/main" id="{6366CA05-B26C-4A31-8BC1-517FE04A4CAA}"/>
              </a:ext>
            </a:extLst>
          </p:cNvPr>
          <p:cNvSpPr/>
          <p:nvPr/>
        </p:nvSpPr>
        <p:spPr>
          <a:xfrm>
            <a:off x="5067946" y="5079644"/>
            <a:ext cx="2610513" cy="1421534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מחסור בספרים אצל היהודים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737D593F-F460-427A-8AF0-EF018064D460}"/>
              </a:ext>
            </a:extLst>
          </p:cNvPr>
          <p:cNvSpPr/>
          <p:nvPr/>
        </p:nvSpPr>
        <p:spPr>
          <a:xfrm>
            <a:off x="7492404" y="5104652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מתוך מט"ח</a:t>
            </a:r>
          </a:p>
        </p:txBody>
      </p:sp>
    </p:spTree>
    <p:extLst>
      <p:ext uri="{BB962C8B-B14F-4D97-AF65-F5344CB8AC3E}">
        <p14:creationId xmlns:p14="http://schemas.microsoft.com/office/powerpoint/2010/main" val="39720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BE44FB-167B-416B-80B4-CA4FC2F3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6" y="293672"/>
            <a:ext cx="9802368" cy="720000"/>
          </a:xfrm>
        </p:spPr>
        <p:txBody>
          <a:bodyPr/>
          <a:lstStyle/>
          <a:p>
            <a:r>
              <a:rPr lang="he-IL" dirty="0"/>
              <a:t>התפתחות טכנולוגית מסייעת להמצאת הדפוס </a:t>
            </a:r>
          </a:p>
        </p:txBody>
      </p:sp>
      <p:sp>
        <p:nvSpPr>
          <p:cNvPr id="4" name="חץ: למטה 3">
            <a:extLst>
              <a:ext uri="{FF2B5EF4-FFF2-40B4-BE49-F238E27FC236}">
                <a16:creationId xmlns:a16="http://schemas.microsoft.com/office/drawing/2014/main" id="{5CDB6B26-B5B1-48CA-B1AE-3B393357D24B}"/>
              </a:ext>
            </a:extLst>
          </p:cNvPr>
          <p:cNvSpPr/>
          <p:nvPr/>
        </p:nvSpPr>
        <p:spPr>
          <a:xfrm>
            <a:off x="7247715" y="5608106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התפתחות תעשיית הנייר </a:t>
            </a:r>
          </a:p>
        </p:txBody>
      </p:sp>
      <p:sp>
        <p:nvSpPr>
          <p:cNvPr id="5" name="חץ: למטה 4">
            <a:extLst>
              <a:ext uri="{FF2B5EF4-FFF2-40B4-BE49-F238E27FC236}">
                <a16:creationId xmlns:a16="http://schemas.microsoft.com/office/drawing/2014/main" id="{DE5293B0-F0C3-4EF7-90D1-1A54E5A70EDE}"/>
              </a:ext>
            </a:extLst>
          </p:cNvPr>
          <p:cNvSpPr/>
          <p:nvPr/>
        </p:nvSpPr>
        <p:spPr>
          <a:xfrm>
            <a:off x="8116516" y="1421237"/>
            <a:ext cx="3721065" cy="1838327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כמויות גדולות של אריגים התפתחו עם השימוש באופן טוויה  המונע בכוח המים</a:t>
            </a:r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669DADF0-F7EE-48B0-A41C-65E174D9DD51}"/>
              </a:ext>
            </a:extLst>
          </p:cNvPr>
          <p:cNvSpPr/>
          <p:nvPr/>
        </p:nvSpPr>
        <p:spPr>
          <a:xfrm>
            <a:off x="8449288" y="3194943"/>
            <a:ext cx="3055520" cy="1328600"/>
          </a:xfrm>
          <a:prstGeom prst="downArrow">
            <a:avLst>
              <a:gd name="adj1" fmla="val 74015"/>
              <a:gd name="adj2" fmla="val 534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התפתחות תעשיית האריגים </a:t>
            </a:r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6CEA719D-4FCE-4E02-A389-D6BCCFBABAC1}"/>
              </a:ext>
            </a:extLst>
          </p:cNvPr>
          <p:cNvSpPr/>
          <p:nvPr/>
        </p:nvSpPr>
        <p:spPr>
          <a:xfrm>
            <a:off x="622868" y="2400934"/>
            <a:ext cx="2461483" cy="1216782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בברזל וארד (ברונזה)</a:t>
            </a:r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8DD9386A-51CD-4D76-AB34-83D56763C40E}"/>
              </a:ext>
            </a:extLst>
          </p:cNvPr>
          <p:cNvSpPr/>
          <p:nvPr/>
        </p:nvSpPr>
        <p:spPr>
          <a:xfrm>
            <a:off x="8245558" y="4453688"/>
            <a:ext cx="3455723" cy="1548600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הפקת נייר מבגדים שיצאו מכלל שימוש(עד מאה 19 ) </a:t>
            </a:r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F2BECA15-59EA-48E4-B0A2-3576E5453C6B}"/>
              </a:ext>
            </a:extLst>
          </p:cNvPr>
          <p:cNvSpPr/>
          <p:nvPr/>
        </p:nvSpPr>
        <p:spPr>
          <a:xfrm>
            <a:off x="1101852" y="1273766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תעשיית יציקת תותחים </a:t>
            </a: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AF05704E-B1CA-4436-9F49-E768273956E8}"/>
              </a:ext>
            </a:extLst>
          </p:cNvPr>
          <p:cNvSpPr/>
          <p:nvPr/>
        </p:nvSpPr>
        <p:spPr>
          <a:xfrm>
            <a:off x="1101852" y="4684356"/>
            <a:ext cx="2844592" cy="1317932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הפקת מתכת נוזלית ויציקתה בתבניות </a:t>
            </a: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A7A2505E-964D-46A8-8FED-416F8E752CDE}"/>
              </a:ext>
            </a:extLst>
          </p:cNvPr>
          <p:cNvSpPr/>
          <p:nvPr/>
        </p:nvSpPr>
        <p:spPr>
          <a:xfrm>
            <a:off x="1715241" y="3483188"/>
            <a:ext cx="2738219" cy="1216782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לימוד תכונות </a:t>
            </a:r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נתכי ברזל- קשיות, חוזק, גמישות 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B4134183-129F-497B-AE7E-049CEAE5173B}"/>
              </a:ext>
            </a:extLst>
          </p:cNvPr>
          <p:cNvSpPr/>
          <p:nvPr/>
        </p:nvSpPr>
        <p:spPr>
          <a:xfrm>
            <a:off x="4582633" y="3054927"/>
            <a:ext cx="3446659" cy="1224512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כבישה – הפעלת לחץ , דחיסה והידוק בכוח </a:t>
            </a:r>
          </a:p>
        </p:txBody>
      </p:sp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F770CF03-BA82-4589-A120-B1E7B0AB48D5}"/>
              </a:ext>
            </a:extLst>
          </p:cNvPr>
          <p:cNvSpPr/>
          <p:nvPr/>
        </p:nvSpPr>
        <p:spPr>
          <a:xfrm>
            <a:off x="4385539" y="1421237"/>
            <a:ext cx="3440024" cy="1633690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כבישת זיתים לשמן, וסחיטת ענבים ליין ישוע מימי קדם וגם בסין  </a:t>
            </a:r>
          </a:p>
        </p:txBody>
      </p:sp>
      <p:sp>
        <p:nvSpPr>
          <p:cNvPr id="17" name="חץ: למטה 16">
            <a:extLst>
              <a:ext uri="{FF2B5EF4-FFF2-40B4-BE49-F238E27FC236}">
                <a16:creationId xmlns:a16="http://schemas.microsoft.com/office/drawing/2014/main" id="{ABB4873D-6044-473D-B93D-804B76DF6F2A}"/>
              </a:ext>
            </a:extLst>
          </p:cNvPr>
          <p:cNvSpPr/>
          <p:nvPr/>
        </p:nvSpPr>
        <p:spPr>
          <a:xfrm>
            <a:off x="4786232" y="433667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כדי להדפיס על נייר </a:t>
            </a:r>
          </a:p>
        </p:txBody>
      </p:sp>
    </p:spTree>
    <p:extLst>
      <p:ext uri="{BB962C8B-B14F-4D97-AF65-F5344CB8AC3E}">
        <p14:creationId xmlns:p14="http://schemas.microsoft.com/office/powerpoint/2010/main" val="35424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יוהן </a:t>
            </a:r>
            <a:r>
              <a:rPr lang="he-IL" dirty="0" err="1"/>
              <a:t>גוטנברג</a:t>
            </a:r>
            <a:r>
              <a:rPr lang="he-IL" dirty="0"/>
              <a:t>- ממציא הדפוס באירופה  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31E7EDB-D856-42AF-B34D-07D89AA62307}"/>
              </a:ext>
            </a:extLst>
          </p:cNvPr>
          <p:cNvSpPr txBox="1"/>
          <p:nvPr/>
        </p:nvSpPr>
        <p:spPr>
          <a:xfrm>
            <a:off x="4423144" y="1311383"/>
            <a:ext cx="7336465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C00000"/>
                </a:solidFill>
              </a:rPr>
              <a:t>ז</a:t>
            </a:r>
            <a:r>
              <a:rPr lang="he-IL" sz="2800" dirty="0"/>
              <a:t>מן- 1396- 1468</a:t>
            </a:r>
          </a:p>
          <a:p>
            <a:r>
              <a:rPr lang="he-IL" sz="2800" dirty="0">
                <a:solidFill>
                  <a:srgbClr val="C00000"/>
                </a:solidFill>
              </a:rPr>
              <a:t>מ</a:t>
            </a:r>
            <a:r>
              <a:rPr lang="he-IL" sz="2800" dirty="0"/>
              <a:t>קום- </a:t>
            </a:r>
            <a:r>
              <a:rPr lang="he-IL" sz="2800" dirty="0" err="1"/>
              <a:t>מיינץ</a:t>
            </a:r>
            <a:r>
              <a:rPr lang="he-IL" sz="2800" dirty="0"/>
              <a:t> – גרמניה </a:t>
            </a:r>
          </a:p>
          <a:p>
            <a:r>
              <a:rPr lang="he-IL" sz="2800" dirty="0">
                <a:solidFill>
                  <a:srgbClr val="C00000"/>
                </a:solidFill>
              </a:rPr>
              <a:t>ר</a:t>
            </a:r>
            <a:r>
              <a:rPr lang="he-IL" sz="2800" dirty="0"/>
              <a:t>קע-באירופה  העתקה ידנית של ספרים . שיטה נוספת שהייתה נהוגה בזמנו הייתה חריטת אותיות על גבי </a:t>
            </a:r>
            <a:r>
              <a:rPr lang="he-IL" sz="2800" b="1" dirty="0"/>
              <a:t>לוחות עץ ומלויים בדיו</a:t>
            </a:r>
            <a:r>
              <a:rPr lang="he-IL" sz="2800" dirty="0"/>
              <a:t>, שיטה שאפשרה יצירת ספרים מהר יותר מכתיבתם ביד אך מספר מועט</a:t>
            </a:r>
          </a:p>
          <a:p>
            <a:r>
              <a:rPr lang="he-IL" sz="2800" dirty="0">
                <a:solidFill>
                  <a:srgbClr val="C00000"/>
                </a:solidFill>
              </a:rPr>
              <a:t>ת</a:t>
            </a:r>
            <a:r>
              <a:rPr lang="he-IL" sz="2800" dirty="0"/>
              <a:t>פקיד – צורף, איש עסקים, יזם  </a:t>
            </a:r>
          </a:p>
          <a:p>
            <a:r>
              <a:rPr lang="he-IL" sz="2800" dirty="0">
                <a:solidFill>
                  <a:srgbClr val="C00000"/>
                </a:solidFill>
              </a:rPr>
              <a:t>יי</a:t>
            </a:r>
            <a:r>
              <a:rPr lang="he-IL" sz="2800" dirty="0"/>
              <a:t>חוד – שינה את פני התקשורת בעולם- תקשורת להמונים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7300FF5-472D-4168-9668-BD64B83CF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5" y="1302488"/>
            <a:ext cx="3345318" cy="42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B536B8-9B86-47F8-A886-B37A770C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5448"/>
            <a:ext cx="10012467" cy="720000"/>
          </a:xfrm>
        </p:spPr>
        <p:txBody>
          <a:bodyPr/>
          <a:lstStyle/>
          <a:p>
            <a:r>
              <a:rPr lang="he-IL" dirty="0"/>
              <a:t>אותיות ניידות ומכבש הדפוס יוצרים מהפכה</a:t>
            </a:r>
          </a:p>
        </p:txBody>
      </p:sp>
      <p:sp>
        <p:nvSpPr>
          <p:cNvPr id="6" name="תרשים זרימה: תהליך חלופי 5">
            <a:extLst>
              <a:ext uri="{FF2B5EF4-FFF2-40B4-BE49-F238E27FC236}">
                <a16:creationId xmlns:a16="http://schemas.microsoft.com/office/drawing/2014/main" id="{E48C02F4-F082-4919-8F0A-734E7C0E8586}"/>
              </a:ext>
            </a:extLst>
          </p:cNvPr>
          <p:cNvSpPr/>
          <p:nvPr/>
        </p:nvSpPr>
        <p:spPr>
          <a:xfrm>
            <a:off x="4038286" y="5020602"/>
            <a:ext cx="3539646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העמוד נכנס למכבש שהוצמד אליו נייר וכך התקבל עמוד מודפס </a:t>
            </a:r>
          </a:p>
        </p:txBody>
      </p:sp>
      <p:sp>
        <p:nvSpPr>
          <p:cNvPr id="7" name="תרשים זרימה: תהליך חלופי 6">
            <a:extLst>
              <a:ext uri="{FF2B5EF4-FFF2-40B4-BE49-F238E27FC236}">
                <a16:creationId xmlns:a16="http://schemas.microsoft.com/office/drawing/2014/main" id="{4738A4EC-6DED-4084-A020-E9A308AD3348}"/>
              </a:ext>
            </a:extLst>
          </p:cNvPr>
          <p:cNvSpPr/>
          <p:nvPr/>
        </p:nvSpPr>
        <p:spPr>
          <a:xfrm>
            <a:off x="9592393" y="1106205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המציא את שיטת האותיות הניידות </a:t>
            </a:r>
          </a:p>
        </p:txBody>
      </p:sp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D8060358-0A1E-48CF-87FA-461D02A15D9D}"/>
              </a:ext>
            </a:extLst>
          </p:cNvPr>
          <p:cNvSpPr/>
          <p:nvPr/>
        </p:nvSpPr>
        <p:spPr>
          <a:xfrm>
            <a:off x="5705442" y="1106204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הכין קוביות מלבניות ממתכת </a:t>
            </a:r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5EF2F033-7596-4D73-BAF5-7339BF0E5546}"/>
              </a:ext>
            </a:extLst>
          </p:cNvPr>
          <p:cNvSpPr/>
          <p:nvPr/>
        </p:nvSpPr>
        <p:spPr>
          <a:xfrm>
            <a:off x="8733368" y="4898471"/>
            <a:ext cx="2684615" cy="160200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את הקוביות צבע בדיו(מיוחד) וכך העמוד היה מוכן לדפוס </a:t>
            </a: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A2E5D915-A7DB-4707-B188-CB37710BF05B}"/>
              </a:ext>
            </a:extLst>
          </p:cNvPr>
          <p:cNvSpPr/>
          <p:nvPr/>
        </p:nvSpPr>
        <p:spPr>
          <a:xfrm>
            <a:off x="420684" y="1003806"/>
            <a:ext cx="3758769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כל </a:t>
            </a:r>
            <a:r>
              <a:rPr lang="he-IL" sz="2400" dirty="0" err="1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קוביה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גילף אחת מאותיות האלף- בית הלטיני בכתב ראי (כולל סימני פיסוק)</a:t>
            </a:r>
          </a:p>
        </p:txBody>
      </p:sp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55F0638D-8636-4812-9F35-F83DC7B81A35}"/>
              </a:ext>
            </a:extLst>
          </p:cNvPr>
          <p:cNvSpPr/>
          <p:nvPr/>
        </p:nvSpPr>
        <p:spPr>
          <a:xfrm>
            <a:off x="8046804" y="2866440"/>
            <a:ext cx="3885824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כך ערך עמוד  של ספר באמצעות  צירוף האותיות למילים ולמשפטים  </a:t>
            </a: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6562E0BF-D0D1-4446-971F-0C79C9F82D4C}"/>
              </a:ext>
            </a:extLst>
          </p:cNvPr>
          <p:cNvSpPr/>
          <p:nvPr/>
        </p:nvSpPr>
        <p:spPr>
          <a:xfrm rot="5400000">
            <a:off x="7878559" y="4979495"/>
            <a:ext cx="554182" cy="1019771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7" name="חץ: למטה 16">
            <a:extLst>
              <a:ext uri="{FF2B5EF4-FFF2-40B4-BE49-F238E27FC236}">
                <a16:creationId xmlns:a16="http://schemas.microsoft.com/office/drawing/2014/main" id="{379CFF82-CD66-439A-BFBD-E728E5E7E639}"/>
              </a:ext>
            </a:extLst>
          </p:cNvPr>
          <p:cNvSpPr/>
          <p:nvPr/>
        </p:nvSpPr>
        <p:spPr>
          <a:xfrm>
            <a:off x="9810841" y="4185439"/>
            <a:ext cx="554182" cy="83626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8" name="חץ: למטה 17">
            <a:extLst>
              <a:ext uri="{FF2B5EF4-FFF2-40B4-BE49-F238E27FC236}">
                <a16:creationId xmlns:a16="http://schemas.microsoft.com/office/drawing/2014/main" id="{039F77E0-7533-43D5-9ADB-D524CCCA9EB5}"/>
              </a:ext>
            </a:extLst>
          </p:cNvPr>
          <p:cNvSpPr/>
          <p:nvPr/>
        </p:nvSpPr>
        <p:spPr>
          <a:xfrm rot="5400000" flipH="1">
            <a:off x="8513966" y="1056252"/>
            <a:ext cx="699062" cy="132627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9" name="חץ: למטה 18">
            <a:extLst>
              <a:ext uri="{FF2B5EF4-FFF2-40B4-BE49-F238E27FC236}">
                <a16:creationId xmlns:a16="http://schemas.microsoft.com/office/drawing/2014/main" id="{8F8CB24A-C7A3-4BCC-ACC0-4110F149D3EE}"/>
              </a:ext>
            </a:extLst>
          </p:cNvPr>
          <p:cNvSpPr/>
          <p:nvPr/>
        </p:nvSpPr>
        <p:spPr>
          <a:xfrm rot="5400000" flipH="1">
            <a:off x="4542326" y="1056252"/>
            <a:ext cx="699062" cy="132627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21" name="חץ: למטה 20">
            <a:extLst>
              <a:ext uri="{FF2B5EF4-FFF2-40B4-BE49-F238E27FC236}">
                <a16:creationId xmlns:a16="http://schemas.microsoft.com/office/drawing/2014/main" id="{99537C97-D8D8-440C-8B64-233C7FD618C5}"/>
              </a:ext>
            </a:extLst>
          </p:cNvPr>
          <p:cNvSpPr/>
          <p:nvPr/>
        </p:nvSpPr>
        <p:spPr>
          <a:xfrm rot="17779944" flipH="1">
            <a:off x="5846313" y="1068158"/>
            <a:ext cx="464833" cy="4051863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BE92FD22-E07E-43CD-8A5B-A566C3AE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94" y="2489910"/>
            <a:ext cx="2899144" cy="38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9B78F9A-FE2C-4302-8A5B-C853065E46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 err="1"/>
              <a:t>יוטיוב</a:t>
            </a:r>
            <a:r>
              <a:rPr lang="he-IL" dirty="0"/>
              <a:t>- מהפכת הדפוס- יוהן </a:t>
            </a:r>
            <a:r>
              <a:rPr lang="he-IL" dirty="0" err="1"/>
              <a:t>גוטנברג</a:t>
            </a:r>
            <a:r>
              <a:rPr lang="he-IL" dirty="0"/>
              <a:t>(עד דקה8:30)</a:t>
            </a:r>
          </a:p>
          <a:p>
            <a:endParaRPr lang="he-IL" dirty="0"/>
          </a:p>
        </p:txBody>
      </p:sp>
      <p:pic>
        <p:nvPicPr>
          <p:cNvPr id="12" name="מדיה מקוונת 11" title="ￗﾞￗﾔￗﾤￗﾛￗﾪ ￗﾔￗﾓￗﾤￗﾕￗﾡ - ￗﾙￗﾕￗﾔￗﾟ ￗﾒￗﾕￗﾘￗﾠￗﾑￗﾨￗﾒ">
            <a:hlinkClick r:id="" action="ppaction://media"/>
            <a:extLst>
              <a:ext uri="{FF2B5EF4-FFF2-40B4-BE49-F238E27FC236}">
                <a16:creationId xmlns:a16="http://schemas.microsoft.com/office/drawing/2014/main" id="{405E921B-0A10-4309-A996-4AAACF6F6D46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4050" y="639763"/>
            <a:ext cx="10885488" cy="61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8BAEF2-8147-48CD-9D42-6F6D6CCE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060" y="451019"/>
            <a:ext cx="9802368" cy="720000"/>
          </a:xfrm>
        </p:spPr>
        <p:txBody>
          <a:bodyPr/>
          <a:lstStyle/>
          <a:p>
            <a:r>
              <a:rPr lang="he-IL" dirty="0"/>
              <a:t>הספר המודפס הראשון – "</a:t>
            </a:r>
            <a:r>
              <a:rPr lang="he-IL" dirty="0" err="1"/>
              <a:t>הביבליה</a:t>
            </a:r>
            <a:r>
              <a:rPr lang="he-IL" dirty="0"/>
              <a:t> "1456</a:t>
            </a:r>
          </a:p>
        </p:txBody>
      </p:sp>
      <p:sp>
        <p:nvSpPr>
          <p:cNvPr id="5" name="תרשים זרימה: מסיים 4">
            <a:extLst>
              <a:ext uri="{FF2B5EF4-FFF2-40B4-BE49-F238E27FC236}">
                <a16:creationId xmlns:a16="http://schemas.microsoft.com/office/drawing/2014/main" id="{2C4E3647-0297-4AF9-839E-E685A6CE3DBA}"/>
              </a:ext>
            </a:extLst>
          </p:cNvPr>
          <p:cNvSpPr/>
          <p:nvPr/>
        </p:nvSpPr>
        <p:spPr>
          <a:xfrm>
            <a:off x="8640403" y="1636232"/>
            <a:ext cx="3034146" cy="1246909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בתחילה הדפיס לוח שנה, ספר דקדוק וספר פואמה </a:t>
            </a:r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AD1190B8-8ABC-461D-B9B8-2ED0FAEC05E9}"/>
              </a:ext>
            </a:extLst>
          </p:cNvPr>
          <p:cNvSpPr/>
          <p:nvPr/>
        </p:nvSpPr>
        <p:spPr>
          <a:xfrm>
            <a:off x="8705326" y="3084163"/>
            <a:ext cx="3034146" cy="1436123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err="1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הביבליה</a:t>
            </a:r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 אלף דפים (עד אז לא הודפסו יותר 100 דפים)</a:t>
            </a:r>
          </a:p>
        </p:txBody>
      </p:sp>
      <p:sp>
        <p:nvSpPr>
          <p:cNvPr id="7" name="תרשים זרימה: מסיים 6">
            <a:extLst>
              <a:ext uri="{FF2B5EF4-FFF2-40B4-BE49-F238E27FC236}">
                <a16:creationId xmlns:a16="http://schemas.microsoft.com/office/drawing/2014/main" id="{F5C6AD5D-85BB-4621-B0F8-CE34CAAA252A}"/>
              </a:ext>
            </a:extLst>
          </p:cNvPr>
          <p:cNvSpPr/>
          <p:nvPr/>
        </p:nvSpPr>
        <p:spPr>
          <a:xfrm>
            <a:off x="8860676" y="4808740"/>
            <a:ext cx="2726366" cy="1246909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cs typeface="Varela Round" panose="00000500000000000000" pitchFamily="2" charset="-79"/>
              </a:rPr>
              <a:t>6 מכונות דפוס, 20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  <a:cs typeface="Varela Round" panose="00000500000000000000" pitchFamily="2" charset="-79"/>
              </a:rPr>
              <a:t> עובדים על 175 עותקים  ומאייר </a:t>
            </a:r>
          </a:p>
        </p:txBody>
      </p:sp>
      <p:sp>
        <p:nvSpPr>
          <p:cNvPr id="8" name="תרשים זרימה: מסיים 7">
            <a:extLst>
              <a:ext uri="{FF2B5EF4-FFF2-40B4-BE49-F238E27FC236}">
                <a16:creationId xmlns:a16="http://schemas.microsoft.com/office/drawing/2014/main" id="{AF1CE6E9-2B0B-41F2-9E17-10AD1FC437C8}"/>
              </a:ext>
            </a:extLst>
          </p:cNvPr>
          <p:cNvSpPr/>
          <p:nvPr/>
        </p:nvSpPr>
        <p:spPr>
          <a:xfrm>
            <a:off x="4914900" y="1636232"/>
            <a:ext cx="32797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b="1" dirty="0">
                <a:solidFill>
                  <a:schemeClr val="tx1"/>
                </a:solidFill>
                <a:cs typeface="Varela Round" panose="00000500000000000000" pitchFamily="2" charset="-79"/>
              </a:rPr>
              <a:t>135  עותקים הודפסו על נייר ו40 על עור עגל</a:t>
            </a:r>
          </a:p>
        </p:txBody>
      </p:sp>
      <p:sp>
        <p:nvSpPr>
          <p:cNvPr id="11" name="תרשים זרימה: מסיים 10">
            <a:extLst>
              <a:ext uri="{FF2B5EF4-FFF2-40B4-BE49-F238E27FC236}">
                <a16:creationId xmlns:a16="http://schemas.microsoft.com/office/drawing/2014/main" id="{3408257C-15AF-46CB-8341-037457A1616A}"/>
              </a:ext>
            </a:extLst>
          </p:cNvPr>
          <p:cNvSpPr/>
          <p:nvPr/>
        </p:nvSpPr>
        <p:spPr>
          <a:xfrm>
            <a:off x="4977193" y="3082637"/>
            <a:ext cx="3186365" cy="1514151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פתרון לטקסט זהה שיעזור לכנסיה </a:t>
            </a:r>
          </a:p>
        </p:txBody>
      </p:sp>
      <p:sp>
        <p:nvSpPr>
          <p:cNvPr id="14" name="תרשים זרימה: מסיים 13">
            <a:extLst>
              <a:ext uri="{FF2B5EF4-FFF2-40B4-BE49-F238E27FC236}">
                <a16:creationId xmlns:a16="http://schemas.microsoft.com/office/drawing/2014/main" id="{EAE2382E-80EB-4F9D-A5C0-8EA7E878106E}"/>
              </a:ext>
            </a:extLst>
          </p:cNvPr>
          <p:cNvSpPr/>
          <p:nvPr/>
        </p:nvSpPr>
        <p:spPr>
          <a:xfrm>
            <a:off x="5147742" y="4796285"/>
            <a:ext cx="3000617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cs typeface="Varela Round" panose="00000500000000000000" pitchFamily="2" charset="-79"/>
              </a:rPr>
              <a:t>בעיה – העתקת ספרים היה עיסוק עיקרי של הנזירים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163BEE62-8DC4-4688-AA71-78875AC0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60" y="1155260"/>
            <a:ext cx="3186365" cy="4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B2BCD4-2EDD-485C-AD32-98FD4163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מחסור של ספרים אצל היהודים </a:t>
            </a:r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697F2BFC-16D8-4516-AECF-6917910CCE85}"/>
              </a:ext>
            </a:extLst>
          </p:cNvPr>
          <p:cNvSpPr/>
          <p:nvPr/>
        </p:nvSpPr>
        <p:spPr>
          <a:xfrm>
            <a:off x="2122898" y="2681156"/>
            <a:ext cx="3338622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 בשריפה ספרים כמו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שריפת התלמוד בפריס </a:t>
            </a:r>
          </a:p>
        </p:txBody>
      </p:sp>
      <p:sp>
        <p:nvSpPr>
          <p:cNvPr id="6" name="תרשים זרימה: תהליך חלופי 5">
            <a:extLst>
              <a:ext uri="{FF2B5EF4-FFF2-40B4-BE49-F238E27FC236}">
                <a16:creationId xmlns:a16="http://schemas.microsoft.com/office/drawing/2014/main" id="{B3DD7B5C-80B8-4DB9-9B85-02861B4034C9}"/>
              </a:ext>
            </a:extLst>
          </p:cNvPr>
          <p:cNvSpPr/>
          <p:nvPr/>
        </p:nvSpPr>
        <p:spPr>
          <a:xfrm>
            <a:off x="2998381" y="4400825"/>
            <a:ext cx="7208875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"אל תמנע מלהשאיל את ספריך למי שאין בידו לקנות ספר , ובלבד שמובטח שיחזירום לך"</a:t>
            </a:r>
          </a:p>
          <a:p>
            <a:pPr algn="ctr" rtl="0"/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 המתרגם </a:t>
            </a: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יהודה אבן </a:t>
            </a:r>
            <a:r>
              <a:rPr lang="he-IL" sz="2400" b="1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תיבון</a:t>
            </a: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לבנו בצוואתו)</a:t>
            </a:r>
          </a:p>
        </p:txBody>
      </p:sp>
      <p:sp>
        <p:nvSpPr>
          <p:cNvPr id="7" name="תרשים זרימה: תהליך חלופי 6">
            <a:extLst>
              <a:ext uri="{FF2B5EF4-FFF2-40B4-BE49-F238E27FC236}">
                <a16:creationId xmlns:a16="http://schemas.microsoft.com/office/drawing/2014/main" id="{4450DA76-1AD6-4D7C-9CCA-224231A8BA7A}"/>
              </a:ext>
            </a:extLst>
          </p:cNvPr>
          <p:cNvSpPr/>
          <p:nvPr/>
        </p:nvSpPr>
        <p:spPr>
          <a:xfrm>
            <a:off x="4688960" y="1142449"/>
            <a:ext cx="3529686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ספרים רבים אבדו במהלך הגירושים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מאנגליה, צרפת וספרד </a:t>
            </a:r>
          </a:p>
        </p:txBody>
      </p:sp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7DBF0E4B-BF05-4666-B3EC-484F73AF60F2}"/>
              </a:ext>
            </a:extLst>
          </p:cNvPr>
          <p:cNvSpPr/>
          <p:nvPr/>
        </p:nvSpPr>
        <p:spPr>
          <a:xfrm>
            <a:off x="7081607" y="2694708"/>
            <a:ext cx="3529686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אחרים אבדו בזמן פרעות כמו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גזרות תתנ"ו 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באשכנז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וגזרות קנ"א 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בספרד </a:t>
            </a:r>
          </a:p>
        </p:txBody>
      </p:sp>
    </p:spTree>
    <p:extLst>
      <p:ext uri="{BB962C8B-B14F-4D97-AF65-F5344CB8AC3E}">
        <p14:creationId xmlns:p14="http://schemas.microsoft.com/office/powerpoint/2010/main" val="76428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מהפכת  הדפוס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היסטוריה  , כתה ז'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לאה </a:t>
            </a:r>
            <a:r>
              <a:rPr lang="he-IL" dirty="0" err="1">
                <a:sym typeface="Varela Round"/>
              </a:rPr>
              <a:t>וינברגר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הדפוס העברי מתפתח </a:t>
            </a:r>
          </a:p>
        </p:txBody>
      </p:sp>
      <p:sp>
        <p:nvSpPr>
          <p:cNvPr id="4" name="תרשים זרימה: תהליך חלופי 3">
            <a:extLst>
              <a:ext uri="{FF2B5EF4-FFF2-40B4-BE49-F238E27FC236}">
                <a16:creationId xmlns:a16="http://schemas.microsoft.com/office/drawing/2014/main" id="{7E6619DC-5E04-4314-98C4-CE3B2BD8C65D}"/>
              </a:ext>
            </a:extLst>
          </p:cNvPr>
          <p:cNvSpPr/>
          <p:nvPr/>
        </p:nvSpPr>
        <p:spPr>
          <a:xfrm>
            <a:off x="2881263" y="1154864"/>
            <a:ext cx="4625645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1488- הודפס באיטליה </a:t>
            </a:r>
            <a:r>
              <a:rPr lang="he-IL" sz="2400" dirty="0" err="1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התנ"כ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בעברית </a:t>
            </a:r>
          </a:p>
        </p:txBody>
      </p:sp>
      <p:sp>
        <p:nvSpPr>
          <p:cNvPr id="6" name="תרשים זרימה: תהליך חלופי 5">
            <a:extLst>
              <a:ext uri="{FF2B5EF4-FFF2-40B4-BE49-F238E27FC236}">
                <a16:creationId xmlns:a16="http://schemas.microsoft.com/office/drawing/2014/main" id="{EFB1138A-8871-4A1C-BD62-5329F1458363}"/>
              </a:ext>
            </a:extLst>
          </p:cNvPr>
          <p:cNvSpPr/>
          <p:nvPr/>
        </p:nvSpPr>
        <p:spPr>
          <a:xfrm>
            <a:off x="2881263" y="2600841"/>
            <a:ext cx="4625645" cy="17525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עד סוף מאה 15 קמו בתי דפוס שהדפיסו בעברית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באיטליה , ספרד, פורטוגל , שטחי האימפריה העות'מאנית </a:t>
            </a:r>
          </a:p>
        </p:txBody>
      </p:sp>
      <p:sp>
        <p:nvSpPr>
          <p:cNvPr id="7" name="תרשים זרימה: תהליך חלופי 6">
            <a:extLst>
              <a:ext uri="{FF2B5EF4-FFF2-40B4-BE49-F238E27FC236}">
                <a16:creationId xmlns:a16="http://schemas.microsoft.com/office/drawing/2014/main" id="{8DE8B3C9-225A-4F1A-A363-E45EEC0F542C}"/>
              </a:ext>
            </a:extLst>
          </p:cNvPr>
          <p:cNvSpPr/>
          <p:nvPr/>
        </p:nvSpPr>
        <p:spPr>
          <a:xfrm>
            <a:off x="7729871" y="1125099"/>
            <a:ext cx="4203824" cy="147574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1475-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הדפסת </a:t>
            </a: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פירוש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רש"י לתורה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באיטליה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– הספר העברי  המודפס הראשון </a:t>
            </a:r>
          </a:p>
        </p:txBody>
      </p:sp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BDE2C49E-1EC9-4E6A-8085-C8616DAC676E}"/>
              </a:ext>
            </a:extLst>
          </p:cNvPr>
          <p:cNvSpPr/>
          <p:nvPr/>
        </p:nvSpPr>
        <p:spPr>
          <a:xfrm>
            <a:off x="7729872" y="2750127"/>
            <a:ext cx="4203824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המדפיס השתמש באותיות בעיצוב מיוחד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המכונות</a:t>
            </a:r>
          </a:p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"כתב רש"י"</a:t>
            </a:r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DB6B781A-30AC-4548-B87B-D68FEFA4A976}"/>
              </a:ext>
            </a:extLst>
          </p:cNvPr>
          <p:cNvSpPr/>
          <p:nvPr/>
        </p:nvSpPr>
        <p:spPr>
          <a:xfrm>
            <a:off x="7675230" y="4257159"/>
            <a:ext cx="4320458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יצירת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בסיס דתי ותרבותי 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משותף ומאחד ללומדים היהודים שחיו במקומות שונים </a:t>
            </a: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9DCD6AD8-8A81-479B-A5D0-24FB16BCB59F}"/>
              </a:ext>
            </a:extLst>
          </p:cNvPr>
          <p:cNvSpPr/>
          <p:nvPr/>
        </p:nvSpPr>
        <p:spPr>
          <a:xfrm>
            <a:off x="202566" y="4436236"/>
            <a:ext cx="7388503" cy="1616475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בין היצירות של יהודים שחיו </a:t>
            </a:r>
            <a:r>
              <a:rPr lang="he-IL" sz="2400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בתארצות</a:t>
            </a: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האסלאם והגיעו לאשכנז: "</a:t>
            </a: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אמונות ודעות"-  </a:t>
            </a: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ר' סעדיה גאון, "</a:t>
            </a: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מורה נבוכים" </a:t>
            </a: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 הרמב"ם </a:t>
            </a: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ו"שולחן ערוך" </a:t>
            </a:r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 ר' יוסף קארו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7BAE603-AF45-47EA-98A0-B258D507F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5" y="583595"/>
            <a:ext cx="2494198" cy="3858030"/>
          </a:xfrm>
          <a:prstGeom prst="rect">
            <a:avLst/>
          </a:prstGeom>
        </p:spPr>
      </p:pic>
      <p:sp>
        <p:nvSpPr>
          <p:cNvPr id="11" name="אליפסה 10"/>
          <p:cNvSpPr/>
          <p:nvPr/>
        </p:nvSpPr>
        <p:spPr>
          <a:xfrm>
            <a:off x="8943975" y="6005554"/>
            <a:ext cx="1771650" cy="552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hlinkClick r:id="rId3" action="ppaction://hlinksldjump"/>
              </a:rPr>
              <a:t>המשך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85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השפעות  הדפוס </a:t>
            </a:r>
          </a:p>
        </p:txBody>
      </p:sp>
    </p:spTree>
    <p:extLst>
      <p:ext uri="{BB962C8B-B14F-4D97-AF65-F5344CB8AC3E}">
        <p14:creationId xmlns:p14="http://schemas.microsoft.com/office/powerpoint/2010/main" val="90860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7EE29B-7960-4C6B-8B61-CDE226B8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מהפכת הדפוס מחוללת תמורות באירופה </a:t>
            </a:r>
          </a:p>
        </p:txBody>
      </p:sp>
      <p:sp>
        <p:nvSpPr>
          <p:cNvPr id="4" name="תרשים זרימה: תהליך חלופי 3">
            <a:extLst>
              <a:ext uri="{FF2B5EF4-FFF2-40B4-BE49-F238E27FC236}">
                <a16:creationId xmlns:a16="http://schemas.microsoft.com/office/drawing/2014/main" id="{D6EBC40C-A128-41CE-B7A0-1AF45EEA9A1D}"/>
              </a:ext>
            </a:extLst>
          </p:cNvPr>
          <p:cNvSpPr/>
          <p:nvPr/>
        </p:nvSpPr>
        <p:spPr>
          <a:xfrm>
            <a:off x="807687" y="3290062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hlinkClick r:id="rId3" action="ppaction://hlinksldjump"/>
              </a:rPr>
              <a:t>הדפוס יוצר מקצועות חדשים </a:t>
            </a:r>
            <a:endParaRPr lang="he-IL" sz="24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תרשים זרימה: תהליך חלופי 4">
            <a:hlinkClick r:id="rId4" action="ppaction://hlinksldjump"/>
            <a:extLst>
              <a:ext uri="{FF2B5EF4-FFF2-40B4-BE49-F238E27FC236}">
                <a16:creationId xmlns:a16="http://schemas.microsoft.com/office/drawing/2014/main" id="{AB9686D9-612F-45E1-9369-50E4111CEA06}"/>
              </a:ext>
            </a:extLst>
          </p:cNvPr>
          <p:cNvSpPr/>
          <p:nvPr/>
        </p:nvSpPr>
        <p:spPr>
          <a:xfrm>
            <a:off x="3840879" y="4647808"/>
            <a:ext cx="3992579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  <a:hlinkClick r:id="rId4" action="ppaction://hlinksldjump"/>
              </a:rPr>
              <a:t>הדפוס העברי יוצר בסיס תרבותי משותף ליהודים בתפוצות ויוצר בסיס תרבותי </a:t>
            </a:r>
            <a:endParaRPr lang="he-IL" sz="24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תרשים זרימה: תהליך חלופי 6">
            <a:extLst>
              <a:ext uri="{FF2B5EF4-FFF2-40B4-BE49-F238E27FC236}">
                <a16:creationId xmlns:a16="http://schemas.microsoft.com/office/drawing/2014/main" id="{F906C358-2AA2-4FF7-BDE7-948ED5866CDC}"/>
              </a:ext>
            </a:extLst>
          </p:cNvPr>
          <p:cNvSpPr/>
          <p:nvPr/>
        </p:nvSpPr>
        <p:spPr>
          <a:xfrm>
            <a:off x="8794596" y="2996717"/>
            <a:ext cx="2798915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  <a:hlinkClick r:id="rId5" action="ppaction://hlinksldjump"/>
              </a:rPr>
              <a:t>השפות הלאומיות מתגבשות </a:t>
            </a:r>
            <a:endParaRPr lang="he-IL" sz="24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FEA65053-0AAB-46CF-BD72-46FEF2F95DAB}"/>
              </a:ext>
            </a:extLst>
          </p:cNvPr>
          <p:cNvSpPr/>
          <p:nvPr/>
        </p:nvSpPr>
        <p:spPr>
          <a:xfrm>
            <a:off x="928645" y="1307873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hlinkClick r:id="rId6" action="ppaction://hlinksldjump"/>
              </a:rPr>
              <a:t>מספר הלומדים הולך וגדל </a:t>
            </a:r>
            <a:endParaRPr lang="he-IL" sz="24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2290" name="Picture 2" descr="Yellow Vests, Event, Revolution, Protest">
            <a:extLst>
              <a:ext uri="{FF2B5EF4-FFF2-40B4-BE49-F238E27FC236}">
                <a16:creationId xmlns:a16="http://schemas.microsoft.com/office/drawing/2014/main" id="{F601C0CC-6CBA-45D1-8FF9-DEFC75D1D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01" y="1337501"/>
            <a:ext cx="4525443" cy="30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רשים זרימה: תהליך חלופי 5">
            <a:extLst>
              <a:ext uri="{FF2B5EF4-FFF2-40B4-BE49-F238E27FC236}">
                <a16:creationId xmlns:a16="http://schemas.microsoft.com/office/drawing/2014/main" id="{E0E307A9-C91C-423A-B892-29F06671BEE6}"/>
              </a:ext>
            </a:extLst>
          </p:cNvPr>
          <p:cNvSpPr/>
          <p:nvPr/>
        </p:nvSpPr>
        <p:spPr>
          <a:xfrm>
            <a:off x="8677638" y="1336962"/>
            <a:ext cx="291587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  <a:hlinkClick r:id="rId8" action="ppaction://hlinksldjump"/>
              </a:rPr>
              <a:t>הדפוס- כלי להפצת דעות הממסד ומתנגדיו</a:t>
            </a:r>
            <a:endParaRPr lang="he-IL" sz="24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8943975" y="6005554"/>
            <a:ext cx="1771650" cy="552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hlinkClick r:id="rId9" action="ppaction://hlinksldjump"/>
              </a:rPr>
              <a:t>המשך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256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7EE29B-7960-4C6B-8B61-CDE226B8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6" y="752981"/>
            <a:ext cx="9802368" cy="720000"/>
          </a:xfrm>
        </p:spPr>
        <p:txBody>
          <a:bodyPr/>
          <a:lstStyle/>
          <a:p>
            <a:pPr rtl="0"/>
            <a:r>
              <a:rPr lang="he-IL" dirty="0">
                <a:solidFill>
                  <a:schemeClr val="tx1"/>
                </a:solidFill>
              </a:rPr>
              <a:t>הדפוס- כלי להפצת דעות הממסד ומתנגדיו</a:t>
            </a:r>
            <a:br>
              <a:rPr lang="he-IL" dirty="0">
                <a:solidFill>
                  <a:schemeClr val="tx1"/>
                </a:solidFill>
              </a:rPr>
            </a:b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D70C10F2-2C7A-4071-B4E3-90329560AEAC}"/>
              </a:ext>
            </a:extLst>
          </p:cNvPr>
          <p:cNvSpPr/>
          <p:nvPr/>
        </p:nvSpPr>
        <p:spPr>
          <a:xfrm>
            <a:off x="8214774" y="1589836"/>
            <a:ext cx="3055738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המלכים פרסמו באמצעותו חוקים וצווים ובולים עם </a:t>
            </a:r>
            <a:r>
              <a:rPr lang="he-IL" sz="2400" dirty="0" err="1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דיוקנותיהם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16846863-0BE9-47D6-AD99-519B8F37FEDD}"/>
              </a:ext>
            </a:extLst>
          </p:cNvPr>
          <p:cNvSpPr/>
          <p:nvPr/>
        </p:nvSpPr>
        <p:spPr>
          <a:xfrm>
            <a:off x="8214774" y="3064437"/>
            <a:ext cx="3055738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מתנגדי השלטון יכלו להדפיס</a:t>
            </a:r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E82F9E87-E5B8-4ADA-9C66-F33908405B52}"/>
              </a:ext>
            </a:extLst>
          </p:cNvPr>
          <p:cNvSpPr/>
          <p:nvPr/>
        </p:nvSpPr>
        <p:spPr>
          <a:xfrm>
            <a:off x="1456660" y="1589836"/>
            <a:ext cx="5522729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המוסלמים אסרו להדפיס ספרים בערבית ובסין לא התפתח הדפוס בשל העדר כתב אלפביתי   </a:t>
            </a:r>
          </a:p>
        </p:txBody>
      </p:sp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EEBD5BDB-A724-455A-8E54-E56893F7118F}"/>
              </a:ext>
            </a:extLst>
          </p:cNvPr>
          <p:cNvSpPr/>
          <p:nvPr/>
        </p:nvSpPr>
        <p:spPr>
          <a:xfrm>
            <a:off x="7764651" y="4592200"/>
            <a:ext cx="4058754" cy="1886092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התחזקות המלכים , ערעור במעמד הכנסייה הקתולית- צמיחת התנועה הפרוטסטנטית   </a:t>
            </a:r>
          </a:p>
        </p:txBody>
      </p:sp>
      <p:sp>
        <p:nvSpPr>
          <p:cNvPr id="15" name="חץ: למטה 14">
            <a:extLst>
              <a:ext uri="{FF2B5EF4-FFF2-40B4-BE49-F238E27FC236}">
                <a16:creationId xmlns:a16="http://schemas.microsoft.com/office/drawing/2014/main" id="{F15E9F5A-C451-4CDB-A920-5A8FE40B13E0}"/>
              </a:ext>
            </a:extLst>
          </p:cNvPr>
          <p:cNvSpPr/>
          <p:nvPr/>
        </p:nvSpPr>
        <p:spPr>
          <a:xfrm>
            <a:off x="1903229" y="3353414"/>
            <a:ext cx="4944138" cy="2190699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עליית כוחה של אירופה המערבית החל מהמאה ה15 וירידת כוחה של סין והעולם המוסלמי 15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4" name="חץ שמאלה-ימינה 3">
            <a:hlinkClick r:id="rId2" action="ppaction://hlinksldjump"/>
          </p:cNvPr>
          <p:cNvSpPr/>
          <p:nvPr/>
        </p:nvSpPr>
        <p:spPr>
          <a:xfrm>
            <a:off x="535822" y="5072063"/>
            <a:ext cx="1643063" cy="7143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חזרה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690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7EE29B-7960-4C6B-8B61-CDE226B8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92981"/>
            <a:ext cx="9802368" cy="720000"/>
          </a:xfrm>
        </p:spPr>
        <p:txBody>
          <a:bodyPr/>
          <a:lstStyle/>
          <a:p>
            <a:pPr rtl="0"/>
            <a:r>
              <a:rPr lang="he-IL" dirty="0">
                <a:solidFill>
                  <a:schemeClr val="tx1"/>
                </a:solidFill>
              </a:rPr>
              <a:t>השפות הלאומיות מתגבשות</a:t>
            </a:r>
            <a:br>
              <a:rPr lang="he-IL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D70C10F2-2C7A-4071-B4E3-90329560AEAC}"/>
              </a:ext>
            </a:extLst>
          </p:cNvPr>
          <p:cNvSpPr/>
          <p:nvPr/>
        </p:nvSpPr>
        <p:spPr>
          <a:xfrm>
            <a:off x="5381715" y="1169089"/>
            <a:ext cx="5910061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עד המצאת הדפוס הועתקו רוב כתבי היד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בלטינית</a:t>
            </a:r>
            <a:endParaRPr lang="he-IL" sz="24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16846863-0BE9-47D6-AD99-519B8F37FEDD}"/>
              </a:ext>
            </a:extLst>
          </p:cNvPr>
          <p:cNvSpPr/>
          <p:nvPr/>
        </p:nvSpPr>
        <p:spPr>
          <a:xfrm>
            <a:off x="463941" y="1284702"/>
            <a:ext cx="4671237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cs typeface="Varela Round" panose="00000500000000000000" pitchFamily="2" charset="-79"/>
              </a:rPr>
              <a:t>הדפסת ספרים בלשונות המדוברות בארצות אירופה</a:t>
            </a:r>
            <a:endParaRPr lang="he-IL" sz="2400" b="1" dirty="0">
              <a:solidFill>
                <a:schemeClr val="tx1"/>
              </a:solidFill>
              <a:cs typeface="Varela Round" panose="00000500000000000000" pitchFamily="2" charset="-79"/>
            </a:endParaRPr>
          </a:p>
        </p:txBody>
      </p:sp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F60C1552-5B27-4F06-9374-029EAC6199D8}"/>
              </a:ext>
            </a:extLst>
          </p:cNvPr>
          <p:cNvSpPr/>
          <p:nvPr/>
        </p:nvSpPr>
        <p:spPr>
          <a:xfrm>
            <a:off x="5330456" y="2642448"/>
            <a:ext cx="2823074" cy="20714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cs typeface="Varela Round" panose="00000500000000000000" pitchFamily="2" charset="-79"/>
              </a:rPr>
              <a:t>כך אנשים שלא דברו לטינית יכלו לקרוא בספרי הקודש</a:t>
            </a:r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CEA7D15B-0168-4E1E-B442-F67D531365FC}"/>
              </a:ext>
            </a:extLst>
          </p:cNvPr>
          <p:cNvSpPr/>
          <p:nvPr/>
        </p:nvSpPr>
        <p:spPr>
          <a:xfrm>
            <a:off x="8544085" y="2642448"/>
            <a:ext cx="2823073" cy="203067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cs typeface="Varela Round" panose="00000500000000000000" pitchFamily="2" charset="-79"/>
              </a:rPr>
              <a:t>בשפות אלה הודפסו ספרי הקודש</a:t>
            </a:r>
            <a:r>
              <a:rPr lang="he-IL" sz="2400" b="1" dirty="0">
                <a:solidFill>
                  <a:schemeClr val="tx1"/>
                </a:solidFill>
                <a:cs typeface="Varela Round" panose="00000500000000000000" pitchFamily="2" charset="-79"/>
              </a:rPr>
              <a:t>, ספרי מדע וספרות יפה  </a:t>
            </a:r>
          </a:p>
        </p:txBody>
      </p:sp>
      <p:sp>
        <p:nvSpPr>
          <p:cNvPr id="13" name="תרשים זרימה: תהליך חלופי 12">
            <a:extLst>
              <a:ext uri="{FF2B5EF4-FFF2-40B4-BE49-F238E27FC236}">
                <a16:creationId xmlns:a16="http://schemas.microsoft.com/office/drawing/2014/main" id="{2E1519EE-92EF-4338-BD4D-BD0244068977}"/>
              </a:ext>
            </a:extLst>
          </p:cNvPr>
          <p:cNvSpPr/>
          <p:nvPr/>
        </p:nvSpPr>
        <p:spPr>
          <a:xfrm>
            <a:off x="5381715" y="4770026"/>
            <a:ext cx="5543630" cy="1406895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cs typeface="Varela Round" panose="00000500000000000000" pitchFamily="2" charset="-79"/>
              </a:rPr>
              <a:t>השפות המדוברות , הפכו לשפות לימוד, מחקר וספרות </a:t>
            </a:r>
          </a:p>
        </p:txBody>
      </p:sp>
      <p:pic>
        <p:nvPicPr>
          <p:cNvPr id="11266" name="Picture 2" descr="Quotes, Carpe Diem, Word, Diem, Inspiration, Saying">
            <a:extLst>
              <a:ext uri="{FF2B5EF4-FFF2-40B4-BE49-F238E27FC236}">
                <a16:creationId xmlns:a16="http://schemas.microsoft.com/office/drawing/2014/main" id="{924A77AB-C0B6-4477-8001-2BAEE8BD4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4" y="2971800"/>
            <a:ext cx="3751721" cy="27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חץ שמאלה-ימינה 13">
            <a:hlinkClick r:id="rId3" action="ppaction://hlinksldjump"/>
          </p:cNvPr>
          <p:cNvSpPr/>
          <p:nvPr/>
        </p:nvSpPr>
        <p:spPr>
          <a:xfrm>
            <a:off x="10251322" y="6143625"/>
            <a:ext cx="1643063" cy="7143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חזרה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54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7EE29B-7960-4C6B-8B61-CDE226B8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מספר הלומדים הולך וגדל </a:t>
            </a:r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D70C10F2-2C7A-4071-B4E3-90329560AEAC}"/>
              </a:ext>
            </a:extLst>
          </p:cNvPr>
          <p:cNvSpPr/>
          <p:nvPr/>
        </p:nvSpPr>
        <p:spPr>
          <a:xfrm>
            <a:off x="8624559" y="1212154"/>
            <a:ext cx="2778167" cy="94587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7-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120 ספרים חדשים  </a:t>
            </a: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16846863-0BE9-47D6-AD99-519B8F37FEDD}"/>
              </a:ext>
            </a:extLst>
          </p:cNvPr>
          <p:cNvSpPr/>
          <p:nvPr/>
        </p:nvSpPr>
        <p:spPr>
          <a:xfrm>
            <a:off x="606056" y="1285591"/>
            <a:ext cx="3577315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ספרי </a:t>
            </a:r>
            <a:r>
              <a:rPr lang="he-IL" sz="2400" dirty="0" err="1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אינדקס,מפות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... נוספו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תוכן עניינים ומספרי עמודים  </a:t>
            </a:r>
          </a:p>
        </p:txBody>
      </p:sp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285E62E0-5A9E-4B9A-8E33-579F7EC5768A}"/>
              </a:ext>
            </a:extLst>
          </p:cNvPr>
          <p:cNvSpPr/>
          <p:nvPr/>
        </p:nvSpPr>
        <p:spPr>
          <a:xfrm>
            <a:off x="8624559" y="4262122"/>
            <a:ext cx="2961386" cy="180805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cs typeface="Varela Round" panose="00000500000000000000" pitchFamily="2" charset="-79"/>
              </a:rPr>
              <a:t>מאה 15(אחרי </a:t>
            </a:r>
            <a:r>
              <a:rPr lang="he-IL" sz="2400" dirty="0" err="1">
                <a:solidFill>
                  <a:schemeClr val="tx1"/>
                </a:solidFill>
                <a:cs typeface="Varela Round" panose="00000500000000000000" pitchFamily="2" charset="-79"/>
              </a:rPr>
              <a:t>גוטנברג</a:t>
            </a:r>
            <a:r>
              <a:rPr lang="he-IL" sz="2400" dirty="0">
                <a:solidFill>
                  <a:schemeClr val="tx1"/>
                </a:solidFill>
                <a:cs typeface="Varela Round" panose="00000500000000000000" pitchFamily="2" charset="-79"/>
              </a:rPr>
              <a:t>)- </a:t>
            </a:r>
            <a:r>
              <a:rPr lang="he-IL" sz="2400" b="1" dirty="0">
                <a:solidFill>
                  <a:schemeClr val="tx1"/>
                </a:solidFill>
                <a:cs typeface="Varela Round" panose="00000500000000000000" pitchFamily="2" charset="-79"/>
              </a:rPr>
              <a:t>יותר מ8 מיליון ספרים.</a:t>
            </a:r>
          </a:p>
          <a:p>
            <a:pPr algn="ctr" rtl="0"/>
            <a:r>
              <a:rPr lang="he-IL" sz="2400" b="1" dirty="0">
                <a:solidFill>
                  <a:schemeClr val="tx1"/>
                </a:solidFill>
                <a:cs typeface="Varela Round" panose="00000500000000000000" pitchFamily="2" charset="-79"/>
              </a:rPr>
              <a:t>מאה 16- 200 מיליון ספרים</a:t>
            </a:r>
            <a:r>
              <a:rPr lang="he-IL" sz="2400" dirty="0">
                <a:solidFill>
                  <a:schemeClr val="tx1"/>
                </a:solidFill>
                <a:cs typeface="Varela Round" panose="00000500000000000000" pitchFamily="2" charset="-79"/>
              </a:rPr>
              <a:t>. </a:t>
            </a:r>
          </a:p>
        </p:txBody>
      </p:sp>
      <p:sp>
        <p:nvSpPr>
          <p:cNvPr id="13" name="תרשים זרימה: תהליך חלופי 12">
            <a:extLst>
              <a:ext uri="{FF2B5EF4-FFF2-40B4-BE49-F238E27FC236}">
                <a16:creationId xmlns:a16="http://schemas.microsoft.com/office/drawing/2014/main" id="{30C8F733-861D-4BD0-8FAF-0560ED37BB10}"/>
              </a:ext>
            </a:extLst>
          </p:cNvPr>
          <p:cNvSpPr/>
          <p:nvPr/>
        </p:nvSpPr>
        <p:spPr>
          <a:xfrm>
            <a:off x="8624559" y="2298543"/>
            <a:ext cx="2961385" cy="1823069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cs typeface="Varela Round" panose="00000500000000000000" pitchFamily="2" charset="-79"/>
              </a:rPr>
              <a:t>מאה  15</a:t>
            </a:r>
            <a:r>
              <a:rPr lang="he-IL" sz="2400" dirty="0">
                <a:solidFill>
                  <a:schemeClr val="tx1"/>
                </a:solidFill>
                <a:cs typeface="Varela Round" panose="00000500000000000000" pitchFamily="2" charset="-79"/>
              </a:rPr>
              <a:t> (לפני </a:t>
            </a:r>
            <a:r>
              <a:rPr lang="he-IL" sz="2400" dirty="0" err="1">
                <a:solidFill>
                  <a:schemeClr val="tx1"/>
                </a:solidFill>
                <a:cs typeface="Varela Round" panose="00000500000000000000" pitchFamily="2" charset="-79"/>
              </a:rPr>
              <a:t>גוטנברג</a:t>
            </a:r>
            <a:r>
              <a:rPr lang="he-IL" sz="2400" dirty="0">
                <a:solidFill>
                  <a:schemeClr val="tx1"/>
                </a:solidFill>
                <a:cs typeface="Varela Round" panose="00000500000000000000" pitchFamily="2" charset="-79"/>
              </a:rPr>
              <a:t>) כמה מאות או  אלפים  של ספרים </a:t>
            </a:r>
          </a:p>
        </p:txBody>
      </p:sp>
      <p:sp>
        <p:nvSpPr>
          <p:cNvPr id="14" name="תרשים זרימה: תהליך חלופי 13">
            <a:extLst>
              <a:ext uri="{FF2B5EF4-FFF2-40B4-BE49-F238E27FC236}">
                <a16:creationId xmlns:a16="http://schemas.microsoft.com/office/drawing/2014/main" id="{D9F723ED-FE4C-45FE-BE64-5A531F0F1AD9}"/>
              </a:ext>
            </a:extLst>
          </p:cNvPr>
          <p:cNvSpPr/>
          <p:nvPr/>
        </p:nvSpPr>
        <p:spPr>
          <a:xfrm>
            <a:off x="5993951" y="2215566"/>
            <a:ext cx="2429163" cy="85179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17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 חצי מיליארד ספרים </a:t>
            </a:r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CFC06AF3-C4DE-421D-B27D-57EF75E29047}"/>
              </a:ext>
            </a:extLst>
          </p:cNvPr>
          <p:cNvSpPr/>
          <p:nvPr/>
        </p:nvSpPr>
        <p:spPr>
          <a:xfrm>
            <a:off x="6014108" y="3178091"/>
            <a:ext cx="2429163" cy="847384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 18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מיליארד ספרים </a:t>
            </a:r>
          </a:p>
        </p:txBody>
      </p:sp>
      <p:sp>
        <p:nvSpPr>
          <p:cNvPr id="17" name="תרשים זרימה: תהליך חלופי 16">
            <a:extLst>
              <a:ext uri="{FF2B5EF4-FFF2-40B4-BE49-F238E27FC236}">
                <a16:creationId xmlns:a16="http://schemas.microsoft.com/office/drawing/2014/main" id="{7FB90673-0D93-4D87-9BED-210A4680EB15}"/>
              </a:ext>
            </a:extLst>
          </p:cNvPr>
          <p:cNvSpPr/>
          <p:nvPr/>
        </p:nvSpPr>
        <p:spPr>
          <a:xfrm>
            <a:off x="570220" y="2763866"/>
            <a:ext cx="3577315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הידע -נחלת הרבים 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הלימוד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פשוט יותר וקל</a:t>
            </a:r>
            <a:endParaRPr lang="he-IL" sz="24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" name="תרשים זרימה: תהליך חלופי 17">
            <a:extLst>
              <a:ext uri="{FF2B5EF4-FFF2-40B4-BE49-F238E27FC236}">
                <a16:creationId xmlns:a16="http://schemas.microsoft.com/office/drawing/2014/main" id="{8BC4B5BB-3E5A-4EFE-BB7D-61A82F328F36}"/>
              </a:ext>
            </a:extLst>
          </p:cNvPr>
          <p:cNvSpPr/>
          <p:nvPr/>
        </p:nvSpPr>
        <p:spPr>
          <a:xfrm>
            <a:off x="688188" y="4242141"/>
            <a:ext cx="3413050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התפתחות </a:t>
            </a: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החשיבה הביקורתית </a:t>
            </a:r>
          </a:p>
        </p:txBody>
      </p:sp>
      <p:sp>
        <p:nvSpPr>
          <p:cNvPr id="12" name="חץ שמאלה-ימינה 11">
            <a:hlinkClick r:id="rId2" action="ppaction://hlinksldjump"/>
          </p:cNvPr>
          <p:cNvSpPr/>
          <p:nvPr/>
        </p:nvSpPr>
        <p:spPr>
          <a:xfrm>
            <a:off x="414664" y="5599887"/>
            <a:ext cx="1643063" cy="7143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חזרה</a:t>
            </a:r>
            <a:r>
              <a:rPr lang="he-IL" dirty="0"/>
              <a:t> </a:t>
            </a:r>
          </a:p>
        </p:txBody>
      </p:sp>
      <p:sp>
        <p:nvSpPr>
          <p:cNvPr id="16" name="תרשים זרימה: תהליך חלופי 15">
            <a:extLst>
              <a:ext uri="{FF2B5EF4-FFF2-40B4-BE49-F238E27FC236}">
                <a16:creationId xmlns:a16="http://schemas.microsoft.com/office/drawing/2014/main" id="{CFC06AF3-C4DE-421D-B27D-57EF75E29047}"/>
              </a:ext>
            </a:extLst>
          </p:cNvPr>
          <p:cNvSpPr/>
          <p:nvPr/>
        </p:nvSpPr>
        <p:spPr>
          <a:xfrm>
            <a:off x="5961488" y="1277812"/>
            <a:ext cx="2429163" cy="847384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מחיר הספרים ירד עם השנים  </a:t>
            </a:r>
          </a:p>
        </p:txBody>
      </p:sp>
      <p:sp>
        <p:nvSpPr>
          <p:cNvPr id="20" name="תרשים זרימה: תהליך חלופי 19">
            <a:extLst>
              <a:ext uri="{FF2B5EF4-FFF2-40B4-BE49-F238E27FC236}">
                <a16:creationId xmlns:a16="http://schemas.microsoft.com/office/drawing/2014/main" id="{219D81C3-A1F9-4B94-90D1-05DD03FB4DFB}"/>
              </a:ext>
            </a:extLst>
          </p:cNvPr>
          <p:cNvSpPr/>
          <p:nvPr/>
        </p:nvSpPr>
        <p:spPr>
          <a:xfrm>
            <a:off x="5279150" y="4667854"/>
            <a:ext cx="2860158" cy="1187109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מהפכה מדעית ותנועת הנאורות </a:t>
            </a:r>
          </a:p>
        </p:txBody>
      </p:sp>
      <p:sp>
        <p:nvSpPr>
          <p:cNvPr id="3" name="חץ למעלה 2"/>
          <p:cNvSpPr/>
          <p:nvPr/>
        </p:nvSpPr>
        <p:spPr>
          <a:xfrm rot="5400000">
            <a:off x="4512913" y="4625519"/>
            <a:ext cx="431935" cy="1081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33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6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7EE29B-7960-4C6B-8B61-CDE226B8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הדפוס יוצר מקצועות חדשים </a:t>
            </a:r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D70C10F2-2C7A-4071-B4E3-90329560AEAC}"/>
              </a:ext>
            </a:extLst>
          </p:cNvPr>
          <p:cNvSpPr/>
          <p:nvPr/>
        </p:nvSpPr>
        <p:spPr>
          <a:xfrm>
            <a:off x="8736311" y="4087076"/>
            <a:ext cx="2429163" cy="102224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סדר(מעמד עמודים)</a:t>
            </a: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16846863-0BE9-47D6-AD99-519B8F37FEDD}"/>
              </a:ext>
            </a:extLst>
          </p:cNvPr>
          <p:cNvSpPr/>
          <p:nvPr/>
        </p:nvSpPr>
        <p:spPr>
          <a:xfrm>
            <a:off x="8806765" y="2868471"/>
            <a:ext cx="2429163" cy="1022248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בעל בית דפוס או מוציא לאור </a:t>
            </a:r>
          </a:p>
        </p:txBody>
      </p:sp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9368FE38-DC3F-4E8F-BADC-D44F16F345A5}"/>
              </a:ext>
            </a:extLst>
          </p:cNvPr>
          <p:cNvSpPr/>
          <p:nvPr/>
        </p:nvSpPr>
        <p:spPr>
          <a:xfrm>
            <a:off x="853767" y="3946668"/>
            <a:ext cx="2429163" cy="10222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מגיה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A4ADA54A-1DEF-4388-B3CD-6CCDA572000B}"/>
              </a:ext>
            </a:extLst>
          </p:cNvPr>
          <p:cNvSpPr/>
          <p:nvPr/>
        </p:nvSpPr>
        <p:spPr>
          <a:xfrm>
            <a:off x="891479" y="2734078"/>
            <a:ext cx="2429163" cy="1022245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דפס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3" name="תרשים זרימה: תהליך חלופי 12">
            <a:extLst>
              <a:ext uri="{FF2B5EF4-FFF2-40B4-BE49-F238E27FC236}">
                <a16:creationId xmlns:a16="http://schemas.microsoft.com/office/drawing/2014/main" id="{0DA15ED4-1225-46DF-9B38-73575A349F3B}"/>
              </a:ext>
            </a:extLst>
          </p:cNvPr>
          <p:cNvSpPr/>
          <p:nvPr/>
        </p:nvSpPr>
        <p:spPr>
          <a:xfrm>
            <a:off x="853768" y="1192033"/>
            <a:ext cx="2429163" cy="110494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סמרטוטר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4" name="תרשים זרימה: תהליך חלופי 13">
            <a:extLst>
              <a:ext uri="{FF2B5EF4-FFF2-40B4-BE49-F238E27FC236}">
                <a16:creationId xmlns:a16="http://schemas.microsoft.com/office/drawing/2014/main" id="{86E219CE-FFAA-46D4-9755-9077E2B5ECF7}"/>
              </a:ext>
            </a:extLst>
          </p:cNvPr>
          <p:cNvSpPr/>
          <p:nvPr/>
        </p:nvSpPr>
        <p:spPr>
          <a:xfrm>
            <a:off x="8665858" y="1065631"/>
            <a:ext cx="2570070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התפתחות מגוון מקצועות </a:t>
            </a:r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E3D8911A-2FBE-4797-B5CD-653E63C99183}"/>
              </a:ext>
            </a:extLst>
          </p:cNvPr>
          <p:cNvSpPr/>
          <p:nvPr/>
        </p:nvSpPr>
        <p:spPr>
          <a:xfrm>
            <a:off x="8736310" y="5305680"/>
            <a:ext cx="2429163" cy="99824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עיתונא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88C0A281-C4CB-44CB-9B86-967E628DC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20" y="961566"/>
            <a:ext cx="3550259" cy="4699592"/>
          </a:xfrm>
          <a:prstGeom prst="rect">
            <a:avLst/>
          </a:prstGeom>
        </p:spPr>
      </p:pic>
      <p:sp>
        <p:nvSpPr>
          <p:cNvPr id="16" name="חץ שמאלה-ימינה 15">
            <a:hlinkClick r:id="rId3" action="ppaction://hlinksldjump"/>
          </p:cNvPr>
          <p:cNvSpPr/>
          <p:nvPr/>
        </p:nvSpPr>
        <p:spPr>
          <a:xfrm>
            <a:off x="1246816" y="5159259"/>
            <a:ext cx="1643063" cy="7143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חזרה </a:t>
            </a:r>
          </a:p>
        </p:txBody>
      </p:sp>
    </p:spTree>
    <p:extLst>
      <p:ext uri="{BB962C8B-B14F-4D97-AF65-F5344CB8AC3E}">
        <p14:creationId xmlns:p14="http://schemas.microsoft.com/office/powerpoint/2010/main" val="1156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r>
              <a:rPr lang="he-IL" dirty="0"/>
              <a:t>תרגיל- תמורות שחוללה מהפכת הדפוס </a:t>
            </a:r>
          </a:p>
        </p:txBody>
      </p:sp>
      <p:graphicFrame>
        <p:nvGraphicFramePr>
          <p:cNvPr id="2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50342"/>
              </p:ext>
            </p:extLst>
          </p:nvPr>
        </p:nvGraphicFramePr>
        <p:xfrm>
          <a:off x="1446265" y="1097410"/>
          <a:ext cx="8569381" cy="412773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41681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2175900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2175900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2175900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</a:tblGrid>
              <a:tr h="73777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תמורות כלכליות 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תמורות מדיניות 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תמורות דתיות 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תמורות תרבותיות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901730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901730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901730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599583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</a:tbl>
          </a:graphicData>
        </a:graphic>
      </p:graphicFrame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8D6BBF8-ED1B-4187-B62A-D98AD879F8CA}"/>
              </a:ext>
            </a:extLst>
          </p:cNvPr>
          <p:cNvSpPr txBox="1"/>
          <p:nvPr/>
        </p:nvSpPr>
        <p:spPr>
          <a:xfrm>
            <a:off x="9287538" y="5039833"/>
            <a:ext cx="1265275" cy="425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5C9370CD-10CA-4795-AE99-69A634CBDCAD}"/>
              </a:ext>
            </a:extLst>
          </p:cNvPr>
          <p:cNvSpPr txBox="1"/>
          <p:nvPr/>
        </p:nvSpPr>
        <p:spPr>
          <a:xfrm>
            <a:off x="9287538" y="5149782"/>
            <a:ext cx="1265275" cy="425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209A32B-313D-4866-9F07-3C34F7F0B999}"/>
              </a:ext>
            </a:extLst>
          </p:cNvPr>
          <p:cNvSpPr txBox="1"/>
          <p:nvPr/>
        </p:nvSpPr>
        <p:spPr>
          <a:xfrm>
            <a:off x="9287538" y="3909159"/>
            <a:ext cx="1265275" cy="425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16E5A91-092B-4E21-8699-58C6CE0133B0}"/>
              </a:ext>
            </a:extLst>
          </p:cNvPr>
          <p:cNvSpPr txBox="1"/>
          <p:nvPr/>
        </p:nvSpPr>
        <p:spPr>
          <a:xfrm>
            <a:off x="9287538" y="4019108"/>
            <a:ext cx="1265275" cy="425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DF7385E8-CBD2-48A5-9081-BBC1F5FEB232}"/>
              </a:ext>
            </a:extLst>
          </p:cNvPr>
          <p:cNvSpPr txBox="1"/>
          <p:nvPr/>
        </p:nvSpPr>
        <p:spPr>
          <a:xfrm>
            <a:off x="552893" y="3414031"/>
            <a:ext cx="930810" cy="7017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1DAE539D-C5CB-4DC8-9FB7-43400C8B8AD4}"/>
              </a:ext>
            </a:extLst>
          </p:cNvPr>
          <p:cNvSpPr txBox="1"/>
          <p:nvPr/>
        </p:nvSpPr>
        <p:spPr>
          <a:xfrm>
            <a:off x="552893" y="1604538"/>
            <a:ext cx="930810" cy="7017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00BDEFAE-5B3B-4894-BCCD-27CEC3A5CB46}"/>
              </a:ext>
            </a:extLst>
          </p:cNvPr>
          <p:cNvSpPr txBox="1"/>
          <p:nvPr/>
        </p:nvSpPr>
        <p:spPr>
          <a:xfrm flipV="1">
            <a:off x="155006" y="2328982"/>
            <a:ext cx="1589194" cy="822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he-IL" dirty="0"/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9A99BB24-06C7-4F5D-BAC6-91EBB391A2AA}"/>
              </a:ext>
            </a:extLst>
          </p:cNvPr>
          <p:cNvSpPr txBox="1"/>
          <p:nvPr/>
        </p:nvSpPr>
        <p:spPr>
          <a:xfrm flipV="1">
            <a:off x="-1747243" y="1322421"/>
            <a:ext cx="1589194" cy="822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he-IL" dirty="0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DE549BE9-02F3-4C38-86C6-1B84C13680F3}"/>
              </a:ext>
            </a:extLst>
          </p:cNvPr>
          <p:cNvSpPr txBox="1"/>
          <p:nvPr/>
        </p:nvSpPr>
        <p:spPr>
          <a:xfrm flipV="1">
            <a:off x="-1747243" y="2004222"/>
            <a:ext cx="1589194" cy="822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he-IL" dirty="0"/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3580C4DD-BE0A-4330-A63D-F3BDADCA6E7C}"/>
              </a:ext>
            </a:extLst>
          </p:cNvPr>
          <p:cNvSpPr txBox="1"/>
          <p:nvPr/>
        </p:nvSpPr>
        <p:spPr>
          <a:xfrm flipV="1">
            <a:off x="8226031" y="3317259"/>
            <a:ext cx="2936263" cy="822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he-IL" dirty="0"/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0C69CC5A-9D27-47F0-9EA7-AA8E3810FD71}"/>
              </a:ext>
            </a:extLst>
          </p:cNvPr>
          <p:cNvSpPr txBox="1"/>
          <p:nvPr/>
        </p:nvSpPr>
        <p:spPr>
          <a:xfrm flipV="1">
            <a:off x="254895" y="3086841"/>
            <a:ext cx="1589194" cy="822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he-IL" dirty="0"/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C3B7555E-189A-48BD-B023-5BE5D0051370}"/>
              </a:ext>
            </a:extLst>
          </p:cNvPr>
          <p:cNvSpPr txBox="1"/>
          <p:nvPr/>
        </p:nvSpPr>
        <p:spPr>
          <a:xfrm flipV="1">
            <a:off x="192173" y="2394923"/>
            <a:ext cx="1589194" cy="822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he-IL" dirty="0"/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53BC227E-E5FF-47E3-8D5F-1B3C6879A834}"/>
              </a:ext>
            </a:extLst>
          </p:cNvPr>
          <p:cNvSpPr txBox="1"/>
          <p:nvPr/>
        </p:nvSpPr>
        <p:spPr>
          <a:xfrm>
            <a:off x="7851907" y="2860232"/>
            <a:ext cx="21637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עיסוקים חדשים: סדר, מגיה , כורך </a:t>
            </a:r>
          </a:p>
          <a:p>
            <a:endParaRPr lang="he-IL" dirty="0"/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BBFBDA1C-AD4C-460F-A7D4-ED7C13B5F9A7}"/>
              </a:ext>
            </a:extLst>
          </p:cNvPr>
          <p:cNvSpPr txBox="1"/>
          <p:nvPr/>
        </p:nvSpPr>
        <p:spPr>
          <a:xfrm flipV="1">
            <a:off x="11326368" y="3361004"/>
            <a:ext cx="2936263" cy="822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he-IL" dirty="0"/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51DA3335-A081-4457-8ACE-64B9782EC923}"/>
              </a:ext>
            </a:extLst>
          </p:cNvPr>
          <p:cNvSpPr txBox="1"/>
          <p:nvPr/>
        </p:nvSpPr>
        <p:spPr>
          <a:xfrm>
            <a:off x="7883014" y="1901358"/>
            <a:ext cx="21637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התפתחות תעשיית המתכת והנייר </a:t>
            </a:r>
          </a:p>
          <a:p>
            <a:endParaRPr lang="he-IL" dirty="0"/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28F0BB52-ED79-4B4F-820F-DF67B9BF0867}"/>
              </a:ext>
            </a:extLst>
          </p:cNvPr>
          <p:cNvSpPr txBox="1"/>
          <p:nvPr/>
        </p:nvSpPr>
        <p:spPr>
          <a:xfrm>
            <a:off x="6155784" y="1916911"/>
            <a:ext cx="18479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כלי עזר לשליטים להפצת חוקים וצווים </a:t>
            </a:r>
          </a:p>
          <a:p>
            <a:endParaRPr lang="he-IL" dirty="0"/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D8DB1562-751F-4E6A-87E3-FD2C4A60F2DA}"/>
              </a:ext>
            </a:extLst>
          </p:cNvPr>
          <p:cNvSpPr txBox="1"/>
          <p:nvPr/>
        </p:nvSpPr>
        <p:spPr>
          <a:xfrm>
            <a:off x="6238648" y="2840241"/>
            <a:ext cx="17812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כלי עזר למתנגדי השלטון בהפצת כרוזים </a:t>
            </a:r>
          </a:p>
          <a:p>
            <a:endParaRPr lang="he-IL" dirty="0"/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E14A0DA4-6D08-4F7E-B818-04F4922F2BEE}"/>
              </a:ext>
            </a:extLst>
          </p:cNvPr>
          <p:cNvSpPr txBox="1"/>
          <p:nvPr/>
        </p:nvSpPr>
        <p:spPr>
          <a:xfrm>
            <a:off x="4008664" y="2824185"/>
            <a:ext cx="182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ירידת כוחה של הכנסייה </a:t>
            </a:r>
          </a:p>
          <a:p>
            <a:endParaRPr lang="he-I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9C3ECAF1-C5B4-49EB-A922-26361B2CFD0B}"/>
              </a:ext>
            </a:extLst>
          </p:cNvPr>
          <p:cNvSpPr/>
          <p:nvPr/>
        </p:nvSpPr>
        <p:spPr>
          <a:xfrm>
            <a:off x="6090765" y="3740761"/>
            <a:ext cx="1935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הגברת המודעות הפוליטית </a:t>
            </a:r>
          </a:p>
        </p:txBody>
      </p:sp>
      <p:sp>
        <p:nvSpPr>
          <p:cNvPr id="58" name="תיבת טקסט 57">
            <a:extLst>
              <a:ext uri="{FF2B5EF4-FFF2-40B4-BE49-F238E27FC236}">
                <a16:creationId xmlns:a16="http://schemas.microsoft.com/office/drawing/2014/main" id="{4EB7E11D-92A1-4563-80E1-5B78817E3783}"/>
              </a:ext>
            </a:extLst>
          </p:cNvPr>
          <p:cNvSpPr txBox="1"/>
          <p:nvPr/>
        </p:nvSpPr>
        <p:spPr>
          <a:xfrm>
            <a:off x="3655788" y="1855192"/>
            <a:ext cx="21816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491">
              <a:defRPr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נטילת הסמכות על הידע מאנשי הכנסייה </a:t>
            </a: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A1A17F71-7B18-4672-93A3-3FACECAB183C}"/>
              </a:ext>
            </a:extLst>
          </p:cNvPr>
          <p:cNvSpPr txBox="1"/>
          <p:nvPr/>
        </p:nvSpPr>
        <p:spPr>
          <a:xfrm>
            <a:off x="1219200" y="2844365"/>
            <a:ext cx="24137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התפתחות שפות לאומיות </a:t>
            </a:r>
          </a:p>
          <a:p>
            <a:endParaRPr lang="he-IL" dirty="0"/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BBA8DC6E-B4B3-4E1A-9C49-4E3CECCCBDA2}"/>
              </a:ext>
            </a:extLst>
          </p:cNvPr>
          <p:cNvSpPr txBox="1"/>
          <p:nvPr/>
        </p:nvSpPr>
        <p:spPr>
          <a:xfrm>
            <a:off x="1408760" y="1935184"/>
            <a:ext cx="22363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ירידת מעמדה של הלטינית</a:t>
            </a:r>
          </a:p>
        </p:txBody>
      </p: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096932AF-3966-4CD0-9542-2DFABF36576F}"/>
              </a:ext>
            </a:extLst>
          </p:cNvPr>
          <p:cNvSpPr txBox="1"/>
          <p:nvPr/>
        </p:nvSpPr>
        <p:spPr>
          <a:xfrm>
            <a:off x="1766310" y="3719183"/>
            <a:ext cx="18787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מפגשים בין תרבותיים </a:t>
            </a:r>
          </a:p>
          <a:p>
            <a:endParaRPr lang="he-IL" dirty="0"/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8D9A9795-48F5-4A10-B78A-F1B8193664DD}"/>
              </a:ext>
            </a:extLst>
          </p:cNvPr>
          <p:cNvSpPr txBox="1"/>
          <p:nvPr/>
        </p:nvSpPr>
        <p:spPr>
          <a:xfrm>
            <a:off x="1396619" y="4606153"/>
            <a:ext cx="24230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גידול מספר הלומדים </a:t>
            </a:r>
          </a:p>
        </p:txBody>
      </p: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12179072-D8FD-4028-B90F-0CCA69F26ADB}"/>
              </a:ext>
            </a:extLst>
          </p:cNvPr>
          <p:cNvSpPr txBox="1"/>
          <p:nvPr/>
        </p:nvSpPr>
        <p:spPr>
          <a:xfrm>
            <a:off x="4008665" y="3713544"/>
            <a:ext cx="182879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כתבי הקודש מודפסים בשפות לאומיות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77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797" y="145733"/>
            <a:ext cx="9802368" cy="720000"/>
          </a:xfrm>
        </p:spPr>
        <p:txBody>
          <a:bodyPr/>
          <a:lstStyle/>
          <a:p>
            <a:r>
              <a:rPr lang="he-IL" dirty="0"/>
              <a:t>מטלת סיכום</a:t>
            </a:r>
            <a:endParaRPr lang="en-US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5F75CC45-C92D-4438-BE9B-1F6D7578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8" y="1608559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7D3CDD3-BC96-4265-B0F5-15040E7AFF20}"/>
              </a:ext>
            </a:extLst>
          </p:cNvPr>
          <p:cNvSpPr txBox="1"/>
          <p:nvPr/>
        </p:nvSpPr>
        <p:spPr>
          <a:xfrm>
            <a:off x="3817087" y="1775637"/>
            <a:ext cx="7219507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סרקו את הברקוד והאזינו </a:t>
            </a:r>
            <a:r>
              <a:rPr lang="he-IL" sz="2400" dirty="0" err="1"/>
              <a:t>לפודקסט</a:t>
            </a:r>
            <a:r>
              <a:rPr lang="he-IL" sz="2400" dirty="0"/>
              <a:t> של </a:t>
            </a:r>
            <a:r>
              <a:rPr lang="he-IL" sz="2400" dirty="0">
                <a:hlinkClick r:id="rId5"/>
              </a:rPr>
              <a:t>יובל מליחי – מכונת הדפוס של </a:t>
            </a:r>
            <a:r>
              <a:rPr lang="he-IL" sz="2400" dirty="0" err="1">
                <a:hlinkClick r:id="rId5"/>
              </a:rPr>
              <a:t>גוטנברג</a:t>
            </a:r>
            <a:r>
              <a:rPr lang="he-IL" sz="2400" dirty="0">
                <a:hlinkClick r:id="rId5"/>
              </a:rPr>
              <a:t>- חלק ב  </a:t>
            </a:r>
            <a:r>
              <a:rPr lang="he-IL" sz="2400" b="1" dirty="0"/>
              <a:t>מדקה 12:30- 18:30</a:t>
            </a:r>
            <a:r>
              <a:rPr lang="he-IL" sz="2400" dirty="0"/>
              <a:t>בנושא השפעות מהפכת הדפוס(היעזרו גם בתוכן השיעור הזה).</a:t>
            </a:r>
          </a:p>
          <a:p>
            <a:endParaRPr lang="he-IL" sz="2400" dirty="0"/>
          </a:p>
          <a:p>
            <a:r>
              <a:rPr lang="he-IL" sz="2400" b="1" dirty="0"/>
              <a:t>הסבירו</a:t>
            </a:r>
            <a:r>
              <a:rPr lang="he-IL" sz="2400" dirty="0"/>
              <a:t> בעזרת התכנים האלה את המשפט של ההומניסט ההולנדי </a:t>
            </a:r>
            <a:r>
              <a:rPr lang="he-IL" sz="2400" dirty="0" err="1"/>
              <a:t>ארסמוס</a:t>
            </a:r>
            <a:r>
              <a:rPr lang="he-IL" sz="2400" dirty="0"/>
              <a:t> :</a:t>
            </a:r>
          </a:p>
          <a:p>
            <a:r>
              <a:rPr lang="he-IL" sz="2400" dirty="0"/>
              <a:t>" בית הדפוס יוצר ספרייה גדולה שקירותיה הם גבולות העולם" </a:t>
            </a:r>
          </a:p>
          <a:p>
            <a:endParaRPr lang="he-IL" sz="2400" dirty="0"/>
          </a:p>
          <a:p>
            <a:r>
              <a:rPr lang="he-IL" sz="2400" dirty="0"/>
              <a:t>את </a:t>
            </a:r>
            <a:r>
              <a:rPr lang="he-IL" sz="2400" b="1" dirty="0"/>
              <a:t>התשובה</a:t>
            </a:r>
            <a:r>
              <a:rPr lang="he-IL" sz="2400" dirty="0"/>
              <a:t> הגישו למורה להיסטוריה לבדיקה </a:t>
            </a:r>
          </a:p>
        </p:txBody>
      </p:sp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389346"/>
            <a:ext cx="9625352" cy="720000"/>
          </a:xfrm>
        </p:spPr>
        <p:txBody>
          <a:bodyPr/>
          <a:lstStyle/>
          <a:p>
            <a:r>
              <a:rPr lang="he-IL" dirty="0"/>
              <a:t> קישור למשאבים מאושרים לשימוש </a:t>
            </a:r>
            <a:br>
              <a:rPr lang="en-US" dirty="0"/>
            </a:br>
            <a:r>
              <a:rPr lang="he-IL" dirty="0"/>
              <a:t>ע"י משרד החינוך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4250" y="1435399"/>
            <a:ext cx="11161453" cy="3530006"/>
          </a:xfrm>
        </p:spPr>
        <p:txBody>
          <a:bodyPr>
            <a:normAutofit fontScale="92500"/>
          </a:bodyPr>
          <a:lstStyle/>
          <a:p>
            <a:pPr lvl="0"/>
            <a:r>
              <a:rPr lang="he-IL" dirty="0">
                <a:hlinkClick r:id="rId2"/>
              </a:rPr>
              <a:t>מסע אל העבר- עולמות נפגשים , מטח , 2010</a:t>
            </a:r>
            <a:endParaRPr lang="he-IL" dirty="0"/>
          </a:p>
          <a:p>
            <a:pPr lvl="0"/>
            <a:r>
              <a:rPr lang="he-IL" dirty="0">
                <a:hlinkClick r:id="rId3"/>
              </a:rPr>
              <a:t>מסע אל העבר מימי הביניים ועד העת החדשה, מטח, </a:t>
            </a:r>
            <a:r>
              <a:rPr lang="he-IL" dirty="0"/>
              <a:t>1997</a:t>
            </a:r>
            <a:endParaRPr lang="en-US" dirty="0">
              <a:hlinkClick r:id="rId4"/>
            </a:endParaRPr>
          </a:p>
          <a:p>
            <a:pPr lvl="0"/>
            <a:r>
              <a:rPr lang="en-US" dirty="0">
                <a:hlinkClick r:id="rId4"/>
              </a:rPr>
              <a:t>https://pixabay.com/photos</a:t>
            </a:r>
            <a:endParaRPr lang="he-IL" dirty="0"/>
          </a:p>
          <a:p>
            <a:pPr lvl="0"/>
            <a:r>
              <a:rPr lang="he-IL" dirty="0">
                <a:hlinkClick r:id="rId5"/>
              </a:rPr>
              <a:t>ויקיפדיה- כתב שומרי</a:t>
            </a:r>
            <a:endParaRPr lang="he-IL" dirty="0"/>
          </a:p>
          <a:p>
            <a:pPr lvl="0"/>
            <a:r>
              <a:rPr lang="he-IL" dirty="0" err="1"/>
              <a:t>פודקסט</a:t>
            </a:r>
            <a:r>
              <a:rPr lang="he-IL" dirty="0"/>
              <a:t> יובל מליחי- קטעים בהיסטוריה -</a:t>
            </a:r>
            <a:r>
              <a:rPr lang="he-IL" dirty="0">
                <a:hlinkClick r:id="rId6"/>
              </a:rPr>
              <a:t>מכונת הדפוס- יוהן </a:t>
            </a:r>
            <a:r>
              <a:rPr lang="he-IL" dirty="0" err="1">
                <a:hlinkClick r:id="rId6"/>
              </a:rPr>
              <a:t>גוטנברג</a:t>
            </a:r>
            <a:r>
              <a:rPr lang="he-IL" dirty="0">
                <a:hlinkClick r:id="rId6"/>
              </a:rPr>
              <a:t>- חלק א</a:t>
            </a:r>
            <a:r>
              <a:rPr lang="he-IL" dirty="0"/>
              <a:t>- פרק 88</a:t>
            </a:r>
          </a:p>
          <a:p>
            <a:pPr lvl="0"/>
            <a:r>
              <a:rPr lang="he-IL" dirty="0" err="1"/>
              <a:t>פודקסט</a:t>
            </a:r>
            <a:r>
              <a:rPr lang="he-IL" dirty="0"/>
              <a:t> יובל מליחי-קטעים בהיסטוריה-  </a:t>
            </a:r>
            <a:r>
              <a:rPr lang="he-IL" dirty="0">
                <a:hlinkClick r:id="rId7"/>
              </a:rPr>
              <a:t>מכונת הדפוס – יוהן </a:t>
            </a:r>
            <a:r>
              <a:rPr lang="he-IL" dirty="0" err="1">
                <a:hlinkClick r:id="rId7"/>
              </a:rPr>
              <a:t>גוטנברג</a:t>
            </a:r>
            <a:r>
              <a:rPr lang="he-IL" dirty="0">
                <a:hlinkClick r:id="rId7"/>
              </a:rPr>
              <a:t>– חלק ב </a:t>
            </a:r>
            <a:r>
              <a:rPr lang="he-IL" dirty="0"/>
              <a:t>– פרק 89 </a:t>
            </a:r>
          </a:p>
          <a:p>
            <a:pPr lvl="0"/>
            <a:r>
              <a:rPr lang="he-IL" dirty="0">
                <a:hlinkClick r:id="rId8"/>
              </a:rPr>
              <a:t>עשרה אבני דרך בתחום הטכנולוגיה</a:t>
            </a:r>
            <a:endParaRPr lang="he-IL" dirty="0"/>
          </a:p>
          <a:p>
            <a:pPr lvl="0"/>
            <a:r>
              <a:rPr lang="he-IL" dirty="0" err="1"/>
              <a:t>יוטיוב</a:t>
            </a:r>
            <a:r>
              <a:rPr lang="he-IL" dirty="0"/>
              <a:t>- מהפכת הדפוס – </a:t>
            </a:r>
            <a:r>
              <a:rPr lang="he-IL" dirty="0">
                <a:hlinkClick r:id="rId9"/>
              </a:rPr>
              <a:t>יוהן </a:t>
            </a:r>
            <a:r>
              <a:rPr lang="he-IL" dirty="0" err="1">
                <a:hlinkClick r:id="rId9"/>
              </a:rPr>
              <a:t>גוטנברג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627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המשותף לכל התמונות?</a:t>
            </a:r>
          </a:p>
        </p:txBody>
      </p:sp>
      <p:sp>
        <p:nvSpPr>
          <p:cNvPr id="6" name="AutoShape 4" descr="Bible, Book Printing, Gutenberg">
            <a:extLst>
              <a:ext uri="{FF2B5EF4-FFF2-40B4-BE49-F238E27FC236}">
                <a16:creationId xmlns:a16="http://schemas.microsoft.com/office/drawing/2014/main" id="{D0933B4D-67AA-4269-B2CF-96FF278D6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4" name="Picture 10" descr="Ipad, Tablet, Technology, Touch, Computer, Screen">
            <a:extLst>
              <a:ext uri="{FF2B5EF4-FFF2-40B4-BE49-F238E27FC236}">
                <a16:creationId xmlns:a16="http://schemas.microsoft.com/office/drawing/2014/main" id="{D45B42DE-5C21-4A43-B252-E5415192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72" y="3834318"/>
            <a:ext cx="3643864" cy="20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tflix, Peliculas, Youtube, Digital, Video, Movie">
            <a:extLst>
              <a:ext uri="{FF2B5EF4-FFF2-40B4-BE49-F238E27FC236}">
                <a16:creationId xmlns:a16="http://schemas.microsoft.com/office/drawing/2014/main" id="{E9769042-B6ED-47C2-876A-69A5AFD8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87" y="3750681"/>
            <a:ext cx="3628924" cy="21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intage, Retro, Radio, An Antique, Museum, Still Life">
            <a:extLst>
              <a:ext uri="{FF2B5EF4-FFF2-40B4-BE49-F238E27FC236}">
                <a16:creationId xmlns:a16="http://schemas.microsoft.com/office/drawing/2014/main" id="{D441FAD6-5C57-49CA-9C60-9D4DA888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9" y="1181018"/>
            <a:ext cx="3592194" cy="240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rtrait, Woman, Lady, Coffee, Bar, Phone, Street, Girl">
            <a:extLst>
              <a:ext uri="{FF2B5EF4-FFF2-40B4-BE49-F238E27FC236}">
                <a16:creationId xmlns:a16="http://schemas.microsoft.com/office/drawing/2014/main" id="{602F5E79-92FF-485D-AE40-62F0B6E5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0" y="3834318"/>
            <a:ext cx="3312579" cy="20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ibrary, Books, Knowledge, Information, Bookshelves">
            <a:extLst>
              <a:ext uri="{FF2B5EF4-FFF2-40B4-BE49-F238E27FC236}">
                <a16:creationId xmlns:a16="http://schemas.microsoft.com/office/drawing/2014/main" id="{D555157C-7837-494C-9F67-D6ED09FB7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87" y="1154692"/>
            <a:ext cx="3628924" cy="240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ews, Daily Newspaper, Press, Newspapers, Information">
            <a:extLst>
              <a:ext uri="{FF2B5EF4-FFF2-40B4-BE49-F238E27FC236}">
                <a16:creationId xmlns:a16="http://schemas.microsoft.com/office/drawing/2014/main" id="{F6E93A3E-3FD3-433E-B23C-358B29D0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334" y="1181018"/>
            <a:ext cx="3590602" cy="24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היום?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2080019" y="1123220"/>
            <a:ext cx="8031962" cy="4611559"/>
          </a:xfrm>
        </p:spPr>
        <p:txBody>
          <a:bodyPr>
            <a:normAutofit fontScale="85000" lnSpcReduction="10000"/>
          </a:bodyPr>
          <a:lstStyle/>
          <a:p>
            <a:r>
              <a:rPr lang="he-IL" b="1" dirty="0"/>
              <a:t>מהמצאת הכתב עד מהפכת  הדפוס </a:t>
            </a:r>
            <a:r>
              <a:rPr lang="he-IL" dirty="0"/>
              <a:t>– תולדות הכתב , העתקה ידנית בקלף ובנייר , הדפסה בלוחות עץ </a:t>
            </a:r>
          </a:p>
          <a:p>
            <a:r>
              <a:rPr lang="he-IL" b="1" dirty="0"/>
              <a:t>מהפכת  הדפוס </a:t>
            </a:r>
            <a:r>
              <a:rPr lang="he-IL" dirty="0"/>
              <a:t>– הצורך הוא אבי ההמצאה ,התפתחות טכנולוגית מסייעת להתפתחות הדפוס, יוהאן </a:t>
            </a:r>
            <a:r>
              <a:rPr lang="he-IL" dirty="0" err="1"/>
              <a:t>גוטנברג</a:t>
            </a:r>
            <a:r>
              <a:rPr lang="he-IL" dirty="0"/>
              <a:t>- ממציא מכונת הדפוס</a:t>
            </a:r>
          </a:p>
          <a:p>
            <a:pPr marL="0" indent="0">
              <a:buNone/>
            </a:pPr>
            <a:r>
              <a:rPr lang="he-IL" dirty="0"/>
              <a:t>תיאור ההמצאה , ספר </a:t>
            </a:r>
            <a:r>
              <a:rPr lang="he-IL" dirty="0" err="1"/>
              <a:t>הביבליה</a:t>
            </a:r>
            <a:r>
              <a:rPr lang="he-IL" dirty="0"/>
              <a:t> הראשון שהודפס, מחסור של ספרים  </a:t>
            </a:r>
          </a:p>
          <a:p>
            <a:pPr marL="0" indent="0">
              <a:buNone/>
            </a:pPr>
            <a:r>
              <a:rPr lang="he-IL" dirty="0"/>
              <a:t>אצל היהודים, הדפוס העברי </a:t>
            </a:r>
          </a:p>
          <a:p>
            <a:r>
              <a:rPr lang="he-IL" b="1" dirty="0"/>
              <a:t>השפעות הדפוס</a:t>
            </a:r>
          </a:p>
          <a:p>
            <a:r>
              <a:rPr lang="he-IL" dirty="0"/>
              <a:t>תרגיל חזרה  </a:t>
            </a:r>
          </a:p>
          <a:p>
            <a:r>
              <a:rPr lang="he-IL" dirty="0"/>
              <a:t>מטלה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מהמצאת הכתב עד למהפכת  הדפוס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11" y="101869"/>
            <a:ext cx="9802368" cy="720000"/>
          </a:xfrm>
        </p:spPr>
        <p:txBody>
          <a:bodyPr/>
          <a:lstStyle/>
          <a:p>
            <a:r>
              <a:rPr lang="he-IL" dirty="0"/>
              <a:t> תולדות הכתב  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059B51E8-7CA1-43C7-844D-1DB024995E41}"/>
              </a:ext>
            </a:extLst>
          </p:cNvPr>
          <p:cNvSpPr/>
          <p:nvPr/>
        </p:nvSpPr>
        <p:spPr>
          <a:xfrm>
            <a:off x="3457891" y="2363547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אותיות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5" name="חץ: למטה 14">
            <a:extLst>
              <a:ext uri="{FF2B5EF4-FFF2-40B4-BE49-F238E27FC236}">
                <a16:creationId xmlns:a16="http://schemas.microsoft.com/office/drawing/2014/main" id="{2AE90802-544B-4E66-8162-4D943DA319BB}"/>
              </a:ext>
            </a:extLst>
          </p:cNvPr>
          <p:cNvSpPr/>
          <p:nvPr/>
        </p:nvSpPr>
        <p:spPr>
          <a:xfrm>
            <a:off x="6187186" y="227515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ציורים</a:t>
            </a:r>
            <a:r>
              <a:rPr lang="he-IL" sz="2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22955B59-9FC0-4B71-8CD8-7C139812633E}"/>
              </a:ext>
            </a:extLst>
          </p:cNvPr>
          <p:cNvSpPr/>
          <p:nvPr/>
        </p:nvSpPr>
        <p:spPr>
          <a:xfrm>
            <a:off x="9028471" y="239720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סימנים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7" name="חץ: למטה 16">
            <a:extLst>
              <a:ext uri="{FF2B5EF4-FFF2-40B4-BE49-F238E27FC236}">
                <a16:creationId xmlns:a16="http://schemas.microsoft.com/office/drawing/2014/main" id="{1D7A3BD1-71C5-451A-8E0F-C2974D17BF72}"/>
              </a:ext>
            </a:extLst>
          </p:cNvPr>
          <p:cNvSpPr/>
          <p:nvPr/>
        </p:nvSpPr>
        <p:spPr>
          <a:xfrm flipH="1">
            <a:off x="3436256" y="1100138"/>
            <a:ext cx="2461482" cy="1147267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600  לפנה"ס-אמריקה </a:t>
            </a:r>
          </a:p>
        </p:txBody>
      </p:sp>
      <p:sp>
        <p:nvSpPr>
          <p:cNvPr id="18" name="חץ: למטה 17">
            <a:extLst>
              <a:ext uri="{FF2B5EF4-FFF2-40B4-BE49-F238E27FC236}">
                <a16:creationId xmlns:a16="http://schemas.microsoft.com/office/drawing/2014/main" id="{65DC3018-7D49-4016-8CB9-DBD911940083}"/>
              </a:ext>
            </a:extLst>
          </p:cNvPr>
          <p:cNvSpPr/>
          <p:nvPr/>
        </p:nvSpPr>
        <p:spPr>
          <a:xfrm flipH="1">
            <a:off x="9127918" y="1100138"/>
            <a:ext cx="2160464" cy="1127344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3000</a:t>
            </a:r>
            <a:r>
              <a:rPr lang="he-IL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לפנה"ס – מזרח תיכון </a:t>
            </a:r>
          </a:p>
        </p:txBody>
      </p:sp>
      <p:sp>
        <p:nvSpPr>
          <p:cNvPr id="19" name="חץ: למטה 18">
            <a:extLst>
              <a:ext uri="{FF2B5EF4-FFF2-40B4-BE49-F238E27FC236}">
                <a16:creationId xmlns:a16="http://schemas.microsoft.com/office/drawing/2014/main" id="{CE172CA6-E7F3-44AB-BB96-D62F80BF5500}"/>
              </a:ext>
            </a:extLst>
          </p:cNvPr>
          <p:cNvSpPr/>
          <p:nvPr/>
        </p:nvSpPr>
        <p:spPr>
          <a:xfrm flipH="1">
            <a:off x="6187184" y="1100137"/>
            <a:ext cx="2262587" cy="1147267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1200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לפנה"ס -סין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C32838-817A-416A-86C1-FDAEA61B0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00" y="3556364"/>
            <a:ext cx="2784624" cy="24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nds, Spinning, Workshop, Handmade, Ceramics, Pottery">
            <a:extLst>
              <a:ext uri="{FF2B5EF4-FFF2-40B4-BE49-F238E27FC236}">
                <a16:creationId xmlns:a16="http://schemas.microsoft.com/office/drawing/2014/main" id="{0629E035-38AB-4AEB-AAC7-095D2EB6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0" y="1391024"/>
            <a:ext cx="2771073" cy="21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gypt, Papyri, Royals">
            <a:extLst>
              <a:ext uri="{FF2B5EF4-FFF2-40B4-BE49-F238E27FC236}">
                <a16:creationId xmlns:a16="http://schemas.microsoft.com/office/drawing/2014/main" id="{1B2B01C5-D573-4259-AF26-B65BDCDC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46" y="3550457"/>
            <a:ext cx="2700493" cy="27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eave, Tying, Carpet, Arbeiterinportrait, Weaver, Work">
            <a:extLst>
              <a:ext uri="{FF2B5EF4-FFF2-40B4-BE49-F238E27FC236}">
                <a16:creationId xmlns:a16="http://schemas.microsoft.com/office/drawing/2014/main" id="{6DB954C6-8CFD-48C7-80A8-89493F87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8" y="3699240"/>
            <a:ext cx="2596425" cy="24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7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תולדות הכתב- המשך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1B8FA24D-B030-49AC-89EC-7ADC27FA4631}"/>
              </a:ext>
            </a:extLst>
          </p:cNvPr>
          <p:cNvSpPr/>
          <p:nvPr/>
        </p:nvSpPr>
        <p:spPr>
          <a:xfrm flipH="1">
            <a:off x="9409813" y="1091061"/>
            <a:ext cx="2461482" cy="1524674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מאה1 לספירה- רומא </a:t>
            </a:r>
          </a:p>
        </p:txBody>
      </p:sp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E8A5791A-A571-430E-AFC7-161706A33B61}"/>
              </a:ext>
            </a:extLst>
          </p:cNvPr>
          <p:cNvSpPr/>
          <p:nvPr/>
        </p:nvSpPr>
        <p:spPr>
          <a:xfrm>
            <a:off x="4987752" y="1079185"/>
            <a:ext cx="2586613" cy="1382920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מאות 5-15-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במנזרים הקתוליים</a:t>
            </a:r>
          </a:p>
        </p:txBody>
      </p:sp>
      <p:sp>
        <p:nvSpPr>
          <p:cNvPr id="15" name="חץ: למטה 14">
            <a:extLst>
              <a:ext uri="{FF2B5EF4-FFF2-40B4-BE49-F238E27FC236}">
                <a16:creationId xmlns:a16="http://schemas.microsoft.com/office/drawing/2014/main" id="{6E50A12B-A15E-4F8A-AC66-DEC9D2AD83EF}"/>
              </a:ext>
            </a:extLst>
          </p:cNvPr>
          <p:cNvSpPr/>
          <p:nvPr/>
        </p:nvSpPr>
        <p:spPr>
          <a:xfrm>
            <a:off x="7680616" y="2086077"/>
            <a:ext cx="2094538" cy="1671332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לוחות עץ מצופים בשעווה </a:t>
            </a:r>
          </a:p>
        </p:txBody>
      </p:sp>
      <p:pic>
        <p:nvPicPr>
          <p:cNvPr id="17" name="מציין מיקום תוכן 5">
            <a:extLst>
              <a:ext uri="{FF2B5EF4-FFF2-40B4-BE49-F238E27FC236}">
                <a16:creationId xmlns:a16="http://schemas.microsoft.com/office/drawing/2014/main" id="{6A2B44D2-97DF-4E6E-A9D0-7D82B5CBF4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135296" y="1254271"/>
            <a:ext cx="3005471" cy="4139991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4372170C-2074-490F-9993-B880273D9139}"/>
              </a:ext>
            </a:extLst>
          </p:cNvPr>
          <p:cNvSpPr txBox="1"/>
          <p:nvPr/>
        </p:nvSpPr>
        <p:spPr>
          <a:xfrm>
            <a:off x="1135296" y="5773085"/>
            <a:ext cx="12492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מט"ח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10B4D2-C788-4EA0-9F57-10AB8F563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51" y="2665842"/>
            <a:ext cx="2461483" cy="29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s, Envelope, Wax, Seal, Post, Write, Message">
            <a:extLst>
              <a:ext uri="{FF2B5EF4-FFF2-40B4-BE49-F238E27FC236}">
                <a16:creationId xmlns:a16="http://schemas.microsoft.com/office/drawing/2014/main" id="{E10195ED-006A-412C-9121-AB9C6096B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90" y="3714524"/>
            <a:ext cx="3538305" cy="18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העתקה ידנית בקלף</a:t>
            </a:r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5377FF20-5F2D-44A9-889B-3BE8CC1D5389}"/>
              </a:ext>
            </a:extLst>
          </p:cNvPr>
          <p:cNvSpPr/>
          <p:nvPr/>
        </p:nvSpPr>
        <p:spPr>
          <a:xfrm>
            <a:off x="951473" y="5444385"/>
            <a:ext cx="3124031" cy="109688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העתקה בקלף מכחול נוצה או ציפורן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89509E45-CD04-4FDA-A60D-81C8DB2AACC7}"/>
              </a:ext>
            </a:extLst>
          </p:cNvPr>
          <p:cNvSpPr txBox="1"/>
          <p:nvPr/>
        </p:nvSpPr>
        <p:spPr>
          <a:xfrm>
            <a:off x="5925312" y="1228925"/>
            <a:ext cx="5187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העתקה חוזרת של כל  עותק.</a:t>
            </a:r>
          </a:p>
          <a:p>
            <a:r>
              <a:rPr lang="he-IL" sz="2400" dirty="0"/>
              <a:t>בימי הביניים – בידי נזירים וסופרים </a:t>
            </a:r>
          </a:p>
        </p:txBody>
      </p:sp>
      <p:sp>
        <p:nvSpPr>
          <p:cNvPr id="18" name="חץ: למטה 17">
            <a:extLst>
              <a:ext uri="{FF2B5EF4-FFF2-40B4-BE49-F238E27FC236}">
                <a16:creationId xmlns:a16="http://schemas.microsoft.com/office/drawing/2014/main" id="{8E352750-A87A-4964-8CC9-BD8203F0A12D}"/>
              </a:ext>
            </a:extLst>
          </p:cNvPr>
          <p:cNvSpPr/>
          <p:nvPr/>
        </p:nvSpPr>
        <p:spPr>
          <a:xfrm rot="10800000">
            <a:off x="4313085" y="5238118"/>
            <a:ext cx="3448228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9BFCAD6-D5D9-4B34-A63D-409B6D1E2DE2}"/>
              </a:ext>
            </a:extLst>
          </p:cNvPr>
          <p:cNvSpPr txBox="1"/>
          <p:nvPr/>
        </p:nvSpPr>
        <p:spPr>
          <a:xfrm>
            <a:off x="4858732" y="5643255"/>
            <a:ext cx="2133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הוצאה לאור איטית, יקריה ומועטה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345F829-2CC6-462E-B8EC-4E964F8AFC35}"/>
              </a:ext>
            </a:extLst>
          </p:cNvPr>
          <p:cNvSpPr txBox="1"/>
          <p:nvPr/>
        </p:nvSpPr>
        <p:spPr>
          <a:xfrm>
            <a:off x="9686441" y="5574772"/>
            <a:ext cx="23892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מט"ח</a:t>
            </a:r>
          </a:p>
        </p:txBody>
      </p:sp>
      <p:pic>
        <p:nvPicPr>
          <p:cNvPr id="3074" name="Picture 2" descr="Scroll, Feather, Ink, Caligraphy, Hebrew, Writing">
            <a:extLst>
              <a:ext uri="{FF2B5EF4-FFF2-40B4-BE49-F238E27FC236}">
                <a16:creationId xmlns:a16="http://schemas.microsoft.com/office/drawing/2014/main" id="{84FC733E-8A90-4ED8-8ADA-9EA98EDD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2" y="1603751"/>
            <a:ext cx="3879903" cy="34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Bible, Book Printing, Gutenberg, Johannes Gutenberg">
            <a:extLst>
              <a:ext uri="{FF2B5EF4-FFF2-40B4-BE49-F238E27FC236}">
                <a16:creationId xmlns:a16="http://schemas.microsoft.com/office/drawing/2014/main" id="{9776EEC0-0165-4AC4-A341-931A1F42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00" y="3534772"/>
            <a:ext cx="1967024" cy="13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B9FF13B4-5BB0-44D2-8287-BE002B758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313" y="1957227"/>
            <a:ext cx="3295819" cy="32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הדפסה  בעזרת נייר ולוחות עץ </a:t>
            </a:r>
          </a:p>
        </p:txBody>
      </p:sp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2AA9438F-EF20-4708-8C7E-8C5FCA09B48B}"/>
              </a:ext>
            </a:extLst>
          </p:cNvPr>
          <p:cNvSpPr/>
          <p:nvPr/>
        </p:nvSpPr>
        <p:spPr>
          <a:xfrm>
            <a:off x="8147354" y="3301643"/>
            <a:ext cx="2429162" cy="178727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בהמשך שימוש בלוחות עץ חרוטים 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C93D84E-4870-4538-A992-5824E3AC017A}"/>
              </a:ext>
            </a:extLst>
          </p:cNvPr>
          <p:cNvSpPr txBox="1"/>
          <p:nvPr/>
        </p:nvSpPr>
        <p:spPr>
          <a:xfrm>
            <a:off x="4374968" y="2503283"/>
            <a:ext cx="34420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הדפסת ספרים איטית, שכן </a:t>
            </a:r>
            <a:r>
              <a:rPr lang="he-IL" sz="2000" dirty="0" err="1"/>
              <a:t>האמנים</a:t>
            </a:r>
            <a:r>
              <a:rPr lang="he-IL" sz="2000" dirty="0"/>
              <a:t> גילפו </a:t>
            </a:r>
            <a:r>
              <a:rPr lang="he-IL" sz="2000" b="1" dirty="0"/>
              <a:t>עמודים שלמים </a:t>
            </a:r>
            <a:r>
              <a:rPr lang="he-IL" sz="2000" dirty="0"/>
              <a:t>של מילים וציורים 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6E6F3F8-75BF-4763-B288-00A381A95A1A}"/>
              </a:ext>
            </a:extLst>
          </p:cNvPr>
          <p:cNvSpPr txBox="1"/>
          <p:nvPr/>
        </p:nvSpPr>
        <p:spPr>
          <a:xfrm>
            <a:off x="4421601" y="1407931"/>
            <a:ext cx="339829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את הלוח צבעו בשחור, ואחר כך הדפיסו על נייר שהוצמד אל הלוח בלחץ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3EAFA32-0614-4492-A3EA-C6EE04BD05E4}"/>
              </a:ext>
            </a:extLst>
          </p:cNvPr>
          <p:cNvSpPr txBox="1"/>
          <p:nvPr/>
        </p:nvSpPr>
        <p:spPr>
          <a:xfrm>
            <a:off x="4421601" y="3598636"/>
            <a:ext cx="331415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000" dirty="0"/>
              <a:t>שיטה זו אפשרה לייצר ספרים בכמות גדולה יותר , אך </a:t>
            </a:r>
            <a:r>
              <a:rPr lang="he-IL" sz="2000" b="1" dirty="0"/>
              <a:t>באיטיות</a:t>
            </a:r>
            <a:r>
              <a:rPr lang="he-IL" sz="2000" dirty="0"/>
              <a:t> , ומחיר הספר היה </a:t>
            </a:r>
            <a:r>
              <a:rPr lang="he-IL" sz="2000" b="1" dirty="0"/>
              <a:t>עדיין גבוה </a:t>
            </a:r>
            <a:r>
              <a:rPr lang="he-IL" b="1" dirty="0"/>
              <a:t>.</a:t>
            </a:r>
          </a:p>
        </p:txBody>
      </p:sp>
      <p:sp>
        <p:nvSpPr>
          <p:cNvPr id="18" name="תרשים זרימה: תהליך חלופי 17">
            <a:extLst>
              <a:ext uri="{FF2B5EF4-FFF2-40B4-BE49-F238E27FC236}">
                <a16:creationId xmlns:a16="http://schemas.microsoft.com/office/drawing/2014/main" id="{0C365550-CD59-49F9-BBB5-D9246D512666}"/>
              </a:ext>
            </a:extLst>
          </p:cNvPr>
          <p:cNvSpPr/>
          <p:nvPr/>
        </p:nvSpPr>
        <p:spPr>
          <a:xfrm>
            <a:off x="8147354" y="1291879"/>
            <a:ext cx="2429162" cy="178727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1200 לספירה</a:t>
            </a:r>
            <a:r>
              <a:rPr lang="en-US" sz="2400" u="sng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התחלת השימוש בנייר</a:t>
            </a:r>
            <a:r>
              <a:rPr lang="en-US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באירופה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15463684-B7B3-4111-A5EE-1F8565180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5" r="2024"/>
          <a:stretch/>
        </p:blipFill>
        <p:spPr>
          <a:xfrm>
            <a:off x="567078" y="1236230"/>
            <a:ext cx="4008797" cy="4593070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862F455C-7B84-4D7D-AC80-F1DA8258FEA0}"/>
              </a:ext>
            </a:extLst>
          </p:cNvPr>
          <p:cNvSpPr/>
          <p:nvPr/>
        </p:nvSpPr>
        <p:spPr>
          <a:xfrm>
            <a:off x="3111318" y="6021175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מתוך מט"ח</a:t>
            </a:r>
          </a:p>
        </p:txBody>
      </p:sp>
    </p:spTree>
    <p:extLst>
      <p:ext uri="{BB962C8B-B14F-4D97-AF65-F5344CB8AC3E}">
        <p14:creationId xmlns:p14="http://schemas.microsoft.com/office/powerpoint/2010/main" val="109541241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8715</TotalTime>
  <Words>1275</Words>
  <Application>Microsoft Office PowerPoint</Application>
  <PresentationFormat>מסך רחב</PresentationFormat>
  <Paragraphs>217</Paragraphs>
  <Slides>30</Slides>
  <Notes>11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4" baseType="lpstr">
      <vt:lpstr>Arial</vt:lpstr>
      <vt:lpstr>Calibri</vt:lpstr>
      <vt:lpstr>Varela Round</vt:lpstr>
      <vt:lpstr>ערכת נושא Office</vt:lpstr>
      <vt:lpstr>מערכת שידורים לאומית</vt:lpstr>
      <vt:lpstr>מהפכת  הדפוס </vt:lpstr>
      <vt:lpstr>מה המשותף לכל התמונות?</vt:lpstr>
      <vt:lpstr>מה נלמד היום? </vt:lpstr>
      <vt:lpstr>מהמצאת הכתב עד למהפכת  הדפוס </vt:lpstr>
      <vt:lpstr> תולדות הכתב  </vt:lpstr>
      <vt:lpstr>תולדות הכתב- המשך</vt:lpstr>
      <vt:lpstr>העתקה ידנית בקלף</vt:lpstr>
      <vt:lpstr>הדפסה  בעזרת נייר ולוחות עץ </vt:lpstr>
      <vt:lpstr>הידעתם? </vt:lpstr>
      <vt:lpstr>מהפכת הדפוס </vt:lpstr>
      <vt:lpstr>                     מאה15                                                   מאה16</vt:lpstr>
      <vt:lpstr>"הצורך הוא אבי ההמצאה" </vt:lpstr>
      <vt:lpstr>התפתחות טכנולוגית מסייעת להמצאת הדפוס </vt:lpstr>
      <vt:lpstr>יוהן גוטנברג- ממציא הדפוס באירופה  </vt:lpstr>
      <vt:lpstr>אותיות ניידות ומכבש הדפוס יוצרים מהפכה</vt:lpstr>
      <vt:lpstr>מצגת של PowerPoint‏</vt:lpstr>
      <vt:lpstr>הספר המודפס הראשון – "הביבליה "1456</vt:lpstr>
      <vt:lpstr>מחסור של ספרים אצל היהודים </vt:lpstr>
      <vt:lpstr>הדפוס העברי מתפתח </vt:lpstr>
      <vt:lpstr>השפעות  הדפוס </vt:lpstr>
      <vt:lpstr>מהפכת הדפוס מחוללת תמורות באירופה </vt:lpstr>
      <vt:lpstr>הדפוס- כלי להפצת דעות הממסד ומתנגדיו </vt:lpstr>
      <vt:lpstr>השפות הלאומיות מתגבשות </vt:lpstr>
      <vt:lpstr>מספר הלומדים הולך וגדל </vt:lpstr>
      <vt:lpstr>הדפוס יוצר מקצועות חדשים </vt:lpstr>
      <vt:lpstr>תרגיל- תמורות שחוללה מהפכת הדפוס </vt:lpstr>
      <vt:lpstr>מטלת סיכום</vt:lpstr>
      <vt:lpstr> קישור למשאבים מאושרים לשימוש  ע"י משרד החינוך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256</cp:revision>
  <dcterms:created xsi:type="dcterms:W3CDTF">2020-03-15T19:13:03Z</dcterms:created>
  <dcterms:modified xsi:type="dcterms:W3CDTF">2022-01-23T10:41:55Z</dcterms:modified>
</cp:coreProperties>
</file>