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257" r:id="rId2"/>
    <p:sldId id="262" r:id="rId3"/>
    <p:sldId id="263" r:id="rId4"/>
    <p:sldId id="325" r:id="rId5"/>
    <p:sldId id="327" r:id="rId6"/>
    <p:sldId id="322" r:id="rId7"/>
    <p:sldId id="602" r:id="rId8"/>
    <p:sldId id="326" r:id="rId9"/>
    <p:sldId id="314" r:id="rId10"/>
    <p:sldId id="319" r:id="rId11"/>
    <p:sldId id="291" r:id="rId12"/>
  </p:sldIdLst>
  <p:sldSz cx="12190413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515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18" y="8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C061A6-0796-4DA4-BCCF-C39215C865B3}" type="datetimeFigureOut">
              <a:rPr lang="he-IL" smtClean="0"/>
              <a:pPr/>
              <a:t>י"ג/ניסן/תש"ף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DF83E7-A828-4E18-9E21-DA925548D1E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047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b09f9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b09f9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9650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232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515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281" y="2693988"/>
            <a:ext cx="10361851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69982" y="6569428"/>
            <a:ext cx="2623619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616" y="6410587"/>
            <a:ext cx="3245977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5182" y="-439221"/>
            <a:ext cx="4205100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8395" y="6565100"/>
            <a:ext cx="4433637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4576" y="369916"/>
            <a:ext cx="1301261" cy="1597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ם השיעו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15" y="1396869"/>
            <a:ext cx="13175666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8940" y="1640910"/>
            <a:ext cx="10871177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8995" y="6579191"/>
            <a:ext cx="5333172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499907" y="6294300"/>
            <a:ext cx="3049259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5581" y="-235260"/>
            <a:ext cx="276813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048" y="163632"/>
            <a:ext cx="1427924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117" y="2918492"/>
            <a:ext cx="10872000" cy="7200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6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  <p:sp>
        <p:nvSpPr>
          <p:cNvPr id="13" name="מציין מיקום תוכן 2"/>
          <p:cNvSpPr>
            <a:spLocks noGrp="1"/>
          </p:cNvSpPr>
          <p:nvPr>
            <p:ph idx="10"/>
          </p:nvPr>
        </p:nvSpPr>
        <p:spPr>
          <a:xfrm>
            <a:off x="738117" y="3655832"/>
            <a:ext cx="10872000" cy="720000"/>
          </a:xfrm>
        </p:spPr>
        <p:txBody>
          <a:bodyPr>
            <a:noAutofit/>
          </a:bodyPr>
          <a:lstStyle>
            <a:lvl1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28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32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9659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</p:spPr>
        <p:txBody>
          <a:bodyPr lIns="36000" tIns="0" rIns="36000" bIns="0">
            <a:noAutofit/>
          </a:bodyPr>
          <a:lstStyle>
            <a:lvl1pPr>
              <a:defRPr sz="48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</a:lstStyle>
          <a:p>
            <a:r>
              <a:rPr lang="he-IL" dirty="0"/>
              <a:t>לחץ כדי לערוך סגנון כותרת של תבנית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5206" y="1195757"/>
            <a:ext cx="11160000" cy="46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כותרו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5206" y="1185681"/>
            <a:ext cx="11159999" cy="540000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0070C0"/>
                </a:solidFill>
                <a:latin typeface="Varela Round" pitchFamily="2" charset="-79"/>
                <a:cs typeface="Varela Round" pitchFamily="2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5206" y="1725681"/>
            <a:ext cx="11160000" cy="415251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dirty="0"/>
              <a:t>לחץ כדי לערוך סגנונות טקסט של תבנית בסיס</a:t>
            </a:r>
          </a:p>
          <a:p>
            <a:pPr marL="742950" lvl="1" indent="-28575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he-IL" dirty="0"/>
              <a:t>רמה שנייה</a:t>
            </a:r>
          </a:p>
        </p:txBody>
      </p:sp>
      <p:sp>
        <p:nvSpPr>
          <p:cNvPr id="10" name="מלבן מעוגל 9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1" name="מלבן מעוגל 10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2" name="מלבן מעוגל 11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>
              <a:defRPr kumimoji="0" lang="he-IL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F552B-607E-4869-A917-C44959BDCB12}" type="datetimeFigureOut">
              <a:rPr lang="he-IL" smtClean="0"/>
              <a:pPr/>
              <a:t>י"ג/ניסן/תש"ף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78A40-4CDB-4A89-A7AB-ED0E5AEAC786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3" r:id="rId4"/>
    <p:sldLayoutId id="2147483663" r:id="rId5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מערכת שידורים לאומית</a:t>
            </a:r>
          </a:p>
        </p:txBody>
      </p:sp>
    </p:spTree>
    <p:extLst>
      <p:ext uri="{BB962C8B-B14F-4D97-AF65-F5344CB8AC3E}">
        <p14:creationId xmlns:p14="http://schemas.microsoft.com/office/powerpoint/2010/main" val="170999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2178233" y="3201008"/>
            <a:ext cx="7833946" cy="11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8" tIns="121888" rIns="121888" bIns="121888" anchor="t" anchorCtr="0">
            <a:noAutofit/>
          </a:bodyPr>
          <a:lstStyle/>
          <a:p>
            <a:pPr marL="609539">
              <a:lnSpc>
                <a:spcPct val="150000"/>
              </a:lnSpc>
            </a:pPr>
            <a:endParaRPr dirty="0"/>
          </a:p>
        </p:txBody>
      </p:sp>
      <p:sp>
        <p:nvSpPr>
          <p:cNvPr id="5" name="כותרת 4"/>
          <p:cNvSpPr>
            <a:spLocks noGrp="1"/>
          </p:cNvSpPr>
          <p:nvPr>
            <p:ph type="ctrTitle"/>
          </p:nvPr>
        </p:nvSpPr>
        <p:spPr>
          <a:xfrm>
            <a:off x="263505" y="1998276"/>
            <a:ext cx="11991460" cy="1260000"/>
          </a:xfrm>
        </p:spPr>
        <p:txBody>
          <a:bodyPr/>
          <a:lstStyle/>
          <a:p>
            <a:br>
              <a:rPr lang="he-IL" dirty="0">
                <a:solidFill>
                  <a:srgbClr val="002060"/>
                </a:solidFill>
              </a:rPr>
            </a:br>
            <a:r>
              <a:rPr lang="he-IL" b="0" dirty="0">
                <a:solidFill>
                  <a:srgbClr val="002060"/>
                </a:solidFill>
              </a:rPr>
              <a:t>מכינים עוגיות מסורתיות לחג המימונה</a:t>
            </a:r>
            <a:br>
              <a:rPr lang="he-IL" dirty="0">
                <a:solidFill>
                  <a:srgbClr val="002060"/>
                </a:solidFill>
              </a:rPr>
            </a:b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idx="10"/>
          </p:nvPr>
        </p:nvSpPr>
        <p:spPr>
          <a:xfrm>
            <a:off x="659206" y="3598033"/>
            <a:ext cx="10872000" cy="720000"/>
          </a:xfrm>
        </p:spPr>
        <p:txBody>
          <a:bodyPr/>
          <a:lstStyle/>
          <a:p>
            <a:r>
              <a:rPr lang="he-IL" sz="3600" dirty="0">
                <a:sym typeface="Varela Round"/>
              </a:rPr>
              <a:t>עם אורנה ויינשטיין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C962D40-F89A-444B-B7E0-49CF8FA2A6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35" b="7602"/>
          <a:stretch/>
        </p:blipFill>
        <p:spPr>
          <a:xfrm>
            <a:off x="263504" y="3930066"/>
            <a:ext cx="4796176" cy="2672213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נעשה היום? </a:t>
            </a:r>
          </a:p>
        </p:txBody>
      </p:sp>
      <p:grpSp>
        <p:nvGrpSpPr>
          <p:cNvPr id="11" name="קבוצה 10">
            <a:extLst>
              <a:ext uri="{FF2B5EF4-FFF2-40B4-BE49-F238E27FC236}">
                <a16:creationId xmlns:a16="http://schemas.microsoft.com/office/drawing/2014/main" id="{5B01B232-7106-448B-A8C9-B0700CC77AA3}"/>
              </a:ext>
            </a:extLst>
          </p:cNvPr>
          <p:cNvGrpSpPr/>
          <p:nvPr/>
        </p:nvGrpSpPr>
        <p:grpSpPr>
          <a:xfrm>
            <a:off x="6271865" y="1104401"/>
            <a:ext cx="4960272" cy="2055669"/>
            <a:chOff x="6881465" y="1074965"/>
            <a:chExt cx="4960272" cy="2055669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D4F55554-612C-4BDA-B97D-C4709ED00840}"/>
                </a:ext>
              </a:extLst>
            </p:cNvPr>
            <p:cNvGrpSpPr/>
            <p:nvPr/>
          </p:nvGrpSpPr>
          <p:grpSpPr>
            <a:xfrm>
              <a:off x="6881465" y="1074965"/>
              <a:ext cx="4960272" cy="2055669"/>
              <a:chOff x="6881567" y="1074657"/>
              <a:chExt cx="4960918" cy="2055936"/>
            </a:xfrm>
          </p:grpSpPr>
          <p:sp>
            <p:nvSpPr>
              <p:cNvPr id="4" name="מלבן: פינות מעוגלות 3">
                <a:extLst>
                  <a:ext uri="{FF2B5EF4-FFF2-40B4-BE49-F238E27FC236}">
                    <a16:creationId xmlns:a16="http://schemas.microsoft.com/office/drawing/2014/main" id="{628C75C3-9A11-4876-8FD8-8B5ED4A45AF0}"/>
                  </a:ext>
                </a:extLst>
              </p:cNvPr>
              <p:cNvSpPr/>
              <p:nvPr/>
            </p:nvSpPr>
            <p:spPr>
              <a:xfrm>
                <a:off x="6881567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7D04A645-86BE-4B2B-AABB-E46748D5E3DB}"/>
                  </a:ext>
                </a:extLst>
              </p:cNvPr>
              <p:cNvSpPr/>
              <p:nvPr/>
            </p:nvSpPr>
            <p:spPr>
              <a:xfrm>
                <a:off x="8835041" y="2589792"/>
                <a:ext cx="1146618" cy="5117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נשיר שיר</a:t>
                </a:r>
                <a:endParaRPr lang="he-IL" b="1" dirty="0">
                  <a:solidFill>
                    <a:srgbClr val="0070C0"/>
                  </a:solidFill>
                  <a:latin typeface="Varela Round" panose="00000500000000000000" pitchFamily="2" charset="-79"/>
                  <a:cs typeface="Varela Round" panose="00000500000000000000" pitchFamily="2" charset="-79"/>
                  <a:sym typeface="Varela Round"/>
                </a:endParaRPr>
              </a:p>
            </p:txBody>
          </p:sp>
          <p:sp>
            <p:nvSpPr>
              <p:cNvPr id="12" name="תרשים זרימה: מחבר 11">
                <a:extLst>
                  <a:ext uri="{FF2B5EF4-FFF2-40B4-BE49-F238E27FC236}">
                    <a16:creationId xmlns:a16="http://schemas.microsoft.com/office/drawing/2014/main" id="{6193300C-0926-493C-90D2-E23A04DD455D}"/>
                  </a:ext>
                </a:extLst>
              </p:cNvPr>
              <p:cNvSpPr/>
              <p:nvPr/>
            </p:nvSpPr>
            <p:spPr>
              <a:xfrm>
                <a:off x="11133071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1</a:t>
                </a:r>
              </a:p>
            </p:txBody>
          </p:sp>
        </p:grpSp>
        <p:pic>
          <p:nvPicPr>
            <p:cNvPr id="28" name="Picture 3" descr="A close up of a sign&#10;&#10;Description automatically generated">
              <a:extLst>
                <a:ext uri="{FF2B5EF4-FFF2-40B4-BE49-F238E27FC236}">
                  <a16:creationId xmlns:a16="http://schemas.microsoft.com/office/drawing/2014/main" id="{5BBCA434-2145-4189-9AFF-E36ACFA0A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9860" y="1344717"/>
              <a:ext cx="1427412" cy="979115"/>
            </a:xfrm>
            <a:prstGeom prst="rect">
              <a:avLst/>
            </a:prstGeom>
          </p:spPr>
        </p:pic>
      </p:grp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0309ED45-0200-4787-85DB-C3ED96366146}"/>
              </a:ext>
            </a:extLst>
          </p:cNvPr>
          <p:cNvGrpSpPr/>
          <p:nvPr/>
        </p:nvGrpSpPr>
        <p:grpSpPr>
          <a:xfrm>
            <a:off x="827826" y="1074964"/>
            <a:ext cx="4960272" cy="2055668"/>
            <a:chOff x="827826" y="1074964"/>
            <a:chExt cx="4960272" cy="2055668"/>
          </a:xfrm>
        </p:grpSpPr>
        <p:grpSp>
          <p:nvGrpSpPr>
            <p:cNvPr id="15" name="קבוצה 14">
              <a:extLst>
                <a:ext uri="{FF2B5EF4-FFF2-40B4-BE49-F238E27FC236}">
                  <a16:creationId xmlns:a16="http://schemas.microsoft.com/office/drawing/2014/main" id="{B55981C0-08A4-41FE-9035-DCFD30DD36ED}"/>
                </a:ext>
              </a:extLst>
            </p:cNvPr>
            <p:cNvGrpSpPr/>
            <p:nvPr/>
          </p:nvGrpSpPr>
          <p:grpSpPr>
            <a:xfrm>
              <a:off x="827826" y="1074964"/>
              <a:ext cx="4960272" cy="2055668"/>
              <a:chOff x="827140" y="1074657"/>
              <a:chExt cx="4960918" cy="2055936"/>
            </a:xfrm>
          </p:grpSpPr>
          <p:sp>
            <p:nvSpPr>
              <p:cNvPr id="22" name="מלבן: פינות מעוגלות 21">
                <a:extLst>
                  <a:ext uri="{FF2B5EF4-FFF2-40B4-BE49-F238E27FC236}">
                    <a16:creationId xmlns:a16="http://schemas.microsoft.com/office/drawing/2014/main" id="{F58119F6-9BEA-4DB6-9662-09855DAEB904}"/>
                  </a:ext>
                </a:extLst>
              </p:cNvPr>
              <p:cNvSpPr/>
              <p:nvPr/>
            </p:nvSpPr>
            <p:spPr>
              <a:xfrm>
                <a:off x="827140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 dirty="0"/>
              </a:p>
            </p:txBody>
          </p:sp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3FDBBDEB-2EC6-45D3-BF69-C4EF326A86A6}"/>
                  </a:ext>
                </a:extLst>
              </p:cNvPr>
              <p:cNvSpPr/>
              <p:nvPr/>
            </p:nvSpPr>
            <p:spPr>
              <a:xfrm>
                <a:off x="2050218" y="2604501"/>
                <a:ext cx="2382693" cy="511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נלמד על חג המימונה</a:t>
                </a:r>
              </a:p>
            </p:txBody>
          </p:sp>
          <p:sp>
            <p:nvSpPr>
              <p:cNvPr id="23" name="תרשים זרימה: מחבר 22">
                <a:extLst>
                  <a:ext uri="{FF2B5EF4-FFF2-40B4-BE49-F238E27FC236}">
                    <a16:creationId xmlns:a16="http://schemas.microsoft.com/office/drawing/2014/main" id="{10405244-1DF5-4FB0-B9CD-3AED0ACE4162}"/>
                  </a:ext>
                </a:extLst>
              </p:cNvPr>
              <p:cNvSpPr/>
              <p:nvPr/>
            </p:nvSpPr>
            <p:spPr>
              <a:xfrm>
                <a:off x="5078644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2</a:t>
                </a:r>
              </a:p>
            </p:txBody>
          </p:sp>
        </p:grpSp>
        <p:pic>
          <p:nvPicPr>
            <p:cNvPr id="24" name="גרפיקה 2" descr="סקירת לקוח">
              <a:extLst>
                <a:ext uri="{FF2B5EF4-FFF2-40B4-BE49-F238E27FC236}">
                  <a16:creationId xmlns:a16="http://schemas.microsoft.com/office/drawing/2014/main" id="{8CB8F7FC-9750-4AC9-AD1C-EBD34158DD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73" y="1203187"/>
              <a:ext cx="1388640" cy="139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EF929949-1070-49C9-A87F-34FF04DE645E}"/>
              </a:ext>
            </a:extLst>
          </p:cNvPr>
          <p:cNvGrpSpPr/>
          <p:nvPr/>
        </p:nvGrpSpPr>
        <p:grpSpPr>
          <a:xfrm>
            <a:off x="4047350" y="3659454"/>
            <a:ext cx="4960272" cy="2055668"/>
            <a:chOff x="6880491" y="3676249"/>
            <a:chExt cx="4960272" cy="2055668"/>
          </a:xfrm>
        </p:grpSpPr>
        <p:sp>
          <p:nvSpPr>
            <p:cNvPr id="20" name="מלבן: פינות מעוגלות 19">
              <a:extLst>
                <a:ext uri="{FF2B5EF4-FFF2-40B4-BE49-F238E27FC236}">
                  <a16:creationId xmlns:a16="http://schemas.microsoft.com/office/drawing/2014/main" id="{4D09C1DE-D7F9-4433-B0BB-5805BD85BFA5}"/>
                </a:ext>
              </a:extLst>
            </p:cNvPr>
            <p:cNvSpPr/>
            <p:nvPr/>
          </p:nvSpPr>
          <p:spPr>
            <a:xfrm>
              <a:off x="6880491" y="3676249"/>
              <a:ext cx="4960272" cy="205566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מלבן 9">
              <a:extLst>
                <a:ext uri="{FF2B5EF4-FFF2-40B4-BE49-F238E27FC236}">
                  <a16:creationId xmlns:a16="http://schemas.microsoft.com/office/drawing/2014/main" id="{1F4FB153-643A-4A97-A532-6C040B426F85}"/>
                </a:ext>
              </a:extLst>
            </p:cNvPr>
            <p:cNvSpPr/>
            <p:nvPr/>
          </p:nvSpPr>
          <p:spPr>
            <a:xfrm>
              <a:off x="8141385" y="5245378"/>
              <a:ext cx="2533066" cy="4697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he-IL" b="1" dirty="0">
                  <a:solidFill>
                    <a:srgbClr val="0070C0"/>
                  </a:solidFill>
                  <a:latin typeface="Varela Round" panose="00000500000000000000" pitchFamily="2" charset="-79"/>
                  <a:cs typeface="Varela Round" panose="00000500000000000000" pitchFamily="2" charset="-79"/>
                  <a:sym typeface="Varela Round"/>
                </a:rPr>
                <a:t>נכין עוגיות מסורתיות לחג</a:t>
              </a:r>
            </a:p>
          </p:txBody>
        </p:sp>
        <p:sp>
          <p:nvSpPr>
            <p:cNvPr id="21" name="תרשים זרימה: מחבר 20">
              <a:extLst>
                <a:ext uri="{FF2B5EF4-FFF2-40B4-BE49-F238E27FC236}">
                  <a16:creationId xmlns:a16="http://schemas.microsoft.com/office/drawing/2014/main" id="{FB82C37A-A60A-4318-B5D6-EFF1C3567C46}"/>
                </a:ext>
              </a:extLst>
            </p:cNvPr>
            <p:cNvSpPr/>
            <p:nvPr/>
          </p:nvSpPr>
          <p:spPr>
            <a:xfrm>
              <a:off x="11131441" y="3847556"/>
              <a:ext cx="534696" cy="497319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he-IL" dirty="0"/>
                <a:t>3</a:t>
              </a:r>
            </a:p>
          </p:txBody>
        </p:sp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D1CBE2E7-7105-4BB6-95EC-3802488A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372941" y="3778837"/>
              <a:ext cx="2069955" cy="159882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AD975E5D-9A49-4418-B906-FC6BFD9F2D52}"/>
              </a:ext>
            </a:extLst>
          </p:cNvPr>
          <p:cNvSpPr/>
          <p:nvPr/>
        </p:nvSpPr>
        <p:spPr>
          <a:xfrm>
            <a:off x="3597639" y="164892"/>
            <a:ext cx="4302177" cy="22035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A836E61-1C08-40F1-ABBA-E353D06EC22E}"/>
              </a:ext>
            </a:extLst>
          </p:cNvPr>
          <p:cNvSpPr txBox="1"/>
          <p:nvPr/>
        </p:nvSpPr>
        <p:spPr>
          <a:xfrm>
            <a:off x="1047148" y="539528"/>
            <a:ext cx="5100982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3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sz="30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מגש להנחת העוגיות</a:t>
            </a:r>
          </a:p>
          <a:p>
            <a:pPr marL="342900" indent="-342900">
              <a:lnSpc>
                <a:spcPct val="3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sz="30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תמרים</a:t>
            </a:r>
          </a:p>
          <a:p>
            <a:pPr marL="342900" indent="-342900">
              <a:lnSpc>
                <a:spcPct val="3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sz="30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מרציפן</a:t>
            </a:r>
          </a:p>
          <a:p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1157F03-6B26-4DA7-989F-78E047F7606C}"/>
              </a:ext>
            </a:extLst>
          </p:cNvPr>
          <p:cNvSpPr txBox="1">
            <a:spLocks/>
          </p:cNvSpPr>
          <p:nvPr/>
        </p:nvSpPr>
        <p:spPr>
          <a:xfrm>
            <a:off x="7066670" y="539528"/>
            <a:ext cx="4378274" cy="610537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300000"/>
              </a:lnSpc>
            </a:pPr>
            <a:r>
              <a:rPr lang="he-IL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צלחת עם סוכר</a:t>
            </a:r>
          </a:p>
          <a:p>
            <a:pPr>
              <a:lnSpc>
                <a:spcPct val="300000"/>
              </a:lnSpc>
            </a:pPr>
            <a:r>
              <a:rPr lang="he-IL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סכין פלסטיק</a:t>
            </a:r>
          </a:p>
          <a:p>
            <a:pPr>
              <a:lnSpc>
                <a:spcPct val="300000"/>
              </a:lnSpc>
            </a:pPr>
            <a:r>
              <a:rPr lang="he-IL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קערה קטנה מלאה מים</a:t>
            </a:r>
          </a:p>
          <a:p>
            <a:pPr>
              <a:lnSpc>
                <a:spcPct val="300000"/>
              </a:lnSpc>
            </a:pPr>
            <a:r>
              <a:rPr lang="he-IL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 pitchFamily="2" charset="-79"/>
              </a:rPr>
              <a:t>מנז'טים</a:t>
            </a:r>
          </a:p>
          <a:p>
            <a:pPr>
              <a:lnSpc>
                <a:spcPct val="300000"/>
              </a:lnSpc>
            </a:pPr>
            <a:endParaRPr lang="he-IL" dirty="0"/>
          </a:p>
        </p:txBody>
      </p:sp>
      <p:sp>
        <p:nvSpPr>
          <p:cNvPr id="14" name="כותרת 6">
            <a:extLst>
              <a:ext uri="{FF2B5EF4-FFF2-40B4-BE49-F238E27FC236}">
                <a16:creationId xmlns:a16="http://schemas.microsoft.com/office/drawing/2014/main" id="{8E231F10-35CA-4606-976B-D762E6FC77C1}"/>
              </a:ext>
            </a:extLst>
          </p:cNvPr>
          <p:cNvSpPr txBox="1">
            <a:spLocks/>
          </p:cNvSpPr>
          <p:nvPr/>
        </p:nvSpPr>
        <p:spPr>
          <a:xfrm>
            <a:off x="515206" y="213094"/>
            <a:ext cx="11160000" cy="720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מה להביא? </a:t>
            </a:r>
          </a:p>
        </p:txBody>
      </p:sp>
      <p:pic>
        <p:nvPicPr>
          <p:cNvPr id="1026" name="Picture 2" descr="פסקו שיווק | סכו&quot;ם | סכין פלסטיק איכותי קרם">
            <a:extLst>
              <a:ext uri="{FF2B5EF4-FFF2-40B4-BE49-F238E27FC236}">
                <a16:creationId xmlns:a16="http://schemas.microsoft.com/office/drawing/2014/main" id="{F7C543A2-0B3A-4CB8-9C2D-A5DF1FE45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5986">
            <a:off x="6423176" y="1693521"/>
            <a:ext cx="2423160" cy="24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1C17925-2678-4C52-B449-1A84EF276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015" y="2105348"/>
            <a:ext cx="2236443" cy="157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מגש פמוטים &quot;X פרח&quot; - מגשים">
            <a:extLst>
              <a:ext uri="{FF2B5EF4-FFF2-40B4-BE49-F238E27FC236}">
                <a16:creationId xmlns:a16="http://schemas.microsoft.com/office/drawing/2014/main" id="{D692FEFE-276B-4B10-B2E1-FE845C509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2" y="875846"/>
            <a:ext cx="2190336" cy="164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מדריך: איך להילחם בגנרל חורף ושלל מחלותיו?">
            <a:extLst>
              <a:ext uri="{FF2B5EF4-FFF2-40B4-BE49-F238E27FC236}">
                <a16:creationId xmlns:a16="http://schemas.microsoft.com/office/drawing/2014/main" id="{CADF24F2-47C1-49DC-A193-10879738D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22"/>
          <a:stretch/>
        </p:blipFill>
        <p:spPr bwMode="auto">
          <a:xfrm>
            <a:off x="6680072" y="4669500"/>
            <a:ext cx="2060068" cy="116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סוכר לבן | פוליבה">
            <a:extLst>
              <a:ext uri="{FF2B5EF4-FFF2-40B4-BE49-F238E27FC236}">
                <a16:creationId xmlns:a16="http://schemas.microsoft.com/office/drawing/2014/main" id="{3AB82B9A-EF5C-4D4E-B7C4-04B7F8238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15000" y1="41050" x2="19600" y2="62768"/>
                        <a14:foregroundMark x1="19600" y1="62768" x2="29800" y2="80907"/>
                        <a14:foregroundMark x1="29800" y1="80907" x2="52600" y2="77088"/>
                        <a14:foregroundMark x1="52600" y1="77088" x2="70000" y2="66826"/>
                        <a14:foregroundMark x1="70000" y1="66826" x2="81200" y2="47733"/>
                        <a14:foregroundMark x1="81200" y1="47733" x2="66800" y2="23866"/>
                        <a14:foregroundMark x1="66800" y1="23866" x2="48200" y2="17422"/>
                        <a14:foregroundMark x1="48200" y1="17422" x2="30600" y2="25776"/>
                        <a14:foregroundMark x1="30600" y1="25776" x2="17000" y2="44869"/>
                        <a14:foregroundMark x1="17000" y1="44869" x2="16600" y2="68735"/>
                        <a14:foregroundMark x1="16600" y1="68735" x2="41600" y2="82578"/>
                        <a14:foregroundMark x1="41600" y1="82578" x2="61200" y2="85919"/>
                        <a14:foregroundMark x1="61200" y1="85919" x2="79800" y2="69690"/>
                        <a14:foregroundMark x1="79800" y1="69690" x2="85600" y2="45346"/>
                        <a14:foregroundMark x1="85600" y1="45346" x2="80600" y2="75895"/>
                        <a14:foregroundMark x1="80600" y1="75895" x2="58800" y2="84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286" y="539528"/>
            <a:ext cx="2202180" cy="184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04B866B-D9DE-4CF7-B744-FC7BDAB151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12" b="89157" l="9375" r="93750">
                        <a14:foregroundMark x1="62946" y1="28313" x2="53571" y2="602"/>
                        <a14:foregroundMark x1="53571" y1="602" x2="34375" y2="19277"/>
                        <a14:foregroundMark x1="34375" y1="19277" x2="58929" y2="25301"/>
                        <a14:foregroundMark x1="58929" y1="25301" x2="31696" y2="10241"/>
                        <a14:foregroundMark x1="31696" y1="10241" x2="10714" y2="25301"/>
                        <a14:foregroundMark x1="10714" y1="25301" x2="40625" y2="30120"/>
                        <a14:foregroundMark x1="40625" y1="30120" x2="18750" y2="19880"/>
                        <a14:foregroundMark x1="18750" y1="19880" x2="37054" y2="42169"/>
                        <a14:foregroundMark x1="37054" y1="42169" x2="21875" y2="11446"/>
                        <a14:foregroundMark x1="21875" y1="11446" x2="70982" y2="17470"/>
                        <a14:foregroundMark x1="70982" y1="17470" x2="70089" y2="50602"/>
                        <a14:foregroundMark x1="70089" y1="50602" x2="93750" y2="71084"/>
                        <a14:foregroundMark x1="93750" y1="71084" x2="79911" y2="46386"/>
                        <a14:foregroundMark x1="79911" y1="46386" x2="73661" y2="53012"/>
                        <a14:foregroundMark x1="73214" y1="28916" x2="57589" y2="7229"/>
                        <a14:foregroundMark x1="57589" y1="7229" x2="35268" y2="3614"/>
                        <a14:foregroundMark x1="35268" y1="3614" x2="16071" y2="24096"/>
                        <a14:foregroundMark x1="16071" y1="24096" x2="36161" y2="8434"/>
                        <a14:foregroundMark x1="36161" y1="8434" x2="65179" y2="3012"/>
                        <a14:foregroundMark x1="65179" y1="3012" x2="81696" y2="24096"/>
                        <a14:foregroundMark x1="81696" y1="24096" x2="81250" y2="361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7641" y="4058528"/>
            <a:ext cx="1648887" cy="122194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18E393B7-FE71-4711-93A7-D066E7795F8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52065" r="34464" b="14791"/>
          <a:stretch/>
        </p:blipFill>
        <p:spPr>
          <a:xfrm>
            <a:off x="9537968" y="4853949"/>
            <a:ext cx="1898174" cy="7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70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טבלה 5">
            <a:extLst>
              <a:ext uri="{FF2B5EF4-FFF2-40B4-BE49-F238E27FC236}">
                <a16:creationId xmlns:a16="http://schemas.microsoft.com/office/drawing/2014/main" id="{80D13021-ED0F-47AD-82E7-EE5A43A655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716654"/>
              </p:ext>
            </p:extLst>
          </p:nvPr>
        </p:nvGraphicFramePr>
        <p:xfrm>
          <a:off x="2473376" y="289056"/>
          <a:ext cx="9233941" cy="6699884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4760803">
                  <a:extLst>
                    <a:ext uri="{9D8B030D-6E8A-4147-A177-3AD203B41FA5}">
                      <a16:colId xmlns:a16="http://schemas.microsoft.com/office/drawing/2014/main" val="1350000830"/>
                    </a:ext>
                  </a:extLst>
                </a:gridCol>
                <a:gridCol w="4473138">
                  <a:extLst>
                    <a:ext uri="{9D8B030D-6E8A-4147-A177-3AD203B41FA5}">
                      <a16:colId xmlns:a16="http://schemas.microsoft.com/office/drawing/2014/main" val="1927352978"/>
                    </a:ext>
                  </a:extLst>
                </a:gridCol>
              </a:tblGrid>
              <a:tr h="6699884">
                <a:tc>
                  <a:txBody>
                    <a:bodyPr/>
                    <a:lstStyle/>
                    <a:p>
                      <a:pPr rtl="1"/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איזה חג לי איזה חג לי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חג יחיד ומיוחד לי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גם השמש מאירה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לי היום פי עשרה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איזה חג לי איזה חג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אור נרות ברכת אורח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חג שמח חג שמח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השמחה פה עד הגג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איזה </a:t>
                      </a:r>
                      <a:r>
                        <a:rPr lang="he-IL" sz="2800" b="0" kern="1200" baseline="0" dirty="0" err="1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איזה</a:t>
                      </a: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 </a:t>
                      </a:r>
                      <a:r>
                        <a:rPr lang="he-IL" sz="2800" b="0" kern="1200" baseline="0" dirty="0" err="1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איזה</a:t>
                      </a: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 חג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איזה חג לי איזה חג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endParaRPr lang="he-IL" sz="2800" baseline="0" dirty="0">
                        <a:solidFill>
                          <a:srgbClr val="002060"/>
                        </a:solidFill>
                        <a:latin typeface="Varela Round" panose="00000500000000000000" pitchFamily="2" charset="-79"/>
                        <a:cs typeface="Varela Round" panose="00000500000000000000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הפרחים האור היין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הדמעה בקצה העין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החולצה הלבנה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חג היום בכל פינה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איזה חג לי איזה חג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יום של חג כמו יום הולדת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שיר בלב ואור בחדר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מי שבא ברוך הבא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חג נפלא תודה רבה</a:t>
                      </a:r>
                      <a:br>
                        <a:rPr lang="he-IL" sz="2800" baseline="0" dirty="0">
                          <a:solidFill>
                            <a:srgbClr val="002060"/>
                          </a:solidFill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</a:br>
                      <a:r>
                        <a:rPr lang="he-IL" sz="2800" b="0" kern="1200" baseline="0" dirty="0">
                          <a:solidFill>
                            <a:srgbClr val="002060"/>
                          </a:solidFill>
                          <a:effectLst/>
                          <a:latin typeface="Varela Round" panose="00000500000000000000" pitchFamily="2" charset="-79"/>
                          <a:cs typeface="Varela Round" panose="00000500000000000000" pitchFamily="2" charset="-79"/>
                        </a:rPr>
                        <a:t>איזה חג לי איזה חג</a:t>
                      </a:r>
                      <a:endParaRPr lang="he-IL" sz="2800" baseline="0" dirty="0">
                        <a:solidFill>
                          <a:srgbClr val="002060"/>
                        </a:solidFill>
                        <a:latin typeface="Varela Round" panose="00000500000000000000" pitchFamily="2" charset="-79"/>
                        <a:cs typeface="Varela Round" panose="00000500000000000000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15812"/>
                  </a:ext>
                </a:extLst>
              </a:tr>
            </a:tbl>
          </a:graphicData>
        </a:graphic>
      </p:graphicFrame>
      <p:sp>
        <p:nvSpPr>
          <p:cNvPr id="8" name="מלבן 7">
            <a:extLst>
              <a:ext uri="{FF2B5EF4-FFF2-40B4-BE49-F238E27FC236}">
                <a16:creationId xmlns:a16="http://schemas.microsoft.com/office/drawing/2014/main" id="{57B95537-6BF0-4C9D-9406-90E0674D8705}"/>
              </a:ext>
            </a:extLst>
          </p:cNvPr>
          <p:cNvSpPr/>
          <p:nvPr/>
        </p:nvSpPr>
        <p:spPr>
          <a:xfrm>
            <a:off x="260960" y="6331393"/>
            <a:ext cx="7061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dirty="0">
                <a:solidFill>
                  <a:schemeClr val="bg1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איזה חג לי מילים: לאה נאור לחן: משה וילנסקי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F08BD7EC-04BB-4ADE-9BBA-FBE95793B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60" y="1658302"/>
            <a:ext cx="2106687" cy="31521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089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73A8E5-A78A-47CA-889E-A3C577CD4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5" y="248044"/>
            <a:ext cx="11160000" cy="720000"/>
          </a:xfrm>
        </p:spPr>
        <p:txBody>
          <a:bodyPr/>
          <a:lstStyle/>
          <a:p>
            <a:r>
              <a:rPr lang="he-IL" dirty="0"/>
              <a:t>איזה חג לי </a:t>
            </a:r>
            <a:r>
              <a:rPr lang="he-IL" sz="3200" dirty="0"/>
              <a:t>מילים: לאה נאור לחן: משה וילנסקי</a:t>
            </a:r>
            <a:endParaRPr lang="he-IL" dirty="0"/>
          </a:p>
        </p:txBody>
      </p:sp>
      <p:pic>
        <p:nvPicPr>
          <p:cNvPr id="8" name="חג לי - חג לי">
            <a:hlinkClick r:id="" action="ppaction://media"/>
            <a:extLst>
              <a:ext uri="{FF2B5EF4-FFF2-40B4-BE49-F238E27FC236}">
                <a16:creationId xmlns:a16="http://schemas.microsoft.com/office/drawing/2014/main" id="{0E92C8A3-23AA-44F5-8A6E-A57634AE6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1938" y="2026920"/>
            <a:ext cx="3125948" cy="3125948"/>
          </a:xfrm>
          <a:prstGeom prst="rect">
            <a:avLst/>
          </a:prstGeom>
        </p:spPr>
      </p:pic>
      <p:pic>
        <p:nvPicPr>
          <p:cNvPr id="2050" name="Picture 2" descr="Cosmos Flower - Free photo on Pixabay">
            <a:extLst>
              <a:ext uri="{FF2B5EF4-FFF2-40B4-BE49-F238E27FC236}">
                <a16:creationId xmlns:a16="http://schemas.microsoft.com/office/drawing/2014/main" id="{EE15EAA9-BBD2-4736-9806-FBCC88C51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973" y="1705132"/>
            <a:ext cx="6181407" cy="412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62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ומה עוד?</a:t>
            </a:r>
          </a:p>
        </p:txBody>
      </p: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574CB02F-E613-43B4-AE9D-755D80B88E24}"/>
              </a:ext>
            </a:extLst>
          </p:cNvPr>
          <p:cNvGrpSpPr/>
          <p:nvPr/>
        </p:nvGrpSpPr>
        <p:grpSpPr>
          <a:xfrm>
            <a:off x="6880593" y="3616981"/>
            <a:ext cx="4960918" cy="2115235"/>
            <a:chOff x="6880593" y="3616981"/>
            <a:chExt cx="4960918" cy="2115235"/>
          </a:xfrm>
        </p:grpSpPr>
        <p:grpSp>
          <p:nvGrpSpPr>
            <p:cNvPr id="14" name="קבוצה 13">
              <a:extLst>
                <a:ext uri="{FF2B5EF4-FFF2-40B4-BE49-F238E27FC236}">
                  <a16:creationId xmlns:a16="http://schemas.microsoft.com/office/drawing/2014/main" id="{7231E36C-75E9-42D7-9522-BF8198FEC755}"/>
                </a:ext>
              </a:extLst>
            </p:cNvPr>
            <p:cNvGrpSpPr/>
            <p:nvPr/>
          </p:nvGrpSpPr>
          <p:grpSpPr>
            <a:xfrm>
              <a:off x="6880593" y="3676280"/>
              <a:ext cx="4960918" cy="2055936"/>
              <a:chOff x="6880593" y="3676280"/>
              <a:chExt cx="4960918" cy="2055936"/>
            </a:xfrm>
          </p:grpSpPr>
          <p:sp>
            <p:nvSpPr>
              <p:cNvPr id="20" name="מלבן: פינות מעוגלות 19">
                <a:extLst>
                  <a:ext uri="{FF2B5EF4-FFF2-40B4-BE49-F238E27FC236}">
                    <a16:creationId xmlns:a16="http://schemas.microsoft.com/office/drawing/2014/main" id="{4D09C1DE-D7F9-4433-B0BB-5805BD85BFA5}"/>
                  </a:ext>
                </a:extLst>
              </p:cNvPr>
              <p:cNvSpPr/>
              <p:nvPr/>
            </p:nvSpPr>
            <p:spPr>
              <a:xfrm>
                <a:off x="6880593" y="3676280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1F4FB153-643A-4A97-A532-6C040B426F85}"/>
                  </a:ext>
                </a:extLst>
              </p:cNvPr>
              <p:cNvSpPr/>
              <p:nvPr/>
            </p:nvSpPr>
            <p:spPr>
              <a:xfrm>
                <a:off x="7745732" y="5255437"/>
                <a:ext cx="3892411" cy="469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לשתף את בני המשפחה בשיר  שלמדנו</a:t>
                </a:r>
              </a:p>
            </p:txBody>
          </p:sp>
          <p:sp>
            <p:nvSpPr>
              <p:cNvPr id="21" name="תרשים זרימה: מחבר 20">
                <a:extLst>
                  <a:ext uri="{FF2B5EF4-FFF2-40B4-BE49-F238E27FC236}">
                    <a16:creationId xmlns:a16="http://schemas.microsoft.com/office/drawing/2014/main" id="{FB82C37A-A60A-4318-B5D6-EFF1C3567C46}"/>
                  </a:ext>
                </a:extLst>
              </p:cNvPr>
              <p:cNvSpPr/>
              <p:nvPr/>
            </p:nvSpPr>
            <p:spPr>
              <a:xfrm>
                <a:off x="11132097" y="3847609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3</a:t>
                </a:r>
              </a:p>
            </p:txBody>
          </p:sp>
        </p:grpSp>
        <p:pic>
          <p:nvPicPr>
            <p:cNvPr id="2054" name="Picture 6" descr="Singing, Kids, Child, Group, Children">
              <a:extLst>
                <a:ext uri="{FF2B5EF4-FFF2-40B4-BE49-F238E27FC236}">
                  <a16:creationId xmlns:a16="http://schemas.microsoft.com/office/drawing/2014/main" id="{35CED97F-43BF-4393-955A-D3FC02CFF4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6700" y="3616981"/>
              <a:ext cx="3940732" cy="197036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קבוצה 30">
            <a:extLst>
              <a:ext uri="{FF2B5EF4-FFF2-40B4-BE49-F238E27FC236}">
                <a16:creationId xmlns:a16="http://schemas.microsoft.com/office/drawing/2014/main" id="{13E5D6F6-BEE5-42D6-9B38-76C913DF6637}"/>
              </a:ext>
            </a:extLst>
          </p:cNvPr>
          <p:cNvGrpSpPr/>
          <p:nvPr/>
        </p:nvGrpSpPr>
        <p:grpSpPr>
          <a:xfrm>
            <a:off x="792166" y="3644524"/>
            <a:ext cx="4960918" cy="2055936"/>
            <a:chOff x="792166" y="3644524"/>
            <a:chExt cx="4960918" cy="2055936"/>
          </a:xfrm>
        </p:grpSpPr>
        <p:grpSp>
          <p:nvGrpSpPr>
            <p:cNvPr id="16" name="קבוצה 15">
              <a:extLst>
                <a:ext uri="{FF2B5EF4-FFF2-40B4-BE49-F238E27FC236}">
                  <a16:creationId xmlns:a16="http://schemas.microsoft.com/office/drawing/2014/main" id="{7E0FE766-57BA-45CD-A035-7E31D3F2D933}"/>
                </a:ext>
              </a:extLst>
            </p:cNvPr>
            <p:cNvGrpSpPr/>
            <p:nvPr/>
          </p:nvGrpSpPr>
          <p:grpSpPr>
            <a:xfrm>
              <a:off x="792166" y="3644524"/>
              <a:ext cx="4960918" cy="2055936"/>
              <a:chOff x="792166" y="3644524"/>
              <a:chExt cx="4960918" cy="2055936"/>
            </a:xfrm>
          </p:grpSpPr>
          <p:sp>
            <p:nvSpPr>
              <p:cNvPr id="24" name="מלבן: פינות מעוגלות 23">
                <a:extLst>
                  <a:ext uri="{FF2B5EF4-FFF2-40B4-BE49-F238E27FC236}">
                    <a16:creationId xmlns:a16="http://schemas.microsoft.com/office/drawing/2014/main" id="{05E87044-CD37-40B1-9E46-64699B62EEC8}"/>
                  </a:ext>
                </a:extLst>
              </p:cNvPr>
              <p:cNvSpPr/>
              <p:nvPr/>
            </p:nvSpPr>
            <p:spPr>
              <a:xfrm>
                <a:off x="792166" y="3644524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1E634B3B-274C-4770-872C-5AA9B2BF3999}"/>
                  </a:ext>
                </a:extLst>
              </p:cNvPr>
              <p:cNvSpPr/>
              <p:nvPr/>
            </p:nvSpPr>
            <p:spPr>
              <a:xfrm>
                <a:off x="2372759" y="4286606"/>
                <a:ext cx="3142506" cy="1300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בעזרת בני המשפחה לשתף אותנו בתצלומים שלכם מכינים עוגיות</a:t>
                </a:r>
              </a:p>
            </p:txBody>
          </p:sp>
          <p:sp>
            <p:nvSpPr>
              <p:cNvPr id="25" name="תרשים זרימה: מחבר 24">
                <a:extLst>
                  <a:ext uri="{FF2B5EF4-FFF2-40B4-BE49-F238E27FC236}">
                    <a16:creationId xmlns:a16="http://schemas.microsoft.com/office/drawing/2014/main" id="{06F6DD4F-8A57-490D-A15E-E9D137A36F85}"/>
                  </a:ext>
                </a:extLst>
              </p:cNvPr>
              <p:cNvSpPr/>
              <p:nvPr/>
            </p:nvSpPr>
            <p:spPr>
              <a:xfrm>
                <a:off x="5043670" y="378011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4</a:t>
                </a:r>
              </a:p>
            </p:txBody>
          </p:sp>
        </p:grpSp>
        <p:pic>
          <p:nvPicPr>
            <p:cNvPr id="27" name="תמונה 26">
              <a:extLst>
                <a:ext uri="{FF2B5EF4-FFF2-40B4-BE49-F238E27FC236}">
                  <a16:creationId xmlns:a16="http://schemas.microsoft.com/office/drawing/2014/main" id="{D972084E-4925-460F-A55D-0FFF29A732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004" t="45648" r="50000" b="7074"/>
            <a:stretch/>
          </p:blipFill>
          <p:spPr>
            <a:xfrm>
              <a:off x="948197" y="3738391"/>
              <a:ext cx="1512199" cy="1828327"/>
            </a:xfrm>
            <a:prstGeom prst="rect">
              <a:avLst/>
            </a:prstGeom>
          </p:spPr>
        </p:pic>
      </p:grpSp>
      <p:grpSp>
        <p:nvGrpSpPr>
          <p:cNvPr id="30" name="קבוצה 29">
            <a:extLst>
              <a:ext uri="{FF2B5EF4-FFF2-40B4-BE49-F238E27FC236}">
                <a16:creationId xmlns:a16="http://schemas.microsoft.com/office/drawing/2014/main" id="{06200822-CB9B-4A51-98EB-B49D8ED9E056}"/>
              </a:ext>
            </a:extLst>
          </p:cNvPr>
          <p:cNvGrpSpPr/>
          <p:nvPr/>
        </p:nvGrpSpPr>
        <p:grpSpPr>
          <a:xfrm>
            <a:off x="827140" y="1074656"/>
            <a:ext cx="4960918" cy="2354343"/>
            <a:chOff x="827140" y="1074656"/>
            <a:chExt cx="4960918" cy="2354343"/>
          </a:xfrm>
        </p:grpSpPr>
        <p:grpSp>
          <p:nvGrpSpPr>
            <p:cNvPr id="15" name="קבוצה 14">
              <a:extLst>
                <a:ext uri="{FF2B5EF4-FFF2-40B4-BE49-F238E27FC236}">
                  <a16:creationId xmlns:a16="http://schemas.microsoft.com/office/drawing/2014/main" id="{B55981C0-08A4-41FE-9035-DCFD30DD36ED}"/>
                </a:ext>
              </a:extLst>
            </p:cNvPr>
            <p:cNvGrpSpPr/>
            <p:nvPr/>
          </p:nvGrpSpPr>
          <p:grpSpPr>
            <a:xfrm>
              <a:off x="827140" y="1074656"/>
              <a:ext cx="4960918" cy="2354343"/>
              <a:chOff x="827140" y="1074657"/>
              <a:chExt cx="4960918" cy="2055936"/>
            </a:xfrm>
          </p:grpSpPr>
          <p:sp>
            <p:nvSpPr>
              <p:cNvPr id="22" name="מלבן: פינות מעוגלות 21">
                <a:extLst>
                  <a:ext uri="{FF2B5EF4-FFF2-40B4-BE49-F238E27FC236}">
                    <a16:creationId xmlns:a16="http://schemas.microsoft.com/office/drawing/2014/main" id="{F58119F6-9BEA-4DB6-9662-09855DAEB904}"/>
                  </a:ext>
                </a:extLst>
              </p:cNvPr>
              <p:cNvSpPr/>
              <p:nvPr/>
            </p:nvSpPr>
            <p:spPr>
              <a:xfrm>
                <a:off x="827140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3FDBBDEB-2EC6-45D3-BF69-C4EF326A86A6}"/>
                  </a:ext>
                </a:extLst>
              </p:cNvPr>
              <p:cNvSpPr/>
              <p:nvPr/>
            </p:nvSpPr>
            <p:spPr>
              <a:xfrm>
                <a:off x="2079171" y="2495694"/>
                <a:ext cx="3160413" cy="410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להכין עוגיות לבני המשפחה</a:t>
                </a:r>
              </a:p>
            </p:txBody>
          </p:sp>
          <p:sp>
            <p:nvSpPr>
              <p:cNvPr id="23" name="תרשים זרימה: מחבר 22">
                <a:extLst>
                  <a:ext uri="{FF2B5EF4-FFF2-40B4-BE49-F238E27FC236}">
                    <a16:creationId xmlns:a16="http://schemas.microsoft.com/office/drawing/2014/main" id="{10405244-1DF5-4FB0-B9CD-3AED0ACE4162}"/>
                  </a:ext>
                </a:extLst>
              </p:cNvPr>
              <p:cNvSpPr/>
              <p:nvPr/>
            </p:nvSpPr>
            <p:spPr>
              <a:xfrm>
                <a:off x="5078644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2</a:t>
                </a:r>
              </a:p>
            </p:txBody>
          </p:sp>
        </p:grpSp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F03C7388-DBA8-4E50-A14E-126B1FA47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484" y="1157540"/>
              <a:ext cx="1249624" cy="2055936"/>
            </a:xfrm>
            <a:prstGeom prst="rect">
              <a:avLst/>
            </a:prstGeom>
          </p:spPr>
        </p:pic>
      </p:grpSp>
      <p:grpSp>
        <p:nvGrpSpPr>
          <p:cNvPr id="29" name="קבוצה 28">
            <a:extLst>
              <a:ext uri="{FF2B5EF4-FFF2-40B4-BE49-F238E27FC236}">
                <a16:creationId xmlns:a16="http://schemas.microsoft.com/office/drawing/2014/main" id="{C2F7D490-EC9C-4412-AC7B-2F4EEB27B3A1}"/>
              </a:ext>
            </a:extLst>
          </p:cNvPr>
          <p:cNvGrpSpPr/>
          <p:nvPr/>
        </p:nvGrpSpPr>
        <p:grpSpPr>
          <a:xfrm>
            <a:off x="6881567" y="1074657"/>
            <a:ext cx="4960918" cy="2097035"/>
            <a:chOff x="6881567" y="1074657"/>
            <a:chExt cx="4960918" cy="2097035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D4F55554-612C-4BDA-B97D-C4709ED00840}"/>
                </a:ext>
              </a:extLst>
            </p:cNvPr>
            <p:cNvGrpSpPr/>
            <p:nvPr/>
          </p:nvGrpSpPr>
          <p:grpSpPr>
            <a:xfrm>
              <a:off x="6881567" y="1074657"/>
              <a:ext cx="4960918" cy="2097035"/>
              <a:chOff x="6881567" y="1074657"/>
              <a:chExt cx="4960918" cy="2097035"/>
            </a:xfrm>
          </p:grpSpPr>
          <p:sp>
            <p:nvSpPr>
              <p:cNvPr id="4" name="מלבן: פינות מעוגלות 3">
                <a:extLst>
                  <a:ext uri="{FF2B5EF4-FFF2-40B4-BE49-F238E27FC236}">
                    <a16:creationId xmlns:a16="http://schemas.microsoft.com/office/drawing/2014/main" id="{628C75C3-9A11-4876-8FD8-8B5ED4A45AF0}"/>
                  </a:ext>
                </a:extLst>
              </p:cNvPr>
              <p:cNvSpPr/>
              <p:nvPr/>
            </p:nvSpPr>
            <p:spPr>
              <a:xfrm>
                <a:off x="6881567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7D04A645-86BE-4B2B-AABB-E46748D5E3DB}"/>
                  </a:ext>
                </a:extLst>
              </p:cNvPr>
              <p:cNvSpPr/>
              <p:nvPr/>
            </p:nvSpPr>
            <p:spPr>
              <a:xfrm>
                <a:off x="7610580" y="2701948"/>
                <a:ext cx="3693640" cy="469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להמציא עוגיות מיוחדות משל עצמכם</a:t>
                </a:r>
              </a:p>
            </p:txBody>
          </p:sp>
          <p:sp>
            <p:nvSpPr>
              <p:cNvPr id="12" name="תרשים זרימה: מחבר 11">
                <a:extLst>
                  <a:ext uri="{FF2B5EF4-FFF2-40B4-BE49-F238E27FC236}">
                    <a16:creationId xmlns:a16="http://schemas.microsoft.com/office/drawing/2014/main" id="{6193300C-0926-493C-90D2-E23A04DD455D}"/>
                  </a:ext>
                </a:extLst>
              </p:cNvPr>
              <p:cNvSpPr/>
              <p:nvPr/>
            </p:nvSpPr>
            <p:spPr>
              <a:xfrm>
                <a:off x="11133071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1</a:t>
                </a:r>
              </a:p>
            </p:txBody>
          </p:sp>
        </p:grpSp>
        <p:pic>
          <p:nvPicPr>
            <p:cNvPr id="28" name="תמונה 27">
              <a:extLst>
                <a:ext uri="{FF2B5EF4-FFF2-40B4-BE49-F238E27FC236}">
                  <a16:creationId xmlns:a16="http://schemas.microsoft.com/office/drawing/2014/main" id="{A912AF3A-26BC-42FD-9ACC-7B83BB73C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9137" y="1122422"/>
              <a:ext cx="1321546" cy="16407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935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עשינו היום? </a:t>
            </a:r>
          </a:p>
        </p:txBody>
      </p:sp>
      <p:grpSp>
        <p:nvGrpSpPr>
          <p:cNvPr id="11" name="קבוצה 10">
            <a:extLst>
              <a:ext uri="{FF2B5EF4-FFF2-40B4-BE49-F238E27FC236}">
                <a16:creationId xmlns:a16="http://schemas.microsoft.com/office/drawing/2014/main" id="{5B01B232-7106-448B-A8C9-B0700CC77AA3}"/>
              </a:ext>
            </a:extLst>
          </p:cNvPr>
          <p:cNvGrpSpPr/>
          <p:nvPr/>
        </p:nvGrpSpPr>
        <p:grpSpPr>
          <a:xfrm>
            <a:off x="6881465" y="1074965"/>
            <a:ext cx="4960272" cy="2055669"/>
            <a:chOff x="6881465" y="1074965"/>
            <a:chExt cx="4960272" cy="2055669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D4F55554-612C-4BDA-B97D-C4709ED00840}"/>
                </a:ext>
              </a:extLst>
            </p:cNvPr>
            <p:cNvGrpSpPr/>
            <p:nvPr/>
          </p:nvGrpSpPr>
          <p:grpSpPr>
            <a:xfrm>
              <a:off x="6881465" y="1074965"/>
              <a:ext cx="4960272" cy="2055669"/>
              <a:chOff x="6881567" y="1074657"/>
              <a:chExt cx="4960918" cy="2055936"/>
            </a:xfrm>
          </p:grpSpPr>
          <p:sp>
            <p:nvSpPr>
              <p:cNvPr id="4" name="מלבן: פינות מעוגלות 3">
                <a:extLst>
                  <a:ext uri="{FF2B5EF4-FFF2-40B4-BE49-F238E27FC236}">
                    <a16:creationId xmlns:a16="http://schemas.microsoft.com/office/drawing/2014/main" id="{628C75C3-9A11-4876-8FD8-8B5ED4A45AF0}"/>
                  </a:ext>
                </a:extLst>
              </p:cNvPr>
              <p:cNvSpPr/>
              <p:nvPr/>
            </p:nvSpPr>
            <p:spPr>
              <a:xfrm>
                <a:off x="6881567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7D04A645-86BE-4B2B-AABB-E46748D5E3DB}"/>
                  </a:ext>
                </a:extLst>
              </p:cNvPr>
              <p:cNvSpPr/>
              <p:nvPr/>
            </p:nvSpPr>
            <p:spPr>
              <a:xfrm>
                <a:off x="8831836" y="2589792"/>
                <a:ext cx="1149824" cy="5117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שרנו שיר</a:t>
                </a:r>
                <a:endParaRPr lang="he-IL" b="1" dirty="0">
                  <a:solidFill>
                    <a:srgbClr val="0070C0"/>
                  </a:solidFill>
                  <a:latin typeface="Varela Round" panose="00000500000000000000" pitchFamily="2" charset="-79"/>
                  <a:cs typeface="Varela Round" panose="00000500000000000000" pitchFamily="2" charset="-79"/>
                  <a:sym typeface="Varela Round"/>
                </a:endParaRPr>
              </a:p>
            </p:txBody>
          </p:sp>
          <p:sp>
            <p:nvSpPr>
              <p:cNvPr id="12" name="תרשים זרימה: מחבר 11">
                <a:extLst>
                  <a:ext uri="{FF2B5EF4-FFF2-40B4-BE49-F238E27FC236}">
                    <a16:creationId xmlns:a16="http://schemas.microsoft.com/office/drawing/2014/main" id="{6193300C-0926-493C-90D2-E23A04DD455D}"/>
                  </a:ext>
                </a:extLst>
              </p:cNvPr>
              <p:cNvSpPr/>
              <p:nvPr/>
            </p:nvSpPr>
            <p:spPr>
              <a:xfrm>
                <a:off x="11133071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1</a:t>
                </a:r>
              </a:p>
            </p:txBody>
          </p:sp>
        </p:grpSp>
        <p:pic>
          <p:nvPicPr>
            <p:cNvPr id="28" name="Picture 3" descr="A close up of a sign&#10;&#10;Description automatically generated">
              <a:extLst>
                <a:ext uri="{FF2B5EF4-FFF2-40B4-BE49-F238E27FC236}">
                  <a16:creationId xmlns:a16="http://schemas.microsoft.com/office/drawing/2014/main" id="{5BBCA434-2145-4189-9AFF-E36ACFA0A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9860" y="1344717"/>
              <a:ext cx="1427412" cy="979115"/>
            </a:xfrm>
            <a:prstGeom prst="rect">
              <a:avLst/>
            </a:prstGeom>
          </p:spPr>
        </p:pic>
      </p:grp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0309ED45-0200-4787-85DB-C3ED96366146}"/>
              </a:ext>
            </a:extLst>
          </p:cNvPr>
          <p:cNvGrpSpPr/>
          <p:nvPr/>
        </p:nvGrpSpPr>
        <p:grpSpPr>
          <a:xfrm>
            <a:off x="827826" y="1074964"/>
            <a:ext cx="4960272" cy="2055668"/>
            <a:chOff x="827826" y="1074964"/>
            <a:chExt cx="4960272" cy="2055668"/>
          </a:xfrm>
        </p:grpSpPr>
        <p:grpSp>
          <p:nvGrpSpPr>
            <p:cNvPr id="15" name="קבוצה 14">
              <a:extLst>
                <a:ext uri="{FF2B5EF4-FFF2-40B4-BE49-F238E27FC236}">
                  <a16:creationId xmlns:a16="http://schemas.microsoft.com/office/drawing/2014/main" id="{B55981C0-08A4-41FE-9035-DCFD30DD36ED}"/>
                </a:ext>
              </a:extLst>
            </p:cNvPr>
            <p:cNvGrpSpPr/>
            <p:nvPr/>
          </p:nvGrpSpPr>
          <p:grpSpPr>
            <a:xfrm>
              <a:off x="827826" y="1074964"/>
              <a:ext cx="4960272" cy="2055668"/>
              <a:chOff x="827140" y="1074657"/>
              <a:chExt cx="4960918" cy="2055936"/>
            </a:xfrm>
          </p:grpSpPr>
          <p:sp>
            <p:nvSpPr>
              <p:cNvPr id="22" name="מלבן: פינות מעוגלות 21">
                <a:extLst>
                  <a:ext uri="{FF2B5EF4-FFF2-40B4-BE49-F238E27FC236}">
                    <a16:creationId xmlns:a16="http://schemas.microsoft.com/office/drawing/2014/main" id="{F58119F6-9BEA-4DB6-9662-09855DAEB904}"/>
                  </a:ext>
                </a:extLst>
              </p:cNvPr>
              <p:cNvSpPr/>
              <p:nvPr/>
            </p:nvSpPr>
            <p:spPr>
              <a:xfrm>
                <a:off x="827140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 dirty="0"/>
              </a:p>
            </p:txBody>
          </p:sp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3FDBBDEB-2EC6-45D3-BF69-C4EF326A86A6}"/>
                  </a:ext>
                </a:extLst>
              </p:cNvPr>
              <p:cNvSpPr/>
              <p:nvPr/>
            </p:nvSpPr>
            <p:spPr>
              <a:xfrm>
                <a:off x="1982882" y="2604501"/>
                <a:ext cx="2450029" cy="511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למדנו על חג המימונה</a:t>
                </a:r>
              </a:p>
            </p:txBody>
          </p:sp>
          <p:sp>
            <p:nvSpPr>
              <p:cNvPr id="23" name="תרשים זרימה: מחבר 22">
                <a:extLst>
                  <a:ext uri="{FF2B5EF4-FFF2-40B4-BE49-F238E27FC236}">
                    <a16:creationId xmlns:a16="http://schemas.microsoft.com/office/drawing/2014/main" id="{10405244-1DF5-4FB0-B9CD-3AED0ACE4162}"/>
                  </a:ext>
                </a:extLst>
              </p:cNvPr>
              <p:cNvSpPr/>
              <p:nvPr/>
            </p:nvSpPr>
            <p:spPr>
              <a:xfrm>
                <a:off x="5078644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2</a:t>
                </a:r>
              </a:p>
            </p:txBody>
          </p:sp>
        </p:grpSp>
        <p:pic>
          <p:nvPicPr>
            <p:cNvPr id="24" name="גרפיקה 2" descr="סקירת לקוח">
              <a:extLst>
                <a:ext uri="{FF2B5EF4-FFF2-40B4-BE49-F238E27FC236}">
                  <a16:creationId xmlns:a16="http://schemas.microsoft.com/office/drawing/2014/main" id="{8CB8F7FC-9750-4AC9-AD1C-EBD34158DD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73" y="1203187"/>
              <a:ext cx="1388640" cy="139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EF929949-1070-49C9-A87F-34FF04DE645E}"/>
              </a:ext>
            </a:extLst>
          </p:cNvPr>
          <p:cNvGrpSpPr/>
          <p:nvPr/>
        </p:nvGrpSpPr>
        <p:grpSpPr>
          <a:xfrm>
            <a:off x="3871208" y="3556061"/>
            <a:ext cx="4960272" cy="2055668"/>
            <a:chOff x="6880491" y="3676249"/>
            <a:chExt cx="4960272" cy="2055668"/>
          </a:xfrm>
        </p:grpSpPr>
        <p:sp>
          <p:nvSpPr>
            <p:cNvPr id="20" name="מלבן: פינות מעוגלות 19">
              <a:extLst>
                <a:ext uri="{FF2B5EF4-FFF2-40B4-BE49-F238E27FC236}">
                  <a16:creationId xmlns:a16="http://schemas.microsoft.com/office/drawing/2014/main" id="{4D09C1DE-D7F9-4433-B0BB-5805BD85BFA5}"/>
                </a:ext>
              </a:extLst>
            </p:cNvPr>
            <p:cNvSpPr/>
            <p:nvPr/>
          </p:nvSpPr>
          <p:spPr>
            <a:xfrm>
              <a:off x="6880491" y="3676249"/>
              <a:ext cx="4960272" cy="205566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מלבן 9">
              <a:extLst>
                <a:ext uri="{FF2B5EF4-FFF2-40B4-BE49-F238E27FC236}">
                  <a16:creationId xmlns:a16="http://schemas.microsoft.com/office/drawing/2014/main" id="{1F4FB153-643A-4A97-A532-6C040B426F85}"/>
                </a:ext>
              </a:extLst>
            </p:cNvPr>
            <p:cNvSpPr/>
            <p:nvPr/>
          </p:nvSpPr>
          <p:spPr>
            <a:xfrm>
              <a:off x="8046808" y="5245378"/>
              <a:ext cx="2627643" cy="4697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he-IL" b="1" dirty="0">
                  <a:solidFill>
                    <a:srgbClr val="0070C0"/>
                  </a:solidFill>
                  <a:latin typeface="Varela Round" panose="00000500000000000000" pitchFamily="2" charset="-79"/>
                  <a:cs typeface="Varela Round" panose="00000500000000000000" pitchFamily="2" charset="-79"/>
                  <a:sym typeface="Varela Round"/>
                </a:rPr>
                <a:t>הכנו עוגיות מסורתיות לחג</a:t>
              </a:r>
            </a:p>
          </p:txBody>
        </p:sp>
        <p:sp>
          <p:nvSpPr>
            <p:cNvPr id="21" name="תרשים זרימה: מחבר 20">
              <a:extLst>
                <a:ext uri="{FF2B5EF4-FFF2-40B4-BE49-F238E27FC236}">
                  <a16:creationId xmlns:a16="http://schemas.microsoft.com/office/drawing/2014/main" id="{FB82C37A-A60A-4318-B5D6-EFF1C3567C46}"/>
                </a:ext>
              </a:extLst>
            </p:cNvPr>
            <p:cNvSpPr/>
            <p:nvPr/>
          </p:nvSpPr>
          <p:spPr>
            <a:xfrm>
              <a:off x="11131441" y="3847556"/>
              <a:ext cx="534696" cy="497319"/>
            </a:xfrm>
            <a:prstGeom prst="flowChartConnecto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he-IL" dirty="0"/>
                <a:t>3</a:t>
              </a:r>
            </a:p>
          </p:txBody>
        </p:sp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D1CBE2E7-7105-4BB6-95EC-3802488A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372941" y="3778837"/>
              <a:ext cx="2069955" cy="15988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13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92" y="-134696"/>
            <a:ext cx="11160000" cy="1061791"/>
          </a:xfrm>
        </p:spPr>
        <p:txBody>
          <a:bodyPr/>
          <a:lstStyle/>
          <a:p>
            <a:r>
              <a:rPr lang="he-IL" dirty="0">
                <a:cs typeface="Varela Round"/>
              </a:rPr>
              <a:t>ערכו והכינו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e-IL" sz="3200" dirty="0">
              <a:cs typeface="Varela Round"/>
            </a:endParaRPr>
          </a:p>
          <a:p>
            <a:pPr marL="0" indent="0">
              <a:buNone/>
            </a:pPr>
            <a:endParaRPr lang="he-IL" sz="3200" dirty="0">
              <a:cs typeface="Varela Round"/>
            </a:endParaRPr>
          </a:p>
          <a:p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1025584" y="1039908"/>
            <a:ext cx="10498016" cy="79037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70000"/>
              </a:lnSpc>
              <a:spcBef>
                <a:spcPct val="0"/>
              </a:spcBef>
              <a:defRPr/>
            </a:pP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אורנה ויינשטיין מנהלת גן בדימוס, מפיקת אירועי חינה.</a:t>
            </a:r>
          </a:p>
          <a:p>
            <a:pPr>
              <a:lnSpc>
                <a:spcPct val="170000"/>
              </a:lnSpc>
              <a:spcBef>
                <a:spcPct val="0"/>
              </a:spcBef>
              <a:defRPr/>
            </a:pP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אינה </a:t>
            </a:r>
            <a:r>
              <a:rPr lang="he-IL" altLang="he-IL" sz="3200" dirty="0" err="1">
                <a:solidFill>
                  <a:srgbClr val="002060"/>
                </a:solidFill>
                <a:cs typeface="Varela Round"/>
              </a:rPr>
              <a:t>פלוטוב</a:t>
            </a: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, מנהלת היחידה למידענות וטכנולוגיות למידה, האגף לחינוך קדם יסודי</a:t>
            </a:r>
          </a:p>
          <a:p>
            <a:pPr>
              <a:lnSpc>
                <a:spcPct val="170000"/>
              </a:lnSpc>
              <a:spcBef>
                <a:spcPct val="0"/>
              </a:spcBef>
              <a:defRPr/>
            </a:pP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רינת אלפיה, מדריכה ארצית ללמידה מרחוק, </a:t>
            </a:r>
            <a:r>
              <a:rPr lang="he-IL" altLang="he-IL" sz="3200" dirty="0" err="1">
                <a:solidFill>
                  <a:srgbClr val="002060"/>
                </a:solidFill>
                <a:cs typeface="Varela Round"/>
              </a:rPr>
              <a:t>מינהל</a:t>
            </a: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 תקשוב טכנולוגיה ומערכות מידע, האגף לחינוך קדם יסודי.</a:t>
            </a: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latin typeface="Varela Round" pitchFamily="2" charset="-79"/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latin typeface="Varela Round" pitchFamily="2" charset="-79"/>
              <a:cs typeface="Varela Round"/>
            </a:endParaRPr>
          </a:p>
        </p:txBody>
      </p:sp>
    </p:spTree>
    <p:extLst>
      <p:ext uri="{BB962C8B-B14F-4D97-AF65-F5344CB8AC3E}">
        <p14:creationId xmlns:p14="http://schemas.microsoft.com/office/powerpoint/2010/main" val="351816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קרדיטים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5F4BA-8660-4A38-BA38-3CDFFA9EB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206" y="1580767"/>
            <a:ext cx="11160000" cy="4680000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he-IL" sz="3600" dirty="0"/>
              <a:t>השיר: איזה חג-לי , מילים לאה נאור , לחן, משה וילנסקי, ביצוע אושיק לוי ולהקת שוקולד מנטה מסטיק</a:t>
            </a:r>
          </a:p>
          <a:p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3178680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423F6F61-4567-462B-A618-70CBC508D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72" r="34234" b="66411"/>
          <a:stretch/>
        </p:blipFill>
        <p:spPr>
          <a:xfrm>
            <a:off x="4775372" y="446"/>
            <a:ext cx="3241542" cy="183823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04EE8F9-32B7-45EB-8FC4-CC451E605118}"/>
              </a:ext>
            </a:extLst>
          </p:cNvPr>
          <p:cNvSpPr txBox="1"/>
          <p:nvPr/>
        </p:nvSpPr>
        <p:spPr>
          <a:xfrm>
            <a:off x="647255" y="3016166"/>
            <a:ext cx="11172957" cy="26181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895260">
              <a:lnSpc>
                <a:spcPct val="150000"/>
              </a:lnSpc>
            </a:pPr>
            <a:r>
              <a:rPr lang="he-IL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השימוש ביצירות במהלך שידור זה נעשה לפי סעיף 27א לחוק זכות יוצרים, תשס"ח-2007. אם הינך בעל הזכויות באחת היצירות, באפשרותך לבקש מאיתנו לחדול מהשימוש ביצירה, זאת באמצעות פנייה לדוא"ל </a:t>
            </a:r>
            <a:r>
              <a:rPr lang="en-US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rights@education.gov.il</a:t>
            </a:r>
            <a:endParaRPr lang="he-IL" sz="2800" dirty="0">
              <a:solidFill>
                <a:srgbClr val="192A72"/>
              </a:solidFill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0276247E-F89D-4BE1-B3D6-7FE06BEB5A42}"/>
              </a:ext>
            </a:extLst>
          </p:cNvPr>
          <p:cNvSpPr/>
          <p:nvPr/>
        </p:nvSpPr>
        <p:spPr>
          <a:xfrm>
            <a:off x="794" y="1838683"/>
            <a:ext cx="12188825" cy="76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נוהל שימוש ביצירות מוגנות בזכויות יוצרים ואיתור בעלי זכויות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2511</TotalTime>
  <Words>338</Words>
  <Application>Microsoft Office PowerPoint</Application>
  <PresentationFormat>Custom</PresentationFormat>
  <Paragraphs>50</Paragraphs>
  <Slides>11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Varela Round</vt:lpstr>
      <vt:lpstr>ערכת נושא Office</vt:lpstr>
      <vt:lpstr>מערכת שידורים לאומית</vt:lpstr>
      <vt:lpstr> מכינים עוגיות מסורתיות לחג המימונה </vt:lpstr>
      <vt:lpstr>מה נעשה היום? </vt:lpstr>
      <vt:lpstr>PowerPoint Presentation</vt:lpstr>
      <vt:lpstr>PowerPoint Presentation</vt:lpstr>
      <vt:lpstr>איזה חג לי מילים: לאה נאור לחן: משה וילנסקי</vt:lpstr>
      <vt:lpstr>ומה עוד?</vt:lpstr>
      <vt:lpstr>מה עשינו היום? </vt:lpstr>
      <vt:lpstr>ערכו והכינו</vt:lpstr>
      <vt:lpstr>קרדיטים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מערכת שידורים לאומית</dc:title>
  <dc:creator>Tzuri Mesika</dc:creator>
  <cp:lastModifiedBy>Sivan Shimshila</cp:lastModifiedBy>
  <cp:revision>96</cp:revision>
  <dcterms:created xsi:type="dcterms:W3CDTF">2020-03-28T15:56:54Z</dcterms:created>
  <dcterms:modified xsi:type="dcterms:W3CDTF">2020-04-07T08:09:31Z</dcterms:modified>
</cp:coreProperties>
</file>