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7"/>
  </p:notesMasterIdLst>
  <p:sldIdLst>
    <p:sldId id="257" r:id="rId2"/>
    <p:sldId id="262" r:id="rId3"/>
    <p:sldId id="296" r:id="rId4"/>
    <p:sldId id="318" r:id="rId5"/>
    <p:sldId id="263" r:id="rId6"/>
    <p:sldId id="320" r:id="rId7"/>
    <p:sldId id="319" r:id="rId8"/>
    <p:sldId id="321" r:id="rId9"/>
    <p:sldId id="298" r:id="rId10"/>
    <p:sldId id="289" r:id="rId11"/>
    <p:sldId id="299" r:id="rId12"/>
    <p:sldId id="312" r:id="rId13"/>
    <p:sldId id="322" r:id="rId14"/>
    <p:sldId id="314" r:id="rId15"/>
    <p:sldId id="316" r:id="rId16"/>
    <p:sldId id="313" r:id="rId17"/>
    <p:sldId id="300" r:id="rId18"/>
    <p:sldId id="301" r:id="rId19"/>
    <p:sldId id="323" r:id="rId20"/>
    <p:sldId id="302" r:id="rId21"/>
    <p:sldId id="305" r:id="rId22"/>
    <p:sldId id="325" r:id="rId23"/>
    <p:sldId id="309" r:id="rId24"/>
    <p:sldId id="326" r:id="rId25"/>
    <p:sldId id="327" r:id="rId26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55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ה'/ניסן/תש"ף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0110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3356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006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9823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789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812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7327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5218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4543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3763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41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1245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8774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157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373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8695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925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608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047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3"/>
            <a:ext cx="10872000" cy="64209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ה'/ניסן/תש"ף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3" r:id="rId6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p4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סבולת לב ריאה וקואורדינציה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1516691" y="998455"/>
            <a:ext cx="9000000" cy="540000"/>
          </a:xfrm>
        </p:spPr>
        <p:txBody>
          <a:bodyPr/>
          <a:lstStyle/>
          <a:p>
            <a:r>
              <a:rPr lang="he-IL" dirty="0"/>
              <a:t>על תרגיל זה נחזור פעמיים עם מנוחה בין סט לסט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2285013" y="1701220"/>
            <a:ext cx="9000000" cy="41525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ריצה לאורך המטאטא מצד לצד , קדימה ואחורה</a:t>
            </a:r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rgbClr val="0070C0"/>
                </a:solidFill>
              </a:rPr>
              <a:t>מנוחה קלה</a:t>
            </a:r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r>
              <a:rPr lang="he-IL" dirty="0"/>
              <a:t>לרוחב המקל- שני צעדים קדימה ושניים לאחור</a:t>
            </a:r>
          </a:p>
          <a:p>
            <a:pPr>
              <a:lnSpc>
                <a:spcPct val="150000"/>
              </a:lnSpc>
            </a:pPr>
            <a:endParaRPr lang="he-IL" dirty="0"/>
          </a:p>
        </p:txBody>
      </p:sp>
      <p:pic>
        <p:nvPicPr>
          <p:cNvPr id="5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869" y="4106739"/>
            <a:ext cx="3581331" cy="1377234"/>
          </a:xfrm>
          <a:prstGeom prst="rect">
            <a:avLst/>
          </a:prstGeom>
        </p:spPr>
      </p:pic>
      <p:pic>
        <p:nvPicPr>
          <p:cNvPr id="6" name="טיימר 1 דק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777" y="1878553"/>
            <a:ext cx="3505544" cy="1348088"/>
          </a:xfrm>
          <a:prstGeom prst="rect">
            <a:avLst/>
          </a:prstGeom>
        </p:spPr>
      </p:pic>
      <p:pic>
        <p:nvPicPr>
          <p:cNvPr id="7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6889" y="2731314"/>
            <a:ext cx="4029540" cy="15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6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סבולת לב ריאה וקואורדינציה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1762679" y="1409123"/>
            <a:ext cx="9000000" cy="540000"/>
          </a:xfrm>
        </p:spPr>
        <p:txBody>
          <a:bodyPr/>
          <a:lstStyle/>
          <a:p>
            <a:pPr algn="ctr"/>
            <a:r>
              <a:rPr lang="he-IL" dirty="0"/>
              <a:t>הניחו את המקל לאורך - על תרגיל זה נחזור פעמיים עם מנוחה בין סט לסט 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9543194" cy="415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r>
              <a:rPr lang="he-IL" dirty="0"/>
              <a:t>ריצה קדימה ואחורה לאורך המקל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rgbClr val="0070C0"/>
                </a:solidFill>
              </a:rPr>
              <a:t>שחרור קל </a:t>
            </a:r>
            <a:r>
              <a:rPr lang="he-IL" dirty="0"/>
              <a:t>– 30 שניות</a:t>
            </a:r>
          </a:p>
          <a:p>
            <a:pPr>
              <a:lnSpc>
                <a:spcPct val="150000"/>
              </a:lnSpc>
            </a:pPr>
            <a:endParaRPr lang="he-IL" dirty="0"/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</p:txBody>
      </p:sp>
      <p:pic>
        <p:nvPicPr>
          <p:cNvPr id="5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526" y="4080388"/>
            <a:ext cx="3518159" cy="1377234"/>
          </a:xfrm>
          <a:prstGeom prst="rect">
            <a:avLst/>
          </a:prstGeom>
        </p:spPr>
      </p:pic>
      <p:pic>
        <p:nvPicPr>
          <p:cNvPr id="12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526" y="2053093"/>
            <a:ext cx="3518159" cy="13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94FF09-663D-402B-AA62-81D5CA7114CE}"/>
              </a:ext>
            </a:extLst>
          </p:cNvPr>
          <p:cNvSpPr/>
          <p:nvPr/>
        </p:nvSpPr>
        <p:spPr>
          <a:xfrm>
            <a:off x="0" y="4942114"/>
            <a:ext cx="7928454" cy="1915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סבולת לב ריאה וקואורדינציה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2456517" y="894742"/>
            <a:ext cx="5471937" cy="540000"/>
          </a:xfrm>
        </p:spPr>
        <p:txBody>
          <a:bodyPr/>
          <a:lstStyle/>
          <a:p>
            <a:r>
              <a:rPr lang="he-IL" dirty="0"/>
              <a:t>הניחו את המקל לאורך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515205" y="1725681"/>
            <a:ext cx="11401492" cy="45374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ניתורים רק רגל ימין מצד לצד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</a:t>
            </a: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rgbClr val="0070C0"/>
                </a:solidFill>
              </a:rPr>
              <a:t>שחרור קל </a:t>
            </a:r>
            <a:r>
              <a:rPr lang="he-IL" dirty="0"/>
              <a:t>- 30 שניות</a:t>
            </a:r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r>
              <a:rPr lang="he-IL" dirty="0"/>
              <a:t>ניתורים רק רגל שמאל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r>
              <a:rPr lang="he-IL" dirty="0"/>
              <a:t>ניתורים שתי רגליים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</p:txBody>
      </p:sp>
      <p:pic>
        <p:nvPicPr>
          <p:cNvPr id="5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4914" y="2617180"/>
            <a:ext cx="3615638" cy="1377234"/>
          </a:xfrm>
          <a:prstGeom prst="rect">
            <a:avLst/>
          </a:prstGeom>
        </p:spPr>
      </p:pic>
      <p:pic>
        <p:nvPicPr>
          <p:cNvPr id="12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683" y="1482403"/>
            <a:ext cx="3716145" cy="1377234"/>
          </a:xfrm>
          <a:prstGeom prst="rect">
            <a:avLst/>
          </a:prstGeom>
        </p:spPr>
      </p:pic>
      <p:pic>
        <p:nvPicPr>
          <p:cNvPr id="13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891" y="4048844"/>
            <a:ext cx="3716145" cy="1377234"/>
          </a:xfrm>
          <a:prstGeom prst="rect">
            <a:avLst/>
          </a:prstGeom>
        </p:spPr>
      </p:pic>
      <p:pic>
        <p:nvPicPr>
          <p:cNvPr id="9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7492" y="5176853"/>
            <a:ext cx="3563059" cy="13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Water balance illustration with human body flat isolated Free Vector">
            <a:extLst>
              <a:ext uri="{FF2B5EF4-FFF2-40B4-BE49-F238E27FC236}">
                <a16:creationId xmlns:a16="http://schemas.microsoft.com/office/drawing/2014/main" id="{05635C59-C02F-481F-B19A-4EC0E359A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56668" r="6942" b="2462"/>
          <a:stretch/>
        </p:blipFill>
        <p:spPr bwMode="auto">
          <a:xfrm>
            <a:off x="0" y="2468303"/>
            <a:ext cx="3282431" cy="334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כותרת 4">
            <a:extLst>
              <a:ext uri="{FF2B5EF4-FFF2-40B4-BE49-F238E27FC236}">
                <a16:creationId xmlns:a16="http://schemas.microsoft.com/office/drawing/2014/main" id="{E7B5C9C6-A570-426D-AFBF-63005307C620}"/>
              </a:ext>
            </a:extLst>
          </p:cNvPr>
          <p:cNvSpPr txBox="1">
            <a:spLocks/>
          </p:cNvSpPr>
          <p:nvPr/>
        </p:nvSpPr>
        <p:spPr>
          <a:xfrm>
            <a:off x="738940" y="126742"/>
            <a:ext cx="10871177" cy="126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6000" dirty="0"/>
              <a:t>הפסקת שתייה ומנוחה קלה</a:t>
            </a:r>
          </a:p>
        </p:txBody>
      </p:sp>
      <p:pic>
        <p:nvPicPr>
          <p:cNvPr id="16" name="טיימר 1 דק (1)">
            <a:hlinkClick r:id="" action="ppaction://media"/>
            <a:extLst>
              <a:ext uri="{FF2B5EF4-FFF2-40B4-BE49-F238E27FC236}">
                <a16:creationId xmlns:a16="http://schemas.microsoft.com/office/drawing/2014/main" id="{9DD2BF28-ED8C-40E2-B8D3-5538E1512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105" y="1450904"/>
            <a:ext cx="8433006" cy="268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9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סבולת לב ריאה וקואורדינציה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2405418" y="972574"/>
            <a:ext cx="9000000" cy="540000"/>
          </a:xfrm>
        </p:spPr>
        <p:txBody>
          <a:bodyPr/>
          <a:lstStyle/>
          <a:p>
            <a:r>
              <a:rPr lang="he-IL" dirty="0"/>
              <a:t>הניחו את המקל לאורך- כל תרגיל נבצע פעמיים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515205" y="1725681"/>
            <a:ext cx="10890213" cy="415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ניתורים רגל אחת מצד לצד עם שהייה לאורך המקל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rgbClr val="0070C0"/>
                </a:solidFill>
              </a:rPr>
              <a:t>שחרור קל </a:t>
            </a:r>
            <a:r>
              <a:rPr lang="he-IL" dirty="0"/>
              <a:t>- 30 שניות</a:t>
            </a:r>
          </a:p>
          <a:p>
            <a:pPr>
              <a:lnSpc>
                <a:spcPct val="150000"/>
              </a:lnSpc>
            </a:pPr>
            <a:endParaRPr lang="he-IL" dirty="0"/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</p:txBody>
      </p:sp>
      <p:pic>
        <p:nvPicPr>
          <p:cNvPr id="5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683" y="3979158"/>
            <a:ext cx="3618173" cy="1377234"/>
          </a:xfrm>
          <a:prstGeom prst="rect">
            <a:avLst/>
          </a:prstGeom>
        </p:spPr>
      </p:pic>
      <p:pic>
        <p:nvPicPr>
          <p:cNvPr id="12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683" y="1809337"/>
            <a:ext cx="3618173" cy="13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919062" y="182539"/>
            <a:ext cx="10871177" cy="1260000"/>
          </a:xfrm>
        </p:spPr>
        <p:txBody>
          <a:bodyPr/>
          <a:lstStyle/>
          <a:p>
            <a:r>
              <a:rPr lang="he-IL" dirty="0">
                <a:solidFill>
                  <a:srgbClr val="0070C0"/>
                </a:solidFill>
              </a:rPr>
              <a:t>שחרור קל - </a:t>
            </a:r>
            <a:r>
              <a:rPr lang="he-IL" dirty="0">
                <a:solidFill>
                  <a:srgbClr val="002060"/>
                </a:solidFill>
              </a:rPr>
              <a:t>עקבים לישבן</a:t>
            </a:r>
          </a:p>
        </p:txBody>
      </p:sp>
      <p:pic>
        <p:nvPicPr>
          <p:cNvPr id="6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7489" y="1616524"/>
            <a:ext cx="7931025" cy="24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0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סבולת לב ריאה וקואורדינציה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2255515" y="1140313"/>
            <a:ext cx="9000000" cy="540000"/>
          </a:xfrm>
        </p:spPr>
        <p:txBody>
          <a:bodyPr/>
          <a:lstStyle/>
          <a:p>
            <a:r>
              <a:rPr lang="he-IL" dirty="0"/>
              <a:t>קחו מגבת לידיים - נחזור על תרגיל זה פעמיים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1338695" y="1740482"/>
            <a:ext cx="9916820" cy="415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במצב 2 העבירו את המגבת מצד לצד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rgbClr val="0070C0"/>
                </a:solidFill>
              </a:rPr>
              <a:t>שחרור קל </a:t>
            </a:r>
            <a:r>
              <a:rPr lang="he-IL" dirty="0"/>
              <a:t>- 30 שניות</a:t>
            </a:r>
          </a:p>
          <a:p>
            <a:pPr>
              <a:lnSpc>
                <a:spcPct val="150000"/>
              </a:lnSpc>
            </a:pPr>
            <a:endParaRPr lang="he-IL" dirty="0"/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</p:txBody>
      </p:sp>
      <p:pic>
        <p:nvPicPr>
          <p:cNvPr id="5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3495" y="4183321"/>
            <a:ext cx="4096793" cy="1377234"/>
          </a:xfrm>
          <a:prstGeom prst="rect">
            <a:avLst/>
          </a:prstGeom>
        </p:spPr>
      </p:pic>
      <p:pic>
        <p:nvPicPr>
          <p:cNvPr id="12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3495" y="1905345"/>
            <a:ext cx="4096793" cy="13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2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סבולת לב ריאה וקואורדינציה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1690863" y="1237893"/>
            <a:ext cx="9680846" cy="415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ניתור </a:t>
            </a:r>
            <a:r>
              <a:rPr lang="he-IL" dirty="0" err="1"/>
              <a:t>סקוואט</a:t>
            </a:r>
            <a:r>
              <a:rPr lang="he-IL" dirty="0"/>
              <a:t> קדימה וחזרה לאחור בריצה קלה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    </a:t>
            </a:r>
            <a:r>
              <a:rPr lang="he-IL" b="1" dirty="0"/>
              <a:t>נעשה זאת פעמיים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rgbClr val="0070C0"/>
                </a:solidFill>
              </a:rPr>
              <a:t>שחרור קל </a:t>
            </a:r>
            <a:r>
              <a:rPr lang="he-IL" dirty="0"/>
              <a:t>- 30 שניות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</p:txBody>
      </p:sp>
      <p:pic>
        <p:nvPicPr>
          <p:cNvPr id="5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790" y="3551568"/>
            <a:ext cx="3829496" cy="1377234"/>
          </a:xfrm>
          <a:prstGeom prst="rect">
            <a:avLst/>
          </a:prstGeom>
        </p:spPr>
      </p:pic>
      <p:pic>
        <p:nvPicPr>
          <p:cNvPr id="7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790" y="1381747"/>
            <a:ext cx="3829496" cy="13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7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סבולת לב ריאה וקואורדינציה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78658" y="1814714"/>
            <a:ext cx="11511975" cy="41590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קחו שוב את המגבת אחזו בה מלפנים והניפו רגל ימין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    ולאחריה את רגל  שמאל.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rgbClr val="0070C0"/>
                </a:solidFill>
              </a:rPr>
              <a:t>מנוחה קלה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    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</p:txBody>
      </p:sp>
      <p:pic>
        <p:nvPicPr>
          <p:cNvPr id="7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206" y="1967303"/>
            <a:ext cx="3828194" cy="1499948"/>
          </a:xfrm>
          <a:prstGeom prst="rect">
            <a:avLst/>
          </a:prstGeom>
        </p:spPr>
      </p:pic>
      <p:pic>
        <p:nvPicPr>
          <p:cNvPr id="6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207" y="4049143"/>
            <a:ext cx="3828194" cy="1549596"/>
          </a:xfrm>
          <a:prstGeom prst="rect">
            <a:avLst/>
          </a:prstGeom>
        </p:spPr>
      </p:pic>
      <p:sp>
        <p:nvSpPr>
          <p:cNvPr id="9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0" y="973772"/>
            <a:ext cx="9000000" cy="540000"/>
          </a:xfrm>
        </p:spPr>
        <p:txBody>
          <a:bodyPr/>
          <a:lstStyle/>
          <a:p>
            <a:r>
              <a:rPr lang="he-IL" dirty="0"/>
              <a:t>נחזור על תרגיל זה פעמיים</a:t>
            </a:r>
          </a:p>
        </p:txBody>
      </p:sp>
    </p:spTree>
    <p:extLst>
      <p:ext uri="{BB962C8B-B14F-4D97-AF65-F5344CB8AC3E}">
        <p14:creationId xmlns:p14="http://schemas.microsoft.com/office/powerpoint/2010/main" val="342638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Water balance illustration with human body flat isolated Free Vector">
            <a:extLst>
              <a:ext uri="{FF2B5EF4-FFF2-40B4-BE49-F238E27FC236}">
                <a16:creationId xmlns:a16="http://schemas.microsoft.com/office/drawing/2014/main" id="{05635C59-C02F-481F-B19A-4EC0E359A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56668" r="6942" b="2462"/>
          <a:stretch/>
        </p:blipFill>
        <p:spPr bwMode="auto">
          <a:xfrm>
            <a:off x="0" y="2468303"/>
            <a:ext cx="3282431" cy="334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כותרת 4">
            <a:extLst>
              <a:ext uri="{FF2B5EF4-FFF2-40B4-BE49-F238E27FC236}">
                <a16:creationId xmlns:a16="http://schemas.microsoft.com/office/drawing/2014/main" id="{E7B5C9C6-A570-426D-AFBF-63005307C620}"/>
              </a:ext>
            </a:extLst>
          </p:cNvPr>
          <p:cNvSpPr txBox="1">
            <a:spLocks/>
          </p:cNvSpPr>
          <p:nvPr/>
        </p:nvSpPr>
        <p:spPr>
          <a:xfrm>
            <a:off x="738940" y="126742"/>
            <a:ext cx="10871177" cy="126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6000" dirty="0"/>
              <a:t>הפסקת שתייה ומנוחה קלה</a:t>
            </a:r>
          </a:p>
        </p:txBody>
      </p:sp>
      <p:pic>
        <p:nvPicPr>
          <p:cNvPr id="16" name="טיימר 1 דק (1)">
            <a:hlinkClick r:id="" action="ppaction://media"/>
            <a:extLst>
              <a:ext uri="{FF2B5EF4-FFF2-40B4-BE49-F238E27FC236}">
                <a16:creationId xmlns:a16="http://schemas.microsoft.com/office/drawing/2014/main" id="{9DD2BF28-ED8C-40E2-B8D3-5538E1512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105" y="1450904"/>
            <a:ext cx="8433006" cy="268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8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8940" y="1849759"/>
            <a:ext cx="11322921" cy="1260000"/>
          </a:xfrm>
        </p:spPr>
        <p:txBody>
          <a:bodyPr/>
          <a:lstStyle/>
          <a:p>
            <a:r>
              <a:rPr lang="he-IL" sz="6000" dirty="0">
                <a:solidFill>
                  <a:srgbClr val="002060"/>
                </a:solidFill>
              </a:rPr>
              <a:t>פיתוח מרכיב כושר גופני </a:t>
            </a:r>
            <a:br>
              <a:rPr lang="he-IL" sz="6000" dirty="0">
                <a:solidFill>
                  <a:srgbClr val="002060"/>
                </a:solidFill>
              </a:rPr>
            </a:br>
            <a:r>
              <a:rPr lang="he-IL" sz="6000" dirty="0">
                <a:solidFill>
                  <a:srgbClr val="002060"/>
                </a:solidFill>
              </a:rPr>
              <a:t>סבולת לב ריאה וקואורדינציה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738940" y="3429000"/>
            <a:ext cx="10872000" cy="720000"/>
          </a:xfrm>
        </p:spPr>
        <p:txBody>
          <a:bodyPr/>
          <a:lstStyle/>
          <a:p>
            <a:r>
              <a:rPr lang="he-IL" dirty="0">
                <a:sym typeface="Varela Round"/>
              </a:rPr>
              <a:t>חינוך גופני לכיתות ז'-י"ב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659206" y="4473551"/>
            <a:ext cx="10872000" cy="720000"/>
          </a:xfrm>
        </p:spPr>
        <p:txBody>
          <a:bodyPr/>
          <a:lstStyle/>
          <a:p>
            <a:r>
              <a:rPr lang="he-IL" dirty="0">
                <a:sym typeface="Varela Round"/>
              </a:rPr>
              <a:t>שם המורה: צוריאל פרידמן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סבולת לב ריאה וקואורדינציה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571870" y="1036942"/>
            <a:ext cx="10329775" cy="540000"/>
          </a:xfrm>
        </p:spPr>
        <p:txBody>
          <a:bodyPr/>
          <a:lstStyle/>
          <a:p>
            <a:r>
              <a:rPr lang="he-IL" dirty="0"/>
              <a:t>הניחו מולכם את המקל לאורך - נחזור פעמיים על תרגיל זה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1282121" y="1926510"/>
            <a:ext cx="9965981" cy="415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הליכה על העקבים והתקדמו עד קצה המקל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    וחזרה בהליכה לאחור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            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</p:txBody>
      </p:sp>
      <p:pic>
        <p:nvPicPr>
          <p:cNvPr id="7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172" y="2216764"/>
            <a:ext cx="4040513" cy="13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סבולת לב ריאה וקואורדינציה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1595206" y="1720885"/>
            <a:ext cx="9000000" cy="415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ריצה קלה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        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r>
              <a:rPr lang="he-IL" dirty="0"/>
              <a:t>עקבים לישבן</a:t>
            </a:r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</p:txBody>
      </p:sp>
      <p:pic>
        <p:nvPicPr>
          <p:cNvPr id="5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0388" y="3720463"/>
            <a:ext cx="4270777" cy="1559107"/>
          </a:xfrm>
          <a:prstGeom prst="rect">
            <a:avLst/>
          </a:prstGeom>
        </p:spPr>
      </p:pic>
      <p:pic>
        <p:nvPicPr>
          <p:cNvPr id="7" name="טיימר 30 שניו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0388" y="1444536"/>
            <a:ext cx="4270777" cy="15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7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כותרת 4">
            <a:extLst>
              <a:ext uri="{FF2B5EF4-FFF2-40B4-BE49-F238E27FC236}">
                <a16:creationId xmlns:a16="http://schemas.microsoft.com/office/drawing/2014/main" id="{E7B5C9C6-A570-426D-AFBF-63005307C620}"/>
              </a:ext>
            </a:extLst>
          </p:cNvPr>
          <p:cNvSpPr txBox="1">
            <a:spLocks/>
          </p:cNvSpPr>
          <p:nvPr/>
        </p:nvSpPr>
        <p:spPr>
          <a:xfrm>
            <a:off x="738940" y="126742"/>
            <a:ext cx="10871177" cy="126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6000" dirty="0"/>
              <a:t>מנוחה קלה</a:t>
            </a:r>
          </a:p>
        </p:txBody>
      </p:sp>
      <p:pic>
        <p:nvPicPr>
          <p:cNvPr id="16" name="טיימר 1 דק (1)">
            <a:hlinkClick r:id="" action="ppaction://media"/>
            <a:extLst>
              <a:ext uri="{FF2B5EF4-FFF2-40B4-BE49-F238E27FC236}">
                <a16:creationId xmlns:a16="http://schemas.microsoft.com/office/drawing/2014/main" id="{9DD2BF28-ED8C-40E2-B8D3-5538E1512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105" y="1450904"/>
            <a:ext cx="8433006" cy="268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8940" y="126742"/>
            <a:ext cx="10871177" cy="1260000"/>
          </a:xfrm>
        </p:spPr>
        <p:txBody>
          <a:bodyPr/>
          <a:lstStyle/>
          <a:p>
            <a:r>
              <a:rPr lang="he-IL" dirty="0">
                <a:solidFill>
                  <a:srgbClr val="002060"/>
                </a:solidFill>
              </a:rPr>
              <a:t>הרפיה ומתיחות</a:t>
            </a:r>
          </a:p>
        </p:txBody>
      </p:sp>
      <p:pic>
        <p:nvPicPr>
          <p:cNvPr id="7" name="Timer_04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8605" y="1491968"/>
            <a:ext cx="4931482" cy="27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4">
            <a:extLst>
              <a:ext uri="{FF2B5EF4-FFF2-40B4-BE49-F238E27FC236}">
                <a16:creationId xmlns:a16="http://schemas.microsoft.com/office/drawing/2014/main" id="{9AFEC65C-7549-49FC-B4B1-5CDC4F737AC1}"/>
              </a:ext>
            </a:extLst>
          </p:cNvPr>
          <p:cNvSpPr txBox="1">
            <a:spLocks/>
          </p:cNvSpPr>
          <p:nvPr/>
        </p:nvSpPr>
        <p:spPr>
          <a:xfrm>
            <a:off x="738940" y="126742"/>
            <a:ext cx="10871177" cy="126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6000" dirty="0"/>
              <a:t>משימה</a:t>
            </a: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92ABDCB6-470D-4579-92E4-E797709C75B4}"/>
              </a:ext>
            </a:extLst>
          </p:cNvPr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55;p13">
            <a:extLst>
              <a:ext uri="{FF2B5EF4-FFF2-40B4-BE49-F238E27FC236}">
                <a16:creationId xmlns:a16="http://schemas.microsoft.com/office/drawing/2014/main" id="{7DC19510-3541-4826-983E-BD918A267DCF}"/>
              </a:ext>
            </a:extLst>
          </p:cNvPr>
          <p:cNvSpPr txBox="1"/>
          <p:nvPr/>
        </p:nvSpPr>
        <p:spPr>
          <a:xfrm>
            <a:off x="889412" y="1310381"/>
            <a:ext cx="10889631" cy="2770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lvl="0" rtl="0">
              <a:buClr>
                <a:srgbClr val="000000"/>
              </a:buClr>
            </a:pPr>
            <a:r>
              <a:rPr lang="he-IL" sz="2800" kern="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בארבע הדקות הבאות עליכם  לחשוב ולרשום ארבעה תרגילים אחרים, שניים  לכל אביזר, שהשתמשנו בהם במהלך השיעור</a:t>
            </a:r>
          </a:p>
          <a:p>
            <a:pPr lvl="0" rtl="0">
              <a:buClr>
                <a:srgbClr val="000000"/>
              </a:buClr>
            </a:pPr>
            <a:endParaRPr lang="he-IL" sz="2800" kern="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  <a:sym typeface="Arial"/>
            </a:endParaRPr>
          </a:p>
          <a:p>
            <a:pPr lvl="0" rtl="0">
              <a:buClr>
                <a:srgbClr val="000000"/>
              </a:buClr>
            </a:pPr>
            <a:r>
              <a:rPr lang="he-IL" sz="2800" b="1" u="sng" kern="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מקל של מטאטא</a:t>
            </a:r>
            <a:r>
              <a:rPr lang="he-IL" sz="2800" b="1" kern="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: </a:t>
            </a:r>
          </a:p>
          <a:p>
            <a:pPr lvl="0" rtl="0">
              <a:buClr>
                <a:srgbClr val="000000"/>
              </a:buClr>
            </a:pPr>
            <a:r>
              <a:rPr lang="he-IL" sz="2800" kern="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תרגיל 1: ___________ </a:t>
            </a:r>
          </a:p>
          <a:p>
            <a:pPr lvl="0" rtl="0">
              <a:buClr>
                <a:srgbClr val="000000"/>
              </a:buClr>
            </a:pPr>
            <a:r>
              <a:rPr lang="he-IL" sz="2800" kern="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תרגיל 2: ___________</a:t>
            </a:r>
          </a:p>
          <a:p>
            <a:pPr lvl="0" rtl="0">
              <a:buClr>
                <a:srgbClr val="000000"/>
              </a:buClr>
            </a:pPr>
            <a:endParaRPr lang="he-IL" sz="2800" kern="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  <a:sym typeface="Arial"/>
            </a:endParaRPr>
          </a:p>
          <a:p>
            <a:pPr lvl="0" rtl="0">
              <a:buClr>
                <a:srgbClr val="000000"/>
              </a:buClr>
            </a:pPr>
            <a:r>
              <a:rPr lang="he-IL" sz="2800" b="1" u="sng" kern="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מגבת</a:t>
            </a:r>
            <a:r>
              <a:rPr lang="he-IL" sz="2800" b="1" kern="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:</a:t>
            </a:r>
            <a:r>
              <a:rPr lang="he-IL" sz="2800" kern="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 </a:t>
            </a:r>
          </a:p>
          <a:p>
            <a:pPr lvl="0" rtl="0">
              <a:buClr>
                <a:srgbClr val="000000"/>
              </a:buClr>
            </a:pPr>
            <a:r>
              <a:rPr lang="he-IL" sz="2800" kern="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תרגיל 1: ____________ </a:t>
            </a:r>
          </a:p>
          <a:p>
            <a:pPr lvl="0" rtl="0">
              <a:buClr>
                <a:srgbClr val="000000"/>
              </a:buClr>
            </a:pPr>
            <a:r>
              <a:rPr lang="he-IL" sz="2800" kern="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תרגיל 2:____________  </a:t>
            </a:r>
          </a:p>
          <a:p>
            <a:pPr lvl="0" rtl="0">
              <a:buClr>
                <a:srgbClr val="000000"/>
              </a:buClr>
            </a:pPr>
            <a:r>
              <a:rPr lang="he-IL" sz="2800" kern="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 </a:t>
            </a:r>
          </a:p>
          <a:p>
            <a:pPr lvl="0" rtl="0">
              <a:buClr>
                <a:srgbClr val="000000"/>
              </a:buClr>
            </a:pPr>
            <a:endParaRPr lang="he-IL" sz="2800" kern="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  <a:sym typeface="Arial"/>
            </a:endParaRPr>
          </a:p>
        </p:txBody>
      </p:sp>
      <p:pic>
        <p:nvPicPr>
          <p:cNvPr id="8" name="Picture 2" descr="Competition icons set Free Vector">
            <a:extLst>
              <a:ext uri="{FF2B5EF4-FFF2-40B4-BE49-F238E27FC236}">
                <a16:creationId xmlns:a16="http://schemas.microsoft.com/office/drawing/2014/main" id="{268F6374-8B8C-4FB7-993E-FFC37C92C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4" t="3791" r="26032" b="75078"/>
          <a:stretch/>
        </p:blipFill>
        <p:spPr bwMode="auto">
          <a:xfrm>
            <a:off x="3399014" y="166277"/>
            <a:ext cx="142833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mer_04min">
            <a:hlinkClick r:id="" action="ppaction://media"/>
            <a:extLst>
              <a:ext uri="{FF2B5EF4-FFF2-40B4-BE49-F238E27FC236}">
                <a16:creationId xmlns:a16="http://schemas.microsoft.com/office/drawing/2014/main" id="{78432C5E-0CE6-44F4-A7FC-577508A907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412" y="2675343"/>
            <a:ext cx="5533846" cy="31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תוכן 3">
            <a:extLst>
              <a:ext uri="{FF2B5EF4-FFF2-40B4-BE49-F238E27FC236}">
                <a16:creationId xmlns:a16="http://schemas.microsoft.com/office/drawing/2014/main" id="{CA69CA00-D1C9-4454-8B65-385BC8FA7827}"/>
              </a:ext>
            </a:extLst>
          </p:cNvPr>
          <p:cNvSpPr txBox="1">
            <a:spLocks/>
          </p:cNvSpPr>
          <p:nvPr/>
        </p:nvSpPr>
        <p:spPr>
          <a:xfrm>
            <a:off x="1160462" y="2624459"/>
            <a:ext cx="9778478" cy="239166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500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he-IL" sz="2400" kern="0" dirty="0">
                <a:solidFill>
                  <a:srgbClr val="002060"/>
                </a:solidFill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</a:rPr>
              <a:t>השימוש ביצירות במהלך שידור זה נעשה לפי סעיף 27א לחוק זכות יוצרים, תשס"ח-2007 .</a:t>
            </a:r>
          </a:p>
          <a:p>
            <a:pPr marL="0" indent="0" algn="ctr">
              <a:lnSpc>
                <a:spcPts val="3500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he-IL" sz="2400" kern="0" dirty="0">
                <a:solidFill>
                  <a:srgbClr val="002060"/>
                </a:solidFill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</a:rPr>
              <a:t>אם הינך בעל הזכויות באחת היצירות, באפשרותך לבקש מאיתנו לחדול מהשימוש ביצירה, זאת באמצעות פנייה לדוא"ל </a:t>
            </a:r>
            <a:r>
              <a:rPr lang="en-US" sz="2400" u="sng" kern="0" dirty="0">
                <a:solidFill>
                  <a:srgbClr val="002060"/>
                </a:solidFill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</a:rPr>
              <a:t>rights@education.gov.il</a:t>
            </a:r>
          </a:p>
          <a:p>
            <a:pPr marL="0" indent="0" algn="ctr">
              <a:lnSpc>
                <a:spcPts val="3500"/>
              </a:lnSpc>
              <a:buClr>
                <a:srgbClr val="000000"/>
              </a:buClr>
              <a:buFont typeface="Arial" pitchFamily="34" charset="0"/>
              <a:buNone/>
            </a:pPr>
            <a:endParaRPr lang="en-US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" name="תמונה 4">
            <a:extLst>
              <a:ext uri="{FF2B5EF4-FFF2-40B4-BE49-F238E27FC236}">
                <a16:creationId xmlns:a16="http://schemas.microsoft.com/office/drawing/2014/main" id="{9C37F8E7-A5EC-4B6F-B29E-5E23EF447E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8"/>
          <a:stretch/>
        </p:blipFill>
        <p:spPr>
          <a:xfrm>
            <a:off x="3939122" y="779671"/>
            <a:ext cx="3892911" cy="15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00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>
            <a:extLst>
              <a:ext uri="{FF2B5EF4-FFF2-40B4-BE49-F238E27FC236}">
                <a16:creationId xmlns:a16="http://schemas.microsoft.com/office/drawing/2014/main" id="{8E9A93F7-4A36-4F66-86A9-1FE6B6712EFF}"/>
              </a:ext>
            </a:extLst>
          </p:cNvPr>
          <p:cNvSpPr txBox="1">
            <a:spLocks/>
          </p:cNvSpPr>
          <p:nvPr/>
        </p:nvSpPr>
        <p:spPr>
          <a:xfrm>
            <a:off x="738940" y="38141"/>
            <a:ext cx="10871177" cy="126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/>
              <a:t>נעים להכיר</a:t>
            </a:r>
            <a:endParaRPr lang="he-IL" dirty="0"/>
          </a:p>
        </p:txBody>
      </p:sp>
      <p:sp>
        <p:nvSpPr>
          <p:cNvPr id="12" name="כותרת משנה 2">
            <a:extLst>
              <a:ext uri="{FF2B5EF4-FFF2-40B4-BE49-F238E27FC236}">
                <a16:creationId xmlns:a16="http://schemas.microsoft.com/office/drawing/2014/main" id="{6EA4A3F9-EBF5-4043-855F-5F6E0589DE6A}"/>
              </a:ext>
            </a:extLst>
          </p:cNvPr>
          <p:cNvSpPr txBox="1">
            <a:spLocks/>
          </p:cNvSpPr>
          <p:nvPr/>
        </p:nvSpPr>
        <p:spPr>
          <a:xfrm>
            <a:off x="861407" y="925599"/>
            <a:ext cx="10872000" cy="3704467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מי אני?</a:t>
            </a: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צוריאל פרידמן, מורה לחינוך גופני בבית ספר אמי"ת במודיעין ומאמן כושר וריצה. </a:t>
            </a: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היום אעביר שיעור חינוך גופני המותאם למרחב קטן: החדר שלכם, הסלון וכדומה. </a:t>
            </a:r>
          </a:p>
          <a:p>
            <a:pPr>
              <a:lnSpc>
                <a:spcPct val="150000"/>
              </a:lnSpc>
            </a:pP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8920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חשיבות פעילות גופנית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גם בימים כאלה חשוב לשמור על הכושר והבריאות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sz="2800" dirty="0"/>
              <a:t>פעילות גופנית מחזקת את שרירי הגוף.</a:t>
            </a:r>
          </a:p>
          <a:p>
            <a:pPr>
              <a:lnSpc>
                <a:spcPct val="150000"/>
              </a:lnSpc>
            </a:pPr>
            <a:r>
              <a:rPr lang="he-IL" sz="2800" dirty="0"/>
              <a:t>תורמת לגמישות המפרקים והתנועתיות של הגוף.</a:t>
            </a:r>
          </a:p>
          <a:p>
            <a:pPr>
              <a:lnSpc>
                <a:spcPct val="150000"/>
              </a:lnSpc>
            </a:pPr>
            <a:r>
              <a:rPr lang="he-IL" sz="2800" dirty="0"/>
              <a:t>משפרת את שיווי המשקל והקואורדינציה.</a:t>
            </a:r>
          </a:p>
          <a:p>
            <a:pPr>
              <a:lnSpc>
                <a:spcPct val="150000"/>
              </a:lnSpc>
            </a:pPr>
            <a:r>
              <a:rPr lang="he-IL" sz="2800" dirty="0"/>
              <a:t>מעלה את מצב הרוח ותורמת לאנרגיות חיוביות.</a:t>
            </a:r>
          </a:p>
          <a:p>
            <a:pPr>
              <a:lnSpc>
                <a:spcPct val="150000"/>
              </a:lnSpc>
            </a:pPr>
            <a:endParaRPr lang="he-IL" sz="1800" dirty="0"/>
          </a:p>
        </p:txBody>
      </p:sp>
    </p:spTree>
    <p:extLst>
      <p:ext uri="{BB962C8B-B14F-4D97-AF65-F5344CB8AC3E}">
        <p14:creationId xmlns:p14="http://schemas.microsoft.com/office/powerpoint/2010/main" val="1434972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 לשיעור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515205" y="1185681"/>
            <a:ext cx="10022166" cy="540000"/>
          </a:xfrm>
        </p:spPr>
        <p:txBody>
          <a:bodyPr/>
          <a:lstStyle/>
          <a:p>
            <a:r>
              <a:rPr lang="he-IL" dirty="0">
                <a:sym typeface="Varela Round"/>
              </a:rPr>
              <a:t>הנכם מתבקשים להכין לשיעור</a:t>
            </a:r>
            <a:endParaRPr lang="he-IL" dirty="0"/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515205" y="1725681"/>
            <a:ext cx="9945965" cy="415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sz="2800" dirty="0"/>
              <a:t>בקבוק מים</a:t>
            </a:r>
          </a:p>
          <a:p>
            <a:pPr>
              <a:lnSpc>
                <a:spcPct val="150000"/>
              </a:lnSpc>
            </a:pPr>
            <a:r>
              <a:rPr lang="he-IL" sz="2800" dirty="0"/>
              <a:t>מגבת</a:t>
            </a:r>
          </a:p>
          <a:p>
            <a:pPr>
              <a:lnSpc>
                <a:spcPct val="150000"/>
              </a:lnSpc>
            </a:pPr>
            <a:r>
              <a:rPr lang="he-IL" sz="2800" dirty="0"/>
              <a:t>מזרון</a:t>
            </a:r>
          </a:p>
          <a:p>
            <a:pPr>
              <a:lnSpc>
                <a:spcPct val="150000"/>
              </a:lnSpc>
            </a:pPr>
            <a:r>
              <a:rPr lang="he-IL" sz="2800" dirty="0"/>
              <a:t>מקל של מטאטא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8940" y="126742"/>
            <a:ext cx="10871177" cy="1260000"/>
          </a:xfrm>
        </p:spPr>
        <p:txBody>
          <a:bodyPr/>
          <a:lstStyle/>
          <a:p>
            <a:r>
              <a:rPr lang="he-IL" sz="6000" dirty="0">
                <a:solidFill>
                  <a:srgbClr val="002060"/>
                </a:solidFill>
              </a:rPr>
              <a:t>זה הזמן להביא ציוד</a:t>
            </a:r>
          </a:p>
        </p:txBody>
      </p:sp>
      <p:pic>
        <p:nvPicPr>
          <p:cNvPr id="7" name="טיימר 1 דק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0778" y="1858438"/>
            <a:ext cx="5559087" cy="214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9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חימום דינמי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1505805" y="933094"/>
            <a:ext cx="9945965" cy="4152517"/>
          </a:xfrm>
        </p:spPr>
        <p:txBody>
          <a:bodyPr>
            <a:normAutofit/>
          </a:bodyPr>
          <a:lstStyle/>
          <a:p>
            <a:r>
              <a:rPr lang="he-IL" sz="2600" dirty="0">
                <a:sym typeface="Varela Round"/>
              </a:rPr>
              <a:t>ריצה קלה </a:t>
            </a:r>
          </a:p>
          <a:p>
            <a:r>
              <a:rPr lang="he-IL" sz="2600" dirty="0">
                <a:sym typeface="Varela Round"/>
              </a:rPr>
              <a:t>החלפות רגליים + הרמת המקל מהחזה למעלה</a:t>
            </a:r>
          </a:p>
          <a:p>
            <a:r>
              <a:rPr lang="he-IL" sz="2600" dirty="0">
                <a:sym typeface="Varela Round"/>
              </a:rPr>
              <a:t>הרמת ברכיים + מקל מאחורי הראש</a:t>
            </a:r>
          </a:p>
          <a:p>
            <a:r>
              <a:rPr lang="he-IL" sz="2600" dirty="0">
                <a:sym typeface="Varela Round"/>
              </a:rPr>
              <a:t>החלפות רגליים + שליחת ידיים לפנים</a:t>
            </a:r>
          </a:p>
          <a:p>
            <a:r>
              <a:rPr lang="he-IL" sz="2600" dirty="0">
                <a:sym typeface="Varela Round"/>
              </a:rPr>
              <a:t>ריצה מצד לצד, המקל במרכז ומעביר יד</a:t>
            </a:r>
          </a:p>
          <a:p>
            <a:r>
              <a:rPr lang="he-IL" sz="2600" dirty="0">
                <a:sym typeface="Varela Round"/>
              </a:rPr>
              <a:t>5 סקוואט + מקל במרכז.</a:t>
            </a:r>
          </a:p>
          <a:p>
            <a:r>
              <a:rPr lang="he-IL" sz="2600" dirty="0">
                <a:sym typeface="Varela Round"/>
              </a:rPr>
              <a:t>מצב סמיכה: שני צעדים עם הידיים לפנים מעבר למקל וחזרה </a:t>
            </a:r>
          </a:p>
          <a:p>
            <a:endParaRPr lang="he-IL" sz="2600" dirty="0">
              <a:sym typeface="Varela Round"/>
            </a:endParaRPr>
          </a:p>
        </p:txBody>
      </p:sp>
      <p:pic>
        <p:nvPicPr>
          <p:cNvPr id="9" name="Timer_04min">
            <a:hlinkClick r:id="" action="ppaction://media"/>
            <a:extLst>
              <a:ext uri="{FF2B5EF4-FFF2-40B4-BE49-F238E27FC236}">
                <a16:creationId xmlns:a16="http://schemas.microsoft.com/office/drawing/2014/main" id="{66E2CED5-E0D2-4BC9-BF49-6E7EBF305D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32" y="4239493"/>
            <a:ext cx="4655125" cy="261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2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Water balance illustration with human body flat isolated Free Vector">
            <a:extLst>
              <a:ext uri="{FF2B5EF4-FFF2-40B4-BE49-F238E27FC236}">
                <a16:creationId xmlns:a16="http://schemas.microsoft.com/office/drawing/2014/main" id="{0FE866F1-41FF-460E-B4DA-14A8B3152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56668" r="6942" b="2462"/>
          <a:stretch/>
        </p:blipFill>
        <p:spPr bwMode="auto">
          <a:xfrm>
            <a:off x="0" y="2468303"/>
            <a:ext cx="3282431" cy="334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כותרת 4">
            <a:extLst>
              <a:ext uri="{FF2B5EF4-FFF2-40B4-BE49-F238E27FC236}">
                <a16:creationId xmlns:a16="http://schemas.microsoft.com/office/drawing/2014/main" id="{99B0B77E-F6F1-48B2-8D5F-350BA21EE1CC}"/>
              </a:ext>
            </a:extLst>
          </p:cNvPr>
          <p:cNvSpPr txBox="1">
            <a:spLocks/>
          </p:cNvSpPr>
          <p:nvPr/>
        </p:nvSpPr>
        <p:spPr>
          <a:xfrm>
            <a:off x="738940" y="126742"/>
            <a:ext cx="10871177" cy="126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6000"/>
              <a:t>הפסקת שתייה</a:t>
            </a:r>
            <a:endParaRPr lang="he-IL" sz="6000" dirty="0"/>
          </a:p>
        </p:txBody>
      </p:sp>
      <p:pic>
        <p:nvPicPr>
          <p:cNvPr id="12" name="טיימר 30 שניות">
            <a:hlinkClick r:id="" action="ppaction://media"/>
            <a:extLst>
              <a:ext uri="{FF2B5EF4-FFF2-40B4-BE49-F238E27FC236}">
                <a16:creationId xmlns:a16="http://schemas.microsoft.com/office/drawing/2014/main" id="{0CE107A4-CB13-4D09-9C42-9615E8388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5592" y="1596378"/>
            <a:ext cx="7979227" cy="223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9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8940" y="126742"/>
            <a:ext cx="10871177" cy="1260000"/>
          </a:xfrm>
        </p:spPr>
        <p:txBody>
          <a:bodyPr/>
          <a:lstStyle/>
          <a:p>
            <a:r>
              <a:rPr lang="he-IL" dirty="0">
                <a:solidFill>
                  <a:srgbClr val="002060"/>
                </a:solidFill>
              </a:rPr>
              <a:t>חימום סטטי - מתיחות</a:t>
            </a:r>
          </a:p>
        </p:txBody>
      </p:sp>
      <p:pic>
        <p:nvPicPr>
          <p:cNvPr id="6" name="Timer_04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49" y="1499745"/>
            <a:ext cx="4765102" cy="26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9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492</Words>
  <Application>Microsoft Office PowerPoint</Application>
  <PresentationFormat>מותאם אישית</PresentationFormat>
  <Paragraphs>141</Paragraphs>
  <Slides>25</Slides>
  <Notes>22</Notes>
  <HiddenSlides>0</HiddenSlides>
  <MMClips>30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29" baseType="lpstr">
      <vt:lpstr>Arial</vt:lpstr>
      <vt:lpstr>Calibri</vt:lpstr>
      <vt:lpstr>Varela Round</vt:lpstr>
      <vt:lpstr>ערכת נושא Office</vt:lpstr>
      <vt:lpstr>מערכת שידורים לאומית</vt:lpstr>
      <vt:lpstr>פיתוח מרכיב כושר גופני  סבולת לב ריאה וקואורדינציה</vt:lpstr>
      <vt:lpstr>מצגת של PowerPoint‏</vt:lpstr>
      <vt:lpstr>חשיבות פעילות גופנית</vt:lpstr>
      <vt:lpstr>מה להביא לשיעור</vt:lpstr>
      <vt:lpstr>זה הזמן להביא ציוד</vt:lpstr>
      <vt:lpstr>חימום דינמי</vt:lpstr>
      <vt:lpstr>מצגת של PowerPoint‏</vt:lpstr>
      <vt:lpstr>חימום סטטי - מתיחות</vt:lpstr>
      <vt:lpstr>סבולת לב ריאה וקואורדינציה</vt:lpstr>
      <vt:lpstr>סבולת לב ריאה וקואורדינציה</vt:lpstr>
      <vt:lpstr>סבולת לב ריאה וקואורדינציה</vt:lpstr>
      <vt:lpstr>מצגת של PowerPoint‏</vt:lpstr>
      <vt:lpstr>סבולת לב ריאה וקואורדינציה</vt:lpstr>
      <vt:lpstr>שחרור קל - עקבים לישבן</vt:lpstr>
      <vt:lpstr>סבולת לב ריאה וקואורדינציה</vt:lpstr>
      <vt:lpstr>סבולת לב ריאה וקואורדינציה</vt:lpstr>
      <vt:lpstr>סבולת לב ריאה וקואורדינציה</vt:lpstr>
      <vt:lpstr>מצגת של PowerPoint‏</vt:lpstr>
      <vt:lpstr>סבולת לב ריאה וקואורדינציה</vt:lpstr>
      <vt:lpstr>סבולת לב ריאה וקואורדינציה</vt:lpstr>
      <vt:lpstr>מצגת של PowerPoint‏</vt:lpstr>
      <vt:lpstr>הרפיה ומתיחות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נעמה כהן-לוז</cp:lastModifiedBy>
  <cp:revision>72</cp:revision>
  <dcterms:created xsi:type="dcterms:W3CDTF">2020-03-15T19:13:03Z</dcterms:created>
  <dcterms:modified xsi:type="dcterms:W3CDTF">2020-03-29T21:41:03Z</dcterms:modified>
</cp:coreProperties>
</file>