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6"/>
  </p:notesMasterIdLst>
  <p:sldIdLst>
    <p:sldId id="257" r:id="rId2"/>
    <p:sldId id="262" r:id="rId3"/>
    <p:sldId id="310" r:id="rId4"/>
    <p:sldId id="263" r:id="rId5"/>
    <p:sldId id="300" r:id="rId6"/>
    <p:sldId id="299" r:id="rId7"/>
    <p:sldId id="301" r:id="rId8"/>
    <p:sldId id="292" r:id="rId9"/>
    <p:sldId id="298" r:id="rId10"/>
    <p:sldId id="303" r:id="rId11"/>
    <p:sldId id="294" r:id="rId12"/>
    <p:sldId id="304" r:id="rId13"/>
    <p:sldId id="295" r:id="rId14"/>
    <p:sldId id="307" r:id="rId15"/>
    <p:sldId id="296" r:id="rId16"/>
    <p:sldId id="308" r:id="rId17"/>
    <p:sldId id="305" r:id="rId18"/>
    <p:sldId id="306" r:id="rId19"/>
    <p:sldId id="302" r:id="rId20"/>
    <p:sldId id="291" r:id="rId21"/>
    <p:sldId id="297" r:id="rId22"/>
    <p:sldId id="311" r:id="rId23"/>
    <p:sldId id="309" r:id="rId24"/>
    <p:sldId id="312" r:id="rId25"/>
  </p:sldIdLst>
  <p:sldSz cx="12190413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84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כ"ב/ניסן/תש"פ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09408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914281" y="2693988"/>
            <a:ext cx="10361851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69982" y="6569428"/>
            <a:ext cx="2623619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616" y="6410587"/>
            <a:ext cx="3245977" cy="86423"/>
          </a:xfrm>
          <a:prstGeom prst="roundRect">
            <a:avLst>
              <a:gd name="adj" fmla="val 49359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5182" y="-439221"/>
            <a:ext cx="4205100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8395" y="6565100"/>
            <a:ext cx="4433637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4576" y="369916"/>
            <a:ext cx="1301261" cy="15974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ם השיעו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15" y="1396869"/>
            <a:ext cx="13175666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38940" y="1640910"/>
            <a:ext cx="10871177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8995" y="6579191"/>
            <a:ext cx="5333172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 userDrawn="1"/>
        </p:nvSpPr>
        <p:spPr>
          <a:xfrm>
            <a:off x="9499907" y="6294300"/>
            <a:ext cx="3049259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95581" y="-235260"/>
            <a:ext cx="276813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048" y="163632"/>
            <a:ext cx="1427924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38117" y="2918492"/>
            <a:ext cx="10872000" cy="720000"/>
          </a:xfrm>
          <a:prstGeom prst="rect">
            <a:avLst/>
          </a:prstGeom>
        </p:spPr>
        <p:txBody>
          <a:bodyPr spcFirstLastPara="1" wrap="square" lIns="36000" tIns="36000" rIns="36000" bIns="3600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13" name="מציין מיקום תוכן 2"/>
          <p:cNvSpPr>
            <a:spLocks noGrp="1"/>
          </p:cNvSpPr>
          <p:nvPr>
            <p:ph idx="10"/>
          </p:nvPr>
        </p:nvSpPr>
        <p:spPr>
          <a:xfrm>
            <a:off x="738117" y="3655832"/>
            <a:ext cx="10872000" cy="720000"/>
          </a:xfrm>
        </p:spPr>
        <p:txBody>
          <a:bodyPr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</p:spPr>
        <p:txBody>
          <a:bodyPr lIns="36000" tIns="0" rIns="36000" bIns="0">
            <a:noAutofit/>
          </a:bodyPr>
          <a:lstStyle>
            <a:lvl1pPr>
              <a:defRPr sz="48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5206" y="1195757"/>
            <a:ext cx="11160000" cy="4680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06" y="1185681"/>
            <a:ext cx="11159999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06" y="1725681"/>
            <a:ext cx="11160000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>
              <a:defRPr kumimoji="0" lang="he-I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סרט על פורמט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מעוגל 6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193675" y="228600"/>
            <a:ext cx="11780838" cy="6470650"/>
          </a:xfrm>
        </p:spPr>
        <p:txBody>
          <a:bodyPr/>
          <a:lstStyle>
            <a:lvl1pPr>
              <a:defRPr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יסה מותאמת איש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7485228-0E29-4D12-A6E9-299A5C766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8088C8B4-22B8-402C-8100-ED5EA1F70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/>
              <a:pPr/>
              <a:t>כ"ב/ניסן/תש"פ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C3864E2F-0B6E-4A5C-BFAA-22472070C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5645161E-6299-41F9-9211-72210EFA3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20090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טקסט גדול-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 hasCustomPrompt="1"/>
          </p:nvPr>
        </p:nvSpPr>
        <p:spPr>
          <a:xfrm>
            <a:off x="623800" y="1288473"/>
            <a:ext cx="10871177" cy="522444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3600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טקסט של תבנית בסיס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910298" y="6189198"/>
            <a:ext cx="3068196" cy="1189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10081039" y="81721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2155406" y="6347803"/>
            <a:ext cx="5558412" cy="47051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9" name="מציין מיקום טקסט 3"/>
          <p:cNvSpPr>
            <a:spLocks noGrp="1"/>
          </p:cNvSpPr>
          <p:nvPr>
            <p:ph type="body" sz="quarter" idx="10" hasCustomPrompt="1"/>
          </p:nvPr>
        </p:nvSpPr>
        <p:spPr>
          <a:xfrm>
            <a:off x="623807" y="192531"/>
            <a:ext cx="10871170" cy="10096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sz="4400" dirty="0"/>
              <a:t>לחץ כדי לערוך סגנון כותרת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3975921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521" y="1600201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כ"ב/ניסן/תש"פ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058" y="6356351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521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50" r:id="rId3"/>
    <p:sldLayoutId id="2147483653" r:id="rId4"/>
    <p:sldLayoutId id="2147483663" r:id="rId5"/>
    <p:sldLayoutId id="2147483666" r:id="rId6"/>
    <p:sldLayoutId id="2147483667" r:id="rId7"/>
    <p:sldLayoutId id="2147483665" r:id="rId8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בניין הִפְעִיל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515206" y="1725681"/>
            <a:ext cx="9811049" cy="41525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dirty="0"/>
              <a:t>בניין הפעיל מתאפיין בתחילית </a:t>
            </a:r>
            <a:r>
              <a:rPr lang="he-IL" dirty="0">
                <a:solidFill>
                  <a:srgbClr val="FF0000"/>
                </a:solidFill>
              </a:rPr>
              <a:t>ה'- הִ</a:t>
            </a:r>
            <a:r>
              <a:rPr lang="he-IL" dirty="0"/>
              <a:t>פְעִיל</a:t>
            </a:r>
            <a:endParaRPr lang="he-IL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e-IL" dirty="0"/>
              <a:t>לבניין הפעיל מספר משמעויות:</a:t>
            </a:r>
          </a:p>
          <a:p>
            <a:pPr>
              <a:buFontTx/>
              <a:buChar char="-"/>
            </a:pPr>
            <a:r>
              <a:rPr lang="he-IL" dirty="0"/>
              <a:t>פעולה רגילה: מציין עשיית פעולה. </a:t>
            </a:r>
          </a:p>
          <a:p>
            <a:pPr marL="0" indent="0">
              <a:buNone/>
            </a:pPr>
            <a:r>
              <a:rPr lang="he-IL" b="1" dirty="0"/>
              <a:t>התלמיד </a:t>
            </a:r>
            <a:r>
              <a:rPr lang="he-IL" b="1" dirty="0">
                <a:solidFill>
                  <a:srgbClr val="FF0000"/>
                </a:solidFill>
              </a:rPr>
              <a:t>הרגיש</a:t>
            </a:r>
            <a:r>
              <a:rPr lang="he-IL" b="1" dirty="0"/>
              <a:t> לחץ בזמן הבחינה.</a:t>
            </a:r>
          </a:p>
          <a:p>
            <a:pPr>
              <a:buFontTx/>
              <a:buChar char="-"/>
            </a:pPr>
            <a:r>
              <a:rPr lang="he-IL" dirty="0"/>
              <a:t>פעולה גורמת: </a:t>
            </a:r>
          </a:p>
          <a:p>
            <a:pPr marL="0" indent="0">
              <a:buNone/>
            </a:pPr>
            <a:r>
              <a:rPr lang="he-IL" b="1" dirty="0"/>
              <a:t>המורה </a:t>
            </a:r>
            <a:r>
              <a:rPr lang="he-IL" b="1" dirty="0">
                <a:solidFill>
                  <a:srgbClr val="FF0000"/>
                </a:solidFill>
              </a:rPr>
              <a:t>הכתיב </a:t>
            </a:r>
            <a:r>
              <a:rPr lang="he-IL" b="1" dirty="0"/>
              <a:t>לתלמידים את החומר הנדרש</a:t>
            </a:r>
          </a:p>
          <a:p>
            <a:pPr marL="0" indent="0">
              <a:buNone/>
            </a:pPr>
            <a:r>
              <a:rPr lang="he-IL" dirty="0"/>
              <a:t>פעולת התהוות: מציין שינוי מצב.</a:t>
            </a:r>
          </a:p>
          <a:p>
            <a:pPr marL="0" indent="0">
              <a:buNone/>
            </a:pPr>
            <a:r>
              <a:rPr lang="he-IL" b="1" dirty="0"/>
              <a:t>החולה </a:t>
            </a:r>
            <a:r>
              <a:rPr lang="he-IL" b="1" dirty="0">
                <a:solidFill>
                  <a:srgbClr val="FF0000"/>
                </a:solidFill>
              </a:rPr>
              <a:t>הבריא</a:t>
            </a:r>
            <a:r>
              <a:rPr lang="he-IL" b="1" dirty="0"/>
              <a:t> מהמחלה במהירות.</a:t>
            </a:r>
            <a:r>
              <a:rPr lang="he-IL" dirty="0"/>
              <a:t> </a:t>
            </a:r>
          </a:p>
          <a:p>
            <a:pPr marL="0" indent="0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4365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בניין הִפְעִיל </a:t>
            </a:r>
          </a:p>
        </p:txBody>
      </p:sp>
      <p:graphicFrame>
        <p:nvGraphicFramePr>
          <p:cNvPr id="5" name="מציין מיקום תוכן 4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761520785"/>
              </p:ext>
            </p:extLst>
          </p:nvPr>
        </p:nvGraphicFramePr>
        <p:xfrm>
          <a:off x="83131" y="1357748"/>
          <a:ext cx="9615050" cy="5029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923010">
                  <a:extLst>
                    <a:ext uri="{9D8B030D-6E8A-4147-A177-3AD203B41FA5}">
                      <a16:colId xmlns:a16="http://schemas.microsoft.com/office/drawing/2014/main" val="1078117493"/>
                    </a:ext>
                  </a:extLst>
                </a:gridCol>
                <a:gridCol w="1923010">
                  <a:extLst>
                    <a:ext uri="{9D8B030D-6E8A-4147-A177-3AD203B41FA5}">
                      <a16:colId xmlns:a16="http://schemas.microsoft.com/office/drawing/2014/main" val="1516479448"/>
                    </a:ext>
                  </a:extLst>
                </a:gridCol>
                <a:gridCol w="1923010">
                  <a:extLst>
                    <a:ext uri="{9D8B030D-6E8A-4147-A177-3AD203B41FA5}">
                      <a16:colId xmlns:a16="http://schemas.microsoft.com/office/drawing/2014/main" val="692374986"/>
                    </a:ext>
                  </a:extLst>
                </a:gridCol>
                <a:gridCol w="1923010">
                  <a:extLst>
                    <a:ext uri="{9D8B030D-6E8A-4147-A177-3AD203B41FA5}">
                      <a16:colId xmlns:a16="http://schemas.microsoft.com/office/drawing/2014/main" val="2321395270"/>
                    </a:ext>
                  </a:extLst>
                </a:gridCol>
                <a:gridCol w="1923010">
                  <a:extLst>
                    <a:ext uri="{9D8B030D-6E8A-4147-A177-3AD203B41FA5}">
                      <a16:colId xmlns:a16="http://schemas.microsoft.com/office/drawing/2014/main" val="3889764133"/>
                    </a:ext>
                  </a:extLst>
                </a:gridCol>
              </a:tblGrid>
              <a:tr h="379485"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עבר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הווה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עתיד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ציווי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3337650"/>
                  </a:ext>
                </a:extLst>
              </a:tr>
              <a:tr h="37948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אני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הִ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סְכַּמְתִּי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מַ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סְכִּים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אַ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סְכִּים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610309"/>
                  </a:ext>
                </a:extLst>
              </a:tr>
              <a:tr h="37948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אתה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הִ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סְכַּמְתָּ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תַּ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סְכִּים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הַ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סְכֵּם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928785"/>
                  </a:ext>
                </a:extLst>
              </a:tr>
              <a:tr h="37948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את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הִ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סְכַּמְתְּ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מַ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סְכִּימָה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תַּ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סְכִּימִי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הַ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סְכִּימִי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7350768"/>
                  </a:ext>
                </a:extLst>
              </a:tr>
              <a:tr h="37948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הוא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הִ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סְכּים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יַ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סְכִּים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1376407"/>
                  </a:ext>
                </a:extLst>
              </a:tr>
              <a:tr h="37948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היא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הִ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סְכִּימָה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תּ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ַסְכִּים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3615527"/>
                  </a:ext>
                </a:extLst>
              </a:tr>
              <a:tr h="391602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אנחנו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הִ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סְכַּמְנוּ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מַ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סְכִּימִים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נַ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סְכִּים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7869250"/>
                  </a:ext>
                </a:extLst>
              </a:tr>
              <a:tr h="37948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אתם</a:t>
                      </a:r>
                      <a:endParaRPr lang="ar-S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הִ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סְכַּמְתֶּם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תּ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ַסְכִּימוּ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הַ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סְכִּימוּ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796753"/>
                  </a:ext>
                </a:extLst>
              </a:tr>
              <a:tr h="37948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אתן</a:t>
                      </a:r>
                      <a:endParaRPr lang="ar-S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הִ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סְכַּמְתֶּן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מַ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סְכִּימוֹת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תַּ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סְכֵּמְנָה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הַ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סְכֵּמְנָה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6296286"/>
                  </a:ext>
                </a:extLst>
              </a:tr>
              <a:tr h="37948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הם</a:t>
                      </a:r>
                      <a:endParaRPr lang="ar-S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הִ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סְכִּימוּ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יַ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סְכִּימוּ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5150986"/>
                  </a:ext>
                </a:extLst>
              </a:tr>
              <a:tr h="37948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הן</a:t>
                      </a:r>
                      <a:endParaRPr lang="ar-S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הִ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סְכִּימוּ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תַּ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סְכֵּמְנָה</a:t>
                      </a:r>
                      <a:endParaRPr lang="he-I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8343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98491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בניין הֻפְעַל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3078480" y="1725681"/>
            <a:ext cx="8596726" cy="3557519"/>
          </a:xfrm>
        </p:spPr>
        <p:txBody>
          <a:bodyPr/>
          <a:lstStyle/>
          <a:p>
            <a:r>
              <a:rPr lang="he-IL" dirty="0"/>
              <a:t>אפשר לנקד את המוספיות התחיליות גם בקמץ קטן:</a:t>
            </a:r>
          </a:p>
          <a:p>
            <a:pPr marL="0" indent="0">
              <a:buNone/>
            </a:pPr>
            <a:r>
              <a:rPr lang="he-IL" dirty="0">
                <a:solidFill>
                  <a:srgbClr val="FF0000"/>
                </a:solidFill>
              </a:rPr>
              <a:t>הָ</a:t>
            </a:r>
            <a:r>
              <a:rPr lang="he-IL" dirty="0">
                <a:solidFill>
                  <a:schemeClr val="tx2"/>
                </a:solidFill>
              </a:rPr>
              <a:t>לְבַּשְתִּי       </a:t>
            </a:r>
            <a:r>
              <a:rPr lang="he-IL" dirty="0" err="1">
                <a:solidFill>
                  <a:srgbClr val="FF0000"/>
                </a:solidFill>
              </a:rPr>
              <a:t>מָ</a:t>
            </a:r>
            <a:r>
              <a:rPr lang="he-IL" dirty="0" err="1">
                <a:solidFill>
                  <a:schemeClr val="tx2"/>
                </a:solidFill>
              </a:rPr>
              <a:t>לְבָּש</a:t>
            </a:r>
            <a:r>
              <a:rPr lang="he-IL" dirty="0">
                <a:solidFill>
                  <a:schemeClr val="tx2"/>
                </a:solidFill>
              </a:rPr>
              <a:t>          </a:t>
            </a:r>
            <a:r>
              <a:rPr lang="he-IL" dirty="0">
                <a:solidFill>
                  <a:srgbClr val="FF0000"/>
                </a:solidFill>
              </a:rPr>
              <a:t>יָ</a:t>
            </a:r>
            <a:r>
              <a:rPr lang="he-IL" dirty="0">
                <a:solidFill>
                  <a:schemeClr val="tx2"/>
                </a:solidFill>
              </a:rPr>
              <a:t>לְבַּש</a:t>
            </a:r>
          </a:p>
          <a:p>
            <a:r>
              <a:rPr lang="he-IL" dirty="0">
                <a:solidFill>
                  <a:schemeClr val="tx2"/>
                </a:solidFill>
              </a:rPr>
              <a:t>בניין </a:t>
            </a:r>
            <a:r>
              <a:rPr lang="he-IL" dirty="0">
                <a:solidFill>
                  <a:srgbClr val="FF0000"/>
                </a:solidFill>
              </a:rPr>
              <a:t>הֻפְעַל </a:t>
            </a:r>
            <a:r>
              <a:rPr lang="he-IL" dirty="0">
                <a:solidFill>
                  <a:schemeClr val="tx2"/>
                </a:solidFill>
              </a:rPr>
              <a:t>הוא בניין סביל של בניין </a:t>
            </a:r>
            <a:r>
              <a:rPr lang="he-IL" dirty="0">
                <a:solidFill>
                  <a:srgbClr val="FF0000"/>
                </a:solidFill>
              </a:rPr>
              <a:t>הִפְעִיל.</a:t>
            </a:r>
          </a:p>
          <a:p>
            <a:pPr marL="0" indent="0">
              <a:buNone/>
            </a:pPr>
            <a:endParaRPr lang="he-IL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e-IL" dirty="0">
                <a:solidFill>
                  <a:schemeClr val="tx2"/>
                </a:solidFill>
              </a:rPr>
              <a:t>ההורים </a:t>
            </a:r>
            <a:r>
              <a:rPr lang="he-IL" dirty="0">
                <a:solidFill>
                  <a:srgbClr val="FF0000"/>
                </a:solidFill>
              </a:rPr>
              <a:t>הִקְדִישוּ </a:t>
            </a:r>
            <a:r>
              <a:rPr lang="he-IL" dirty="0">
                <a:solidFill>
                  <a:schemeClr val="tx2"/>
                </a:solidFill>
              </a:rPr>
              <a:t>זמן רב למען הבנים.</a:t>
            </a:r>
          </a:p>
          <a:p>
            <a:pPr marL="0" indent="0">
              <a:buNone/>
            </a:pPr>
            <a:endParaRPr lang="he-IL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he-IL" dirty="0">
                <a:solidFill>
                  <a:schemeClr val="tx2"/>
                </a:solidFill>
              </a:rPr>
              <a:t>זמן רב </a:t>
            </a:r>
            <a:r>
              <a:rPr lang="he-IL" dirty="0">
                <a:solidFill>
                  <a:srgbClr val="FF0000"/>
                </a:solidFill>
              </a:rPr>
              <a:t>הֻקְדַש </a:t>
            </a:r>
            <a:r>
              <a:rPr lang="he-IL" dirty="0">
                <a:solidFill>
                  <a:schemeClr val="tx2"/>
                </a:solidFill>
              </a:rPr>
              <a:t>למען הבנים.</a:t>
            </a:r>
          </a:p>
        </p:txBody>
      </p:sp>
      <p:cxnSp>
        <p:nvCxnSpPr>
          <p:cNvPr id="6" name="מחבר חץ ישר 5"/>
          <p:cNvCxnSpPr/>
          <p:nvPr/>
        </p:nvCxnSpPr>
        <p:spPr>
          <a:xfrm>
            <a:off x="8361680" y="3891280"/>
            <a:ext cx="2357120" cy="508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15206" y="3789680"/>
            <a:ext cx="247183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cs typeface="Varela Round" panose="00000500000000000000"/>
              </a:rPr>
              <a:t>הִקְדִיש- הִפְעִיל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5206" y="4815840"/>
            <a:ext cx="240071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cs typeface="Varela Round" panose="00000500000000000000"/>
              </a:rPr>
              <a:t>הֻקְדַש- הֻפְעַל</a:t>
            </a:r>
          </a:p>
        </p:txBody>
      </p:sp>
    </p:spTree>
    <p:extLst>
      <p:ext uri="{BB962C8B-B14F-4D97-AF65-F5344CB8AC3E}">
        <p14:creationId xmlns:p14="http://schemas.microsoft.com/office/powerpoint/2010/main" val="1054362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בניין הֻפְעַל </a:t>
            </a:r>
          </a:p>
        </p:txBody>
      </p:sp>
      <p:graphicFrame>
        <p:nvGraphicFramePr>
          <p:cNvPr id="5" name="מציין מיקום תוכן 4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77023786"/>
              </p:ext>
            </p:extLst>
          </p:nvPr>
        </p:nvGraphicFramePr>
        <p:xfrm>
          <a:off x="83131" y="1357748"/>
          <a:ext cx="9615050" cy="5029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923010">
                  <a:extLst>
                    <a:ext uri="{9D8B030D-6E8A-4147-A177-3AD203B41FA5}">
                      <a16:colId xmlns:a16="http://schemas.microsoft.com/office/drawing/2014/main" val="1078117493"/>
                    </a:ext>
                  </a:extLst>
                </a:gridCol>
                <a:gridCol w="1923010">
                  <a:extLst>
                    <a:ext uri="{9D8B030D-6E8A-4147-A177-3AD203B41FA5}">
                      <a16:colId xmlns:a16="http://schemas.microsoft.com/office/drawing/2014/main" val="1516479448"/>
                    </a:ext>
                  </a:extLst>
                </a:gridCol>
                <a:gridCol w="1923010">
                  <a:extLst>
                    <a:ext uri="{9D8B030D-6E8A-4147-A177-3AD203B41FA5}">
                      <a16:colId xmlns:a16="http://schemas.microsoft.com/office/drawing/2014/main" val="692374986"/>
                    </a:ext>
                  </a:extLst>
                </a:gridCol>
                <a:gridCol w="1923010">
                  <a:extLst>
                    <a:ext uri="{9D8B030D-6E8A-4147-A177-3AD203B41FA5}">
                      <a16:colId xmlns:a16="http://schemas.microsoft.com/office/drawing/2014/main" val="2321395270"/>
                    </a:ext>
                  </a:extLst>
                </a:gridCol>
                <a:gridCol w="1923010">
                  <a:extLst>
                    <a:ext uri="{9D8B030D-6E8A-4147-A177-3AD203B41FA5}">
                      <a16:colId xmlns:a16="http://schemas.microsoft.com/office/drawing/2014/main" val="3889764133"/>
                    </a:ext>
                  </a:extLst>
                </a:gridCol>
              </a:tblGrid>
              <a:tr h="379485"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עבר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הווה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עתיד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ציווי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3337650"/>
                  </a:ext>
                </a:extLst>
              </a:tr>
              <a:tr h="37948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אני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הֻ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לְבַּשְתִּי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 err="1">
                          <a:solidFill>
                            <a:srgbClr val="FF0000"/>
                          </a:solidFill>
                        </a:rPr>
                        <a:t>מֻ</a:t>
                      </a:r>
                      <a:r>
                        <a:rPr lang="he-IL" sz="2400" dirty="0" err="1">
                          <a:solidFill>
                            <a:schemeClr val="tx1"/>
                          </a:solidFill>
                        </a:rPr>
                        <a:t>לְבָּש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אֻ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לְבַּש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610309"/>
                  </a:ext>
                </a:extLst>
              </a:tr>
              <a:tr h="37948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אתה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הֻ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לְבַּשְתָּ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תֻּ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לְבַּש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928785"/>
                  </a:ext>
                </a:extLst>
              </a:tr>
              <a:tr h="37948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את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ה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ֻלְבַּשְתְּ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 err="1">
                          <a:solidFill>
                            <a:srgbClr val="FF0000"/>
                          </a:solidFill>
                        </a:rPr>
                        <a:t>מֻ</a:t>
                      </a:r>
                      <a:r>
                        <a:rPr lang="he-IL" sz="2400" dirty="0" err="1">
                          <a:solidFill>
                            <a:schemeClr val="tx1"/>
                          </a:solidFill>
                        </a:rPr>
                        <a:t>לְבֶּשֶת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תֻּ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לְבְּשִי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7350768"/>
                  </a:ext>
                </a:extLst>
              </a:tr>
              <a:tr h="37948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הוא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הֻ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לְבַּש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יֻ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לְבַּש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1376407"/>
                  </a:ext>
                </a:extLst>
              </a:tr>
              <a:tr h="37948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היא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הֻ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לְבְּשָה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תּ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ֻלְבַּש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3615527"/>
                  </a:ext>
                </a:extLst>
              </a:tr>
              <a:tr h="391602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אנחנו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הֻ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לְבַּשְנוּ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 err="1">
                          <a:solidFill>
                            <a:srgbClr val="FF0000"/>
                          </a:solidFill>
                        </a:rPr>
                        <a:t>מֻ</a:t>
                      </a:r>
                      <a:r>
                        <a:rPr lang="he-IL" sz="2400" dirty="0" err="1">
                          <a:solidFill>
                            <a:schemeClr val="tx1"/>
                          </a:solidFill>
                        </a:rPr>
                        <a:t>לְבָּשִים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נֻ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לְבַּש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7869250"/>
                  </a:ext>
                </a:extLst>
              </a:tr>
              <a:tr h="37948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אתם</a:t>
                      </a:r>
                      <a:endParaRPr lang="ar-S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הֻ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לְבַּשְתֶּם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תּ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ֻלְבְּשוּ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796753"/>
                  </a:ext>
                </a:extLst>
              </a:tr>
              <a:tr h="37948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אתן</a:t>
                      </a:r>
                      <a:endParaRPr lang="ar-S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הֻ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לְבַּשְתֶּן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 err="1">
                          <a:solidFill>
                            <a:schemeClr val="tx1"/>
                          </a:solidFill>
                        </a:rPr>
                        <a:t>מֻלְבָּשוֹת</a:t>
                      </a:r>
                      <a:endParaRPr lang="he-IL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תֻּ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לְבַּשְנָה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6296286"/>
                  </a:ext>
                </a:extLst>
              </a:tr>
              <a:tr h="37948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הם</a:t>
                      </a:r>
                      <a:endParaRPr lang="ar-S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 err="1">
                          <a:solidFill>
                            <a:srgbClr val="FF0000"/>
                          </a:solidFill>
                        </a:rPr>
                        <a:t>הֻ</a:t>
                      </a:r>
                      <a:r>
                        <a:rPr lang="he-IL" sz="2400" dirty="0" err="1">
                          <a:solidFill>
                            <a:schemeClr val="tx1"/>
                          </a:solidFill>
                        </a:rPr>
                        <a:t>לְבְּשו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ּ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יֻ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לְבְּשוּ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5150986"/>
                  </a:ext>
                </a:extLst>
              </a:tr>
              <a:tr h="37948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הן</a:t>
                      </a:r>
                      <a:endParaRPr lang="ar-S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 err="1">
                          <a:solidFill>
                            <a:srgbClr val="FF0000"/>
                          </a:solidFill>
                        </a:rPr>
                        <a:t>הֻ</a:t>
                      </a:r>
                      <a:r>
                        <a:rPr lang="he-IL" sz="2400" dirty="0" err="1">
                          <a:solidFill>
                            <a:schemeClr val="tx1"/>
                          </a:solidFill>
                        </a:rPr>
                        <a:t>לְבְּשו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ּּ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תֻּ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לְבַּשְנָה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83430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15636" y="2955636"/>
            <a:ext cx="1330037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0" dirty="0"/>
              <a:t>אין</a:t>
            </a:r>
          </a:p>
        </p:txBody>
      </p:sp>
    </p:spTree>
    <p:extLst>
      <p:ext uri="{BB962C8B-B14F-4D97-AF65-F5344CB8AC3E}">
        <p14:creationId xmlns:p14="http://schemas.microsoft.com/office/powerpoint/2010/main" val="9741297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סימני היכר</a:t>
            </a:r>
          </a:p>
        </p:txBody>
      </p:sp>
      <p:graphicFrame>
        <p:nvGraphicFramePr>
          <p:cNvPr id="5" name="מציין מיקום תוכן 4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781416465"/>
              </p:ext>
            </p:extLst>
          </p:nvPr>
        </p:nvGraphicFramePr>
        <p:xfrm>
          <a:off x="424500" y="1137107"/>
          <a:ext cx="11158535" cy="20726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231707">
                  <a:extLst>
                    <a:ext uri="{9D8B030D-6E8A-4147-A177-3AD203B41FA5}">
                      <a16:colId xmlns:a16="http://schemas.microsoft.com/office/drawing/2014/main" val="1201178674"/>
                    </a:ext>
                  </a:extLst>
                </a:gridCol>
                <a:gridCol w="2231707">
                  <a:extLst>
                    <a:ext uri="{9D8B030D-6E8A-4147-A177-3AD203B41FA5}">
                      <a16:colId xmlns:a16="http://schemas.microsoft.com/office/drawing/2014/main" val="1198384368"/>
                    </a:ext>
                  </a:extLst>
                </a:gridCol>
                <a:gridCol w="2231707">
                  <a:extLst>
                    <a:ext uri="{9D8B030D-6E8A-4147-A177-3AD203B41FA5}">
                      <a16:colId xmlns:a16="http://schemas.microsoft.com/office/drawing/2014/main" val="1300046082"/>
                    </a:ext>
                  </a:extLst>
                </a:gridCol>
                <a:gridCol w="2231707">
                  <a:extLst>
                    <a:ext uri="{9D8B030D-6E8A-4147-A177-3AD203B41FA5}">
                      <a16:colId xmlns:a16="http://schemas.microsoft.com/office/drawing/2014/main" val="1656683709"/>
                    </a:ext>
                  </a:extLst>
                </a:gridCol>
                <a:gridCol w="2231707">
                  <a:extLst>
                    <a:ext uri="{9D8B030D-6E8A-4147-A177-3AD203B41FA5}">
                      <a16:colId xmlns:a16="http://schemas.microsoft.com/office/drawing/2014/main" val="41263574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endParaRPr lang="he-IL" sz="2800" b="1" dirty="0">
                        <a:cs typeface="Varela Round" panose="0000050000000000000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1" dirty="0">
                          <a:cs typeface="Varela Round" panose="00000500000000000000"/>
                        </a:rPr>
                        <a:t>עבר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1" dirty="0">
                          <a:cs typeface="Varela Round" panose="00000500000000000000"/>
                        </a:rPr>
                        <a:t>הווה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1" dirty="0">
                          <a:cs typeface="Varela Round" panose="00000500000000000000"/>
                        </a:rPr>
                        <a:t>עתיד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1" dirty="0">
                          <a:cs typeface="Varela Round" panose="00000500000000000000"/>
                        </a:rPr>
                        <a:t>ציווי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8734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1" dirty="0">
                          <a:cs typeface="Varela Round" panose="00000500000000000000"/>
                        </a:rPr>
                        <a:t>נִפְעַל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1" dirty="0">
                          <a:solidFill>
                            <a:srgbClr val="FF0000"/>
                          </a:solidFill>
                          <a:cs typeface="Varela Round" panose="00000500000000000000"/>
                        </a:rPr>
                        <a:t>נִ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1" dirty="0">
                          <a:solidFill>
                            <a:srgbClr val="FF0000"/>
                          </a:solidFill>
                          <a:cs typeface="Varela Round" panose="00000500000000000000"/>
                        </a:rPr>
                        <a:t>נִ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1" dirty="0" err="1">
                          <a:solidFill>
                            <a:srgbClr val="FF0000"/>
                          </a:solidFill>
                          <a:cs typeface="Varela Round" panose="00000500000000000000"/>
                        </a:rPr>
                        <a:t>אֶ-יתִן</a:t>
                      </a:r>
                      <a:r>
                        <a:rPr lang="he-IL" sz="2800" b="1" dirty="0">
                          <a:solidFill>
                            <a:srgbClr val="FF0000"/>
                          </a:solidFill>
                          <a:cs typeface="Varela Round" panose="00000500000000000000"/>
                        </a:rPr>
                        <a:t>(פּ)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1" dirty="0">
                          <a:solidFill>
                            <a:srgbClr val="FF0000"/>
                          </a:solidFill>
                          <a:cs typeface="Varela Round" panose="00000500000000000000"/>
                        </a:rPr>
                        <a:t>הִ(פּ)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8110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1" dirty="0">
                          <a:cs typeface="Varela Round" panose="00000500000000000000"/>
                        </a:rPr>
                        <a:t>הִפְעִיל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1" dirty="0">
                          <a:solidFill>
                            <a:srgbClr val="FF0000"/>
                          </a:solidFill>
                          <a:cs typeface="Varela Round" panose="00000500000000000000"/>
                        </a:rPr>
                        <a:t>הִ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1" dirty="0">
                          <a:solidFill>
                            <a:srgbClr val="FF0000"/>
                          </a:solidFill>
                          <a:cs typeface="Varela Round" panose="00000500000000000000"/>
                        </a:rPr>
                        <a:t>מַ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1" dirty="0">
                          <a:solidFill>
                            <a:srgbClr val="FF0000"/>
                          </a:solidFill>
                          <a:cs typeface="Varela Round" panose="00000500000000000000"/>
                        </a:rPr>
                        <a:t>איַתן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1" dirty="0">
                          <a:solidFill>
                            <a:srgbClr val="FF0000"/>
                          </a:solidFill>
                          <a:cs typeface="Varela Round" panose="00000500000000000000"/>
                        </a:rPr>
                        <a:t>הַ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2490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1" dirty="0">
                          <a:cs typeface="Varela Round" panose="00000500000000000000"/>
                        </a:rPr>
                        <a:t>הֻפְעַל\הָפְעַל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1" dirty="0">
                          <a:solidFill>
                            <a:srgbClr val="FF0000"/>
                          </a:solidFill>
                          <a:cs typeface="Varela Round" panose="00000500000000000000"/>
                        </a:rPr>
                        <a:t>הֻ\הָ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1" dirty="0">
                          <a:solidFill>
                            <a:srgbClr val="FF0000"/>
                          </a:solidFill>
                          <a:cs typeface="Varela Round" panose="00000500000000000000"/>
                        </a:rPr>
                        <a:t>מֻ\מָ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800" b="1" dirty="0">
                          <a:solidFill>
                            <a:srgbClr val="FF0000"/>
                          </a:solidFill>
                          <a:cs typeface="Varela Round" panose="00000500000000000000"/>
                        </a:rPr>
                        <a:t>איֻתן\איָתן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800" b="1" dirty="0">
                        <a:cs typeface="Varela Round" panose="0000050000000000000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9325405"/>
                  </a:ext>
                </a:extLst>
              </a:tr>
            </a:tbl>
          </a:graphicData>
        </a:graphic>
      </p:graphicFrame>
      <p:cxnSp>
        <p:nvCxnSpPr>
          <p:cNvPr id="7" name="מחבר ישר 6"/>
          <p:cNvCxnSpPr/>
          <p:nvPr/>
        </p:nvCxnSpPr>
        <p:spPr>
          <a:xfrm flipV="1">
            <a:off x="1158240" y="2844800"/>
            <a:ext cx="772160" cy="2032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40080" y="4165600"/>
            <a:ext cx="1069848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u="sng" dirty="0">
                <a:cs typeface="Varela Round" panose="00000500000000000000"/>
              </a:rPr>
              <a:t>הערה:</a:t>
            </a:r>
            <a:r>
              <a:rPr lang="he-IL" sz="2400" dirty="0">
                <a:cs typeface="Varela Round" panose="00000500000000000000"/>
              </a:rPr>
              <a:t> בבניין נפעל בעתיד אותיות אית"ן מנוקדות בחיריק חסר, פרט ל א' מנוקדת בסגול </a:t>
            </a:r>
            <a:r>
              <a:rPr lang="he-IL" sz="2400" dirty="0">
                <a:solidFill>
                  <a:srgbClr val="FF0000"/>
                </a:solidFill>
                <a:cs typeface="Varela Round" panose="00000500000000000000"/>
              </a:rPr>
              <a:t>אֶ </a:t>
            </a:r>
            <a:r>
              <a:rPr lang="he-IL" sz="2400" dirty="0">
                <a:cs typeface="Varela Round" panose="00000500000000000000"/>
              </a:rPr>
              <a:t>– כתוצאה מהנמכת תנועה.</a:t>
            </a:r>
            <a:endParaRPr lang="he-IL" sz="2400" b="1" u="sng" dirty="0">
              <a:cs typeface="Varela Round" panose="000005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786012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כתיב מלא וכתיב חסר</a:t>
            </a:r>
          </a:p>
        </p:txBody>
      </p:sp>
      <p:graphicFrame>
        <p:nvGraphicFramePr>
          <p:cNvPr id="5" name="מציין מיקום תוכן 4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562162210"/>
              </p:ext>
            </p:extLst>
          </p:nvPr>
        </p:nvGraphicFramePr>
        <p:xfrm>
          <a:off x="516670" y="933094"/>
          <a:ext cx="11158536" cy="48768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719512">
                  <a:extLst>
                    <a:ext uri="{9D8B030D-6E8A-4147-A177-3AD203B41FA5}">
                      <a16:colId xmlns:a16="http://schemas.microsoft.com/office/drawing/2014/main" val="4071982243"/>
                    </a:ext>
                  </a:extLst>
                </a:gridCol>
                <a:gridCol w="3719512">
                  <a:extLst>
                    <a:ext uri="{9D8B030D-6E8A-4147-A177-3AD203B41FA5}">
                      <a16:colId xmlns:a16="http://schemas.microsoft.com/office/drawing/2014/main" val="659151577"/>
                    </a:ext>
                  </a:extLst>
                </a:gridCol>
                <a:gridCol w="3719512">
                  <a:extLst>
                    <a:ext uri="{9D8B030D-6E8A-4147-A177-3AD203B41FA5}">
                      <a16:colId xmlns:a16="http://schemas.microsoft.com/office/drawing/2014/main" val="17475015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he-IL" sz="4400" dirty="0"/>
                        <a:t>מְ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4400" dirty="0"/>
                        <a:t>כתיב חסר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4400" dirty="0"/>
                        <a:t>כתיב מלא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1584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he-IL" sz="4400" dirty="0"/>
                        <a:t>נִפְעַל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200" dirty="0"/>
                        <a:t>התחילית בכל הנטייה מנוקדת</a:t>
                      </a:r>
                      <a:r>
                        <a:rPr lang="he-IL" sz="3200" baseline="0" dirty="0"/>
                        <a:t> ב- </a:t>
                      </a:r>
                      <a:r>
                        <a:rPr lang="en-US" sz="3200" baseline="0" dirty="0"/>
                        <a:t>X</a:t>
                      </a:r>
                      <a:r>
                        <a:rPr lang="he-IL" sz="3200" baseline="0" dirty="0"/>
                        <a:t>ִ</a:t>
                      </a:r>
                      <a:r>
                        <a:rPr lang="he-IL" sz="2800" baseline="0" dirty="0"/>
                        <a:t> </a:t>
                      </a:r>
                      <a:r>
                        <a:rPr lang="he-IL" sz="2400" baseline="0" dirty="0"/>
                        <a:t>(</a:t>
                      </a:r>
                      <a:r>
                        <a:rPr lang="he-IL" sz="2400" baseline="0" dirty="0">
                          <a:solidFill>
                            <a:srgbClr val="FF0000"/>
                          </a:solidFill>
                        </a:rPr>
                        <a:t>נִ</a:t>
                      </a:r>
                      <a:r>
                        <a:rPr lang="he-IL" sz="2400" baseline="0" dirty="0">
                          <a:solidFill>
                            <a:schemeClr val="tx1"/>
                          </a:solidFill>
                        </a:rPr>
                        <a:t>שְמַר, </a:t>
                      </a:r>
                      <a:r>
                        <a:rPr lang="he-IL" sz="2400" baseline="0" dirty="0">
                          <a:solidFill>
                            <a:srgbClr val="FF0000"/>
                          </a:solidFill>
                        </a:rPr>
                        <a:t>נִ</a:t>
                      </a:r>
                      <a:r>
                        <a:rPr lang="he-IL" sz="2400" baseline="0" dirty="0">
                          <a:solidFill>
                            <a:schemeClr val="tx1"/>
                          </a:solidFill>
                        </a:rPr>
                        <a:t>שְמָר, </a:t>
                      </a:r>
                      <a:r>
                        <a:rPr lang="he-IL" sz="2400" baseline="0" dirty="0">
                          <a:solidFill>
                            <a:srgbClr val="FF0000"/>
                          </a:solidFill>
                        </a:rPr>
                        <a:t>יִ</a:t>
                      </a:r>
                      <a:r>
                        <a:rPr lang="he-IL" sz="2400" baseline="0" dirty="0">
                          <a:solidFill>
                            <a:schemeClr val="tx1"/>
                          </a:solidFill>
                        </a:rPr>
                        <a:t>שָּמֵר, </a:t>
                      </a:r>
                      <a:r>
                        <a:rPr lang="he-IL" sz="2400" baseline="0" dirty="0" err="1">
                          <a:solidFill>
                            <a:srgbClr val="FF0000"/>
                          </a:solidFill>
                        </a:rPr>
                        <a:t>הִ</a:t>
                      </a:r>
                      <a:r>
                        <a:rPr lang="he-IL" sz="2400" baseline="0" dirty="0" err="1">
                          <a:solidFill>
                            <a:schemeClr val="tx1"/>
                          </a:solidFill>
                        </a:rPr>
                        <a:t>שָּמֵר</a:t>
                      </a:r>
                      <a:r>
                        <a:rPr lang="he-IL" sz="2400" baseline="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he-I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200" dirty="0"/>
                        <a:t>מוסיפים</a:t>
                      </a:r>
                      <a:r>
                        <a:rPr lang="he-IL" sz="3200" baseline="0" dirty="0"/>
                        <a:t> יו"ד לפני פ' הפועל ב- עתיד, ציווי ושם מקור </a:t>
                      </a:r>
                      <a:r>
                        <a:rPr lang="he-IL" sz="2400" baseline="0" dirty="0"/>
                        <a:t>(</a:t>
                      </a:r>
                      <a:r>
                        <a:rPr lang="he-IL" sz="2400" baseline="0" dirty="0" err="1"/>
                        <a:t>א</a:t>
                      </a:r>
                      <a:r>
                        <a:rPr lang="he-IL" sz="2400" baseline="0" dirty="0" err="1">
                          <a:solidFill>
                            <a:srgbClr val="FF0000"/>
                          </a:solidFill>
                        </a:rPr>
                        <a:t>י</a:t>
                      </a:r>
                      <a:r>
                        <a:rPr lang="he-IL" sz="2400" baseline="0" dirty="0" err="1">
                          <a:solidFill>
                            <a:schemeClr val="tx1"/>
                          </a:solidFill>
                        </a:rPr>
                        <a:t>שמר</a:t>
                      </a:r>
                      <a:r>
                        <a:rPr lang="he-IL" sz="2400" baseline="0" dirty="0">
                          <a:solidFill>
                            <a:schemeClr val="tx1"/>
                          </a:solidFill>
                        </a:rPr>
                        <a:t>, ה</a:t>
                      </a:r>
                      <a:r>
                        <a:rPr lang="he-IL" sz="2400" baseline="0" dirty="0">
                          <a:solidFill>
                            <a:srgbClr val="FF0000"/>
                          </a:solidFill>
                        </a:rPr>
                        <a:t>י</a:t>
                      </a:r>
                      <a:r>
                        <a:rPr lang="he-IL" sz="2400" baseline="0" dirty="0">
                          <a:solidFill>
                            <a:schemeClr val="tx1"/>
                          </a:solidFill>
                        </a:rPr>
                        <a:t>שמר, לה</a:t>
                      </a:r>
                      <a:r>
                        <a:rPr lang="he-IL" sz="2400" baseline="0" dirty="0">
                          <a:solidFill>
                            <a:srgbClr val="FF0000"/>
                          </a:solidFill>
                        </a:rPr>
                        <a:t>י</a:t>
                      </a:r>
                      <a:r>
                        <a:rPr lang="he-IL" sz="2400" baseline="0" dirty="0">
                          <a:solidFill>
                            <a:schemeClr val="tx1"/>
                          </a:solidFill>
                        </a:rPr>
                        <a:t>שמר)</a:t>
                      </a:r>
                      <a:endParaRPr lang="he-I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3988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he-IL" sz="4400" dirty="0"/>
                        <a:t>הִפְעִיל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4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680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he-IL" sz="4400" dirty="0"/>
                        <a:t>הֻפְעַל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200" dirty="0"/>
                        <a:t>התחילית בכל הנטייה מנוקדת ב-</a:t>
                      </a:r>
                      <a:r>
                        <a:rPr lang="he-IL" sz="3200" baseline="0" dirty="0"/>
                        <a:t> </a:t>
                      </a:r>
                      <a:r>
                        <a:rPr lang="en-US" sz="3200" baseline="0" dirty="0"/>
                        <a:t>X</a:t>
                      </a:r>
                      <a:r>
                        <a:rPr lang="he-IL" sz="3200" baseline="0" dirty="0"/>
                        <a:t>ֻ </a:t>
                      </a:r>
                      <a:r>
                        <a:rPr lang="he-IL" sz="2400" baseline="0" dirty="0"/>
                        <a:t>(</a:t>
                      </a:r>
                      <a:r>
                        <a:rPr lang="he-IL" sz="2400" baseline="0" dirty="0">
                          <a:solidFill>
                            <a:srgbClr val="FF0000"/>
                          </a:solidFill>
                        </a:rPr>
                        <a:t>הֻ</a:t>
                      </a:r>
                      <a:r>
                        <a:rPr lang="he-IL" sz="2400" baseline="0" dirty="0">
                          <a:solidFill>
                            <a:schemeClr val="tx1"/>
                          </a:solidFill>
                        </a:rPr>
                        <a:t>לְבַּש, </a:t>
                      </a:r>
                      <a:r>
                        <a:rPr lang="he-IL" sz="2400" baseline="0" dirty="0" err="1">
                          <a:solidFill>
                            <a:srgbClr val="FF0000"/>
                          </a:solidFill>
                        </a:rPr>
                        <a:t>מֻ</a:t>
                      </a:r>
                      <a:r>
                        <a:rPr lang="he-IL" sz="2400" baseline="0" dirty="0" err="1">
                          <a:solidFill>
                            <a:schemeClr val="tx1"/>
                          </a:solidFill>
                        </a:rPr>
                        <a:t>לְבָּש</a:t>
                      </a:r>
                      <a:r>
                        <a:rPr lang="he-IL" sz="2400" baseline="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he-IL" sz="2400" baseline="0" dirty="0">
                          <a:solidFill>
                            <a:srgbClr val="FF0000"/>
                          </a:solidFill>
                        </a:rPr>
                        <a:t>יֻ</a:t>
                      </a:r>
                      <a:r>
                        <a:rPr lang="he-IL" sz="2400" baseline="0" dirty="0">
                          <a:solidFill>
                            <a:schemeClr val="tx1"/>
                          </a:solidFill>
                        </a:rPr>
                        <a:t>לְבָּש)</a:t>
                      </a:r>
                      <a:endParaRPr lang="he-IL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3200" dirty="0"/>
                        <a:t>מוסיפים ו"ו לפני פ' הפועל בכל הנטייה </a:t>
                      </a:r>
                      <a:r>
                        <a:rPr lang="he-IL" sz="2400" dirty="0"/>
                        <a:t>(ה</a:t>
                      </a:r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ו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לבשתי, מ</a:t>
                      </a:r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ו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לבש, א</a:t>
                      </a:r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ו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לבש)</a:t>
                      </a:r>
                      <a:endParaRPr lang="he-IL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920443"/>
                  </a:ext>
                </a:extLst>
              </a:tr>
            </a:tbl>
          </a:graphicData>
        </a:graphic>
      </p:graphicFrame>
      <p:cxnSp>
        <p:nvCxnSpPr>
          <p:cNvPr id="7" name="מחבר ישר 6"/>
          <p:cNvCxnSpPr/>
          <p:nvPr/>
        </p:nvCxnSpPr>
        <p:spPr>
          <a:xfrm flipH="1">
            <a:off x="5606473" y="3749965"/>
            <a:ext cx="1264588" cy="34174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מחבר ישר 9"/>
          <p:cNvCxnSpPr/>
          <p:nvPr/>
        </p:nvCxnSpPr>
        <p:spPr>
          <a:xfrm flipH="1">
            <a:off x="1985819" y="3880789"/>
            <a:ext cx="1200727" cy="4218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29441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4000" dirty="0"/>
              <a:t>איך הופכים ממשפט פעיל למשפט סביל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he-IL" sz="3200" b="1" i="1" dirty="0"/>
              <a:t>כדי להפוך משפט פעיל לסביל, יש לשים לב לדברים הבאים:</a:t>
            </a:r>
          </a:p>
          <a:p>
            <a:r>
              <a:rPr lang="he-IL" dirty="0"/>
              <a:t>הנושא במשפט הסביל יצוין ע"י מילת יחס, או לא יצוין בכלל.</a:t>
            </a:r>
          </a:p>
          <a:p>
            <a:r>
              <a:rPr lang="he-IL" dirty="0"/>
              <a:t>המושא במשפט הסביל הופ להיות הנושא במשפט הסביל.</a:t>
            </a:r>
          </a:p>
          <a:p>
            <a:r>
              <a:rPr lang="he-IL" dirty="0"/>
              <a:t>הפועל בפעיל הופך לפועל בסביל.</a:t>
            </a:r>
          </a:p>
          <a:p>
            <a:r>
              <a:rPr lang="he-IL" b="1" dirty="0"/>
              <a:t>הִפְעִיל          הֻפְעַל</a:t>
            </a:r>
          </a:p>
        </p:txBody>
      </p:sp>
      <p:cxnSp>
        <p:nvCxnSpPr>
          <p:cNvPr id="6" name="מחבר חץ ישר 5"/>
          <p:cNvCxnSpPr/>
          <p:nvPr/>
        </p:nvCxnSpPr>
        <p:spPr>
          <a:xfrm flipH="1">
            <a:off x="8839200" y="4348480"/>
            <a:ext cx="11988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5435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-879485" y="-68544"/>
            <a:ext cx="11160000" cy="720000"/>
          </a:xfrm>
        </p:spPr>
        <p:txBody>
          <a:bodyPr/>
          <a:lstStyle/>
          <a:p>
            <a:r>
              <a:rPr lang="he-IL" dirty="0"/>
              <a:t>תרגול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-879485" y="904043"/>
            <a:ext cx="11159999" cy="540000"/>
          </a:xfrm>
        </p:spPr>
        <p:txBody>
          <a:bodyPr/>
          <a:lstStyle/>
          <a:p>
            <a:r>
              <a:rPr lang="he-IL" dirty="0"/>
              <a:t>כתוב את הצורה המתאימה והפוך את המשפט לסביל: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-879485" y="1444043"/>
            <a:ext cx="11160000" cy="702559"/>
          </a:xfrm>
        </p:spPr>
        <p:txBody>
          <a:bodyPr/>
          <a:lstStyle/>
          <a:p>
            <a:pPr marL="0" indent="0">
              <a:buNone/>
            </a:pPr>
            <a:r>
              <a:rPr lang="he-IL" dirty="0"/>
              <a:t>1. (</a:t>
            </a:r>
            <a:r>
              <a:rPr lang="he-IL" dirty="0" err="1">
                <a:solidFill>
                  <a:srgbClr val="FF0000"/>
                </a:solidFill>
              </a:rPr>
              <a:t>ז.מ.ן</a:t>
            </a:r>
            <a:r>
              <a:rPr lang="he-IL" dirty="0"/>
              <a:t>- </a:t>
            </a:r>
            <a:r>
              <a:rPr lang="he-IL" dirty="0">
                <a:solidFill>
                  <a:schemeClr val="tx1"/>
                </a:solidFill>
              </a:rPr>
              <a:t>מדבר-עבר) את החברים למסיבת הערב.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266931" y="2013617"/>
            <a:ext cx="1038352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rgbClr val="FF0000"/>
                </a:solidFill>
                <a:cs typeface="Varela Round" panose="00000500000000000000"/>
              </a:rPr>
              <a:t>הִזְמַנְתִּי </a:t>
            </a:r>
            <a:r>
              <a:rPr lang="he-IL" sz="2400" dirty="0">
                <a:solidFill>
                  <a:schemeClr val="tx2"/>
                </a:solidFill>
                <a:cs typeface="Varela Round" panose="00000500000000000000"/>
              </a:rPr>
              <a:t>את החברים למסיבת הערב.</a:t>
            </a:r>
            <a:endParaRPr lang="he-IL" sz="2400" dirty="0">
              <a:solidFill>
                <a:srgbClr val="FF0000"/>
              </a:solidFill>
              <a:cs typeface="Varela Round" panose="0000050000000000000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67149" y="2598003"/>
            <a:ext cx="694944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cs typeface="Varela Round" panose="00000500000000000000"/>
              </a:rPr>
              <a:t>משפט בסביל:</a:t>
            </a:r>
          </a:p>
          <a:p>
            <a:r>
              <a:rPr lang="he-IL" sz="2400" dirty="0">
                <a:solidFill>
                  <a:schemeClr val="tx2"/>
                </a:solidFill>
                <a:cs typeface="Varela Round" panose="00000500000000000000"/>
              </a:rPr>
              <a:t>החברים</a:t>
            </a:r>
            <a:r>
              <a:rPr lang="he-IL" sz="2400" dirty="0">
                <a:cs typeface="Varela Round" panose="00000500000000000000"/>
              </a:rPr>
              <a:t> </a:t>
            </a:r>
            <a:r>
              <a:rPr lang="he-IL" sz="2400" dirty="0">
                <a:solidFill>
                  <a:srgbClr val="FF0000"/>
                </a:solidFill>
                <a:cs typeface="Varela Round" panose="00000500000000000000"/>
              </a:rPr>
              <a:t>הֻזְמְנוּ\הָזְמְנוּ </a:t>
            </a:r>
            <a:r>
              <a:rPr lang="he-IL" sz="2400" dirty="0">
                <a:solidFill>
                  <a:schemeClr val="tx2"/>
                </a:solidFill>
                <a:cs typeface="Varela Round" panose="00000500000000000000"/>
              </a:rPr>
              <a:t>למסיבת הערב.</a:t>
            </a:r>
            <a:endParaRPr lang="he-IL" sz="2400" dirty="0">
              <a:cs typeface="Varela Round" panose="0000050000000000000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07309" y="3712975"/>
            <a:ext cx="81280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cs typeface="Varela Round" panose="00000500000000000000"/>
              </a:rPr>
              <a:t>2. הרופאים (</a:t>
            </a:r>
            <a:r>
              <a:rPr lang="he-IL" sz="2400" dirty="0" err="1">
                <a:solidFill>
                  <a:srgbClr val="FF0000"/>
                </a:solidFill>
                <a:cs typeface="Varela Round" panose="00000500000000000000"/>
              </a:rPr>
              <a:t>ש.ב.ת</a:t>
            </a:r>
            <a:r>
              <a:rPr lang="he-IL" sz="2400" dirty="0">
                <a:cs typeface="Varela Round" panose="00000500000000000000"/>
              </a:rPr>
              <a:t>) מחר את בתי החולים.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67149" y="4435860"/>
            <a:ext cx="66649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chemeClr val="tx2"/>
                </a:solidFill>
                <a:cs typeface="Varela Round" panose="00000500000000000000"/>
              </a:rPr>
              <a:t>הרופאים</a:t>
            </a:r>
            <a:r>
              <a:rPr lang="he-IL" sz="2400" dirty="0">
                <a:cs typeface="Varela Round" panose="00000500000000000000"/>
              </a:rPr>
              <a:t> </a:t>
            </a:r>
            <a:r>
              <a:rPr lang="he-IL" sz="2400" dirty="0">
                <a:solidFill>
                  <a:srgbClr val="FF0000"/>
                </a:solidFill>
                <a:cs typeface="Varela Round" panose="00000500000000000000"/>
              </a:rPr>
              <a:t>יַשְבִּיתוּ </a:t>
            </a:r>
            <a:r>
              <a:rPr lang="he-IL" sz="2400" dirty="0">
                <a:solidFill>
                  <a:schemeClr val="tx2"/>
                </a:solidFill>
                <a:cs typeface="Varela Round" panose="00000500000000000000"/>
              </a:rPr>
              <a:t>מחר את בתי החולים.</a:t>
            </a:r>
            <a:endParaRPr lang="he-IL" sz="2400" dirty="0">
              <a:cs typeface="Varela Round" panose="0000050000000000000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92829" y="5306362"/>
            <a:ext cx="693928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cs typeface="Varela Round" panose="00000500000000000000"/>
              </a:rPr>
              <a:t>משפט בסביל:</a:t>
            </a:r>
          </a:p>
          <a:p>
            <a:r>
              <a:rPr lang="he-IL" sz="2400" dirty="0">
                <a:solidFill>
                  <a:schemeClr val="tx2"/>
                </a:solidFill>
                <a:cs typeface="Varela Round" panose="00000500000000000000"/>
              </a:rPr>
              <a:t>בתי החולים </a:t>
            </a:r>
            <a:r>
              <a:rPr lang="he-IL" sz="2400" dirty="0">
                <a:solidFill>
                  <a:srgbClr val="FF0000"/>
                </a:solidFill>
                <a:cs typeface="Varela Round" panose="00000500000000000000"/>
              </a:rPr>
              <a:t>יֻשְבַּתוּ </a:t>
            </a:r>
            <a:r>
              <a:rPr lang="he-IL" sz="2400" dirty="0">
                <a:solidFill>
                  <a:schemeClr val="tx2"/>
                </a:solidFill>
                <a:cs typeface="Varela Round" panose="00000500000000000000"/>
              </a:rPr>
              <a:t>מחר.</a:t>
            </a:r>
            <a:endParaRPr lang="he-IL" sz="2400" dirty="0">
              <a:cs typeface="Varela Round" panose="000005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2253622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7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-825914" y="459375"/>
            <a:ext cx="11160000" cy="661919"/>
          </a:xfrm>
        </p:spPr>
        <p:txBody>
          <a:bodyPr/>
          <a:lstStyle/>
          <a:p>
            <a:pPr marL="0" indent="0">
              <a:buNone/>
            </a:pPr>
            <a:r>
              <a:rPr lang="he-IL" dirty="0"/>
              <a:t>3</a:t>
            </a:r>
            <a:r>
              <a:rPr lang="he-IL" dirty="0">
                <a:solidFill>
                  <a:schemeClr val="tx1"/>
                </a:solidFill>
              </a:rPr>
              <a:t>. התלמידים (</a:t>
            </a:r>
            <a:r>
              <a:rPr lang="he-IL" dirty="0" err="1">
                <a:solidFill>
                  <a:srgbClr val="FF0000"/>
                </a:solidFill>
              </a:rPr>
              <a:t>פ.ע.ל</a:t>
            </a:r>
            <a:r>
              <a:rPr lang="he-IL" dirty="0">
                <a:solidFill>
                  <a:schemeClr val="tx1"/>
                </a:solidFill>
              </a:rPr>
              <a:t>- עבר) את המחשב 5 שעות רצופות.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41120" y="1304174"/>
            <a:ext cx="870712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chemeClr val="tx2"/>
                </a:solidFill>
                <a:cs typeface="Varela Round" panose="00000500000000000000"/>
              </a:rPr>
              <a:t>התלמידים</a:t>
            </a:r>
            <a:r>
              <a:rPr lang="he-IL" sz="2400" dirty="0">
                <a:cs typeface="Varela Round" panose="00000500000000000000"/>
              </a:rPr>
              <a:t> </a:t>
            </a:r>
            <a:r>
              <a:rPr lang="he-IL" sz="2400" dirty="0">
                <a:solidFill>
                  <a:srgbClr val="FF0000"/>
                </a:solidFill>
                <a:cs typeface="Varela Round" panose="00000500000000000000"/>
              </a:rPr>
              <a:t>הִפְעִילוּ </a:t>
            </a:r>
            <a:r>
              <a:rPr lang="he-IL" sz="2400" dirty="0">
                <a:solidFill>
                  <a:schemeClr val="tx2"/>
                </a:solidFill>
                <a:cs typeface="Varela Round" panose="00000500000000000000"/>
              </a:rPr>
              <a:t>את המחשב 5 שעות רצופות.</a:t>
            </a:r>
            <a:endParaRPr lang="he-IL" sz="2400" dirty="0">
              <a:cs typeface="Varela Round" panose="0000050000000000000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25040" y="2025534"/>
            <a:ext cx="78232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cs typeface="Varela Round" panose="00000500000000000000"/>
              </a:rPr>
              <a:t>משפט בסביל: </a:t>
            </a:r>
          </a:p>
          <a:p>
            <a:r>
              <a:rPr lang="he-IL" sz="2400" dirty="0">
                <a:solidFill>
                  <a:schemeClr val="tx2"/>
                </a:solidFill>
                <a:cs typeface="Varela Round" panose="00000500000000000000"/>
              </a:rPr>
              <a:t>המחשב </a:t>
            </a:r>
            <a:r>
              <a:rPr lang="he-IL" sz="2400" dirty="0">
                <a:solidFill>
                  <a:srgbClr val="FF0000"/>
                </a:solidFill>
                <a:cs typeface="Varela Round" panose="00000500000000000000"/>
              </a:rPr>
              <a:t>הֻפְעַל\הָפְעַל </a:t>
            </a:r>
            <a:r>
              <a:rPr lang="he-IL" sz="2400" dirty="0">
                <a:solidFill>
                  <a:schemeClr val="tx2"/>
                </a:solidFill>
                <a:cs typeface="Varela Round" panose="00000500000000000000"/>
              </a:rPr>
              <a:t>5 שעות רצופות.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3265054"/>
            <a:ext cx="83413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cs typeface="Varela Round" panose="00000500000000000000"/>
              </a:rPr>
              <a:t>4. הארכיטקט (</a:t>
            </a:r>
            <a:r>
              <a:rPr lang="he-IL" sz="2400" dirty="0" err="1">
                <a:cs typeface="Varela Round" panose="00000500000000000000"/>
              </a:rPr>
              <a:t>ר.ח.ב</a:t>
            </a:r>
            <a:r>
              <a:rPr lang="he-IL" sz="2400" dirty="0">
                <a:cs typeface="Varela Round" panose="00000500000000000000"/>
              </a:rPr>
              <a:t>- עבר) את חדר השינה.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90240" y="4130103"/>
            <a:ext cx="677672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chemeClr val="tx2"/>
                </a:solidFill>
                <a:cs typeface="Varela Round" panose="00000500000000000000"/>
              </a:rPr>
              <a:t>הארכיטקט</a:t>
            </a:r>
            <a:r>
              <a:rPr lang="he-IL" sz="2400" dirty="0">
                <a:cs typeface="Varela Round" panose="00000500000000000000"/>
              </a:rPr>
              <a:t> </a:t>
            </a:r>
            <a:r>
              <a:rPr lang="he-IL" sz="2400" dirty="0">
                <a:solidFill>
                  <a:srgbClr val="FF0000"/>
                </a:solidFill>
                <a:cs typeface="Varela Round" panose="00000500000000000000"/>
              </a:rPr>
              <a:t>הִרְחִיב </a:t>
            </a:r>
            <a:r>
              <a:rPr lang="he-IL" sz="2400" dirty="0">
                <a:solidFill>
                  <a:schemeClr val="tx2"/>
                </a:solidFill>
                <a:cs typeface="Varela Round" panose="00000500000000000000"/>
              </a:rPr>
              <a:t>את חדר השינה.</a:t>
            </a:r>
            <a:endParaRPr lang="he-IL" sz="2400" dirty="0">
              <a:cs typeface="Varela Round" panose="0000050000000000000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78960" y="5000291"/>
            <a:ext cx="558800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cs typeface="Varela Round" panose="00000500000000000000"/>
              </a:rPr>
              <a:t>המשפט בסביל:</a:t>
            </a:r>
          </a:p>
          <a:p>
            <a:r>
              <a:rPr lang="he-IL" sz="2400" dirty="0">
                <a:solidFill>
                  <a:schemeClr val="tx2"/>
                </a:solidFill>
                <a:cs typeface="Varela Round" panose="00000500000000000000"/>
              </a:rPr>
              <a:t>חדר השינה </a:t>
            </a:r>
            <a:r>
              <a:rPr lang="he-IL" sz="2400" dirty="0">
                <a:solidFill>
                  <a:srgbClr val="FF0000"/>
                </a:solidFill>
                <a:cs typeface="Varela Round" panose="00000500000000000000"/>
              </a:rPr>
              <a:t>הֻרְחַב\הָרְחַב.</a:t>
            </a:r>
            <a:endParaRPr lang="he-IL" sz="2400" dirty="0">
              <a:solidFill>
                <a:schemeClr val="tx2"/>
              </a:solidFill>
              <a:cs typeface="Varela Round" panose="000005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33392756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שם מקור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הבעת פעולה ללא ציון זמן: 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6779490" y="1725681"/>
            <a:ext cx="4895715" cy="4152517"/>
          </a:xfrm>
        </p:spPr>
        <p:txBody>
          <a:bodyPr/>
          <a:lstStyle/>
          <a:p>
            <a:pPr marL="0" indent="0">
              <a:buNone/>
            </a:pPr>
            <a:r>
              <a:rPr lang="he-IL" dirty="0"/>
              <a:t>             </a:t>
            </a:r>
            <a:r>
              <a:rPr lang="he-IL" b="1" i="1" u="sng" dirty="0"/>
              <a:t>מקור נטוי</a:t>
            </a:r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he-IL" dirty="0"/>
              <a:t>מופיע בדרך כלל בצירוף אותיות בכל"ם</a:t>
            </a:r>
          </a:p>
          <a:p>
            <a:pPr marL="0" indent="0">
              <a:buNone/>
            </a:pPr>
            <a:r>
              <a:rPr lang="he-IL" dirty="0"/>
              <a:t>יחד עם צורת הציווי.</a:t>
            </a:r>
          </a:p>
          <a:p>
            <a:pPr marL="0" indent="0">
              <a:buNone/>
            </a:pPr>
            <a:r>
              <a:rPr lang="he-IL" dirty="0"/>
              <a:t>(</a:t>
            </a:r>
            <a:r>
              <a:rPr lang="he-IL" dirty="0">
                <a:solidFill>
                  <a:srgbClr val="FF0000"/>
                </a:solidFill>
              </a:rPr>
              <a:t>ל</a:t>
            </a:r>
            <a:r>
              <a:rPr lang="he-IL" dirty="0"/>
              <a:t>)</a:t>
            </a:r>
            <a:r>
              <a:rPr lang="he-IL" dirty="0" err="1"/>
              <a:t>הִשָּמֵר</a:t>
            </a:r>
            <a:endParaRPr lang="he-IL" dirty="0"/>
          </a:p>
          <a:p>
            <a:pPr marL="0" indent="0">
              <a:buNone/>
            </a:pPr>
            <a:r>
              <a:rPr lang="he-IL" dirty="0"/>
              <a:t>(</a:t>
            </a:r>
            <a:r>
              <a:rPr lang="he-IL" dirty="0">
                <a:solidFill>
                  <a:srgbClr val="FF0000"/>
                </a:solidFill>
              </a:rPr>
              <a:t>ל</a:t>
            </a:r>
            <a:r>
              <a:rPr lang="he-IL" dirty="0">
                <a:solidFill>
                  <a:schemeClr val="tx2"/>
                </a:solidFill>
              </a:rPr>
              <a:t>)הַלְבִּיש</a:t>
            </a:r>
            <a:endParaRPr lang="he-IL" dirty="0"/>
          </a:p>
          <a:p>
            <a:pPr marL="0" indent="0">
              <a:buNone/>
            </a:pPr>
            <a:endParaRPr lang="he-IL" dirty="0"/>
          </a:p>
        </p:txBody>
      </p:sp>
      <p:cxnSp>
        <p:nvCxnSpPr>
          <p:cNvPr id="6" name="מחבר חץ ישר 5"/>
          <p:cNvCxnSpPr/>
          <p:nvPr/>
        </p:nvCxnSpPr>
        <p:spPr>
          <a:xfrm>
            <a:off x="8580582" y="2265681"/>
            <a:ext cx="1773382" cy="8589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108364" y="1725681"/>
            <a:ext cx="4507345" cy="37856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i="1" u="sng" dirty="0">
                <a:solidFill>
                  <a:srgbClr val="002060"/>
                </a:solidFill>
                <a:cs typeface="Varela Round" panose="00000500000000000000"/>
              </a:rPr>
              <a:t>מקור מוחלט</a:t>
            </a:r>
          </a:p>
          <a:p>
            <a:endParaRPr lang="he-IL" sz="2400" dirty="0">
              <a:solidFill>
                <a:srgbClr val="002060"/>
              </a:solidFill>
              <a:cs typeface="Varela Round" panose="00000500000000000000"/>
            </a:endParaRPr>
          </a:p>
          <a:p>
            <a:endParaRPr lang="he-IL" sz="2400" dirty="0">
              <a:solidFill>
                <a:srgbClr val="002060"/>
              </a:solidFill>
              <a:cs typeface="Varela Round" panose="00000500000000000000"/>
            </a:endParaRPr>
          </a:p>
          <a:p>
            <a:endParaRPr lang="he-IL" sz="2400" dirty="0">
              <a:solidFill>
                <a:srgbClr val="002060"/>
              </a:solidFill>
              <a:cs typeface="Varela Round" panose="00000500000000000000"/>
            </a:endParaRPr>
          </a:p>
          <a:p>
            <a:r>
              <a:rPr lang="he-IL" sz="2400" dirty="0">
                <a:solidFill>
                  <a:srgbClr val="002060"/>
                </a:solidFill>
                <a:cs typeface="Varela Round" panose="00000500000000000000"/>
              </a:rPr>
              <a:t>משמש לחיזוק הפעולה או הפקודה.</a:t>
            </a:r>
          </a:p>
          <a:p>
            <a:r>
              <a:rPr lang="he-IL" sz="2400" dirty="0" err="1">
                <a:solidFill>
                  <a:srgbClr val="002060"/>
                </a:solidFill>
                <a:cs typeface="Varela Round" panose="00000500000000000000"/>
              </a:rPr>
              <a:t>הִשָּמֵר</a:t>
            </a:r>
            <a:endParaRPr lang="he-IL" sz="2400" dirty="0">
              <a:solidFill>
                <a:srgbClr val="002060"/>
              </a:solidFill>
              <a:cs typeface="Varela Round" panose="00000500000000000000"/>
            </a:endParaRPr>
          </a:p>
          <a:p>
            <a:r>
              <a:rPr lang="he-IL" sz="2400" dirty="0">
                <a:solidFill>
                  <a:srgbClr val="002060"/>
                </a:solidFill>
                <a:cs typeface="Varela Round" panose="00000500000000000000"/>
              </a:rPr>
              <a:t>הַלְבֵּש</a:t>
            </a:r>
          </a:p>
          <a:p>
            <a:r>
              <a:rPr lang="he-IL" sz="2400" dirty="0">
                <a:solidFill>
                  <a:srgbClr val="002060"/>
                </a:solidFill>
                <a:cs typeface="Varela Round" panose="00000500000000000000"/>
              </a:rPr>
              <a:t>הֻלְבַּש</a:t>
            </a:r>
          </a:p>
          <a:p>
            <a:endParaRPr lang="he-IL" sz="2400" dirty="0">
              <a:solidFill>
                <a:srgbClr val="002060"/>
              </a:solidFill>
              <a:cs typeface="Varela Round" panose="00000500000000000000"/>
            </a:endParaRPr>
          </a:p>
        </p:txBody>
      </p:sp>
      <p:cxnSp>
        <p:nvCxnSpPr>
          <p:cNvPr id="9" name="מחבר חץ ישר 8"/>
          <p:cNvCxnSpPr/>
          <p:nvPr/>
        </p:nvCxnSpPr>
        <p:spPr>
          <a:xfrm flipH="1">
            <a:off x="2927927" y="2265681"/>
            <a:ext cx="1450109" cy="9513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1659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629321" y="2695767"/>
            <a:ext cx="9207201" cy="19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88" tIns="121888" rIns="121888" bIns="121888" anchor="t" anchorCtr="0">
            <a:noAutofit/>
          </a:bodyPr>
          <a:lstStyle/>
          <a:p>
            <a:pPr marL="609539">
              <a:lnSpc>
                <a:spcPct val="150000"/>
              </a:lnSpc>
            </a:pPr>
            <a:endParaRPr dirty="0"/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627180" y="1191432"/>
            <a:ext cx="10871177" cy="1260000"/>
          </a:xfrm>
        </p:spPr>
        <p:txBody>
          <a:bodyPr/>
          <a:lstStyle/>
          <a:p>
            <a:r>
              <a:rPr lang="he-IL" dirty="0">
                <a:solidFill>
                  <a:srgbClr val="192A72"/>
                </a:solidFill>
              </a:rPr>
              <a:t>הבניינים 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738117" y="2386339"/>
            <a:ext cx="10872000" cy="1334587"/>
          </a:xfrm>
        </p:spPr>
        <p:txBody>
          <a:bodyPr/>
          <a:lstStyle/>
          <a:p>
            <a:r>
              <a:rPr lang="he-IL" dirty="0">
                <a:sym typeface="Varela Round"/>
              </a:rPr>
              <a:t>עברית לבתי ספר ערביים</a:t>
            </a:r>
          </a:p>
          <a:p>
            <a:r>
              <a:rPr lang="he-IL" dirty="0">
                <a:sym typeface="Varela Round"/>
              </a:rPr>
              <a:t>כיתות י"א + י"ב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שם </a:t>
            </a:r>
            <a:r>
              <a:rPr lang="he-IL" err="1">
                <a:sym typeface="Varela Round"/>
              </a:rPr>
              <a:t>המורה</a:t>
            </a:r>
            <a:r>
              <a:rPr lang="he-IL">
                <a:sym typeface="Varela Round"/>
              </a:rPr>
              <a:t>: נג'ם</a:t>
            </a:r>
            <a:r>
              <a:rPr lang="he-IL" dirty="0">
                <a:sym typeface="Varela Round"/>
              </a:rPr>
              <a:t> </a:t>
            </a:r>
            <a:r>
              <a:rPr lang="he-IL" dirty="0" err="1">
                <a:sym typeface="Varela Round"/>
              </a:rPr>
              <a:t>ראבי</a:t>
            </a:r>
            <a:endParaRPr lang="he-IL" dirty="0">
              <a:sym typeface="Varela Round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5448989" y="182418"/>
            <a:ext cx="4341533" cy="6493163"/>
          </a:xfrm>
        </p:spPr>
        <p:txBody>
          <a:bodyPr>
            <a:normAutofit fontScale="32500" lnSpcReduction="20000"/>
          </a:bodyPr>
          <a:lstStyle/>
          <a:p>
            <a:pPr marL="0" indent="0" algn="just">
              <a:buNone/>
            </a:pPr>
            <a:r>
              <a:rPr lang="he-IL" sz="6200" b="1" dirty="0"/>
              <a:t>שִיר עִידוּד / נֹעַם חוֹרֵב  </a:t>
            </a:r>
          </a:p>
          <a:p>
            <a:pPr marL="0" indent="0">
              <a:buNone/>
            </a:pPr>
            <a:r>
              <a:rPr lang="he-IL" sz="5500" b="1" dirty="0">
                <a:solidFill>
                  <a:schemeClr val="tx1"/>
                </a:solidFill>
              </a:rPr>
              <a:t>זֶה שִׁיר עִידוּד</a:t>
            </a:r>
          </a:p>
          <a:p>
            <a:pPr marL="0" indent="0">
              <a:buNone/>
            </a:pPr>
            <a:r>
              <a:rPr lang="he-IL" sz="5500" b="1" dirty="0">
                <a:solidFill>
                  <a:schemeClr val="tx1"/>
                </a:solidFill>
              </a:rPr>
              <a:t>לְכָל מִי שֶׁמִתְחָרְפֵן בַּבִּידּוּד</a:t>
            </a:r>
          </a:p>
          <a:p>
            <a:pPr marL="0" indent="0">
              <a:buNone/>
            </a:pPr>
            <a:r>
              <a:rPr lang="he-IL" sz="5500" b="1" dirty="0">
                <a:solidFill>
                  <a:schemeClr val="tx1"/>
                </a:solidFill>
              </a:rPr>
              <a:t>לְכָל מִי </a:t>
            </a:r>
            <a:r>
              <a:rPr lang="he-IL" sz="5500" b="1" dirty="0">
                <a:solidFill>
                  <a:srgbClr val="FF0000"/>
                </a:solidFill>
              </a:rPr>
              <a:t>שֶׁנִּמְצָא</a:t>
            </a:r>
            <a:r>
              <a:rPr lang="he-IL" sz="5500" b="1" dirty="0">
                <a:solidFill>
                  <a:schemeClr val="tx1"/>
                </a:solidFill>
              </a:rPr>
              <a:t> בְּמַצַּב רוּחַ יָרוּד</a:t>
            </a:r>
          </a:p>
          <a:p>
            <a:pPr marL="0" indent="0">
              <a:buNone/>
            </a:pPr>
            <a:r>
              <a:rPr lang="he-IL" sz="5500" b="1" dirty="0">
                <a:solidFill>
                  <a:schemeClr val="tx1"/>
                </a:solidFill>
              </a:rPr>
              <a:t>לְכָל מִי </a:t>
            </a:r>
            <a:r>
              <a:rPr lang="he-IL" sz="5500" b="1" dirty="0">
                <a:solidFill>
                  <a:srgbClr val="FF0000"/>
                </a:solidFill>
              </a:rPr>
              <a:t>שֶׁמַּרְגִּישׁ </a:t>
            </a:r>
            <a:r>
              <a:rPr lang="he-IL" sz="5500" b="1" dirty="0">
                <a:solidFill>
                  <a:schemeClr val="tx1"/>
                </a:solidFill>
              </a:rPr>
              <a:t>שֶׁהָעוֹלָם הַזֶּה אָבוּד</a:t>
            </a:r>
          </a:p>
          <a:p>
            <a:pPr marL="0" indent="0">
              <a:buNone/>
            </a:pPr>
            <a:r>
              <a:rPr lang="he-IL" sz="5500" b="1" dirty="0">
                <a:solidFill>
                  <a:schemeClr val="tx1"/>
                </a:solidFill>
              </a:rPr>
              <a:t>יֵשׁ לְךָ כָּרֶגַע שְׁתֵּי אֶפְשָׁרוּיּוֹת –</a:t>
            </a:r>
          </a:p>
          <a:p>
            <a:pPr marL="0" indent="0">
              <a:buNone/>
            </a:pPr>
            <a:r>
              <a:rPr lang="he-IL" sz="5500" b="1" dirty="0">
                <a:solidFill>
                  <a:schemeClr val="tx1"/>
                </a:solidFill>
              </a:rPr>
              <a:t>לְהִתְמַרְמֵר, </a:t>
            </a:r>
            <a:r>
              <a:rPr lang="he-IL" sz="5500" b="1" dirty="0" err="1">
                <a:solidFill>
                  <a:srgbClr val="FF0000"/>
                </a:solidFill>
              </a:rPr>
              <a:t>לְהִשָּׁבֵר</a:t>
            </a:r>
            <a:r>
              <a:rPr lang="he-IL" sz="5500" b="1" dirty="0">
                <a:solidFill>
                  <a:schemeClr val="tx1"/>
                </a:solidFill>
              </a:rPr>
              <a:t>, </a:t>
            </a:r>
            <a:r>
              <a:rPr lang="he-IL" sz="5500" b="1" dirty="0" err="1">
                <a:solidFill>
                  <a:srgbClr val="FF0000"/>
                </a:solidFill>
              </a:rPr>
              <a:t>לְהִגָּמֵר</a:t>
            </a:r>
            <a:endParaRPr lang="he-IL" sz="55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e-IL" sz="5500" b="1" dirty="0">
                <a:solidFill>
                  <a:schemeClr val="tx1"/>
                </a:solidFill>
              </a:rPr>
              <a:t>אוֹ לִחְיוֹתי</a:t>
            </a:r>
          </a:p>
          <a:p>
            <a:pPr marL="0" indent="0">
              <a:buNone/>
            </a:pPr>
            <a:r>
              <a:rPr lang="he-IL" sz="5500" b="1" dirty="0">
                <a:solidFill>
                  <a:schemeClr val="tx1"/>
                </a:solidFill>
              </a:rPr>
              <a:t>ֵישׁ הֲרֵי דְּבָרִים שֶׁלֹּא בִּשְׁלִיטָתְךָ</a:t>
            </a:r>
          </a:p>
          <a:p>
            <a:pPr marL="0" indent="0">
              <a:buNone/>
            </a:pPr>
            <a:r>
              <a:rPr lang="he-IL" sz="5500" b="1" dirty="0">
                <a:solidFill>
                  <a:schemeClr val="tx1"/>
                </a:solidFill>
              </a:rPr>
              <a:t>יֵשׁ דְּבָרִים יוֹתֵר גְּדוֹלִים</a:t>
            </a:r>
          </a:p>
          <a:p>
            <a:pPr marL="0" indent="0">
              <a:buNone/>
            </a:pPr>
            <a:r>
              <a:rPr lang="he-IL" sz="5500" b="1" dirty="0">
                <a:solidFill>
                  <a:schemeClr val="tx1"/>
                </a:solidFill>
              </a:rPr>
              <a:t>מִמֶּנִּי וּמִמְּךָ</a:t>
            </a:r>
          </a:p>
          <a:p>
            <a:pPr marL="0" indent="0">
              <a:buNone/>
            </a:pPr>
            <a:r>
              <a:rPr lang="he-IL" sz="5500" b="1" dirty="0">
                <a:solidFill>
                  <a:schemeClr val="tx1"/>
                </a:solidFill>
              </a:rPr>
              <a:t>וְאוּלַי מִסְתַּתֵּר בְּתוֹךְ כָּל זֶה סִיפּוּר</a:t>
            </a:r>
          </a:p>
          <a:p>
            <a:pPr marL="0" indent="0">
              <a:buNone/>
            </a:pPr>
            <a:r>
              <a:rPr lang="he-IL" sz="5500" b="1" dirty="0">
                <a:solidFill>
                  <a:schemeClr val="tx1"/>
                </a:solidFill>
              </a:rPr>
              <a:t>אוּלַי הַיְּקוּם </a:t>
            </a:r>
            <a:r>
              <a:rPr lang="he-IL" sz="5500" b="1" dirty="0">
                <a:solidFill>
                  <a:srgbClr val="FF0000"/>
                </a:solidFill>
              </a:rPr>
              <a:t>מַעֲבִיר</a:t>
            </a:r>
            <a:r>
              <a:rPr lang="he-IL" sz="5500" b="1" dirty="0">
                <a:solidFill>
                  <a:schemeClr val="tx1"/>
                </a:solidFill>
              </a:rPr>
              <a:t> אוֹתְךָ שִׁיעוּר</a:t>
            </a:r>
          </a:p>
          <a:p>
            <a:pPr marL="0" indent="0">
              <a:buNone/>
            </a:pPr>
            <a:r>
              <a:rPr lang="he-IL" sz="5500" b="1" dirty="0">
                <a:solidFill>
                  <a:schemeClr val="tx1"/>
                </a:solidFill>
              </a:rPr>
              <a:t>וְהוּא שׁוֹלֵחַ לְךָ מֶסֶר, חָבוּי וּמְרוּמָּז </a:t>
            </a:r>
          </a:p>
          <a:p>
            <a:pPr marL="0" indent="0">
              <a:buNone/>
            </a:pPr>
            <a:r>
              <a:rPr lang="he-IL" sz="5500" b="1" dirty="0">
                <a:solidFill>
                  <a:schemeClr val="tx1"/>
                </a:solidFill>
              </a:rPr>
              <a:t>לְהוֹרִיד אֶת הָרֶגֶל לְרֶגַע מֵהַגַּז</a:t>
            </a:r>
          </a:p>
          <a:p>
            <a:pPr marL="0" indent="0">
              <a:buNone/>
            </a:pPr>
            <a:r>
              <a:rPr lang="he-IL" sz="5500" b="1" dirty="0">
                <a:solidFill>
                  <a:schemeClr val="tx1"/>
                </a:solidFill>
              </a:rPr>
              <a:t>לְנַקּוֹת אֶת הַנְּשָׁמָה</a:t>
            </a:r>
          </a:p>
          <a:p>
            <a:pPr marL="0" indent="0">
              <a:buNone/>
            </a:pPr>
            <a:r>
              <a:rPr lang="he-IL" sz="5500" b="1" dirty="0">
                <a:solidFill>
                  <a:schemeClr val="tx1"/>
                </a:solidFill>
              </a:rPr>
              <a:t>לְ</a:t>
            </a:r>
            <a:r>
              <a:rPr lang="he-IL" sz="5500" b="1" dirty="0">
                <a:solidFill>
                  <a:srgbClr val="FF0000"/>
                </a:solidFill>
              </a:rPr>
              <a:t>הַסְדִּיר</a:t>
            </a:r>
            <a:r>
              <a:rPr lang="he-IL" sz="5500" b="1" dirty="0">
                <a:solidFill>
                  <a:schemeClr val="tx1"/>
                </a:solidFill>
              </a:rPr>
              <a:t> אֶת הַנְּשִׁימָה</a:t>
            </a:r>
          </a:p>
          <a:p>
            <a:pPr marL="0" indent="0">
              <a:buNone/>
            </a:pPr>
            <a:r>
              <a:rPr lang="he-IL" sz="5500" b="1" dirty="0">
                <a:solidFill>
                  <a:schemeClr val="tx1"/>
                </a:solidFill>
              </a:rPr>
              <a:t>ַלעֲצוֹר וּלְהוֹדוֹת (יֵשׁ לְךָ עַל מָה!)</a:t>
            </a:r>
          </a:p>
          <a:p>
            <a:pPr marL="0" indent="0">
              <a:buNone/>
            </a:pPr>
            <a:r>
              <a:rPr lang="he-IL" sz="5500" b="1" dirty="0">
                <a:solidFill>
                  <a:schemeClr val="tx1"/>
                </a:solidFill>
              </a:rPr>
              <a:t>אָז זֶה זְמַן לְסַדֵּר בַּאֲרוֹן אֶת הַבְּגָדִים</a:t>
            </a:r>
          </a:p>
          <a:p>
            <a:pPr marL="0" indent="0">
              <a:buNone/>
            </a:pPr>
            <a:r>
              <a:rPr lang="he-IL" sz="5500" b="1" dirty="0">
                <a:solidFill>
                  <a:schemeClr val="tx1"/>
                </a:solidFill>
              </a:rPr>
              <a:t>לְבַלּוֹת יוֹתֵר זְמַן, רַק אַתָּה וְהַיְּלָדִים</a:t>
            </a:r>
          </a:p>
        </p:txBody>
      </p:sp>
      <p:sp>
        <p:nvSpPr>
          <p:cNvPr id="2" name="TextBox 1"/>
          <p:cNvSpPr txBox="1"/>
          <p:nvPr/>
        </p:nvSpPr>
        <p:spPr>
          <a:xfrm rot="10800000" flipV="1">
            <a:off x="1043707" y="748344"/>
            <a:ext cx="4377573" cy="48013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cs typeface="Varela Round" panose="00000500000000000000"/>
              </a:rPr>
              <a:t>ִַלחֲזוֹר לַחֲבֵרִים אַחֲרֵי שֶׁהִתְרַחַקְתָּ</a:t>
            </a:r>
          </a:p>
          <a:p>
            <a:r>
              <a:rPr lang="he-IL" b="1" dirty="0">
                <a:cs typeface="Varela Round" panose="00000500000000000000"/>
              </a:rPr>
              <a:t>לַעֲשׂוֹת </a:t>
            </a:r>
            <a:r>
              <a:rPr lang="he-IL" b="1" dirty="0" err="1">
                <a:cs typeface="Varela Round" panose="00000500000000000000"/>
              </a:rPr>
              <a:t>בִּינְג</a:t>
            </a:r>
            <a:r>
              <a:rPr lang="he-IL" b="1" dirty="0">
                <a:cs typeface="Varela Round" panose="00000500000000000000"/>
              </a:rPr>
              <a:t>' לַסִּדְרָה</a:t>
            </a:r>
          </a:p>
          <a:p>
            <a:r>
              <a:rPr lang="he-IL" b="1" dirty="0">
                <a:cs typeface="Varela Round" panose="00000500000000000000"/>
              </a:rPr>
              <a:t>שָׁאַף פַּעַם לֹא </a:t>
            </a:r>
            <a:r>
              <a:rPr lang="he-IL" b="1" dirty="0">
                <a:solidFill>
                  <a:srgbClr val="FF0000"/>
                </a:solidFill>
                <a:cs typeface="Varela Round" panose="00000500000000000000"/>
              </a:rPr>
              <a:t>הִסְפַּקְתָּ</a:t>
            </a:r>
          </a:p>
          <a:p>
            <a:r>
              <a:rPr lang="he-IL" b="1" dirty="0">
                <a:cs typeface="Varela Round" panose="00000500000000000000"/>
              </a:rPr>
              <a:t>ִלדְפוֹק מַגָּשׁ שֶׁל פִּיצָה</a:t>
            </a:r>
          </a:p>
          <a:p>
            <a:r>
              <a:rPr lang="he-IL" b="1" dirty="0">
                <a:cs typeface="Varela Round" panose="00000500000000000000"/>
              </a:rPr>
              <a:t>ִלקְרוֹא כַּמָּה סְפָרִים</a:t>
            </a:r>
          </a:p>
          <a:p>
            <a:r>
              <a:rPr lang="he-IL" b="1" dirty="0">
                <a:cs typeface="Varela Round" panose="00000500000000000000"/>
              </a:rPr>
              <a:t>להְיוֹת עִם עַצְמְךָ</a:t>
            </a:r>
          </a:p>
          <a:p>
            <a:r>
              <a:rPr lang="he-IL" b="1" dirty="0">
                <a:cs typeface="Varela Round" panose="00000500000000000000"/>
              </a:rPr>
              <a:t>ְולִכְתּוֹב עַל זֶה שִׁירִים</a:t>
            </a:r>
          </a:p>
          <a:p>
            <a:r>
              <a:rPr lang="he-IL" b="1" dirty="0">
                <a:cs typeface="Varela Round" panose="00000500000000000000"/>
              </a:rPr>
              <a:t>ְלהִתְקַשֵּׁר וּלְדַבֵּר</a:t>
            </a:r>
          </a:p>
          <a:p>
            <a:r>
              <a:rPr lang="he-IL" b="1" dirty="0">
                <a:cs typeface="Varela Round" panose="00000500000000000000"/>
              </a:rPr>
              <a:t>יוֹתֵר מִשְּׁתֵּי דַּקּוֹת עִם </a:t>
            </a:r>
            <a:r>
              <a:rPr lang="he-IL" b="1" dirty="0" err="1">
                <a:cs typeface="Varela Round" panose="00000500000000000000"/>
              </a:rPr>
              <a:t>אִמָּא</a:t>
            </a:r>
            <a:endParaRPr lang="he-IL" b="1" dirty="0">
              <a:cs typeface="Varela Round" panose="00000500000000000000"/>
            </a:endParaRPr>
          </a:p>
          <a:p>
            <a:r>
              <a:rPr lang="he-IL" b="1" dirty="0">
                <a:cs typeface="Varela Round" panose="00000500000000000000"/>
              </a:rPr>
              <a:t>לִחְיוֹת פָּחוֹת הַחוּצָה</a:t>
            </a:r>
          </a:p>
          <a:p>
            <a:r>
              <a:rPr lang="he-IL" b="1" dirty="0">
                <a:cs typeface="Varela Round" panose="00000500000000000000"/>
              </a:rPr>
              <a:t>וְטִיפָּה יוֹתֵר פְּנִימָה</a:t>
            </a:r>
          </a:p>
          <a:p>
            <a:r>
              <a:rPr lang="he-IL" b="1" dirty="0">
                <a:cs typeface="Varela Round" panose="00000500000000000000"/>
              </a:rPr>
              <a:t>ְואִם זֶה לֹא עוֹזֵר</a:t>
            </a:r>
          </a:p>
          <a:p>
            <a:r>
              <a:rPr lang="he-IL" b="1" dirty="0">
                <a:cs typeface="Varela Round" panose="00000500000000000000"/>
              </a:rPr>
              <a:t>ְואִם אֲנִי חוֹפֵר</a:t>
            </a:r>
          </a:p>
          <a:p>
            <a:r>
              <a:rPr lang="he-IL" b="1" dirty="0">
                <a:cs typeface="Varela Round" panose="00000500000000000000"/>
              </a:rPr>
              <a:t>וְאִם אַתָּה אוֹמֵר:</a:t>
            </a:r>
          </a:p>
          <a:p>
            <a:r>
              <a:rPr lang="he-IL" b="1" dirty="0">
                <a:cs typeface="Varela Round" panose="00000500000000000000"/>
              </a:rPr>
              <a:t>״עֲזוֹב אָחִי, שַחְרֵר"</a:t>
            </a:r>
          </a:p>
          <a:p>
            <a:r>
              <a:rPr lang="he-IL" b="1" dirty="0">
                <a:cs typeface="Varela Round" panose="00000500000000000000"/>
              </a:rPr>
              <a:t> שֵׁב בַּבַּיִת, </a:t>
            </a:r>
            <a:r>
              <a:rPr lang="he-IL" b="1" dirty="0" err="1">
                <a:cs typeface="Varela Round" panose="00000500000000000000"/>
              </a:rPr>
              <a:t>וְיָאללָּה</a:t>
            </a:r>
            <a:endParaRPr lang="he-IL" b="1" dirty="0">
              <a:cs typeface="Varela Round" panose="00000500000000000000"/>
            </a:endParaRPr>
          </a:p>
          <a:p>
            <a:r>
              <a:rPr lang="he-IL" b="1" dirty="0">
                <a:cs typeface="Varela Round" panose="00000500000000000000"/>
              </a:rPr>
              <a:t>תִּתְמַרְמֵר.</a:t>
            </a:r>
          </a:p>
        </p:txBody>
      </p:sp>
    </p:spTree>
    <p:extLst>
      <p:ext uri="{BB962C8B-B14F-4D97-AF65-F5344CB8AC3E}">
        <p14:creationId xmlns:p14="http://schemas.microsoft.com/office/powerpoint/2010/main" val="4003268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89097" y="0"/>
            <a:ext cx="11160000" cy="720000"/>
          </a:xfrm>
        </p:spPr>
        <p:txBody>
          <a:bodyPr/>
          <a:lstStyle/>
          <a:p>
            <a:r>
              <a:rPr lang="he-IL" dirty="0" err="1"/>
              <a:t>תירגול</a:t>
            </a:r>
            <a:endParaRPr lang="he-IL" dirty="0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>
          <a:xfrm>
            <a:off x="589097" y="972587"/>
            <a:ext cx="11159999" cy="540000"/>
          </a:xfrm>
        </p:spPr>
        <p:txBody>
          <a:bodyPr/>
          <a:lstStyle/>
          <a:p>
            <a:r>
              <a:rPr lang="he-IL" dirty="0"/>
              <a:t>נתח את הפעלים הבאים לפי שורש ובניין:</a:t>
            </a:r>
          </a:p>
        </p:txBody>
      </p:sp>
      <p:graphicFrame>
        <p:nvGraphicFramePr>
          <p:cNvPr id="5" name="מציין מיקום תוכן 4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542323035"/>
              </p:ext>
            </p:extLst>
          </p:nvPr>
        </p:nvGraphicFramePr>
        <p:xfrm>
          <a:off x="589830" y="1512519"/>
          <a:ext cx="11158536" cy="3657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719512">
                  <a:extLst>
                    <a:ext uri="{9D8B030D-6E8A-4147-A177-3AD203B41FA5}">
                      <a16:colId xmlns:a16="http://schemas.microsoft.com/office/drawing/2014/main" val="2068138470"/>
                    </a:ext>
                  </a:extLst>
                </a:gridCol>
                <a:gridCol w="3719512">
                  <a:extLst>
                    <a:ext uri="{9D8B030D-6E8A-4147-A177-3AD203B41FA5}">
                      <a16:colId xmlns:a16="http://schemas.microsoft.com/office/drawing/2014/main" val="2191670829"/>
                    </a:ext>
                  </a:extLst>
                </a:gridCol>
                <a:gridCol w="3719512">
                  <a:extLst>
                    <a:ext uri="{9D8B030D-6E8A-4147-A177-3AD203B41FA5}">
                      <a16:colId xmlns:a16="http://schemas.microsoft.com/office/drawing/2014/main" val="31358859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שורש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בניין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0983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he-IL" sz="2400" b="1" dirty="0">
                          <a:solidFill>
                            <a:srgbClr val="FF0000"/>
                          </a:solidFill>
                          <a:cs typeface="Varela Round" panose="00000500000000000000"/>
                        </a:rPr>
                        <a:t>נִמְצָא</a:t>
                      </a:r>
                      <a:endParaRPr lang="he-IL" sz="2400" dirty="0">
                        <a:cs typeface="Varela Round" panose="0000050000000000000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70940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he-IL" sz="2400" b="1" dirty="0">
                          <a:solidFill>
                            <a:srgbClr val="FF0000"/>
                          </a:solidFill>
                          <a:cs typeface="Varela Round" panose="00000500000000000000"/>
                        </a:rPr>
                        <a:t>מַּרְגִּיש</a:t>
                      </a:r>
                      <a:endParaRPr lang="he-IL" sz="2400" dirty="0">
                        <a:cs typeface="Varela Round" panose="0000050000000000000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0346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he-IL" sz="2400" b="1" dirty="0" err="1">
                          <a:solidFill>
                            <a:srgbClr val="FF0000"/>
                          </a:solidFill>
                          <a:cs typeface="Varela Round" panose="00000500000000000000"/>
                        </a:rPr>
                        <a:t>לְהִשָּׁבֵר</a:t>
                      </a:r>
                      <a:endParaRPr lang="he-IL" sz="2400" dirty="0">
                        <a:cs typeface="Varela Round" panose="0000050000000000000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7707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400" b="1" dirty="0" err="1">
                          <a:solidFill>
                            <a:srgbClr val="FF0000"/>
                          </a:solidFill>
                          <a:cs typeface="Varela Round" panose="00000500000000000000"/>
                        </a:rPr>
                        <a:t>לְהִגָּמֵר</a:t>
                      </a:r>
                      <a:endParaRPr lang="he-IL" sz="2400" b="1" dirty="0">
                        <a:solidFill>
                          <a:srgbClr val="FF0000"/>
                        </a:solidFill>
                        <a:cs typeface="Varela Round" panose="0000050000000000000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4151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he-IL" sz="2400" b="1" dirty="0">
                          <a:solidFill>
                            <a:schemeClr val="tx1"/>
                          </a:solidFill>
                          <a:cs typeface="Varela Round" panose="00000500000000000000"/>
                        </a:rPr>
                        <a:t> </a:t>
                      </a:r>
                      <a:r>
                        <a:rPr lang="he-IL" sz="2400" b="1" dirty="0">
                          <a:solidFill>
                            <a:srgbClr val="FF0000"/>
                          </a:solidFill>
                          <a:cs typeface="Varela Round" panose="00000500000000000000"/>
                        </a:rPr>
                        <a:t>מַעֲבִיר</a:t>
                      </a:r>
                      <a:r>
                        <a:rPr lang="he-IL" sz="2400" b="1" dirty="0">
                          <a:solidFill>
                            <a:schemeClr val="tx1"/>
                          </a:solidFill>
                          <a:cs typeface="Varela Round" panose="00000500000000000000"/>
                        </a:rPr>
                        <a:t> </a:t>
                      </a:r>
                      <a:endParaRPr lang="he-IL" sz="2400" dirty="0">
                        <a:cs typeface="Varela Round" panose="0000050000000000000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309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he-IL" sz="2400" b="1" dirty="0">
                          <a:solidFill>
                            <a:srgbClr val="FF0000"/>
                          </a:solidFill>
                          <a:cs typeface="Varela Round" panose="00000500000000000000"/>
                        </a:rPr>
                        <a:t>לְהַסְדִּיר</a:t>
                      </a:r>
                      <a:endParaRPr lang="he-IL" sz="2400" dirty="0">
                        <a:cs typeface="Varela Round" panose="0000050000000000000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09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e-IL" sz="2400" b="1" dirty="0">
                          <a:solidFill>
                            <a:srgbClr val="FF0000"/>
                          </a:solidFill>
                          <a:cs typeface="Varela Round" panose="00000500000000000000"/>
                        </a:rPr>
                        <a:t>הִסְפַּקְתָּ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943383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504077" y="1994768"/>
            <a:ext cx="133003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 err="1">
                <a:cs typeface="Varela Round" panose="00000500000000000000"/>
              </a:rPr>
              <a:t>מ.צ.א</a:t>
            </a:r>
            <a:endParaRPr lang="he-IL" sz="2400" dirty="0">
              <a:cs typeface="Varela Round" panose="0000050000000000000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4291" y="1961804"/>
            <a:ext cx="150552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cs typeface="Varela Round" panose="00000500000000000000"/>
              </a:rPr>
              <a:t>נִפְעַל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43418" y="2514184"/>
            <a:ext cx="109912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 err="1">
                <a:cs typeface="Varela Round" panose="00000500000000000000"/>
              </a:rPr>
              <a:t>ר.ג.ש</a:t>
            </a:r>
            <a:endParaRPr lang="he-IL" sz="2400" dirty="0">
              <a:cs typeface="Varela Round" panose="0000050000000000000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01455" y="2463324"/>
            <a:ext cx="1117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cs typeface="Varela Round" panose="00000500000000000000"/>
              </a:rPr>
              <a:t>הִפְעִיל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59989" y="2975849"/>
            <a:ext cx="128255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 err="1">
                <a:cs typeface="Varela Round" panose="00000500000000000000"/>
              </a:rPr>
              <a:t>ש.ב.ר</a:t>
            </a:r>
            <a:endParaRPr lang="he-IL" sz="2400" dirty="0">
              <a:cs typeface="Varela Round" panose="0000050000000000000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99855" y="2882052"/>
            <a:ext cx="120996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cs typeface="Varela Round" panose="00000500000000000000"/>
              </a:rPr>
              <a:t>נִפְעַל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504077" y="3464921"/>
            <a:ext cx="12384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 err="1">
                <a:cs typeface="Varela Round" panose="00000500000000000000"/>
              </a:rPr>
              <a:t>ג.מ.ר</a:t>
            </a:r>
            <a:endParaRPr lang="he-IL" sz="2400" dirty="0">
              <a:cs typeface="Varela Round" panose="0000050000000000000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47637" y="3318152"/>
            <a:ext cx="102523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cs typeface="Varela Round" panose="00000500000000000000"/>
              </a:rPr>
              <a:t>נִפְעַל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36498" y="3855855"/>
            <a:ext cx="119942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cs typeface="Varela Round" panose="00000500000000000000"/>
              </a:rPr>
              <a:t>הִפְעִיל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04077" y="3926586"/>
            <a:ext cx="1155341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 err="1">
                <a:cs typeface="Varela Round" panose="00000500000000000000"/>
              </a:rPr>
              <a:t>ע.ב.ר</a:t>
            </a:r>
            <a:endParaRPr lang="he-IL" sz="2400" dirty="0">
              <a:cs typeface="Varela Round" panose="0000050000000000000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513313" y="4388251"/>
            <a:ext cx="122923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 err="1">
                <a:cs typeface="Varela Round" panose="00000500000000000000"/>
              </a:rPr>
              <a:t>ס.ד.ר</a:t>
            </a:r>
            <a:endParaRPr lang="he-IL" sz="2400" dirty="0">
              <a:cs typeface="Varela Round" panose="0000050000000000000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29381" y="4765958"/>
            <a:ext cx="141316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 err="1">
                <a:cs typeface="Varela Round" panose="00000500000000000000"/>
              </a:rPr>
              <a:t>ס.פ.ק</a:t>
            </a:r>
            <a:endParaRPr lang="he-IL" sz="2400" dirty="0">
              <a:cs typeface="Varela Round" panose="0000050000000000000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36498" y="4310573"/>
            <a:ext cx="120996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cs typeface="Varela Round" panose="00000500000000000000"/>
              </a:rPr>
              <a:t>הִפְעִיל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152073" y="4757274"/>
            <a:ext cx="1320800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cs typeface="Varela Round" panose="00000500000000000000"/>
              </a:rPr>
              <a:t>הִפְעִיל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951871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תרגול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כתוב את צורת הפועל המתאימה: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3140363" y="1725681"/>
            <a:ext cx="7001605" cy="4152517"/>
          </a:xfrm>
        </p:spPr>
        <p:txBody>
          <a:bodyPr/>
          <a:lstStyle/>
          <a:p>
            <a:r>
              <a:rPr lang="he-IL" dirty="0"/>
              <a:t>התלמידים (</a:t>
            </a:r>
            <a:r>
              <a:rPr lang="he-IL" b="1" dirty="0" err="1"/>
              <a:t>כ.נ.ס</a:t>
            </a:r>
            <a:r>
              <a:rPr lang="he-IL" b="1" dirty="0"/>
              <a:t>- נפעל</a:t>
            </a:r>
            <a:r>
              <a:rPr lang="he-IL" dirty="0"/>
              <a:t>) לאולם ההרצאות.</a:t>
            </a:r>
          </a:p>
          <a:p>
            <a:r>
              <a:rPr lang="he-IL" dirty="0"/>
              <a:t>התלמידות (</a:t>
            </a:r>
            <a:r>
              <a:rPr lang="he-IL" b="1" dirty="0" err="1"/>
              <a:t>ק.ש.ב</a:t>
            </a:r>
            <a:r>
              <a:rPr lang="he-IL" b="1" dirty="0"/>
              <a:t>- הפעיל</a:t>
            </a:r>
            <a:r>
              <a:rPr lang="he-IL" dirty="0"/>
              <a:t>) לדברי המרצה.</a:t>
            </a:r>
          </a:p>
          <a:p>
            <a:r>
              <a:rPr lang="he-IL" dirty="0"/>
              <a:t>בשנה הבאה (</a:t>
            </a:r>
            <a:r>
              <a:rPr lang="he-IL" b="1" dirty="0" err="1"/>
              <a:t>ר.ג.ש</a:t>
            </a:r>
            <a:r>
              <a:rPr lang="he-IL" b="1" dirty="0"/>
              <a:t>- הופעל</a:t>
            </a:r>
            <a:r>
              <a:rPr lang="he-IL" dirty="0"/>
              <a:t>) מחסור במים.</a:t>
            </a:r>
          </a:p>
          <a:p>
            <a:r>
              <a:rPr lang="he-IL" dirty="0"/>
              <a:t>בנים, (</a:t>
            </a:r>
            <a:r>
              <a:rPr lang="he-IL" b="1" dirty="0" err="1"/>
              <a:t>ק.ש.ב</a:t>
            </a:r>
            <a:r>
              <a:rPr lang="he-IL" b="1" dirty="0"/>
              <a:t>- הפעיל</a:t>
            </a:r>
            <a:r>
              <a:rPr lang="he-IL" dirty="0"/>
              <a:t>) אל עצות הוריכם!</a:t>
            </a:r>
          </a:p>
          <a:p>
            <a:r>
              <a:rPr lang="he-IL" dirty="0"/>
              <a:t>כל החברים (</a:t>
            </a:r>
            <a:r>
              <a:rPr lang="he-IL" b="1" dirty="0" err="1"/>
              <a:t>ז.מ.ן</a:t>
            </a:r>
            <a:r>
              <a:rPr lang="he-IL" b="1" dirty="0"/>
              <a:t>- הופעל</a:t>
            </a:r>
            <a:r>
              <a:rPr lang="he-IL" dirty="0"/>
              <a:t>) למסיבה לפני 4 ימים.</a:t>
            </a:r>
          </a:p>
          <a:p>
            <a:r>
              <a:rPr lang="he-IL" dirty="0"/>
              <a:t>ההרשמה לטיול (</a:t>
            </a:r>
            <a:r>
              <a:rPr lang="he-IL" b="1" dirty="0" err="1"/>
              <a:t>פ.ת.ח</a:t>
            </a:r>
            <a:r>
              <a:rPr lang="he-IL" b="1" dirty="0"/>
              <a:t>- נפעל</a:t>
            </a:r>
            <a:r>
              <a:rPr lang="he-IL" dirty="0"/>
              <a:t>) ע"י המזכירות.</a:t>
            </a:r>
          </a:p>
          <a:p>
            <a:r>
              <a:rPr lang="he-IL" dirty="0"/>
              <a:t>הפושע (</a:t>
            </a:r>
            <a:r>
              <a:rPr lang="he-IL" b="1" dirty="0" err="1"/>
              <a:t>ס.ג.ר</a:t>
            </a:r>
            <a:r>
              <a:rPr lang="he-IL" b="1" dirty="0"/>
              <a:t>- הופעל</a:t>
            </a:r>
            <a:r>
              <a:rPr lang="he-IL" dirty="0"/>
              <a:t>) לשוטרים.</a:t>
            </a:r>
          </a:p>
          <a:p>
            <a:r>
              <a:rPr lang="he-IL" dirty="0"/>
              <a:t>(</a:t>
            </a:r>
            <a:r>
              <a:rPr lang="he-IL" b="1" dirty="0" err="1"/>
              <a:t>פ.ג.ש</a:t>
            </a:r>
            <a:r>
              <a:rPr lang="he-IL" b="1" dirty="0"/>
              <a:t>- נפעל</a:t>
            </a:r>
            <a:r>
              <a:rPr lang="he-IL" dirty="0"/>
              <a:t>) עם חברי בחו"ל עוד שבוע.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99308" y="1734917"/>
            <a:ext cx="129309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>
                <a:solidFill>
                  <a:srgbClr val="FF0000"/>
                </a:solidFill>
                <a:cs typeface="Varela Round" panose="00000500000000000000"/>
              </a:rPr>
              <a:t>נכנסים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0873" y="2135027"/>
            <a:ext cx="120996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>
                <a:solidFill>
                  <a:srgbClr val="FF0000"/>
                </a:solidFill>
                <a:cs typeface="Varela Round" panose="00000500000000000000"/>
              </a:rPr>
              <a:t>תקשבנה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40873" y="2632364"/>
            <a:ext cx="120996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>
                <a:solidFill>
                  <a:srgbClr val="FF0000"/>
                </a:solidFill>
                <a:cs typeface="Varela Round" panose="00000500000000000000"/>
              </a:rPr>
              <a:t>יורגש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40873" y="3032474"/>
            <a:ext cx="1251526" cy="4064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>
                <a:solidFill>
                  <a:srgbClr val="FF0000"/>
                </a:solidFill>
                <a:cs typeface="Varela Round" panose="00000500000000000000"/>
              </a:rPr>
              <a:t>הקשיבו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40873" y="3438874"/>
            <a:ext cx="125152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>
                <a:solidFill>
                  <a:srgbClr val="FF0000"/>
                </a:solidFill>
                <a:cs typeface="Varela Round" panose="00000500000000000000"/>
              </a:rPr>
              <a:t>הוזמנו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28436" y="3902213"/>
            <a:ext cx="1463963" cy="41563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>
                <a:solidFill>
                  <a:srgbClr val="FF0000"/>
                </a:solidFill>
                <a:cs typeface="Varela Round" panose="00000500000000000000"/>
              </a:rPr>
              <a:t>נפתחה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40873" y="4381078"/>
            <a:ext cx="125152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>
                <a:solidFill>
                  <a:srgbClr val="FF0000"/>
                </a:solidFill>
                <a:cs typeface="Varela Round" panose="00000500000000000000"/>
              </a:rPr>
              <a:t>הוסגר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20800" y="4836605"/>
            <a:ext cx="1371599" cy="3971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 err="1">
                <a:solidFill>
                  <a:srgbClr val="FF0000"/>
                </a:solidFill>
                <a:cs typeface="Varela Round" panose="00000500000000000000"/>
              </a:rPr>
              <a:t>איפגש</a:t>
            </a:r>
            <a:endParaRPr lang="he-IL" sz="2000" dirty="0">
              <a:solidFill>
                <a:srgbClr val="FF0000"/>
              </a:solidFill>
              <a:cs typeface="Varela Round" panose="000005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3572066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מציין מיקום תוכן 4"/>
          <p:cNvPicPr>
            <a:picLocks noGrp="1" noChangeAspect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390" y="1051358"/>
            <a:ext cx="7615633" cy="4152900"/>
          </a:xfrm>
        </p:spPr>
      </p:pic>
    </p:spTree>
    <p:extLst>
      <p:ext uri="{BB962C8B-B14F-4D97-AF65-F5344CB8AC3E}">
        <p14:creationId xmlns:p14="http://schemas.microsoft.com/office/powerpoint/2010/main" val="8960622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372" y="446"/>
            <a:ext cx="3241542" cy="1838237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48333" y="3016166"/>
            <a:ext cx="10471879" cy="181564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26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4" y="1838683"/>
            <a:ext cx="12188825" cy="763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342700" y="330270"/>
            <a:ext cx="10871177" cy="1260000"/>
          </a:xfrm>
        </p:spPr>
        <p:txBody>
          <a:bodyPr/>
          <a:lstStyle/>
          <a:p>
            <a:r>
              <a:rPr lang="he-IL" dirty="0"/>
              <a:t>מה נלמד היום: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>
          <a:xfrm>
            <a:off x="1318413" y="1590270"/>
            <a:ext cx="10033078" cy="2723112"/>
          </a:xfrm>
        </p:spPr>
        <p:txBody>
          <a:bodyPr/>
          <a:lstStyle/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he-IL" dirty="0"/>
              <a:t>נפעל, הפעיל, הופעל </a:t>
            </a:r>
          </a:p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he-IL" dirty="0"/>
              <a:t>נטייה של כל בניין </a:t>
            </a:r>
          </a:p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he-IL" dirty="0"/>
              <a:t>תופעות לשוניות</a:t>
            </a:r>
          </a:p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he-IL" dirty="0"/>
              <a:t>פעיל וסביל</a:t>
            </a:r>
          </a:p>
          <a:p>
            <a:pPr marL="457200" indent="-457200" algn="r">
              <a:buFont typeface="Arial" panose="020B0604020202020204" pitchFamily="34" charset="0"/>
              <a:buChar char="•"/>
            </a:pPr>
            <a:r>
              <a:rPr lang="he-IL" dirty="0" err="1"/>
              <a:t>תירגול</a:t>
            </a:r>
            <a:endParaRPr lang="he-IL" dirty="0"/>
          </a:p>
          <a:p>
            <a:pPr marL="457200" indent="-457200" algn="r">
              <a:buFont typeface="Arial" panose="020B0604020202020204" pitchFamily="34" charset="0"/>
              <a:buChar char="•"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917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solidFill>
                  <a:srgbClr val="192A72"/>
                </a:solidFill>
              </a:rPr>
              <a:t>בניינים </a:t>
            </a:r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>
          <a:xfrm>
            <a:off x="7333674" y="1195460"/>
            <a:ext cx="2172296" cy="962101"/>
          </a:xfrm>
        </p:spPr>
        <p:txBody>
          <a:bodyPr>
            <a:no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he-IL" sz="4000" b="1" dirty="0">
                <a:solidFill>
                  <a:schemeClr val="tx1"/>
                </a:solidFill>
              </a:rPr>
              <a:t>נִפְעַל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42692" y="2419928"/>
            <a:ext cx="193963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>
                <a:cs typeface="Varela Round" panose="00000500000000000000"/>
              </a:rPr>
              <a:t>הִפְעִיל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4472" y="3257184"/>
            <a:ext cx="220749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b="1" dirty="0">
                <a:cs typeface="Varela Round" panose="00000500000000000000"/>
              </a:rPr>
              <a:t>הֻפְעַל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/>
      <p:bldP spid="6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432079" y="423354"/>
            <a:ext cx="8850466" cy="1562464"/>
          </a:xfrm>
        </p:spPr>
        <p:txBody>
          <a:bodyPr/>
          <a:lstStyle/>
          <a:p>
            <a:pPr marL="0" indent="0">
              <a:buNone/>
            </a:pPr>
            <a:r>
              <a:rPr lang="he-IL" dirty="0">
                <a:solidFill>
                  <a:schemeClr val="tx1"/>
                </a:solidFill>
              </a:rPr>
              <a:t>* לכל פועל יש </a:t>
            </a:r>
            <a:r>
              <a:rPr lang="he-IL" b="1" dirty="0">
                <a:solidFill>
                  <a:srgbClr val="FF0000"/>
                </a:solidFill>
              </a:rPr>
              <a:t>שורש</a:t>
            </a:r>
            <a:r>
              <a:rPr lang="he-IL" dirty="0">
                <a:solidFill>
                  <a:schemeClr val="tx1"/>
                </a:solidFill>
              </a:rPr>
              <a:t> שהוא שלוש אותיות היסוד של הפועל שחוזרות בכל הנטייה.</a:t>
            </a:r>
          </a:p>
          <a:p>
            <a:pPr marL="0" indent="0">
              <a:buNone/>
            </a:pPr>
            <a:r>
              <a:rPr lang="he-IL" dirty="0">
                <a:solidFill>
                  <a:schemeClr val="tx1"/>
                </a:solidFill>
              </a:rPr>
              <a:t>פ' הפועל, ע' הפועל, ל' הפועל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48145" y="1902691"/>
            <a:ext cx="85344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cs typeface="Varela Round" panose="00000500000000000000"/>
              </a:rPr>
              <a:t>נִשְמַרְתִּי         </a:t>
            </a:r>
            <a:r>
              <a:rPr lang="he-IL" sz="2400" dirty="0" err="1">
                <a:cs typeface="Varela Round" panose="00000500000000000000"/>
              </a:rPr>
              <a:t>ש.מ.ר</a:t>
            </a:r>
            <a:endParaRPr lang="he-IL" sz="2400" dirty="0">
              <a:cs typeface="Varela Round" panose="00000500000000000000"/>
            </a:endParaRPr>
          </a:p>
        </p:txBody>
      </p:sp>
      <p:cxnSp>
        <p:nvCxnSpPr>
          <p:cNvPr id="7" name="מחבר חץ ישר 6"/>
          <p:cNvCxnSpPr/>
          <p:nvPr/>
        </p:nvCxnSpPr>
        <p:spPr>
          <a:xfrm flipH="1">
            <a:off x="6650182" y="2175086"/>
            <a:ext cx="1283854" cy="184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70545" y="2696927"/>
            <a:ext cx="725978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cs typeface="Varela Round" panose="00000500000000000000"/>
              </a:rPr>
              <a:t>* הפעולה יכולה להתרחש באחד משלושה </a:t>
            </a:r>
            <a:r>
              <a:rPr lang="he-IL" sz="2400" b="1" dirty="0">
                <a:solidFill>
                  <a:srgbClr val="FF0000"/>
                </a:solidFill>
                <a:cs typeface="Varela Round" panose="00000500000000000000"/>
              </a:rPr>
              <a:t>הזמנים</a:t>
            </a:r>
            <a:r>
              <a:rPr lang="he-IL" sz="2400" dirty="0">
                <a:cs typeface="Varela Round" panose="00000500000000000000"/>
              </a:rPr>
              <a:t>: </a:t>
            </a:r>
          </a:p>
          <a:p>
            <a:r>
              <a:rPr lang="he-IL" sz="2400" dirty="0">
                <a:cs typeface="Varela Round" panose="00000500000000000000"/>
              </a:rPr>
              <a:t>עבר,     הווה,     עתיד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58108" y="4276192"/>
            <a:ext cx="732443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cs typeface="Varela Round" panose="00000500000000000000"/>
              </a:rPr>
              <a:t>* ציווי </a:t>
            </a:r>
            <a:r>
              <a:rPr lang="he-IL" sz="2400" b="1" u="sng" dirty="0">
                <a:solidFill>
                  <a:srgbClr val="FF0000"/>
                </a:solidFill>
                <a:cs typeface="Varela Round" panose="00000500000000000000"/>
              </a:rPr>
              <a:t>אינו</a:t>
            </a:r>
            <a:r>
              <a:rPr lang="he-IL" sz="2400" dirty="0">
                <a:cs typeface="Varela Round" panose="00000500000000000000"/>
              </a:rPr>
              <a:t> זמן.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16000" y="5237018"/>
            <a:ext cx="809105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cs typeface="Varela Round" panose="00000500000000000000"/>
              </a:rPr>
              <a:t>נִשְמַרְתִּי      נִשְמָר          יִשָּמֵר      </a:t>
            </a:r>
            <a:r>
              <a:rPr lang="he-IL" sz="2400" dirty="0" err="1">
                <a:cs typeface="Varela Round" panose="00000500000000000000"/>
              </a:rPr>
              <a:t>הִשָּמֵר</a:t>
            </a:r>
            <a:endParaRPr lang="he-IL" sz="2400" dirty="0">
              <a:cs typeface="Varela Round" panose="000005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276693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635279" y="183560"/>
            <a:ext cx="9478539" cy="1516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dirty="0">
                <a:solidFill>
                  <a:schemeClr val="tx1"/>
                </a:solidFill>
              </a:rPr>
              <a:t>* לכל בניין יש תבנית, שהיא צורת היסוד של הפועל בזמן </a:t>
            </a:r>
            <a:r>
              <a:rPr lang="he-IL" dirty="0">
                <a:solidFill>
                  <a:srgbClr val="FF0000"/>
                </a:solidFill>
              </a:rPr>
              <a:t>עבר, גוף נסתר.</a:t>
            </a:r>
          </a:p>
          <a:p>
            <a:pPr marL="0" indent="0">
              <a:buNone/>
            </a:pPr>
            <a:r>
              <a:rPr lang="he-IL" dirty="0">
                <a:solidFill>
                  <a:schemeClr val="tx1"/>
                </a:solidFill>
              </a:rPr>
              <a:t>את עיצורי השורש אנחנו משבצים בתבנית הבניין ומקבלים פועל בנטייה.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5279" y="2388013"/>
            <a:ext cx="9478539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e-IL" sz="2400" dirty="0">
                <a:cs typeface="Varela Round" panose="00000500000000000000"/>
              </a:rPr>
              <a:t>בפועל קיימות מוספיות שהן אותיות הנוספות אל השורש.</a:t>
            </a:r>
          </a:p>
          <a:p>
            <a:endParaRPr lang="he-IL" sz="2400" dirty="0">
              <a:cs typeface="Varela Round" panose="0000050000000000000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85818" y="3141068"/>
            <a:ext cx="800792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chemeClr val="accent2"/>
                </a:solidFill>
                <a:cs typeface="Varela Round" panose="00000500000000000000"/>
              </a:rPr>
              <a:t>התחיליות</a:t>
            </a:r>
            <a:r>
              <a:rPr lang="he-IL" sz="2400" dirty="0">
                <a:cs typeface="Varela Round" panose="00000500000000000000"/>
              </a:rPr>
              <a:t>: עיצור שמופיע לפני השורש.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86618" y="3741232"/>
            <a:ext cx="140392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rgbClr val="FF0000"/>
                </a:solidFill>
                <a:cs typeface="Varela Round" panose="00000500000000000000"/>
              </a:rPr>
              <a:t>נִ</a:t>
            </a:r>
            <a:r>
              <a:rPr lang="he-IL" sz="2400" dirty="0">
                <a:cs typeface="Varela Round" panose="00000500000000000000"/>
              </a:rPr>
              <a:t>כְתַב </a:t>
            </a:r>
            <a:endParaRPr lang="he-IL" sz="2400" dirty="0">
              <a:solidFill>
                <a:srgbClr val="FF0000"/>
              </a:solidFill>
              <a:cs typeface="Varela Round" panose="0000050000000000000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20145" y="3741232"/>
            <a:ext cx="189345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rgbClr val="FF0000"/>
                </a:solidFill>
                <a:cs typeface="Varela Round" panose="00000500000000000000"/>
              </a:rPr>
              <a:t>הִ</a:t>
            </a:r>
            <a:r>
              <a:rPr lang="he-IL" sz="2400" dirty="0">
                <a:cs typeface="Varela Round" panose="00000500000000000000"/>
              </a:rPr>
              <a:t>כְתִיב</a:t>
            </a:r>
            <a:endParaRPr lang="he-IL" sz="2400" dirty="0">
              <a:solidFill>
                <a:srgbClr val="FF0000"/>
              </a:solidFill>
              <a:cs typeface="Varela Round" panose="0000050000000000000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46036" y="3750468"/>
            <a:ext cx="174567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rgbClr val="FF0000"/>
                </a:solidFill>
                <a:cs typeface="Varela Round" panose="00000500000000000000"/>
              </a:rPr>
              <a:t>מֻ</a:t>
            </a:r>
            <a:r>
              <a:rPr lang="he-IL" sz="2400" dirty="0">
                <a:cs typeface="Varela Round" panose="00000500000000000000"/>
              </a:rPr>
              <a:t>כְתַב</a:t>
            </a:r>
            <a:endParaRPr lang="he-IL" sz="2400" dirty="0">
              <a:solidFill>
                <a:srgbClr val="FF0000"/>
              </a:solidFill>
              <a:cs typeface="Varela Round" panose="0000050000000000000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19927" y="4516582"/>
            <a:ext cx="757381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chemeClr val="accent2"/>
                </a:solidFill>
                <a:cs typeface="Varela Round" panose="00000500000000000000"/>
              </a:rPr>
              <a:t>סופיות</a:t>
            </a:r>
            <a:r>
              <a:rPr lang="he-IL" sz="2400" dirty="0">
                <a:cs typeface="Varela Round" panose="00000500000000000000"/>
              </a:rPr>
              <a:t>: עיצור שמופיע אחרי השורש.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552873" y="5366327"/>
            <a:ext cx="115454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cs typeface="Varela Round" panose="00000500000000000000"/>
              </a:rPr>
              <a:t>נִכְתְב</a:t>
            </a:r>
            <a:r>
              <a:rPr lang="he-IL" sz="2400" dirty="0">
                <a:solidFill>
                  <a:srgbClr val="FF0000"/>
                </a:solidFill>
                <a:cs typeface="Varela Round" panose="00000500000000000000"/>
              </a:rPr>
              <a:t>וּ</a:t>
            </a:r>
            <a:endParaRPr lang="he-IL" sz="2400" dirty="0">
              <a:cs typeface="Varela Round" panose="0000050000000000000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661891" y="5291932"/>
            <a:ext cx="15517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cs typeface="Varela Round" panose="00000500000000000000"/>
              </a:rPr>
              <a:t>הִכְתַבְ</a:t>
            </a:r>
            <a:r>
              <a:rPr lang="he-IL" sz="2400" dirty="0">
                <a:solidFill>
                  <a:srgbClr val="FF0000"/>
                </a:solidFill>
                <a:cs typeface="Varela Round" panose="00000500000000000000"/>
              </a:rPr>
              <a:t>נוּ</a:t>
            </a:r>
            <a:endParaRPr lang="he-IL" sz="2400" dirty="0">
              <a:cs typeface="Varela Round" panose="0000050000000000000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80145" y="5366327"/>
            <a:ext cx="14685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cs typeface="Varela Round" panose="00000500000000000000"/>
              </a:rPr>
              <a:t>הֻכְתַּבְ</a:t>
            </a:r>
            <a:r>
              <a:rPr lang="he-IL" sz="2400" dirty="0">
                <a:solidFill>
                  <a:srgbClr val="FF0000"/>
                </a:solidFill>
                <a:cs typeface="Varela Round" panose="00000500000000000000"/>
              </a:rPr>
              <a:t>תִּי</a:t>
            </a:r>
            <a:endParaRPr lang="he-IL" sz="2400" dirty="0">
              <a:cs typeface="Varela Round" panose="0000050000000000000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92576" y="1810480"/>
            <a:ext cx="358370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cs typeface="Varela Round" panose="00000500000000000000"/>
              </a:rPr>
              <a:t>הִפְעִיל- </a:t>
            </a:r>
            <a:r>
              <a:rPr lang="he-IL" sz="2400" dirty="0" err="1">
                <a:cs typeface="Varela Round" panose="00000500000000000000"/>
              </a:rPr>
              <a:t>ר.כ.ב</a:t>
            </a:r>
            <a:r>
              <a:rPr lang="he-IL" sz="2400" dirty="0">
                <a:cs typeface="Varela Round" panose="00000500000000000000"/>
              </a:rPr>
              <a:t> </a:t>
            </a:r>
          </a:p>
        </p:txBody>
      </p:sp>
      <p:cxnSp>
        <p:nvCxnSpPr>
          <p:cNvPr id="20" name="מחבר חץ ישר 19"/>
          <p:cNvCxnSpPr/>
          <p:nvPr/>
        </p:nvCxnSpPr>
        <p:spPr>
          <a:xfrm flipH="1">
            <a:off x="6645564" y="2134135"/>
            <a:ext cx="87745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939309" y="1886961"/>
            <a:ext cx="238196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rgbClr val="FF0000"/>
                </a:solidFill>
                <a:cs typeface="Varela Round" panose="00000500000000000000"/>
              </a:rPr>
              <a:t>הִ</a:t>
            </a:r>
            <a:r>
              <a:rPr lang="he-IL" sz="2400" dirty="0">
                <a:cs typeface="Varela Round" panose="00000500000000000000"/>
              </a:rPr>
              <a:t>רְכּ</a:t>
            </a:r>
            <a:r>
              <a:rPr lang="he-IL" sz="2400" dirty="0">
                <a:solidFill>
                  <a:srgbClr val="FF0000"/>
                </a:solidFill>
                <a:cs typeface="Varela Round" panose="00000500000000000000"/>
              </a:rPr>
              <a:t>י</a:t>
            </a:r>
            <a:r>
              <a:rPr lang="he-IL" sz="2400" dirty="0">
                <a:cs typeface="Varela Round" panose="00000500000000000000"/>
              </a:rPr>
              <a:t>ב</a:t>
            </a:r>
            <a:endParaRPr lang="he-IL" sz="2400" dirty="0">
              <a:solidFill>
                <a:srgbClr val="FF0000"/>
              </a:solidFill>
              <a:cs typeface="Varela Round" panose="000005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4060968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בניין נִפְעַל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515206" y="1051427"/>
            <a:ext cx="9423121" cy="4915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dirty="0"/>
              <a:t>בניין נפעל מתאפיין בתחילית </a:t>
            </a:r>
            <a:r>
              <a:rPr lang="he-IL" dirty="0">
                <a:solidFill>
                  <a:srgbClr val="FF0000"/>
                </a:solidFill>
              </a:rPr>
              <a:t>נו"ן- נִ</a:t>
            </a:r>
            <a:r>
              <a:rPr lang="he-IL" dirty="0"/>
              <a:t>פְעַל</a:t>
            </a:r>
            <a:endParaRPr lang="he-IL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e-IL" dirty="0"/>
              <a:t>לבניין נפעל מספר משמעויות:</a:t>
            </a:r>
          </a:p>
          <a:p>
            <a:pPr>
              <a:buFontTx/>
              <a:buChar char="-"/>
            </a:pPr>
            <a:r>
              <a:rPr lang="he-IL" dirty="0"/>
              <a:t>פעולה רגילה: מציין עשיית פעולה. </a:t>
            </a:r>
          </a:p>
          <a:p>
            <a:pPr marL="0" indent="0">
              <a:buNone/>
            </a:pPr>
            <a:r>
              <a:rPr lang="he-IL" b="1" dirty="0"/>
              <a:t>התלמיד </a:t>
            </a:r>
            <a:r>
              <a:rPr lang="he-IL" b="1" dirty="0">
                <a:solidFill>
                  <a:srgbClr val="FF0000"/>
                </a:solidFill>
              </a:rPr>
              <a:t>נכנס</a:t>
            </a:r>
            <a:r>
              <a:rPr lang="he-IL" b="1" dirty="0"/>
              <a:t> לכיתה.</a:t>
            </a:r>
          </a:p>
          <a:p>
            <a:pPr>
              <a:buFontTx/>
              <a:buChar char="-"/>
            </a:pPr>
            <a:r>
              <a:rPr lang="he-IL" dirty="0"/>
              <a:t>פעולה סבילה: מציין קבלת פעולה שנעשתה על ידי אחר.</a:t>
            </a:r>
          </a:p>
          <a:p>
            <a:pPr marL="0" indent="0">
              <a:buNone/>
            </a:pPr>
            <a:r>
              <a:rPr lang="he-IL" b="1" dirty="0"/>
              <a:t>השיעור </a:t>
            </a:r>
            <a:r>
              <a:rPr lang="he-IL" b="1" dirty="0">
                <a:solidFill>
                  <a:srgbClr val="FF0000"/>
                </a:solidFill>
              </a:rPr>
              <a:t>נכתב</a:t>
            </a:r>
            <a:r>
              <a:rPr lang="he-IL" b="1" dirty="0"/>
              <a:t>.</a:t>
            </a:r>
          </a:p>
          <a:p>
            <a:pPr>
              <a:buFontTx/>
              <a:buChar char="-"/>
            </a:pPr>
            <a:r>
              <a:rPr lang="he-IL" dirty="0"/>
              <a:t>פעולה הדדית: מציין פעולת גומלין המשתתפים בה יותר מאחד.</a:t>
            </a:r>
          </a:p>
          <a:p>
            <a:pPr marL="0" indent="0">
              <a:buNone/>
            </a:pPr>
            <a:r>
              <a:rPr lang="he-IL" b="1" dirty="0"/>
              <a:t>הרופאים </a:t>
            </a:r>
            <a:r>
              <a:rPr lang="he-IL" b="1" dirty="0">
                <a:solidFill>
                  <a:srgbClr val="FF0000"/>
                </a:solidFill>
              </a:rPr>
              <a:t>נאבקים</a:t>
            </a:r>
            <a:r>
              <a:rPr lang="he-IL" b="1" dirty="0"/>
              <a:t> בנגיף הקורונה.</a:t>
            </a:r>
          </a:p>
          <a:p>
            <a:pPr>
              <a:buFontTx/>
              <a:buChar char="-"/>
            </a:pPr>
            <a:r>
              <a:rPr lang="he-IL" dirty="0"/>
              <a:t>פעולה חוזרת: מציין פעולה החוזרת אל העושה אותה.  </a:t>
            </a:r>
          </a:p>
          <a:p>
            <a:pPr marL="0" indent="0">
              <a:buNone/>
            </a:pPr>
            <a:r>
              <a:rPr lang="he-IL" b="1" dirty="0"/>
              <a:t>סבא</a:t>
            </a:r>
            <a:r>
              <a:rPr lang="he-IL" dirty="0"/>
              <a:t> </a:t>
            </a:r>
            <a:r>
              <a:rPr lang="he-IL" b="1" dirty="0">
                <a:solidFill>
                  <a:srgbClr val="FF0000"/>
                </a:solidFill>
              </a:rPr>
              <a:t>נזהר</a:t>
            </a:r>
            <a:r>
              <a:rPr lang="he-IL" dirty="0"/>
              <a:t> </a:t>
            </a:r>
            <a:r>
              <a:rPr lang="he-IL" b="1" dirty="0"/>
              <a:t>מהתקהלות.</a:t>
            </a:r>
            <a:endParaRPr lang="he-IL" dirty="0"/>
          </a:p>
          <a:p>
            <a:pPr>
              <a:buFontTx/>
              <a:buChar char="-"/>
            </a:pPr>
            <a:endParaRPr lang="he-IL" dirty="0"/>
          </a:p>
          <a:p>
            <a:pPr marL="0" indent="0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69572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בניין נִפְעַל</a:t>
            </a:r>
          </a:p>
        </p:txBody>
      </p:sp>
      <p:graphicFrame>
        <p:nvGraphicFramePr>
          <p:cNvPr id="5" name="מציין מיקום תוכן 4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281660885"/>
              </p:ext>
            </p:extLst>
          </p:nvPr>
        </p:nvGraphicFramePr>
        <p:xfrm>
          <a:off x="83131" y="1357748"/>
          <a:ext cx="9615050" cy="5029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923010">
                  <a:extLst>
                    <a:ext uri="{9D8B030D-6E8A-4147-A177-3AD203B41FA5}">
                      <a16:colId xmlns:a16="http://schemas.microsoft.com/office/drawing/2014/main" val="1078117493"/>
                    </a:ext>
                  </a:extLst>
                </a:gridCol>
                <a:gridCol w="1923010">
                  <a:extLst>
                    <a:ext uri="{9D8B030D-6E8A-4147-A177-3AD203B41FA5}">
                      <a16:colId xmlns:a16="http://schemas.microsoft.com/office/drawing/2014/main" val="1516479448"/>
                    </a:ext>
                  </a:extLst>
                </a:gridCol>
                <a:gridCol w="1923010">
                  <a:extLst>
                    <a:ext uri="{9D8B030D-6E8A-4147-A177-3AD203B41FA5}">
                      <a16:colId xmlns:a16="http://schemas.microsoft.com/office/drawing/2014/main" val="692374986"/>
                    </a:ext>
                  </a:extLst>
                </a:gridCol>
                <a:gridCol w="1923010">
                  <a:extLst>
                    <a:ext uri="{9D8B030D-6E8A-4147-A177-3AD203B41FA5}">
                      <a16:colId xmlns:a16="http://schemas.microsoft.com/office/drawing/2014/main" val="2321395270"/>
                    </a:ext>
                  </a:extLst>
                </a:gridCol>
                <a:gridCol w="1923010">
                  <a:extLst>
                    <a:ext uri="{9D8B030D-6E8A-4147-A177-3AD203B41FA5}">
                      <a16:colId xmlns:a16="http://schemas.microsoft.com/office/drawing/2014/main" val="3889764133"/>
                    </a:ext>
                  </a:extLst>
                </a:gridCol>
              </a:tblGrid>
              <a:tr h="379485"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עבר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הווה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עתיד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ציווי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3337650"/>
                  </a:ext>
                </a:extLst>
              </a:tr>
              <a:tr h="37948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אני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נִ</a:t>
                      </a:r>
                      <a:r>
                        <a:rPr lang="he-IL" sz="2400" dirty="0"/>
                        <a:t>שְמַרְת</a:t>
                      </a:r>
                      <a:r>
                        <a:rPr lang="he-IL" sz="2400" dirty="0">
                          <a:solidFill>
                            <a:schemeClr val="tx2"/>
                          </a:solidFill>
                        </a:rPr>
                        <a:t>ִּ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י</a:t>
                      </a:r>
                      <a:endParaRPr lang="he-IL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נִ</a:t>
                      </a:r>
                      <a:r>
                        <a:rPr lang="he-IL" sz="2400" dirty="0"/>
                        <a:t>שְמָר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אֶ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ש</a:t>
                      </a:r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ָּ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מֵר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610309"/>
                  </a:ext>
                </a:extLst>
              </a:tr>
              <a:tr h="37948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אתה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נִ</a:t>
                      </a:r>
                      <a:r>
                        <a:rPr lang="he-IL" sz="2400" dirty="0"/>
                        <a:t>שְמַרְתָּ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תִּ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שָּמֵר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 err="1">
                          <a:solidFill>
                            <a:srgbClr val="FF0000"/>
                          </a:solidFill>
                        </a:rPr>
                        <a:t>הִ</a:t>
                      </a:r>
                      <a:r>
                        <a:rPr lang="he-IL" sz="2400" dirty="0" err="1">
                          <a:solidFill>
                            <a:schemeClr val="tx1"/>
                          </a:solidFill>
                        </a:rPr>
                        <a:t>שְּמֵר</a:t>
                      </a:r>
                      <a:endParaRPr lang="he-IL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928785"/>
                  </a:ext>
                </a:extLst>
              </a:tr>
              <a:tr h="37948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את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נִ</a:t>
                      </a:r>
                      <a:r>
                        <a:rPr lang="he-IL" sz="2400" dirty="0"/>
                        <a:t>שְמַרְתְּ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נִ</a:t>
                      </a:r>
                      <a:r>
                        <a:rPr lang="he-IL" sz="2400" dirty="0"/>
                        <a:t>שְמֶרֶת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תִּ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שָּמְרִי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 err="1">
                          <a:solidFill>
                            <a:srgbClr val="FF0000"/>
                          </a:solidFill>
                        </a:rPr>
                        <a:t>הִ</a:t>
                      </a:r>
                      <a:r>
                        <a:rPr lang="he-IL" sz="2400" dirty="0" err="1">
                          <a:solidFill>
                            <a:schemeClr val="tx1"/>
                          </a:solidFill>
                        </a:rPr>
                        <a:t>שָּמְרִי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7350768"/>
                  </a:ext>
                </a:extLst>
              </a:tr>
              <a:tr h="37948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הוא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נִ</a:t>
                      </a:r>
                      <a:r>
                        <a:rPr lang="he-IL" sz="2400" dirty="0"/>
                        <a:t>שְמַר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יִ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שָּמֵר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1376407"/>
                  </a:ext>
                </a:extLst>
              </a:tr>
              <a:tr h="37948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היא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נִ</a:t>
                      </a:r>
                      <a:r>
                        <a:rPr lang="he-IL" sz="2400" dirty="0"/>
                        <a:t>שְמְרָה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תִּ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שָּמֵר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3615527"/>
                  </a:ext>
                </a:extLst>
              </a:tr>
              <a:tr h="391602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אנחנו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נִ</a:t>
                      </a:r>
                      <a:r>
                        <a:rPr lang="he-IL" sz="2400" dirty="0"/>
                        <a:t>שְמַרְנוּ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נִ</a:t>
                      </a:r>
                      <a:r>
                        <a:rPr lang="he-IL" sz="2400" dirty="0"/>
                        <a:t>שְמָרִים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נִ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שָּמֵר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7869250"/>
                  </a:ext>
                </a:extLst>
              </a:tr>
              <a:tr h="37948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אתם</a:t>
                      </a:r>
                      <a:endParaRPr lang="ar-S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נִ</a:t>
                      </a:r>
                      <a:r>
                        <a:rPr lang="he-IL" sz="2400" dirty="0"/>
                        <a:t>שְמַרְתֶּם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תִּ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שָּמַרְוּ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 err="1">
                          <a:solidFill>
                            <a:srgbClr val="FF0000"/>
                          </a:solidFill>
                        </a:rPr>
                        <a:t>הִ</a:t>
                      </a:r>
                      <a:r>
                        <a:rPr lang="he-IL" sz="2400" dirty="0" err="1">
                          <a:solidFill>
                            <a:schemeClr val="tx1"/>
                          </a:solidFill>
                        </a:rPr>
                        <a:t>שָּמְרו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ּ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796753"/>
                  </a:ext>
                </a:extLst>
              </a:tr>
              <a:tr h="37948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אתן</a:t>
                      </a:r>
                      <a:endParaRPr lang="ar-S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נִ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שְמַרְתֶּן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נִ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שְמָרוֹת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תִּ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שָּמֵרְנָה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 err="1">
                          <a:solidFill>
                            <a:srgbClr val="FF0000"/>
                          </a:solidFill>
                        </a:rPr>
                        <a:t>הִ</a:t>
                      </a:r>
                      <a:r>
                        <a:rPr lang="he-IL" sz="2400" dirty="0" err="1">
                          <a:solidFill>
                            <a:schemeClr val="tx1"/>
                          </a:solidFill>
                        </a:rPr>
                        <a:t>שָּמַרְנָה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6296286"/>
                  </a:ext>
                </a:extLst>
              </a:tr>
              <a:tr h="37948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הם</a:t>
                      </a:r>
                      <a:endParaRPr lang="ar-S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נִ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שְמְרוּ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יִ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שָּמְרוּ</a:t>
                      </a:r>
                      <a:endParaRPr lang="he-IL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5150986"/>
                  </a:ext>
                </a:extLst>
              </a:tr>
              <a:tr h="37948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/>
                        <a:t>הן</a:t>
                      </a:r>
                      <a:endParaRPr lang="ar-S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נִ</a:t>
                      </a:r>
                      <a:r>
                        <a:rPr lang="he-IL" sz="2400" dirty="0">
                          <a:solidFill>
                            <a:schemeClr val="tx1"/>
                          </a:solidFill>
                        </a:rPr>
                        <a:t>שְמְרוּ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rgbClr val="FF0000"/>
                          </a:solidFill>
                        </a:rPr>
                        <a:t>תִּ</a:t>
                      </a:r>
                      <a:r>
                        <a:rPr lang="he-IL" sz="2400" dirty="0"/>
                        <a:t>שָּמֵרְנָה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8343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6200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תופעות לשוניות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515206" y="1725682"/>
            <a:ext cx="11160000" cy="1894974"/>
          </a:xfrm>
        </p:spPr>
        <p:txBody>
          <a:bodyPr/>
          <a:lstStyle/>
          <a:p>
            <a:pPr marL="0" indent="0">
              <a:buNone/>
            </a:pPr>
            <a:r>
              <a:rPr lang="he-IL" b="1" i="1" u="sng" dirty="0"/>
              <a:t>הידמות מלאה והתמזגות:</a:t>
            </a:r>
          </a:p>
          <a:p>
            <a:pPr marL="0" indent="0">
              <a:buNone/>
            </a:pPr>
            <a:r>
              <a:rPr lang="he-IL" dirty="0"/>
              <a:t>בעתיד, בציווי ובמקור </a:t>
            </a:r>
            <a:r>
              <a:rPr lang="he-IL" dirty="0">
                <a:solidFill>
                  <a:srgbClr val="FF0000"/>
                </a:solidFill>
              </a:rPr>
              <a:t>נ' </a:t>
            </a:r>
            <a:r>
              <a:rPr lang="he-IL" dirty="0"/>
              <a:t>של בניין נִפְעַל מידמה ל </a:t>
            </a:r>
            <a:r>
              <a:rPr lang="he-IL" dirty="0">
                <a:solidFill>
                  <a:srgbClr val="FF0000"/>
                </a:solidFill>
              </a:rPr>
              <a:t>פ' </a:t>
            </a:r>
            <a:r>
              <a:rPr lang="he-IL" dirty="0"/>
              <a:t>הפועל ונבלעת בה, וכתוצאה מכך יבוא </a:t>
            </a:r>
            <a:r>
              <a:rPr lang="he-IL" dirty="0">
                <a:solidFill>
                  <a:srgbClr val="FF0000"/>
                </a:solidFill>
              </a:rPr>
              <a:t>דגש חזק משלים </a:t>
            </a:r>
            <a:r>
              <a:rPr lang="he-IL" dirty="0"/>
              <a:t>ב- פ' הפועל: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09455" y="4285673"/>
            <a:ext cx="831272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>
                <a:solidFill>
                  <a:srgbClr val="FF0000"/>
                </a:solidFill>
                <a:cs typeface="Varela Round" panose="00000500000000000000"/>
              </a:rPr>
              <a:t>נִ</a:t>
            </a:r>
            <a:r>
              <a:rPr lang="he-IL" sz="2400" dirty="0">
                <a:cs typeface="Varela Round" panose="00000500000000000000"/>
              </a:rPr>
              <a:t>כְנַס       *</a:t>
            </a:r>
            <a:r>
              <a:rPr lang="he-IL" sz="2400" dirty="0" err="1">
                <a:cs typeface="Varela Round" panose="00000500000000000000"/>
              </a:rPr>
              <a:t>יִנְכָּנֵס</a:t>
            </a:r>
            <a:r>
              <a:rPr lang="he-IL" sz="2400" dirty="0">
                <a:cs typeface="Varela Round" panose="00000500000000000000"/>
              </a:rPr>
              <a:t>        *</a:t>
            </a:r>
            <a:r>
              <a:rPr lang="he-IL" sz="2400" dirty="0" err="1">
                <a:cs typeface="Varela Round" panose="00000500000000000000"/>
              </a:rPr>
              <a:t>יִכְכָּנֵס</a:t>
            </a:r>
            <a:r>
              <a:rPr lang="he-IL" sz="2400" dirty="0">
                <a:cs typeface="Varela Round" panose="00000500000000000000"/>
              </a:rPr>
              <a:t>         </a:t>
            </a:r>
            <a:r>
              <a:rPr lang="he-IL" sz="2400" dirty="0">
                <a:solidFill>
                  <a:srgbClr val="00B050"/>
                </a:solidFill>
                <a:cs typeface="Varela Round" panose="00000500000000000000"/>
              </a:rPr>
              <a:t>יִכָּנֵס</a:t>
            </a:r>
            <a:endParaRPr lang="he-IL" sz="2400" dirty="0">
              <a:solidFill>
                <a:srgbClr val="FF0000"/>
              </a:solidFill>
              <a:cs typeface="Varela Round" panose="00000500000000000000"/>
            </a:endParaRPr>
          </a:p>
        </p:txBody>
      </p:sp>
      <p:cxnSp>
        <p:nvCxnSpPr>
          <p:cNvPr id="7" name="מחבר חץ ישר 6"/>
          <p:cNvCxnSpPr/>
          <p:nvPr/>
        </p:nvCxnSpPr>
        <p:spPr>
          <a:xfrm flipH="1">
            <a:off x="9411855" y="4535055"/>
            <a:ext cx="86821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מחבר חץ ישר 8"/>
          <p:cNvCxnSpPr/>
          <p:nvPr/>
        </p:nvCxnSpPr>
        <p:spPr>
          <a:xfrm flipH="1">
            <a:off x="6834909" y="4535055"/>
            <a:ext cx="98829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מחבר חץ ישר 11"/>
          <p:cNvCxnSpPr/>
          <p:nvPr/>
        </p:nvCxnSpPr>
        <p:spPr>
          <a:xfrm flipH="1">
            <a:off x="4036291" y="4553528"/>
            <a:ext cx="92363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ענן 12"/>
          <p:cNvSpPr/>
          <p:nvPr/>
        </p:nvSpPr>
        <p:spPr>
          <a:xfrm>
            <a:off x="6700983" y="4895273"/>
            <a:ext cx="1256144" cy="76661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ענן 13"/>
          <p:cNvSpPr/>
          <p:nvPr/>
        </p:nvSpPr>
        <p:spPr>
          <a:xfrm>
            <a:off x="3842327" y="4895274"/>
            <a:ext cx="1283855" cy="766618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גל 14"/>
          <p:cNvSpPr/>
          <p:nvPr/>
        </p:nvSpPr>
        <p:spPr>
          <a:xfrm>
            <a:off x="1089891" y="4359719"/>
            <a:ext cx="1413164" cy="969663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TextBox 15"/>
          <p:cNvSpPr txBox="1"/>
          <p:nvPr/>
        </p:nvSpPr>
        <p:spPr>
          <a:xfrm>
            <a:off x="6442363" y="5021482"/>
            <a:ext cx="15147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>
                <a:cs typeface="Varela Round" panose="00000500000000000000"/>
              </a:rPr>
              <a:t>הידמות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17637" y="5021482"/>
            <a:ext cx="14639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>
                <a:cs typeface="Varela Round" panose="00000500000000000000"/>
              </a:rPr>
              <a:t>התלכדות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89891" y="4573519"/>
            <a:ext cx="135081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>
                <a:cs typeface="Varela Round" panose="00000500000000000000"/>
              </a:rPr>
              <a:t>דגש חזק משלים</a:t>
            </a:r>
          </a:p>
        </p:txBody>
      </p:sp>
    </p:spTree>
    <p:extLst>
      <p:ext uri="{BB962C8B-B14F-4D97-AF65-F5344CB8AC3E}">
        <p14:creationId xmlns:p14="http://schemas.microsoft.com/office/powerpoint/2010/main" val="3211315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13" grpId="0" animBg="1"/>
      <p:bldP spid="14" grpId="0" animBg="1"/>
      <p:bldP spid="15" grpId="0" animBg="1"/>
      <p:bldP spid="16" grpId="0"/>
      <p:bldP spid="17" grpId="0"/>
      <p:bldP spid="18" grpId="0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2114</TotalTime>
  <Words>1237</Words>
  <Application>Microsoft Office PowerPoint</Application>
  <PresentationFormat>מותאם אישית</PresentationFormat>
  <Paragraphs>353</Paragraphs>
  <Slides>24</Slides>
  <Notes>3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24</vt:i4>
      </vt:variant>
    </vt:vector>
  </HeadingPairs>
  <TitlesOfParts>
    <vt:vector size="28" baseType="lpstr">
      <vt:lpstr>Arial</vt:lpstr>
      <vt:lpstr>Calibri</vt:lpstr>
      <vt:lpstr>Varela Round</vt:lpstr>
      <vt:lpstr>ערכת נושא Office</vt:lpstr>
      <vt:lpstr>מערכת שידורים לאומית</vt:lpstr>
      <vt:lpstr>הבניינים </vt:lpstr>
      <vt:lpstr>מה נלמד היום:</vt:lpstr>
      <vt:lpstr>בניינים </vt:lpstr>
      <vt:lpstr>מצגת של PowerPoint‏</vt:lpstr>
      <vt:lpstr>מצגת של PowerPoint‏</vt:lpstr>
      <vt:lpstr>בניין נִפְעַל</vt:lpstr>
      <vt:lpstr>בניין נִפְעַל</vt:lpstr>
      <vt:lpstr>תופעות לשוניות</vt:lpstr>
      <vt:lpstr>בניין הִפְעִיל</vt:lpstr>
      <vt:lpstr>בניין הִפְעִיל </vt:lpstr>
      <vt:lpstr>בניין הֻפְעַל</vt:lpstr>
      <vt:lpstr>בניין הֻפְעַל </vt:lpstr>
      <vt:lpstr>סימני היכר</vt:lpstr>
      <vt:lpstr>כתיב מלא וכתיב חסר</vt:lpstr>
      <vt:lpstr>איך הופכים ממשפט פעיל למשפט סביל</vt:lpstr>
      <vt:lpstr>תרגול</vt:lpstr>
      <vt:lpstr>מצגת של PowerPoint‏</vt:lpstr>
      <vt:lpstr>שם מקור</vt:lpstr>
      <vt:lpstr>מצגת של PowerPoint‏</vt:lpstr>
      <vt:lpstr>תירגול</vt:lpstr>
      <vt:lpstr>תרגול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Tali Mano</cp:lastModifiedBy>
  <cp:revision>97</cp:revision>
  <dcterms:created xsi:type="dcterms:W3CDTF">2020-03-15T19:13:03Z</dcterms:created>
  <dcterms:modified xsi:type="dcterms:W3CDTF">2020-04-16T13:26:44Z</dcterms:modified>
</cp:coreProperties>
</file>