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69" r:id="rId2"/>
    <p:sldId id="270" r:id="rId3"/>
    <p:sldId id="256" r:id="rId4"/>
    <p:sldId id="271" r:id="rId5"/>
    <p:sldId id="281" r:id="rId6"/>
    <p:sldId id="258" r:id="rId7"/>
    <p:sldId id="259" r:id="rId8"/>
    <p:sldId id="272" r:id="rId9"/>
    <p:sldId id="261" r:id="rId10"/>
    <p:sldId id="262" r:id="rId11"/>
    <p:sldId id="263" r:id="rId12"/>
    <p:sldId id="264" r:id="rId13"/>
    <p:sldId id="265" r:id="rId14"/>
    <p:sldId id="266" r:id="rId15"/>
    <p:sldId id="267" r:id="rId16"/>
    <p:sldId id="268" r:id="rId17"/>
    <p:sldId id="274" r:id="rId18"/>
    <p:sldId id="277" r:id="rId19"/>
    <p:sldId id="278" r:id="rId20"/>
    <p:sldId id="279" r:id="rId21"/>
    <p:sldId id="280" r:id="rId22"/>
    <p:sldId id="275" r:id="rId23"/>
    <p:sldId id="273" r:id="rId24"/>
  </p:sldIdLst>
  <p:sldSz cx="12192000" cy="6858000"/>
  <p:notesSz cx="6858000" cy="9144000"/>
  <p:embeddedFontLst>
    <p:embeddedFont>
      <p:font typeface="Calibri" panose="020F0502020204030204" pitchFamily="34" charset="0"/>
      <p:regular r:id="rId26"/>
      <p:bold r:id="rId27"/>
      <p:italic r:id="rId28"/>
      <p:boldItalic r:id="rId29"/>
    </p:embeddedFont>
    <p:embeddedFont>
      <p:font typeface="Secular One" panose="00000500000000000000" charset="-79"/>
      <p:regular r:id="rId30"/>
    </p:embeddedFont>
    <p:embeddedFont>
      <p:font typeface="Varela Round" panose="00000500000000000000" pitchFamily="2" charset="-79"/>
      <p:regular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102" y="3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7bb09f98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37bb09f98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25932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g5da701b84f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 name="Google Shape;138;g5da701b84f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5da701b84f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g5da701b84f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5da701b84f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g5da701b84f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5da701b84f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1" name="Google Shape;171;g5da701b84f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3" name="Google Shape;183;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4" name="Google Shape;194;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76439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39834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493114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37702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58464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6695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82249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958145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 name="Google Shape;107;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853642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6" name="Google Shape;126;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3" name="Google Shape;13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שקופית כותרת" type="title">
  <p:cSld name="TITLE">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lvl1pPr marR="0" lvl="0" algn="ct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 name="Google Shape;13;p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lvl1pPr marR="0" lvl="0" algn="ctr" rtl="1">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ct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1">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1">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4" name="Google Shape;14;p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5" name="Google Shape;15;p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6" name="Google Shape;16;p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כותרת וטקסט אנכי" type="vertTx">
  <p:cSld name="VERTICAL_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0" name="Google Shape;70;p1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1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2" name="Google Shape;7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3" name="Google Shape;73;p1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כותרת אנכית וטקסט" type="vertTitleAndTx">
  <p:cSld name="VERTICAL_TITLE_AND_VERTICAL_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6" name="Google Shape;76;p1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12"/>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8" name="Google Shape;7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79" name="Google Shape;79;p12"/>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שער">
    <p:spTree>
      <p:nvGrpSpPr>
        <p:cNvPr id="1" name=""/>
        <p:cNvGrpSpPr/>
        <p:nvPr/>
      </p:nvGrpSpPr>
      <p:grpSpPr>
        <a:xfrm>
          <a:off x="0" y="0"/>
          <a:ext cx="0" cy="0"/>
          <a:chOff x="0" y="0"/>
          <a:chExt cx="0" cy="0"/>
        </a:xfrm>
      </p:grpSpPr>
      <p:sp>
        <p:nvSpPr>
          <p:cNvPr id="2" name="כותרת 1"/>
          <p:cNvSpPr>
            <a:spLocks noGrp="1"/>
          </p:cNvSpPr>
          <p:nvPr>
            <p:ph type="ctrTitle"/>
          </p:nvPr>
        </p:nvSpPr>
        <p:spPr>
          <a:xfrm>
            <a:off x="914401" y="2693989"/>
            <a:ext cx="10363200" cy="1470025"/>
          </a:xfrm>
        </p:spPr>
        <p:txBody>
          <a:bodyPr vert="horz" lIns="91440" tIns="45720" rIns="91440" bIns="45720" rtlCol="1" anchor="ctr">
            <a:normAutofit/>
          </a:bodyPr>
          <a:lstStyle>
            <a:lvl1pPr>
              <a:defRPr kumimoji="0" lang="he-IL" sz="6600" b="1" i="0" u="none" strike="noStrike" kern="1200" cap="none" spc="0" normalizeH="0" baseline="0" noProof="0" dirty="0" smtClean="0">
                <a:ln>
                  <a:noFill/>
                </a:ln>
                <a:solidFill>
                  <a:srgbClr val="192A72"/>
                </a:solidFill>
                <a:effectLst/>
                <a:uLnTx/>
                <a:uFillTx/>
                <a:latin typeface="Varela Round" panose="00000500000000000000" pitchFamily="2" charset="-79"/>
                <a:ea typeface="+mj-ea"/>
                <a:cs typeface="Varela Round" panose="00000500000000000000"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a:t>
            </a:r>
          </a:p>
        </p:txBody>
      </p:sp>
      <p:sp>
        <p:nvSpPr>
          <p:cNvPr id="7" name="מלבן מעוגל 6"/>
          <p:cNvSpPr/>
          <p:nvPr userDrawn="1"/>
        </p:nvSpPr>
        <p:spPr>
          <a:xfrm>
            <a:off x="-670069" y="6569428"/>
            <a:ext cx="2623961" cy="45910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8" name="מלבן מעוגל 7"/>
          <p:cNvSpPr/>
          <p:nvPr userDrawn="1"/>
        </p:nvSpPr>
        <p:spPr>
          <a:xfrm>
            <a:off x="-1488810" y="6410588"/>
            <a:ext cx="3246400" cy="86423"/>
          </a:xfrm>
          <a:prstGeom prst="roundRect">
            <a:avLst>
              <a:gd name="adj" fmla="val 49359"/>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9" name="מלבן מעוגל 8"/>
          <p:cNvSpPr/>
          <p:nvPr userDrawn="1"/>
        </p:nvSpPr>
        <p:spPr>
          <a:xfrm>
            <a:off x="9986482" y="-439221"/>
            <a:ext cx="4205647" cy="63186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userDrawn="1"/>
        </p:nvSpPr>
        <p:spPr>
          <a:xfrm>
            <a:off x="8259471" y="6565100"/>
            <a:ext cx="4434214" cy="796532"/>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pic>
        <p:nvPicPr>
          <p:cNvPr id="12" name="תמונה 1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58" r="33511" b="26248"/>
          <a:stretch/>
        </p:blipFill>
        <p:spPr>
          <a:xfrm>
            <a:off x="5445286" y="369916"/>
            <a:ext cx="1301430" cy="1597430"/>
          </a:xfrm>
          <a:prstGeom prst="rect">
            <a:avLst/>
          </a:prstGeom>
        </p:spPr>
      </p:pic>
    </p:spTree>
    <p:extLst>
      <p:ext uri="{BB962C8B-B14F-4D97-AF65-F5344CB8AC3E}">
        <p14:creationId xmlns:p14="http://schemas.microsoft.com/office/powerpoint/2010/main" val="4109740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שם השיעור">
    <p:spTree>
      <p:nvGrpSpPr>
        <p:cNvPr id="1" name=""/>
        <p:cNvGrpSpPr/>
        <p:nvPr/>
      </p:nvGrpSpPr>
      <p:grpSpPr>
        <a:xfrm>
          <a:off x="0" y="0"/>
          <a:ext cx="0" cy="0"/>
          <a:chOff x="0" y="0"/>
          <a:chExt cx="0" cy="0"/>
        </a:xfrm>
      </p:grpSpPr>
      <p:sp>
        <p:nvSpPr>
          <p:cNvPr id="10" name="מלבן מעוגל 9"/>
          <p:cNvSpPr/>
          <p:nvPr userDrawn="1"/>
        </p:nvSpPr>
        <p:spPr>
          <a:xfrm>
            <a:off x="212943" y="1396870"/>
            <a:ext cx="13177381" cy="2978963"/>
          </a:xfrm>
          <a:prstGeom prst="roundRect">
            <a:avLst>
              <a:gd name="adj" fmla="val 5000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he-IL" sz="1400" dirty="0"/>
              <a:t>  </a:t>
            </a:r>
          </a:p>
        </p:txBody>
      </p:sp>
      <p:sp>
        <p:nvSpPr>
          <p:cNvPr id="2" name="כותרת 1"/>
          <p:cNvSpPr>
            <a:spLocks noGrp="1"/>
          </p:cNvSpPr>
          <p:nvPr>
            <p:ph type="ctrTitle"/>
          </p:nvPr>
        </p:nvSpPr>
        <p:spPr>
          <a:xfrm>
            <a:off x="739037" y="1640910"/>
            <a:ext cx="10872592" cy="1260000"/>
          </a:xfrm>
          <a:prstGeom prst="rect">
            <a:avLst/>
          </a:prstGeom>
        </p:spPr>
        <p:txBody>
          <a:bodyPr anchor="ctr" anchorCtr="0">
            <a:noAutofit/>
          </a:bodyPr>
          <a:lstStyle>
            <a:lvl1pPr algn="ctr">
              <a:defRPr sz="6600" b="1">
                <a:latin typeface="Varela Round" panose="00000500000000000000" pitchFamily="2" charset="-79"/>
                <a:cs typeface="Varela Round" panose="00000500000000000000" pitchFamily="2" charset="-79"/>
              </a:defRPr>
            </a:lvl1pPr>
          </a:lstStyle>
          <a:p>
            <a:r>
              <a:rPr lang="he-IL" dirty="0"/>
              <a:t>לחץ כדי לערוך סגנון כותרת</a:t>
            </a:r>
          </a:p>
        </p:txBody>
      </p:sp>
      <p:sp>
        <p:nvSpPr>
          <p:cNvPr id="7" name="מלבן מעוגל 6"/>
          <p:cNvSpPr/>
          <p:nvPr userDrawn="1"/>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8" name="מלבן מעוגל 7"/>
          <p:cNvSpPr/>
          <p:nvPr userDrawn="1"/>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9" name="מלבן מעוגל 8"/>
          <p:cNvSpPr/>
          <p:nvPr userDrawn="1"/>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1" name="מלבן מעוגל 10"/>
          <p:cNvSpPr/>
          <p:nvPr userDrawn="1"/>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Google Shape;11;p2"/>
          <p:cNvSpPr txBox="1">
            <a:spLocks noGrp="1"/>
          </p:cNvSpPr>
          <p:nvPr>
            <p:ph type="subTitle" idx="1"/>
          </p:nvPr>
        </p:nvSpPr>
        <p:spPr>
          <a:xfrm>
            <a:off x="738213" y="2918492"/>
            <a:ext cx="10873415" cy="720000"/>
          </a:xfrm>
          <a:prstGeom prst="rect">
            <a:avLst/>
          </a:prstGeom>
        </p:spPr>
        <p:txBody>
          <a:bodyPr spcFirstLastPara="1" wrap="square" lIns="36000" tIns="36000" rIns="36000" bIns="36000" anchor="t" anchorCtr="0">
            <a:spAutoFit/>
          </a:bodyPr>
          <a:lstStyle>
            <a:lvl1pPr lvl="0" algn="ctr">
              <a:lnSpc>
                <a:spcPct val="100000"/>
              </a:lnSpc>
              <a:spcBef>
                <a:spcPts val="0"/>
              </a:spcBef>
              <a:spcAft>
                <a:spcPts val="600"/>
              </a:spcAft>
              <a:buSzPts val="2800"/>
              <a:buNone/>
              <a:defRPr sz="3600" b="1">
                <a:solidFill>
                  <a:srgbClr val="002060"/>
                </a:solidFill>
                <a:latin typeface="Varela Round" pitchFamily="2" charset="-79"/>
                <a:cs typeface="Varela Round" pitchFamily="2" charset="-79"/>
              </a:defRPr>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dirty="0"/>
          </a:p>
        </p:txBody>
      </p:sp>
      <p:sp>
        <p:nvSpPr>
          <p:cNvPr id="13" name="מציין מיקום תוכן 2"/>
          <p:cNvSpPr>
            <a:spLocks noGrp="1"/>
          </p:cNvSpPr>
          <p:nvPr>
            <p:ph idx="10"/>
          </p:nvPr>
        </p:nvSpPr>
        <p:spPr>
          <a:xfrm>
            <a:off x="738213" y="3655832"/>
            <a:ext cx="10873415" cy="720000"/>
          </a:xfrm>
        </p:spPr>
        <p:txBody>
          <a:bodyPr>
            <a:noAutofit/>
          </a:bodyPr>
          <a:lstStyle>
            <a:lvl1pPr marL="342900" indent="-342900" algn="ctr" defTabSz="914400" rtl="1" eaLnBrk="1" latinLnBrk="0" hangingPunct="1">
              <a:lnSpc>
                <a:spcPct val="100000"/>
              </a:lnSpc>
              <a:spcBef>
                <a:spcPts val="0"/>
              </a:spcBef>
              <a:spcAft>
                <a:spcPts val="600"/>
              </a:spcAft>
              <a:buSzPts val="2800"/>
              <a:buFont typeface="Arial" pitchFamily="34" charset="0"/>
              <a:buNone/>
              <a:defRPr lang="he-IL" sz="2800" b="1" kern="1200" dirty="0" smtClean="0">
                <a:solidFill>
                  <a:srgbClr val="002060"/>
                </a:solidFill>
                <a:latin typeface="Varela Round" pitchFamily="2" charset="-79"/>
                <a:ea typeface="+mn-ea"/>
                <a:cs typeface="Varela Round" pitchFamily="2" charset="-79"/>
              </a:defRPr>
            </a:lvl1pPr>
            <a:lvl2pPr marL="342900" indent="-342900" algn="ctr" defTabSz="914400" rtl="1" eaLnBrk="1" latinLnBrk="0" hangingPunct="1">
              <a:lnSpc>
                <a:spcPct val="100000"/>
              </a:lnSpc>
              <a:spcBef>
                <a:spcPts val="0"/>
              </a:spcBef>
              <a:spcAft>
                <a:spcPts val="600"/>
              </a:spcAft>
              <a:buSzPts val="2800"/>
              <a:buFont typeface="Arial" pitchFamily="34" charset="0"/>
              <a:buNone/>
              <a:defRPr lang="he-IL" sz="3200" b="1" kern="1200" dirty="0" smtClean="0">
                <a:solidFill>
                  <a:srgbClr val="002060"/>
                </a:solidFill>
                <a:latin typeface="Varela Round" pitchFamily="2" charset="-79"/>
                <a:ea typeface="+mn-ea"/>
                <a:cs typeface="Varela Round" pitchFamily="2" charset="-79"/>
              </a:defRPr>
            </a:lvl2pPr>
            <a:lvl3pPr>
              <a:lnSpc>
                <a:spcPct val="150000"/>
              </a:lnSpc>
              <a:defRPr>
                <a:solidFill>
                  <a:srgbClr val="002060"/>
                </a:solidFill>
                <a:latin typeface="Varela Round" pitchFamily="2" charset="-79"/>
                <a:cs typeface="Varela Round" pitchFamily="2" charset="-79"/>
              </a:defRPr>
            </a:lvl3pPr>
            <a:lvl4pPr>
              <a:lnSpc>
                <a:spcPct val="150000"/>
              </a:lnSpc>
              <a:defRPr>
                <a:solidFill>
                  <a:srgbClr val="002060"/>
                </a:solidFill>
                <a:latin typeface="Varela Round" pitchFamily="2" charset="-79"/>
                <a:cs typeface="Varela Round" pitchFamily="2" charset="-79"/>
              </a:defRPr>
            </a:lvl4pPr>
            <a:lvl5pPr>
              <a:lnSpc>
                <a:spcPct val="150000"/>
              </a:lnSpc>
              <a:defRPr>
                <a:solidFill>
                  <a:srgbClr val="002060"/>
                </a:solidFill>
                <a:latin typeface="Varela Round" pitchFamily="2" charset="-79"/>
                <a:cs typeface="Varela Round" pitchFamily="2" charset="-79"/>
              </a:defRPr>
            </a:lvl5pPr>
          </a:lstStyle>
          <a:p>
            <a:pPr lvl="0"/>
            <a:r>
              <a:rPr lang="he-IL" dirty="0"/>
              <a:t>לחץ כדי לערוך סגנונות טקסט של תבנית בסיס</a:t>
            </a:r>
          </a:p>
        </p:txBody>
      </p:sp>
    </p:spTree>
    <p:extLst>
      <p:ext uri="{BB962C8B-B14F-4D97-AF65-F5344CB8AC3E}">
        <p14:creationId xmlns:p14="http://schemas.microsoft.com/office/powerpoint/2010/main" val="188228305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a:xfrm>
            <a:off x="1" y="213094"/>
            <a:ext cx="12191999" cy="720000"/>
          </a:xfrm>
          <a:noFill/>
        </p:spPr>
        <p:txBody>
          <a:bodyPr vert="horz" lIns="91440" tIns="45720" rIns="91440" bIns="45720" rtlCol="1" anchor="ctr">
            <a:noAutofit/>
          </a:bodyPr>
          <a:lstStyle>
            <a:lvl1pPr rtl="0">
              <a:defRPr kumimoji="0" lang="he-IL" sz="4400" b="1" i="0" u="none" strike="noStrike" kern="1200" cap="none" spc="0" normalizeH="0" baseline="0" noProof="0" dirty="0" smtClean="0">
                <a:ln>
                  <a:noFill/>
                </a:ln>
                <a:solidFill>
                  <a:srgbClr val="002060"/>
                </a:solidFill>
                <a:effectLst/>
                <a:uLnTx/>
                <a:uFillTx/>
                <a:latin typeface="Varela Round" pitchFamily="2" charset="-79"/>
                <a:ea typeface="+mj-ea"/>
                <a:cs typeface="Varela Round" pitchFamily="2" charset="-79"/>
              </a:defRPr>
            </a:lvl1pPr>
          </a:lstStyle>
          <a:p>
            <a:pPr marL="0" marR="0" lvl="0" indent="0" algn="ctr" defTabSz="914400" rtl="1" eaLnBrk="1" fontAlgn="auto" latinLnBrk="0" hangingPunct="1">
              <a:lnSpc>
                <a:spcPct val="100000"/>
              </a:lnSpc>
              <a:spcBef>
                <a:spcPct val="0"/>
              </a:spcBef>
              <a:spcAft>
                <a:spcPts val="0"/>
              </a:spcAft>
              <a:buClrTx/>
              <a:buSzTx/>
              <a:buFontTx/>
              <a:buNone/>
              <a:tabLst/>
              <a:defRPr/>
            </a:pPr>
            <a:r>
              <a:rPr lang="he-IL" dirty="0"/>
              <a:t>לחץ כדי לערוך סגנון כותרת של תבנית</a:t>
            </a:r>
          </a:p>
        </p:txBody>
      </p:sp>
      <p:sp>
        <p:nvSpPr>
          <p:cNvPr id="7" name="מלבן מעוגל 6"/>
          <p:cNvSpPr/>
          <p:nvPr userDrawn="1"/>
        </p:nvSpPr>
        <p:spPr>
          <a:xfrm>
            <a:off x="2" y="5878201"/>
            <a:ext cx="4766191" cy="357667"/>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8" name="מלבן מעוגל 7"/>
          <p:cNvSpPr/>
          <p:nvPr userDrawn="1"/>
        </p:nvSpPr>
        <p:spPr>
          <a:xfrm>
            <a:off x="8667716" y="-110812"/>
            <a:ext cx="5300119" cy="221623"/>
          </a:xfrm>
          <a:prstGeom prst="roundRect">
            <a:avLst>
              <a:gd name="adj" fmla="val 50000"/>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
        <p:nvSpPr>
          <p:cNvPr id="9" name="מלבן מעוגל 8"/>
          <p:cNvSpPr/>
          <p:nvPr userDrawn="1"/>
        </p:nvSpPr>
        <p:spPr>
          <a:xfrm>
            <a:off x="0" y="6306751"/>
            <a:ext cx="7724431" cy="674541"/>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800">
              <a:latin typeface="Varela Round" pitchFamily="2" charset="-79"/>
              <a:cs typeface="Varela Round" pitchFamily="2" charset="-79"/>
            </a:endParaRPr>
          </a:p>
        </p:txBody>
      </p:sp>
    </p:spTree>
    <p:extLst>
      <p:ext uri="{BB962C8B-B14F-4D97-AF65-F5344CB8AC3E}">
        <p14:creationId xmlns:p14="http://schemas.microsoft.com/office/powerpoint/2010/main" val="41726522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כותרת ותוכן" type="obj">
  <p:cSld name="OBJECT">
    <p:spTree>
      <p:nvGrpSpPr>
        <p:cNvPr id="1" name="Shape 17"/>
        <p:cNvGrpSpPr/>
        <p:nvPr/>
      </p:nvGrpSpPr>
      <p:grpSpPr>
        <a:xfrm>
          <a:off x="0" y="0"/>
          <a:ext cx="0" cy="0"/>
          <a:chOff x="0" y="0"/>
          <a:chExt cx="0" cy="0"/>
        </a:xfrm>
      </p:grpSpPr>
      <p:sp>
        <p:nvSpPr>
          <p:cNvPr id="18" name="Google Shape;18;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9" name="Google Shape;19;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 name="Google Shape;20;p3"/>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1" name="Google Shape;21;p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2" name="Google Shape;22;p3"/>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כותרת מקטע עליונה" type="secHead">
  <p:cSld name="SECTION_HEADER">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Autofit/>
          </a:bodyPr>
          <a:lstStyle>
            <a:lvl1pPr marR="0" lvl="0" algn="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Autofit/>
          </a:bodyPr>
          <a:lstStyle>
            <a:lvl1pPr marL="457200" marR="0" lvl="0" indent="-228600" algn="r" rtl="1">
              <a:lnSpc>
                <a:spcPct val="90000"/>
              </a:lnSpc>
              <a:spcBef>
                <a:spcPts val="1000"/>
              </a:spcBef>
              <a:spcAft>
                <a:spcPts val="0"/>
              </a:spcAft>
              <a:buClr>
                <a:srgbClr val="888888"/>
              </a:buClr>
              <a:buSzPts val="2400"/>
              <a:buFont typeface="Arial"/>
              <a:buNone/>
              <a:defRPr sz="2400" b="0" i="0" u="none" strike="noStrike" cap="none">
                <a:solidFill>
                  <a:srgbClr val="888888"/>
                </a:solidFill>
                <a:latin typeface="Calibri"/>
                <a:ea typeface="Calibri"/>
                <a:cs typeface="Calibri"/>
                <a:sym typeface="Calibri"/>
              </a:defRPr>
            </a:lvl1pPr>
            <a:lvl2pPr marL="914400" marR="0" lvl="1" indent="-228600" algn="r" rtl="1">
              <a:lnSpc>
                <a:spcPct val="90000"/>
              </a:lnSpc>
              <a:spcBef>
                <a:spcPts val="5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2pPr>
            <a:lvl3pPr marL="1371600" marR="0" lvl="2" indent="-228600" algn="r" rtl="1">
              <a:lnSpc>
                <a:spcPct val="90000"/>
              </a:lnSpc>
              <a:spcBef>
                <a:spcPts val="50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3pPr>
            <a:lvl4pPr marL="1828800" marR="0" lvl="3"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4pPr>
            <a:lvl5pPr marL="2286000" marR="0" lvl="4"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5pPr>
            <a:lvl6pPr marL="2743200" marR="0" lvl="5"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6pPr>
            <a:lvl7pPr marL="3200400" marR="0" lvl="6"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7pPr>
            <a:lvl8pPr marL="3657600" marR="0" lvl="7"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8pPr>
            <a:lvl9pPr marL="4114800" marR="0" lvl="8" indent="-228600" algn="r" rtl="1">
              <a:lnSpc>
                <a:spcPct val="90000"/>
              </a:lnSpc>
              <a:spcBef>
                <a:spcPts val="50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6" name="Google Shape;26;p4"/>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7" name="Google Shape;27;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8" name="Google Shape;28;p4"/>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שני תכנים" type="twoObj">
  <p:cSld name="TWO_OBJECTS">
    <p:spTree>
      <p:nvGrpSpPr>
        <p:cNvPr id="1" name="Shape 29"/>
        <p:cNvGrpSpPr/>
        <p:nvPr/>
      </p:nvGrpSpPr>
      <p:grpSpPr>
        <a:xfrm>
          <a:off x="0" y="0"/>
          <a:ext cx="0" cy="0"/>
          <a:chOff x="0" y="0"/>
          <a:chExt cx="0" cy="0"/>
        </a:xfrm>
      </p:grpSpPr>
      <p:sp>
        <p:nvSpPr>
          <p:cNvPr id="30" name="Google Shape;3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1" name="Google Shape;31;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3" name="Google Shape;33;p5"/>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4" name="Google Shape;34;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5" name="Google Shape;35;p5"/>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השוואה" type="twoTxTwoObj">
  <p:cSld name="TWO_OBJECTS_WITH_TEXT">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8" name="Google Shape;3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marR="0" lvl="0" indent="-228600" algn="r" rtl="1">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marR="0" lvl="0" indent="-228600" algn="r" rtl="1">
              <a:lnSpc>
                <a:spcPct val="90000"/>
              </a:lnSpc>
              <a:spcBef>
                <a:spcPts val="100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41" name="Google Shape;4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2" name="Google Shape;42;p6"/>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3" name="Google Shape;43;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6"/>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כותרת בלבד" type="titleOnly">
  <p:cSld name="TITLE_ONLY">
    <p:spTree>
      <p:nvGrpSpPr>
        <p:cNvPr id="1" name="Shape 45"/>
        <p:cNvGrpSpPr/>
        <p:nvPr/>
      </p:nvGrpSpPr>
      <p:grpSpPr>
        <a:xfrm>
          <a:off x="0" y="0"/>
          <a:ext cx="0" cy="0"/>
          <a:chOff x="0" y="0"/>
          <a:chExt cx="0" cy="0"/>
        </a:xfrm>
      </p:grpSpPr>
      <p:sp>
        <p:nvSpPr>
          <p:cNvPr id="46" name="Google Shape;46;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7" name="Google Shape;47;p7"/>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7"/>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ריק" type="blank">
  <p:cSld name="BLANK">
    <p:spTree>
      <p:nvGrpSpPr>
        <p:cNvPr id="1" name="Shape 50"/>
        <p:cNvGrpSpPr/>
        <p:nvPr/>
      </p:nvGrpSpPr>
      <p:grpSpPr>
        <a:xfrm>
          <a:off x="0" y="0"/>
          <a:ext cx="0" cy="0"/>
          <a:chOff x="0" y="0"/>
          <a:chExt cx="0" cy="0"/>
        </a:xfrm>
      </p:grpSpPr>
      <p:sp>
        <p:nvSpPr>
          <p:cNvPr id="51" name="Google Shape;51;p8"/>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2" name="Google Shape;52;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3" name="Google Shape;53;p8"/>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תוכן עם כיתוב" type="objTx">
  <p:cSld name="OBJECT_WITH_CAPTION_TEXT">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r" rtl="1">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L="457200" marR="0" lvl="0" indent="-431800" algn="r" rtl="1">
              <a:lnSpc>
                <a:spcPct val="90000"/>
              </a:lnSpc>
              <a:spcBef>
                <a:spcPts val="100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lnSpc>
                <a:spcPct val="90000"/>
              </a:lnSpc>
              <a:spcBef>
                <a:spcPts val="5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7" name="Google Shape;57;p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r" rtl="1">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58" name="Google Shape;58;p9"/>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9" name="Google Shape;59;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0" name="Google Shape;60;p9"/>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תמונה עם כיתוב" type="picTx">
  <p:cSld name="PICTURE_WITH_CAPTION_TEXT">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Autofit/>
          </a:bodyPr>
          <a:lstStyle>
            <a:lvl1pPr marR="0" lvl="0" algn="r" rtl="1">
              <a:lnSpc>
                <a:spcPct val="90000"/>
              </a:lnSpc>
              <a:spcBef>
                <a:spcPts val="0"/>
              </a:spcBef>
              <a:spcAft>
                <a:spcPts val="0"/>
              </a:spcAft>
              <a:buClr>
                <a:schemeClr val="dk1"/>
              </a:buClr>
              <a:buSzPts val="3200"/>
              <a:buFont typeface="Calibri"/>
              <a:buNone/>
              <a:defRPr sz="32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Autofit/>
          </a:bodyPr>
          <a:lstStyle>
            <a:lvl1pPr marR="0" lvl="0" algn="r" rtl="1">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1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Autofit/>
          </a:bodyPr>
          <a:lstStyle>
            <a:lvl1pPr marL="457200" marR="0" lvl="0" indent="-228600" algn="r" rtl="1">
              <a:lnSpc>
                <a:spcPct val="90000"/>
              </a:lnSpc>
              <a:spcBef>
                <a:spcPts val="10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1pPr>
            <a:lvl2pPr marL="914400" marR="0" lvl="1" indent="-228600" algn="r" rtl="1">
              <a:lnSpc>
                <a:spcPct val="90000"/>
              </a:lnSpc>
              <a:spcBef>
                <a:spcPts val="5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r" rtl="1">
              <a:lnSpc>
                <a:spcPct val="90000"/>
              </a:lnSpc>
              <a:spcBef>
                <a:spcPts val="5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3pPr>
            <a:lvl4pPr marL="1828800" marR="0" lvl="3"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4pPr>
            <a:lvl5pPr marL="2286000" marR="0" lvl="4"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5pPr>
            <a:lvl6pPr marL="2743200" marR="0" lvl="5"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6pPr>
            <a:lvl7pPr marL="3200400" marR="0" lvl="6"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7pPr>
            <a:lvl8pPr marL="3657600" marR="0" lvl="7"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8pPr>
            <a:lvl9pPr marL="4114800" marR="0" lvl="8" indent="-228600" algn="r" rtl="1">
              <a:lnSpc>
                <a:spcPct val="90000"/>
              </a:lnSpc>
              <a:spcBef>
                <a:spcPts val="5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65" name="Google Shape;65;p10"/>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6" name="Google Shape;66;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7" name="Google Shape;67;p10"/>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r" rtl="1">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r" rtl="1">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r" rtl="1">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r" rtl="1">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r" rtl="1">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iw-IL"/>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60" r:id="rId12"/>
    <p:sldLayoutId id="2147483661" r:id="rId13"/>
    <p:sldLayoutId id="2147483662"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image" Target="../media/image14.jp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כותרת 6"/>
          <p:cNvSpPr>
            <a:spLocks noGrp="1"/>
          </p:cNvSpPr>
          <p:nvPr>
            <p:ph type="ctrTitle"/>
          </p:nvPr>
        </p:nvSpPr>
        <p:spPr>
          <a:xfrm>
            <a:off x="1793081" y="2693989"/>
            <a:ext cx="8605838" cy="1470025"/>
          </a:xfrm>
        </p:spPr>
        <p:txBody>
          <a:bodyPr>
            <a:normAutofit/>
          </a:bodyPr>
          <a:lstStyle/>
          <a:p>
            <a:r>
              <a:rPr lang="he-IL" dirty="0"/>
              <a:t>מערכת שידורים לאומית</a:t>
            </a:r>
          </a:p>
        </p:txBody>
      </p:sp>
    </p:spTree>
    <p:extLst>
      <p:ext uri="{BB962C8B-B14F-4D97-AF65-F5344CB8AC3E}">
        <p14:creationId xmlns:p14="http://schemas.microsoft.com/office/powerpoint/2010/main" val="9100456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4"/>
        <p:cNvGrpSpPr/>
        <p:nvPr/>
      </p:nvGrpSpPr>
      <p:grpSpPr>
        <a:xfrm>
          <a:off x="0" y="0"/>
          <a:ext cx="0" cy="0"/>
          <a:chOff x="0" y="0"/>
          <a:chExt cx="0" cy="0"/>
        </a:xfrm>
      </p:grpSpPr>
      <p:sp>
        <p:nvSpPr>
          <p:cNvPr id="135" name="Google Shape;135;p19"/>
          <p:cNvSpPr/>
          <p:nvPr/>
        </p:nvSpPr>
        <p:spPr>
          <a:xfrm>
            <a:off x="1546512" y="389870"/>
            <a:ext cx="9098977" cy="6078260"/>
          </a:xfrm>
          <a:prstGeom prst="flowChartAlternateProcess">
            <a:avLst/>
          </a:prstGeom>
          <a:solidFill>
            <a:srgbClr val="DBDBDB"/>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just" rtl="1">
              <a:lnSpc>
                <a:spcPct val="150000"/>
              </a:lnSpc>
              <a:spcBef>
                <a:spcPts val="0"/>
              </a:spcBef>
              <a:spcAft>
                <a:spcPts val="0"/>
              </a:spcAft>
              <a:buNone/>
            </a:pP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השיר "אור</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ן"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עוסק בחוויית ההגירה של לאה גולדברג</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היא עלתה לישראל כשהייתה בת </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24,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וחוותה משבר אותו כינתה בשיר במילים</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כאב שתי המולדות</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בשל גילה הבוגר יחסית בעת עלייתה לישראל</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היא חשה עצמה עקורה ונטולת שייכות.</a:t>
            </a:r>
            <a:endParaRPr dirty="0">
              <a:latin typeface="Varela Round" panose="00000500000000000000" pitchFamily="2" charset="-79"/>
              <a:ea typeface="Secular One"/>
              <a:cs typeface="Varela Round" panose="00000500000000000000" pitchFamily="2" charset="-79"/>
              <a:sym typeface="Secular One"/>
            </a:endParaRPr>
          </a:p>
          <a:p>
            <a:pPr marL="0" marR="0" lvl="0" indent="0" algn="just" rtl="1">
              <a:lnSpc>
                <a:spcPct val="150000"/>
              </a:lnSpc>
              <a:spcBef>
                <a:spcPts val="0"/>
              </a:spcBef>
              <a:spcAft>
                <a:spcPts val="0"/>
              </a:spcAft>
              <a:buNone/>
            </a:pPr>
            <a:endParaRPr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a:p>
            <a:pPr marL="0" marR="0" lvl="0" indent="0" algn="just" rtl="1">
              <a:lnSpc>
                <a:spcPct val="150000"/>
              </a:lnSpc>
              <a:spcBef>
                <a:spcPts val="0"/>
              </a:spcBef>
              <a:spcAft>
                <a:spcPts val="0"/>
              </a:spcAft>
              <a:buNone/>
            </a:pP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בשיר היא מתארת את חוויית התלישות באמצעות השוואה בין שתי מולדותיה</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זו בה נולדה וחיה בילדותה</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וזו אליה היגרה בבגרותה.</a:t>
            </a:r>
            <a:endParaRPr dirty="0">
              <a:latin typeface="Varela Round" panose="00000500000000000000" pitchFamily="2" charset="-79"/>
              <a:ea typeface="Secular One"/>
              <a:cs typeface="Varela Round" panose="00000500000000000000" pitchFamily="2" charset="-79"/>
              <a:sym typeface="Secular One"/>
            </a:endParaRPr>
          </a:p>
          <a:p>
            <a:pPr marL="0" marR="0" lvl="0" indent="0" algn="just" rtl="1">
              <a:lnSpc>
                <a:spcPct val="150000"/>
              </a:lnSpc>
              <a:spcBef>
                <a:spcPts val="0"/>
              </a:spcBef>
              <a:spcAft>
                <a:spcPts val="0"/>
              </a:spcAft>
              <a:buNone/>
            </a:pPr>
            <a:endParaRPr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a:p>
            <a:pPr marL="0" marR="0" lvl="0" indent="0" algn="just" rtl="1">
              <a:lnSpc>
                <a:spcPct val="150000"/>
              </a:lnSpc>
              <a:spcBef>
                <a:spcPts val="0"/>
              </a:spcBef>
              <a:spcAft>
                <a:spcPts val="0"/>
              </a:spcAft>
              <a:buNone/>
            </a:pP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בשיר "אור</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ן"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ניכרים הגעגועים אל נופי הילדות</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ולצדם בולט המאמץ להזדהות עם האורנים הגדלים בארץ</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בכך מנסה גולדברג לעבור מהכאב של שתי המולדות ומהתלישות הכרוכה בו לשלמות האפשרית של מי שמסוגל לצמוח משורשים הנטועים במקומות כה שונים</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האפשרות להיות מוזן משני מקורות מבליטה את ההיבט החיובי והמחזק של שתי המולדות.</a:t>
            </a:r>
            <a:endParaRPr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3" name="מלבן מעוגל 2"/>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4" name="מלבן מעוגל 3"/>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39"/>
        <p:cNvGrpSpPr/>
        <p:nvPr/>
      </p:nvGrpSpPr>
      <p:grpSpPr>
        <a:xfrm>
          <a:off x="0" y="0"/>
          <a:ext cx="0" cy="0"/>
          <a:chOff x="0" y="0"/>
          <a:chExt cx="0" cy="0"/>
        </a:xfrm>
      </p:grpSpPr>
      <p:grpSp>
        <p:nvGrpSpPr>
          <p:cNvPr id="140" name="Google Shape;140;p20"/>
          <p:cNvGrpSpPr/>
          <p:nvPr/>
        </p:nvGrpSpPr>
        <p:grpSpPr>
          <a:xfrm>
            <a:off x="0" y="0"/>
            <a:ext cx="12192009" cy="6858001"/>
            <a:chOff x="0" y="0"/>
            <a:chExt cx="12192009" cy="6858001"/>
          </a:xfrm>
        </p:grpSpPr>
        <p:pic>
          <p:nvPicPr>
            <p:cNvPr id="141" name="Google Shape;141;p20"/>
            <p:cNvPicPr preferRelativeResize="0"/>
            <p:nvPr/>
          </p:nvPicPr>
          <p:blipFill rotWithShape="1">
            <a:blip r:embed="rId4">
              <a:alphaModFix/>
            </a:blip>
            <a:srcRect r="32244"/>
            <a:stretch/>
          </p:blipFill>
          <p:spPr>
            <a:xfrm>
              <a:off x="0" y="0"/>
              <a:ext cx="6546949" cy="6858001"/>
            </a:xfrm>
            <a:prstGeom prst="rect">
              <a:avLst/>
            </a:prstGeom>
            <a:noFill/>
            <a:ln>
              <a:noFill/>
            </a:ln>
          </p:spPr>
        </p:pic>
        <p:pic>
          <p:nvPicPr>
            <p:cNvPr id="142" name="Google Shape;142;p20"/>
            <p:cNvPicPr preferRelativeResize="0"/>
            <p:nvPr/>
          </p:nvPicPr>
          <p:blipFill rotWithShape="1">
            <a:blip r:embed="rId4">
              <a:alphaModFix/>
            </a:blip>
            <a:srcRect l="47597" r="30555"/>
            <a:stretch/>
          </p:blipFill>
          <p:spPr>
            <a:xfrm>
              <a:off x="6393324" y="0"/>
              <a:ext cx="2686499" cy="6858001"/>
            </a:xfrm>
            <a:prstGeom prst="rect">
              <a:avLst/>
            </a:prstGeom>
            <a:noFill/>
            <a:ln>
              <a:noFill/>
            </a:ln>
          </p:spPr>
        </p:pic>
        <p:pic>
          <p:nvPicPr>
            <p:cNvPr id="143" name="Google Shape;143;p20"/>
            <p:cNvPicPr preferRelativeResize="0"/>
            <p:nvPr/>
          </p:nvPicPr>
          <p:blipFill rotWithShape="1">
            <a:blip r:embed="rId4">
              <a:alphaModFix/>
            </a:blip>
            <a:srcRect l="66829"/>
            <a:stretch/>
          </p:blipFill>
          <p:spPr>
            <a:xfrm>
              <a:off x="8986933" y="0"/>
              <a:ext cx="3205076" cy="6858001"/>
            </a:xfrm>
            <a:prstGeom prst="rect">
              <a:avLst/>
            </a:prstGeom>
            <a:noFill/>
            <a:ln>
              <a:noFill/>
            </a:ln>
          </p:spPr>
        </p:pic>
      </p:grpSp>
      <p:sp>
        <p:nvSpPr>
          <p:cNvPr id="144" name="Google Shape;144;p20"/>
          <p:cNvSpPr txBox="1">
            <a:spLocks noGrp="1"/>
          </p:cNvSpPr>
          <p:nvPr>
            <p:ph type="ctrTitle"/>
          </p:nvPr>
        </p:nvSpPr>
        <p:spPr>
          <a:xfrm>
            <a:off x="4690275" y="315428"/>
            <a:ext cx="5063400" cy="548100"/>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chemeClr val="lt1"/>
              </a:buClr>
              <a:buSzPts val="3959"/>
              <a:buFont typeface="Arial"/>
              <a:buNone/>
            </a:pPr>
            <a:r>
              <a:rPr lang="iw-IL" sz="3600" b="1" dirty="0">
                <a:solidFill>
                  <a:srgbClr val="000000"/>
                </a:solidFill>
                <a:latin typeface="Varela Round" panose="00000500000000000000" pitchFamily="2" charset="-79"/>
                <a:ea typeface="Secular One"/>
                <a:cs typeface="Varela Round" panose="00000500000000000000" pitchFamily="2" charset="-79"/>
                <a:sym typeface="Secular One"/>
              </a:rPr>
              <a:t>בית א'</a:t>
            </a:r>
            <a:endParaRPr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p:txBody>
      </p:sp>
      <p:sp>
        <p:nvSpPr>
          <p:cNvPr id="145" name="Google Shape;145;p20"/>
          <p:cNvSpPr txBox="1"/>
          <p:nvPr/>
        </p:nvSpPr>
        <p:spPr>
          <a:xfrm>
            <a:off x="7065375" y="2201325"/>
            <a:ext cx="3573000" cy="1683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2000" b="1" i="0" u="none" strike="noStrike" cap="none" dirty="0">
                <a:solidFill>
                  <a:srgbClr val="FF9900"/>
                </a:solidFill>
                <a:latin typeface="Varela Round" panose="00000500000000000000" pitchFamily="2" charset="-79"/>
                <a:ea typeface="Secular One"/>
                <a:cs typeface="Varela Round" panose="00000500000000000000" pitchFamily="2" charset="-79"/>
                <a:sym typeface="Secular One"/>
              </a:rPr>
              <a:t>כָּאן לֹא</a:t>
            </a:r>
            <a:r>
              <a:rPr lang="iw-IL" sz="2000" b="1" i="0" u="none" strike="noStrike" cap="none" dirty="0">
                <a:latin typeface="Varela Round" panose="00000500000000000000" pitchFamily="2" charset="-79"/>
                <a:ea typeface="Secular One"/>
                <a:cs typeface="Varela Round" panose="00000500000000000000" pitchFamily="2" charset="-79"/>
                <a:sym typeface="Secular One"/>
              </a:rPr>
              <a:t> אֶשְׁמַע אֶת קוֹל הַקּוּקִיָּה.</a:t>
            </a:r>
            <a:endParaRPr sz="20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2000" b="1" i="0" u="none" strike="noStrike" cap="none" dirty="0">
                <a:solidFill>
                  <a:srgbClr val="FF9900"/>
                </a:solidFill>
                <a:latin typeface="Varela Round" panose="00000500000000000000" pitchFamily="2" charset="-79"/>
                <a:ea typeface="Secular One"/>
                <a:cs typeface="Varela Round" panose="00000500000000000000" pitchFamily="2" charset="-79"/>
                <a:sym typeface="Secular One"/>
              </a:rPr>
              <a:t>כָּאן לֹא</a:t>
            </a:r>
            <a:r>
              <a:rPr lang="iw-IL" sz="2000" b="1" i="0" u="none" strike="noStrike" cap="none" dirty="0">
                <a:latin typeface="Varela Round" panose="00000500000000000000" pitchFamily="2" charset="-79"/>
                <a:ea typeface="Secular One"/>
                <a:cs typeface="Varela Round" panose="00000500000000000000" pitchFamily="2" charset="-79"/>
                <a:sym typeface="Secular One"/>
              </a:rPr>
              <a:t> </a:t>
            </a:r>
            <a:r>
              <a:rPr lang="iw-IL" sz="2000" b="1" i="0" u="none" strike="noStrike" cap="none" dirty="0">
                <a:solidFill>
                  <a:srgbClr val="0000FF"/>
                </a:solidFill>
                <a:latin typeface="Varela Round" panose="00000500000000000000" pitchFamily="2" charset="-79"/>
                <a:ea typeface="Secular One"/>
                <a:cs typeface="Varela Round" panose="00000500000000000000" pitchFamily="2" charset="-79"/>
                <a:sym typeface="Secular One"/>
              </a:rPr>
              <a:t>יַחְבֹּשׁ הָעֵץ</a:t>
            </a:r>
            <a:r>
              <a:rPr lang="iw-IL" sz="2000" b="1" i="0" u="none" strike="noStrike" cap="none" dirty="0">
                <a:latin typeface="Varela Round" panose="00000500000000000000" pitchFamily="2" charset="-79"/>
                <a:ea typeface="Secular One"/>
                <a:cs typeface="Varela Round" panose="00000500000000000000" pitchFamily="2" charset="-79"/>
                <a:sym typeface="Secular One"/>
              </a:rPr>
              <a:t> </a:t>
            </a:r>
            <a:r>
              <a:rPr lang="iw-IL" sz="2000" b="1" i="0" u="none" strike="noStrike" cap="none" dirty="0">
                <a:solidFill>
                  <a:srgbClr val="FF0000"/>
                </a:solidFill>
                <a:latin typeface="Varela Round" panose="00000500000000000000" pitchFamily="2" charset="-79"/>
                <a:ea typeface="Secular One"/>
                <a:cs typeface="Varela Round" panose="00000500000000000000" pitchFamily="2" charset="-79"/>
                <a:sym typeface="Secular One"/>
              </a:rPr>
              <a:t>מִצְנֶפֶת שֶׁלֶג,</a:t>
            </a:r>
            <a:br>
              <a:rPr lang="iw-IL" sz="2000" b="1" i="0" u="none" strike="noStrike" cap="none" dirty="0">
                <a:latin typeface="Varela Round" panose="00000500000000000000" pitchFamily="2" charset="-79"/>
                <a:ea typeface="Secular One"/>
                <a:cs typeface="Varela Round" panose="00000500000000000000" pitchFamily="2" charset="-79"/>
                <a:sym typeface="Secular One"/>
              </a:rPr>
            </a:br>
            <a:r>
              <a:rPr lang="iw-IL" sz="2000" b="1" i="0" u="none" strike="noStrike" cap="none" dirty="0">
                <a:latin typeface="Varela Round" panose="00000500000000000000" pitchFamily="2" charset="-79"/>
                <a:ea typeface="Secular One"/>
                <a:cs typeface="Varela Round" panose="00000500000000000000" pitchFamily="2" charset="-79"/>
                <a:sym typeface="Secular One"/>
              </a:rPr>
              <a:t>אֲבָל בְּצֵל הָאֳרָנִים הָאֵלֶּה </a:t>
            </a:r>
            <a:br>
              <a:rPr lang="iw-IL" sz="2000" b="1" i="0" u="none" strike="noStrike" cap="none" dirty="0">
                <a:latin typeface="Varela Round" panose="00000500000000000000" pitchFamily="2" charset="-79"/>
                <a:ea typeface="Secular One"/>
                <a:cs typeface="Varela Round" panose="00000500000000000000" pitchFamily="2" charset="-79"/>
                <a:sym typeface="Secular One"/>
              </a:rPr>
            </a:br>
            <a:r>
              <a:rPr lang="iw-IL" sz="2000" b="1" i="0" u="none" strike="noStrike" cap="none" dirty="0">
                <a:latin typeface="Varela Round" panose="00000500000000000000" pitchFamily="2" charset="-79"/>
                <a:ea typeface="Secular One"/>
                <a:cs typeface="Varela Round" panose="00000500000000000000" pitchFamily="2" charset="-79"/>
                <a:sym typeface="Secular One"/>
              </a:rPr>
              <a:t>כָּל </a:t>
            </a:r>
            <a:r>
              <a:rPr lang="iw-IL" sz="2000" b="1" i="0" u="none" strike="noStrike" cap="none" dirty="0">
                <a:solidFill>
                  <a:srgbClr val="0000FF"/>
                </a:solidFill>
                <a:latin typeface="Varela Round" panose="00000500000000000000" pitchFamily="2" charset="-79"/>
                <a:ea typeface="Secular One"/>
                <a:cs typeface="Varela Round" panose="00000500000000000000" pitchFamily="2" charset="-79"/>
                <a:sym typeface="Secular One"/>
              </a:rPr>
              <a:t>יַלְדוּתִי שֶׁקָּמָה לִתְחִיָּה.</a:t>
            </a:r>
            <a:endParaRPr sz="2000" b="1" dirty="0">
              <a:solidFill>
                <a:srgbClr val="0000FF"/>
              </a:solidFill>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endParaRPr sz="12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dirty="0">
              <a:latin typeface="Varela Round" panose="00000500000000000000" pitchFamily="2" charset="-79"/>
              <a:ea typeface="Secular One"/>
              <a:cs typeface="Varela Round" panose="00000500000000000000" pitchFamily="2" charset="-79"/>
              <a:sym typeface="Secular One"/>
            </a:endParaRPr>
          </a:p>
        </p:txBody>
      </p:sp>
      <p:sp>
        <p:nvSpPr>
          <p:cNvPr id="146" name="Google Shape;146;p20"/>
          <p:cNvSpPr/>
          <p:nvPr/>
        </p:nvSpPr>
        <p:spPr>
          <a:xfrm>
            <a:off x="4103400" y="5317750"/>
            <a:ext cx="3985200" cy="1000116"/>
          </a:xfrm>
          <a:prstGeom prst="flowChartAlternateProcess">
            <a:avLst/>
          </a:prstGeom>
          <a:solidFill>
            <a:srgbClr val="EFEFEF"/>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dirty="0">
                <a:solidFill>
                  <a:schemeClr val="dk1"/>
                </a:solidFill>
                <a:latin typeface="Varela Round" panose="00000500000000000000" pitchFamily="2" charset="-79"/>
                <a:ea typeface="Secular One"/>
                <a:cs typeface="Varela Round" panose="00000500000000000000" pitchFamily="2" charset="-79"/>
                <a:sym typeface="Secular One"/>
              </a:rPr>
              <a:t>באיזה נוף נזכרת הדוברת? מול איזה נוף היא נמצאת?</a:t>
            </a:r>
            <a:endParaRPr sz="24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47" name="Google Shape;147;p20"/>
          <p:cNvSpPr/>
          <p:nvPr/>
        </p:nvSpPr>
        <p:spPr>
          <a:xfrm>
            <a:off x="3863699" y="2277525"/>
            <a:ext cx="1513200" cy="579000"/>
          </a:xfrm>
          <a:prstGeom prst="flowChartAlternateProcess">
            <a:avLst/>
          </a:prstGeom>
          <a:solidFill>
            <a:srgbClr val="FF9900"/>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אנאפורה</a:t>
            </a:r>
            <a:endParaRPr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48" name="Google Shape;148;p20"/>
          <p:cNvSpPr/>
          <p:nvPr/>
        </p:nvSpPr>
        <p:spPr>
          <a:xfrm>
            <a:off x="2974700" y="3044600"/>
            <a:ext cx="1439400" cy="579000"/>
          </a:xfrm>
          <a:prstGeom prst="flowChartAlternateProcess">
            <a:avLst/>
          </a:prstGeom>
          <a:solidFill>
            <a:srgbClr val="0000FF"/>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האנשה</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49" name="Google Shape;149;p20"/>
          <p:cNvSpPr/>
          <p:nvPr/>
        </p:nvSpPr>
        <p:spPr>
          <a:xfrm>
            <a:off x="3863699" y="3811675"/>
            <a:ext cx="1579200" cy="579000"/>
          </a:xfrm>
          <a:prstGeom prst="flowChartAlternateProcess">
            <a:avLst/>
          </a:prstGeom>
          <a:solidFill>
            <a:srgbClr val="FF0000"/>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מטאפורה</a:t>
            </a:r>
            <a:endParaRPr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2" name="מלבן מעוגל 11"/>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3" name="מלבן מעוגל 12"/>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4" name="מלבן מעוגל 13"/>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5" name="מלבן מעוגל 14"/>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3"/>
        <p:cNvGrpSpPr/>
        <p:nvPr/>
      </p:nvGrpSpPr>
      <p:grpSpPr>
        <a:xfrm>
          <a:off x="0" y="0"/>
          <a:ext cx="0" cy="0"/>
          <a:chOff x="0" y="0"/>
          <a:chExt cx="0" cy="0"/>
        </a:xfrm>
      </p:grpSpPr>
      <p:pic>
        <p:nvPicPr>
          <p:cNvPr id="154" name="Google Shape;154;p21"/>
          <p:cNvPicPr preferRelativeResize="0"/>
          <p:nvPr/>
        </p:nvPicPr>
        <p:blipFill>
          <a:blip r:embed="rId4">
            <a:alphaModFix/>
          </a:blip>
          <a:stretch>
            <a:fillRect/>
          </a:stretch>
        </p:blipFill>
        <p:spPr>
          <a:xfrm>
            <a:off x="1" y="0"/>
            <a:ext cx="12192029" cy="6858000"/>
          </a:xfrm>
          <a:prstGeom prst="rect">
            <a:avLst/>
          </a:prstGeom>
          <a:noFill/>
          <a:ln>
            <a:noFill/>
          </a:ln>
        </p:spPr>
      </p:pic>
      <p:sp>
        <p:nvSpPr>
          <p:cNvPr id="156" name="Google Shape;156;p21"/>
          <p:cNvSpPr txBox="1"/>
          <p:nvPr/>
        </p:nvSpPr>
        <p:spPr>
          <a:xfrm>
            <a:off x="6864484" y="1007538"/>
            <a:ext cx="3573000" cy="1683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2000" b="1" dirty="0">
                <a:latin typeface="Varela Round" panose="00000500000000000000" pitchFamily="2" charset="-79"/>
                <a:ea typeface="Secular One"/>
                <a:cs typeface="Varela Round" panose="00000500000000000000" pitchFamily="2" charset="-79"/>
                <a:sym typeface="Secular One"/>
              </a:rPr>
              <a:t>צִלְצוּל הַמְּחָטִים: הָיֹה הָיָה</a:t>
            </a:r>
            <a:endParaRPr sz="20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2000" b="1" dirty="0">
                <a:latin typeface="Varela Round" panose="00000500000000000000" pitchFamily="2" charset="-79"/>
                <a:ea typeface="Secular One"/>
                <a:cs typeface="Varela Round" panose="00000500000000000000" pitchFamily="2" charset="-79"/>
                <a:sym typeface="Secular One"/>
              </a:rPr>
              <a:t>אֶקְרָא </a:t>
            </a:r>
            <a:r>
              <a:rPr lang="iw-IL" sz="2000" b="1" dirty="0">
                <a:solidFill>
                  <a:srgbClr val="CC4125"/>
                </a:solidFill>
                <a:latin typeface="Varela Round" panose="00000500000000000000" pitchFamily="2" charset="-79"/>
                <a:ea typeface="Secular One"/>
                <a:cs typeface="Varela Round" panose="00000500000000000000" pitchFamily="2" charset="-79"/>
                <a:sym typeface="Secular One"/>
              </a:rPr>
              <a:t>מוֹלֶדֶת</a:t>
            </a:r>
            <a:r>
              <a:rPr lang="iw-IL" sz="2000" b="1" dirty="0">
                <a:solidFill>
                  <a:srgbClr val="FF00FF"/>
                </a:solidFill>
                <a:latin typeface="Varela Round" panose="00000500000000000000" pitchFamily="2" charset="-79"/>
                <a:ea typeface="Secular One"/>
                <a:cs typeface="Varela Round" panose="00000500000000000000" pitchFamily="2" charset="-79"/>
                <a:sym typeface="Secular One"/>
              </a:rPr>
              <a:t> </a:t>
            </a:r>
            <a:r>
              <a:rPr lang="iw-IL" sz="2000" b="1" dirty="0">
                <a:latin typeface="Varela Round" panose="00000500000000000000" pitchFamily="2" charset="-79"/>
                <a:ea typeface="Secular One"/>
                <a:cs typeface="Varela Round" panose="00000500000000000000" pitchFamily="2" charset="-79"/>
                <a:sym typeface="Secular One"/>
              </a:rPr>
              <a:t>לְמֶרְחַב-הַשֶּׁלֶג,</a:t>
            </a:r>
            <a:endParaRPr sz="20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2000" b="1" dirty="0">
                <a:latin typeface="Varela Round" panose="00000500000000000000" pitchFamily="2" charset="-79"/>
                <a:ea typeface="Secular One"/>
                <a:cs typeface="Varela Round" panose="00000500000000000000" pitchFamily="2" charset="-79"/>
                <a:sym typeface="Secular One"/>
              </a:rPr>
              <a:t>לְקֶרַח יְרַקְרַק כּוֹבֵל הַפֶּלֶג,</a:t>
            </a:r>
            <a:endParaRPr sz="20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2000" b="1" dirty="0">
                <a:latin typeface="Varela Round" panose="00000500000000000000" pitchFamily="2" charset="-79"/>
                <a:ea typeface="Secular One"/>
                <a:cs typeface="Varela Round" panose="00000500000000000000" pitchFamily="2" charset="-79"/>
                <a:sym typeface="Secular One"/>
              </a:rPr>
              <a:t>לִלְשׁוֹן הַשִּׁיר </a:t>
            </a:r>
            <a:r>
              <a:rPr lang="iw-IL" sz="2000" b="1" dirty="0">
                <a:solidFill>
                  <a:srgbClr val="CC4125"/>
                </a:solidFill>
                <a:latin typeface="Varela Round" panose="00000500000000000000" pitchFamily="2" charset="-79"/>
                <a:ea typeface="Secular One"/>
                <a:cs typeface="Varela Round" panose="00000500000000000000" pitchFamily="2" charset="-79"/>
                <a:sym typeface="Secular One"/>
              </a:rPr>
              <a:t>בְּאֶרֶץ נָכְרִיָּה.</a:t>
            </a:r>
            <a:endParaRPr sz="2000" b="1" dirty="0">
              <a:solidFill>
                <a:srgbClr val="CC4125"/>
              </a:solidFill>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endParaRPr sz="12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dirty="0">
              <a:latin typeface="Varela Round" panose="00000500000000000000" pitchFamily="2" charset="-79"/>
              <a:ea typeface="Secular One"/>
              <a:cs typeface="Varela Round" panose="00000500000000000000" pitchFamily="2" charset="-79"/>
              <a:sym typeface="Secular One"/>
            </a:endParaRPr>
          </a:p>
        </p:txBody>
      </p:sp>
      <p:sp>
        <p:nvSpPr>
          <p:cNvPr id="157" name="Google Shape;157;p21"/>
          <p:cNvSpPr/>
          <p:nvPr/>
        </p:nvSpPr>
        <p:spPr>
          <a:xfrm>
            <a:off x="4225636" y="5382275"/>
            <a:ext cx="3982814" cy="912026"/>
          </a:xfrm>
          <a:prstGeom prst="flowChartAlternateProcess">
            <a:avLst/>
          </a:prstGeom>
          <a:solidFill>
            <a:srgbClr val="EFEFEF"/>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dirty="0">
                <a:solidFill>
                  <a:schemeClr val="dk1"/>
                </a:solidFill>
                <a:latin typeface="Varela Round" panose="00000500000000000000" pitchFamily="2" charset="-79"/>
                <a:ea typeface="Secular One"/>
                <a:cs typeface="Varela Round" panose="00000500000000000000" pitchFamily="2" charset="-79"/>
                <a:sym typeface="Secular One"/>
              </a:rPr>
              <a:t>באיזה נוף נזכרת הדוברת</a:t>
            </a:r>
            <a:r>
              <a:rPr lang="he-IL" sz="2400" dirty="0">
                <a:solidFill>
                  <a:schemeClr val="dk1"/>
                </a:solidFill>
                <a:latin typeface="Varela Round" panose="00000500000000000000" pitchFamily="2" charset="-79"/>
                <a:ea typeface="Secular One"/>
                <a:cs typeface="Varela Round" panose="00000500000000000000" pitchFamily="2" charset="-79"/>
                <a:sym typeface="Secular One"/>
              </a:rPr>
              <a:t>? </a:t>
            </a:r>
            <a:r>
              <a:rPr lang="iw-IL" sz="2400" dirty="0">
                <a:solidFill>
                  <a:schemeClr val="dk1"/>
                </a:solidFill>
                <a:latin typeface="Varela Round" panose="00000500000000000000" pitchFamily="2" charset="-79"/>
                <a:ea typeface="Secular One"/>
                <a:cs typeface="Varela Round" panose="00000500000000000000" pitchFamily="2" charset="-79"/>
                <a:sym typeface="Secular One"/>
              </a:rPr>
              <a:t>מה מדגיש הניגוד בבית זה?</a:t>
            </a:r>
            <a:endParaRPr sz="24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58" name="Google Shape;158;p21"/>
          <p:cNvSpPr/>
          <p:nvPr/>
        </p:nvSpPr>
        <p:spPr>
          <a:xfrm>
            <a:off x="5053074" y="2732350"/>
            <a:ext cx="1513200" cy="579000"/>
          </a:xfrm>
          <a:prstGeom prst="flowChartAlternateProcess">
            <a:avLst/>
          </a:prstGeom>
          <a:solidFill>
            <a:srgbClr val="CC4125"/>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a:solidFill>
                  <a:schemeClr val="dk1"/>
                </a:solidFill>
                <a:latin typeface="Varela Round" panose="00000500000000000000" pitchFamily="2" charset="-79"/>
                <a:ea typeface="Secular One"/>
                <a:cs typeface="Varela Round" panose="00000500000000000000" pitchFamily="2" charset="-79"/>
                <a:sym typeface="Secular One"/>
              </a:rPr>
              <a:t>ניגוד</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7" name="מלבן מעוגל 6"/>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8" name="מלבן מעוגל 7"/>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9" name="מלבן מעוגל 8"/>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Google Shape;144;p20"/>
          <p:cNvSpPr txBox="1">
            <a:spLocks noGrp="1"/>
          </p:cNvSpPr>
          <p:nvPr>
            <p:ph type="ctrTitle"/>
          </p:nvPr>
        </p:nvSpPr>
        <p:spPr>
          <a:xfrm>
            <a:off x="4690275" y="315428"/>
            <a:ext cx="5063400" cy="548100"/>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chemeClr val="lt1"/>
              </a:buClr>
              <a:buSzPts val="3959"/>
              <a:buFont typeface="Arial"/>
              <a:buNone/>
            </a:pPr>
            <a:r>
              <a:rPr lang="iw-IL" sz="3600" b="1" dirty="0">
                <a:solidFill>
                  <a:srgbClr val="000000"/>
                </a:solidFill>
                <a:latin typeface="Varela Round" panose="00000500000000000000" pitchFamily="2" charset="-79"/>
                <a:ea typeface="Secular One"/>
                <a:cs typeface="Varela Round" panose="00000500000000000000" pitchFamily="2" charset="-79"/>
                <a:sym typeface="Secular One"/>
              </a:rPr>
              <a:t>בית </a:t>
            </a:r>
            <a:r>
              <a:rPr lang="he-IL" sz="3600" b="1" dirty="0">
                <a:solidFill>
                  <a:srgbClr val="000000"/>
                </a:solidFill>
                <a:latin typeface="Varela Round" panose="00000500000000000000" pitchFamily="2" charset="-79"/>
                <a:ea typeface="Secular One"/>
                <a:cs typeface="Varela Round" panose="00000500000000000000" pitchFamily="2" charset="-79"/>
                <a:sym typeface="Secular One"/>
              </a:rPr>
              <a:t>ב</a:t>
            </a:r>
            <a:r>
              <a:rPr lang="iw-IL" sz="3600" b="1" dirty="0">
                <a:solidFill>
                  <a:srgbClr val="000000"/>
                </a:solidFill>
                <a:latin typeface="Varela Round" panose="00000500000000000000" pitchFamily="2" charset="-79"/>
                <a:ea typeface="Secular One"/>
                <a:cs typeface="Varela Round" panose="00000500000000000000" pitchFamily="2" charset="-79"/>
                <a:sym typeface="Secular One"/>
              </a:rPr>
              <a:t>'</a:t>
            </a:r>
            <a:endParaRPr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62"/>
        <p:cNvGrpSpPr/>
        <p:nvPr/>
      </p:nvGrpSpPr>
      <p:grpSpPr>
        <a:xfrm>
          <a:off x="0" y="0"/>
          <a:ext cx="0" cy="0"/>
          <a:chOff x="0" y="0"/>
          <a:chExt cx="0" cy="0"/>
        </a:xfrm>
      </p:grpSpPr>
      <p:pic>
        <p:nvPicPr>
          <p:cNvPr id="163" name="Google Shape;163;p22"/>
          <p:cNvPicPr preferRelativeResize="0"/>
          <p:nvPr/>
        </p:nvPicPr>
        <p:blipFill>
          <a:blip r:embed="rId4">
            <a:alphaModFix/>
          </a:blip>
          <a:stretch>
            <a:fillRect/>
          </a:stretch>
        </p:blipFill>
        <p:spPr>
          <a:xfrm flipH="1">
            <a:off x="0" y="0"/>
            <a:ext cx="12192001" cy="6854642"/>
          </a:xfrm>
          <a:prstGeom prst="rect">
            <a:avLst/>
          </a:prstGeom>
          <a:noFill/>
          <a:ln>
            <a:noFill/>
          </a:ln>
        </p:spPr>
      </p:pic>
      <p:sp>
        <p:nvSpPr>
          <p:cNvPr id="165" name="Google Shape;165;p22"/>
          <p:cNvSpPr txBox="1"/>
          <p:nvPr/>
        </p:nvSpPr>
        <p:spPr>
          <a:xfrm>
            <a:off x="7293975" y="2201325"/>
            <a:ext cx="3573000" cy="1683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dk1"/>
              </a:buClr>
              <a:buSzPts val="300"/>
              <a:buFont typeface="Calibri"/>
              <a:buNone/>
            </a:pPr>
            <a:r>
              <a:rPr lang="iw-IL" sz="2000" b="1" dirty="0">
                <a:solidFill>
                  <a:srgbClr val="38761D"/>
                </a:solidFill>
                <a:latin typeface="Varela Round" panose="00000500000000000000" pitchFamily="2" charset="-79"/>
                <a:ea typeface="Secular One"/>
                <a:cs typeface="Varela Round" panose="00000500000000000000" pitchFamily="2" charset="-79"/>
                <a:sym typeface="Secular One"/>
              </a:rPr>
              <a:t>אוּלַי רַק צִפֳּרֵי-מַסָּע יוֹדְעוֹת -</a:t>
            </a:r>
            <a:endParaRPr sz="2000" b="1" dirty="0">
              <a:solidFill>
                <a:srgbClr val="38761D"/>
              </a:solidFill>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r>
              <a:rPr lang="iw-IL" sz="2000" b="1" dirty="0">
                <a:solidFill>
                  <a:srgbClr val="38761D"/>
                </a:solidFill>
                <a:latin typeface="Varela Round" panose="00000500000000000000" pitchFamily="2" charset="-79"/>
                <a:ea typeface="Secular One"/>
                <a:cs typeface="Varela Round" panose="00000500000000000000" pitchFamily="2" charset="-79"/>
                <a:sym typeface="Secular One"/>
              </a:rPr>
              <a:t>כְּשֶׁהֵן תְּלוּיוֹת בֵּין אֶרֶץ וְשָׁמַיִם -</a:t>
            </a:r>
            <a:endParaRPr sz="2000" b="1" dirty="0">
              <a:solidFill>
                <a:srgbClr val="38761D"/>
              </a:solidFill>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r>
              <a:rPr lang="iw-IL" sz="2000" b="1" dirty="0">
                <a:latin typeface="Varela Round" panose="00000500000000000000" pitchFamily="2" charset="-79"/>
                <a:ea typeface="Secular One"/>
                <a:cs typeface="Varela Round" panose="00000500000000000000" pitchFamily="2" charset="-79"/>
                <a:sym typeface="Secular One"/>
              </a:rPr>
              <a:t>אֶת זֶה הַכְּאֵב שֶׁל </a:t>
            </a:r>
            <a:r>
              <a:rPr lang="iw-IL" sz="2000" b="1" dirty="0">
                <a:solidFill>
                  <a:srgbClr val="741B47"/>
                </a:solidFill>
                <a:latin typeface="Varela Round" panose="00000500000000000000" pitchFamily="2" charset="-79"/>
                <a:ea typeface="Secular One"/>
                <a:cs typeface="Varela Round" panose="00000500000000000000" pitchFamily="2" charset="-79"/>
                <a:sym typeface="Secular One"/>
              </a:rPr>
              <a:t>שְׁתֵּי הַמּוֹלָדוֹת.</a:t>
            </a:r>
            <a:endParaRPr sz="2000" b="1" dirty="0">
              <a:solidFill>
                <a:srgbClr val="741B47"/>
              </a:solidFill>
              <a:latin typeface="Varela Round" panose="00000500000000000000" pitchFamily="2" charset="-79"/>
              <a:ea typeface="Secular One"/>
              <a:cs typeface="Varela Round" panose="00000500000000000000" pitchFamily="2" charset="-79"/>
              <a:sym typeface="Secular One"/>
            </a:endParaRPr>
          </a:p>
        </p:txBody>
      </p:sp>
      <p:sp>
        <p:nvSpPr>
          <p:cNvPr id="166" name="Google Shape;166;p22"/>
          <p:cNvSpPr/>
          <p:nvPr/>
        </p:nvSpPr>
        <p:spPr>
          <a:xfrm>
            <a:off x="3983550" y="5332575"/>
            <a:ext cx="4224900" cy="1087972"/>
          </a:xfrm>
          <a:prstGeom prst="flowChartAlternateProcess">
            <a:avLst/>
          </a:prstGeom>
          <a:solidFill>
            <a:srgbClr val="EFEFEF"/>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a:solidFill>
                  <a:schemeClr val="dk1"/>
                </a:solidFill>
                <a:latin typeface="Varela Round" panose="00000500000000000000" pitchFamily="2" charset="-79"/>
                <a:ea typeface="Secular One"/>
                <a:cs typeface="Varela Round" panose="00000500000000000000" pitchFamily="2" charset="-79"/>
                <a:sym typeface="Secular One"/>
              </a:rPr>
              <a:t>מה משמעות האנלוגיה?</a:t>
            </a:r>
            <a:endParaRPr sz="2800">
              <a:solidFill>
                <a:schemeClr val="dk1"/>
              </a:solidFill>
              <a:latin typeface="Varela Round" panose="00000500000000000000" pitchFamily="2" charset="-79"/>
              <a:ea typeface="Secular One"/>
              <a:cs typeface="Varela Round" panose="00000500000000000000" pitchFamily="2" charset="-79"/>
              <a:sym typeface="Secular One"/>
            </a:endParaRPr>
          </a:p>
          <a:p>
            <a:pPr marL="0" marR="0" lvl="0" indent="0" algn="ctr" rtl="1">
              <a:spcBef>
                <a:spcPts val="0"/>
              </a:spcBef>
              <a:spcAft>
                <a:spcPts val="0"/>
              </a:spcAft>
              <a:buNone/>
            </a:pPr>
            <a:r>
              <a:rPr lang="iw-IL" sz="2800">
                <a:solidFill>
                  <a:schemeClr val="dk1"/>
                </a:solidFill>
                <a:latin typeface="Varela Round" panose="00000500000000000000" pitchFamily="2" charset="-79"/>
                <a:ea typeface="Secular One"/>
                <a:cs typeface="Varela Round" panose="00000500000000000000" pitchFamily="2" charset="-79"/>
                <a:sym typeface="Secular One"/>
              </a:rPr>
              <a:t>מה ניתן להבין ממנה?</a:t>
            </a:r>
            <a:endParaRPr sz="280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67" name="Google Shape;167;p22"/>
          <p:cNvSpPr/>
          <p:nvPr/>
        </p:nvSpPr>
        <p:spPr>
          <a:xfrm>
            <a:off x="5048649" y="3399150"/>
            <a:ext cx="1513200" cy="579000"/>
          </a:xfrm>
          <a:prstGeom prst="flowChartAlternateProcess">
            <a:avLst/>
          </a:prstGeom>
          <a:solidFill>
            <a:srgbClr val="38761D"/>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a:solidFill>
                  <a:schemeClr val="dk1"/>
                </a:solidFill>
                <a:latin typeface="Varela Round" panose="00000500000000000000" pitchFamily="2" charset="-79"/>
                <a:ea typeface="Secular One"/>
                <a:cs typeface="Varela Round" panose="00000500000000000000" pitchFamily="2" charset="-79"/>
                <a:sym typeface="Secular One"/>
              </a:rPr>
              <a:t>אנלוגיה</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68" name="Google Shape;168;p22"/>
          <p:cNvSpPr/>
          <p:nvPr/>
        </p:nvSpPr>
        <p:spPr>
          <a:xfrm>
            <a:off x="3983550" y="4319250"/>
            <a:ext cx="1997199" cy="579000"/>
          </a:xfrm>
          <a:prstGeom prst="flowChartAlternateProcess">
            <a:avLst/>
          </a:prstGeom>
          <a:solidFill>
            <a:srgbClr val="741B47"/>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dirty="0">
                <a:solidFill>
                  <a:schemeClr val="bg1"/>
                </a:solidFill>
                <a:latin typeface="Varela Round" panose="00000500000000000000" pitchFamily="2" charset="-79"/>
                <a:ea typeface="Secular One"/>
                <a:cs typeface="Varela Round" panose="00000500000000000000" pitchFamily="2" charset="-79"/>
                <a:sym typeface="Secular One"/>
              </a:rPr>
              <a:t>אוקסימורו</a:t>
            </a:r>
            <a:r>
              <a:rPr lang="he-IL" sz="2800" dirty="0">
                <a:solidFill>
                  <a:schemeClr val="bg1"/>
                </a:solidFill>
                <a:latin typeface="Varela Round" panose="00000500000000000000" pitchFamily="2" charset="-79"/>
                <a:ea typeface="Secular One"/>
                <a:cs typeface="Varela Round" panose="00000500000000000000" pitchFamily="2" charset="-79"/>
                <a:sym typeface="Secular One"/>
              </a:rPr>
              <a:t>ן</a:t>
            </a:r>
            <a:endParaRPr sz="2800" i="0" u="none" strike="noStrike" cap="none" dirty="0">
              <a:solidFill>
                <a:schemeClr val="bg1"/>
              </a:solidFill>
              <a:latin typeface="Varela Round" panose="00000500000000000000" pitchFamily="2" charset="-79"/>
              <a:ea typeface="Secular One"/>
              <a:cs typeface="Varela Round" panose="00000500000000000000" pitchFamily="2" charset="-79"/>
              <a:sym typeface="Secular One"/>
            </a:endParaRPr>
          </a:p>
        </p:txBody>
      </p:sp>
      <p:sp>
        <p:nvSpPr>
          <p:cNvPr id="8" name="מלבן מעוגל 7"/>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9" name="מלבן מעוגל 8"/>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1" name="מלבן מעוגל 10"/>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Google Shape;144;p20"/>
          <p:cNvSpPr txBox="1">
            <a:spLocks/>
          </p:cNvSpPr>
          <p:nvPr/>
        </p:nvSpPr>
        <p:spPr>
          <a:xfrm>
            <a:off x="4690275" y="315428"/>
            <a:ext cx="5063400" cy="548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Clr>
                <a:schemeClr val="lt1"/>
              </a:buClr>
              <a:buSzPts val="3959"/>
              <a:buFont typeface="Arial"/>
              <a:buNone/>
            </a:pPr>
            <a:r>
              <a:rPr lang="he-IL" sz="3600" b="1" dirty="0">
                <a:solidFill>
                  <a:srgbClr val="000000"/>
                </a:solidFill>
                <a:latin typeface="Varela Round" panose="00000500000000000000" pitchFamily="2" charset="-79"/>
                <a:ea typeface="Secular One"/>
                <a:cs typeface="Varela Round" panose="00000500000000000000" pitchFamily="2" charset="-79"/>
                <a:sym typeface="Secular One"/>
              </a:rPr>
              <a:t>בית ג'</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72"/>
        <p:cNvGrpSpPr/>
        <p:nvPr/>
      </p:nvGrpSpPr>
      <p:grpSpPr>
        <a:xfrm>
          <a:off x="0" y="0"/>
          <a:ext cx="0" cy="0"/>
          <a:chOff x="0" y="0"/>
          <a:chExt cx="0" cy="0"/>
        </a:xfrm>
      </p:grpSpPr>
      <p:grpSp>
        <p:nvGrpSpPr>
          <p:cNvPr id="173" name="Google Shape;173;p23"/>
          <p:cNvGrpSpPr/>
          <p:nvPr/>
        </p:nvGrpSpPr>
        <p:grpSpPr>
          <a:xfrm>
            <a:off x="0" y="0"/>
            <a:ext cx="12192000" cy="6858000"/>
            <a:chOff x="0" y="0"/>
            <a:chExt cx="12192000" cy="6858000"/>
          </a:xfrm>
        </p:grpSpPr>
        <p:pic>
          <p:nvPicPr>
            <p:cNvPr id="174" name="Google Shape;174;p23"/>
            <p:cNvPicPr preferRelativeResize="0"/>
            <p:nvPr/>
          </p:nvPicPr>
          <p:blipFill>
            <a:blip r:embed="rId4">
              <a:alphaModFix/>
            </a:blip>
            <a:stretch>
              <a:fillRect/>
            </a:stretch>
          </p:blipFill>
          <p:spPr>
            <a:xfrm>
              <a:off x="0" y="0"/>
              <a:ext cx="6101810" cy="6858000"/>
            </a:xfrm>
            <a:prstGeom prst="rect">
              <a:avLst/>
            </a:prstGeom>
            <a:noFill/>
            <a:ln>
              <a:noFill/>
            </a:ln>
          </p:spPr>
        </p:pic>
        <p:pic>
          <p:nvPicPr>
            <p:cNvPr id="175" name="Google Shape;175;p23"/>
            <p:cNvPicPr preferRelativeResize="0"/>
            <p:nvPr/>
          </p:nvPicPr>
          <p:blipFill rotWithShape="1">
            <a:blip r:embed="rId4">
              <a:alphaModFix/>
            </a:blip>
            <a:srcRect l="87696"/>
            <a:stretch/>
          </p:blipFill>
          <p:spPr>
            <a:xfrm>
              <a:off x="6025550" y="0"/>
              <a:ext cx="6166450" cy="6858000"/>
            </a:xfrm>
            <a:prstGeom prst="rect">
              <a:avLst/>
            </a:prstGeom>
            <a:noFill/>
            <a:ln>
              <a:noFill/>
            </a:ln>
          </p:spPr>
        </p:pic>
      </p:grpSp>
      <p:sp>
        <p:nvSpPr>
          <p:cNvPr id="177" name="Google Shape;177;p23"/>
          <p:cNvSpPr txBox="1"/>
          <p:nvPr/>
        </p:nvSpPr>
        <p:spPr>
          <a:xfrm>
            <a:off x="7598775" y="2201325"/>
            <a:ext cx="3573000" cy="1683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dk1"/>
              </a:buClr>
              <a:buSzPts val="300"/>
              <a:buFont typeface="Calibri"/>
              <a:buNone/>
            </a:pPr>
            <a:r>
              <a:rPr lang="iw-IL" sz="2000" b="1" dirty="0">
                <a:solidFill>
                  <a:srgbClr val="FF9900"/>
                </a:solidFill>
                <a:latin typeface="Varela Round" panose="00000500000000000000" pitchFamily="2" charset="-79"/>
                <a:ea typeface="Secular One"/>
                <a:cs typeface="Varela Round" panose="00000500000000000000" pitchFamily="2" charset="-79"/>
                <a:sym typeface="Secular One"/>
              </a:rPr>
              <a:t>אִתְּכֶם אֲנִי</a:t>
            </a:r>
            <a:r>
              <a:rPr lang="iw-IL" sz="2000" b="1" dirty="0">
                <a:latin typeface="Varela Round" panose="00000500000000000000" pitchFamily="2" charset="-79"/>
                <a:ea typeface="Secular One"/>
                <a:cs typeface="Varela Round" panose="00000500000000000000" pitchFamily="2" charset="-79"/>
                <a:sym typeface="Secular One"/>
              </a:rPr>
              <a:t> </a:t>
            </a:r>
            <a:r>
              <a:rPr lang="iw-IL" sz="2000" b="1" dirty="0">
                <a:solidFill>
                  <a:srgbClr val="FF0000"/>
                </a:solidFill>
                <a:latin typeface="Varela Round" panose="00000500000000000000" pitchFamily="2" charset="-79"/>
                <a:ea typeface="Secular One"/>
                <a:cs typeface="Varela Round" panose="00000500000000000000" pitchFamily="2" charset="-79"/>
                <a:sym typeface="Secular One"/>
              </a:rPr>
              <a:t>נִשְׁתַּלְתִּי פַּעֲמַיִם,</a:t>
            </a:r>
            <a:endParaRPr sz="2000" b="1" dirty="0">
              <a:solidFill>
                <a:srgbClr val="FF0000"/>
              </a:solidFill>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r>
              <a:rPr lang="iw-IL" sz="2000" b="1" dirty="0">
                <a:solidFill>
                  <a:srgbClr val="FF9900"/>
                </a:solidFill>
                <a:latin typeface="Varela Round" panose="00000500000000000000" pitchFamily="2" charset="-79"/>
                <a:ea typeface="Secular One"/>
                <a:cs typeface="Varela Round" panose="00000500000000000000" pitchFamily="2" charset="-79"/>
                <a:sym typeface="Secular One"/>
              </a:rPr>
              <a:t>אִתְּכֶם אֲנִי</a:t>
            </a:r>
            <a:r>
              <a:rPr lang="iw-IL" sz="2000" b="1" dirty="0">
                <a:latin typeface="Varela Round" panose="00000500000000000000" pitchFamily="2" charset="-79"/>
                <a:ea typeface="Secular One"/>
                <a:cs typeface="Varela Round" panose="00000500000000000000" pitchFamily="2" charset="-79"/>
                <a:sym typeface="Secular One"/>
              </a:rPr>
              <a:t> צָמַחְתִּי</a:t>
            </a:r>
            <a:r>
              <a:rPr lang="he-IL" sz="2000" b="1" dirty="0">
                <a:latin typeface="Varela Round" panose="00000500000000000000" pitchFamily="2" charset="-79"/>
                <a:ea typeface="Secular One"/>
                <a:cs typeface="Varela Round" panose="00000500000000000000" pitchFamily="2" charset="-79"/>
                <a:sym typeface="Secular One"/>
              </a:rPr>
              <a:t>,</a:t>
            </a:r>
            <a:r>
              <a:rPr lang="iw-IL" sz="2000" b="1" dirty="0">
                <a:latin typeface="Varela Round" panose="00000500000000000000" pitchFamily="2" charset="-79"/>
                <a:ea typeface="Secular One"/>
                <a:cs typeface="Varela Round" panose="00000500000000000000" pitchFamily="2" charset="-79"/>
                <a:sym typeface="Secular One"/>
              </a:rPr>
              <a:t> אֳרָנִים,</a:t>
            </a:r>
            <a:endParaRPr sz="20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r>
              <a:rPr lang="iw-IL" sz="2000" b="1" dirty="0">
                <a:solidFill>
                  <a:srgbClr val="FF0000"/>
                </a:solidFill>
                <a:latin typeface="Varela Round" panose="00000500000000000000" pitchFamily="2" charset="-79"/>
                <a:ea typeface="Secular One"/>
                <a:cs typeface="Varela Round" panose="00000500000000000000" pitchFamily="2" charset="-79"/>
                <a:sym typeface="Secular One"/>
              </a:rPr>
              <a:t>וְשָׁרָשַׁי בִּשְׁנֵי נוֹפִים שׁוֹנִים.</a:t>
            </a:r>
            <a:endParaRPr sz="2000" b="1" dirty="0">
              <a:solidFill>
                <a:srgbClr val="FF0000"/>
              </a:solidFill>
              <a:latin typeface="Varela Round" panose="00000500000000000000" pitchFamily="2" charset="-79"/>
              <a:ea typeface="Secular One"/>
              <a:cs typeface="Varela Round" panose="00000500000000000000" pitchFamily="2" charset="-79"/>
              <a:sym typeface="Secular One"/>
            </a:endParaRPr>
          </a:p>
        </p:txBody>
      </p:sp>
      <p:sp>
        <p:nvSpPr>
          <p:cNvPr id="178" name="Google Shape;178;p23"/>
          <p:cNvSpPr/>
          <p:nvPr/>
        </p:nvSpPr>
        <p:spPr>
          <a:xfrm>
            <a:off x="5328074" y="1622325"/>
            <a:ext cx="1513200" cy="579000"/>
          </a:xfrm>
          <a:prstGeom prst="flowChartAlternateProcess">
            <a:avLst/>
          </a:prstGeom>
          <a:solidFill>
            <a:srgbClr val="FF9900"/>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אנאפורה</a:t>
            </a:r>
            <a:endParaRPr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79" name="Google Shape;179;p23"/>
          <p:cNvSpPr/>
          <p:nvPr/>
        </p:nvSpPr>
        <p:spPr>
          <a:xfrm>
            <a:off x="5295074" y="3472975"/>
            <a:ext cx="1579200" cy="579000"/>
          </a:xfrm>
          <a:prstGeom prst="flowChartAlternateProcess">
            <a:avLst/>
          </a:prstGeom>
          <a:solidFill>
            <a:srgbClr val="FF0000"/>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מטאפורה</a:t>
            </a:r>
            <a:endParaRPr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80" name="Google Shape;180;p23"/>
          <p:cNvSpPr/>
          <p:nvPr/>
        </p:nvSpPr>
        <p:spPr>
          <a:xfrm>
            <a:off x="6085574" y="2547650"/>
            <a:ext cx="1513200" cy="579000"/>
          </a:xfrm>
          <a:prstGeom prst="flowChartAlternateProcess">
            <a:avLst/>
          </a:prstGeom>
          <a:no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a:solidFill>
                  <a:schemeClr val="dk1"/>
                </a:solidFill>
                <a:latin typeface="Varela Round" panose="00000500000000000000" pitchFamily="2" charset="-79"/>
                <a:ea typeface="Secular One"/>
                <a:cs typeface="Varela Round" panose="00000500000000000000" pitchFamily="2" charset="-79"/>
                <a:sym typeface="Secular One"/>
              </a:rPr>
              <a:t>אנלוגיה</a:t>
            </a:r>
            <a:endParaRPr sz="24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0" name="מלבן מעוגל 9"/>
          <p:cNvSpPr/>
          <p:nvPr/>
        </p:nvSpPr>
        <p:spPr>
          <a:xfrm>
            <a:off x="7329949" y="6593046"/>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1" name="מלבן מעוגל 10"/>
          <p:cNvSpPr/>
          <p:nvPr/>
        </p:nvSpPr>
        <p:spPr>
          <a:xfrm>
            <a:off x="9501144" y="6308156"/>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מלבן מעוגל 11"/>
          <p:cNvSpPr/>
          <p:nvPr/>
        </p:nvSpPr>
        <p:spPr>
          <a:xfrm>
            <a:off x="9996883" y="-221405"/>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3" name="מלבן מעוגל 12"/>
          <p:cNvSpPr/>
          <p:nvPr/>
        </p:nvSpPr>
        <p:spPr>
          <a:xfrm>
            <a:off x="-501113" y="177487"/>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4" name="Google Shape;144;p20"/>
          <p:cNvSpPr txBox="1">
            <a:spLocks/>
          </p:cNvSpPr>
          <p:nvPr/>
        </p:nvSpPr>
        <p:spPr>
          <a:xfrm>
            <a:off x="4690275" y="315428"/>
            <a:ext cx="5063400" cy="548100"/>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ctr" rtl="1">
              <a:lnSpc>
                <a:spcPct val="90000"/>
              </a:lnSpc>
              <a:spcBef>
                <a:spcPts val="0"/>
              </a:spcBef>
              <a:spcAft>
                <a:spcPts val="0"/>
              </a:spcAft>
              <a:buClr>
                <a:schemeClr val="dk1"/>
              </a:buClr>
              <a:buSzPts val="6000"/>
              <a:buFont typeface="Calibri"/>
              <a:buNone/>
              <a:defRPr sz="60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algn="r">
              <a:buClr>
                <a:schemeClr val="lt1"/>
              </a:buClr>
              <a:buSzPts val="3959"/>
              <a:buFont typeface="Arial"/>
              <a:buNone/>
            </a:pPr>
            <a:r>
              <a:rPr lang="he-IL" sz="3600" b="1" dirty="0">
                <a:solidFill>
                  <a:srgbClr val="000000"/>
                </a:solidFill>
                <a:latin typeface="Varela Round" panose="00000500000000000000" pitchFamily="2" charset="-79"/>
                <a:ea typeface="Secular One"/>
                <a:cs typeface="Varela Round" panose="00000500000000000000" pitchFamily="2" charset="-79"/>
                <a:sym typeface="Secular One"/>
              </a:rPr>
              <a:t>בית ד'</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4"/>
        <p:cNvGrpSpPr/>
        <p:nvPr/>
      </p:nvGrpSpPr>
      <p:grpSpPr>
        <a:xfrm>
          <a:off x="0" y="0"/>
          <a:ext cx="0" cy="0"/>
          <a:chOff x="0" y="0"/>
          <a:chExt cx="0" cy="0"/>
        </a:xfrm>
      </p:grpSpPr>
      <p:pic>
        <p:nvPicPr>
          <p:cNvPr id="185" name="Google Shape;185;p24"/>
          <p:cNvPicPr preferRelativeResize="0"/>
          <p:nvPr/>
        </p:nvPicPr>
        <p:blipFill>
          <a:blip r:embed="rId4">
            <a:alphaModFix/>
          </a:blip>
          <a:stretch>
            <a:fillRect/>
          </a:stretch>
        </p:blipFill>
        <p:spPr>
          <a:xfrm>
            <a:off x="30" y="18"/>
            <a:ext cx="12214589" cy="6857999"/>
          </a:xfrm>
          <a:prstGeom prst="rect">
            <a:avLst/>
          </a:prstGeom>
          <a:noFill/>
          <a:ln>
            <a:noFill/>
          </a:ln>
        </p:spPr>
      </p:pic>
      <p:sp>
        <p:nvSpPr>
          <p:cNvPr id="186" name="Google Shape;186;p24"/>
          <p:cNvSpPr txBox="1">
            <a:spLocks noGrp="1"/>
          </p:cNvSpPr>
          <p:nvPr>
            <p:ph type="ctrTitle"/>
          </p:nvPr>
        </p:nvSpPr>
        <p:spPr>
          <a:xfrm>
            <a:off x="6058650" y="359953"/>
            <a:ext cx="5841300" cy="579000"/>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chemeClr val="lt1"/>
              </a:buClr>
              <a:buSzPts val="4400"/>
              <a:buFont typeface="Arial"/>
              <a:buNone/>
            </a:pPr>
            <a:r>
              <a:rPr lang="iw-IL" sz="4400" i="0" u="none" strike="noStrike" cap="none" dirty="0">
                <a:solidFill>
                  <a:schemeClr val="lt1"/>
                </a:solidFill>
                <a:latin typeface="Varela Round" panose="00000500000000000000" pitchFamily="2" charset="-79"/>
                <a:ea typeface="Secular One"/>
                <a:cs typeface="Varela Round" panose="00000500000000000000" pitchFamily="2" charset="-79"/>
                <a:sym typeface="Secular One"/>
              </a:rPr>
              <a:t>מוטיב הכפילות</a:t>
            </a:r>
            <a:endParaRPr sz="4400" i="0" u="none" strike="noStrike" cap="none" dirty="0">
              <a:solidFill>
                <a:schemeClr val="lt1"/>
              </a:solidFill>
              <a:latin typeface="Varela Round" panose="00000500000000000000" pitchFamily="2" charset="-79"/>
              <a:ea typeface="Secular One"/>
              <a:cs typeface="Varela Round" panose="00000500000000000000" pitchFamily="2" charset="-79"/>
              <a:sym typeface="Secular One"/>
            </a:endParaRPr>
          </a:p>
        </p:txBody>
      </p:sp>
      <p:sp>
        <p:nvSpPr>
          <p:cNvPr id="187" name="Google Shape;187;p24"/>
          <p:cNvSpPr/>
          <p:nvPr/>
        </p:nvSpPr>
        <p:spPr>
          <a:xfrm>
            <a:off x="4275579" y="2256313"/>
            <a:ext cx="3566159" cy="578882"/>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"נִשְׁתַּלְתִּי פַּעֲמַיִם"</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88" name="Google Shape;188;p24"/>
          <p:cNvSpPr/>
          <p:nvPr/>
        </p:nvSpPr>
        <p:spPr>
          <a:xfrm>
            <a:off x="4275579" y="3290973"/>
            <a:ext cx="3566160" cy="578882"/>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"וְשָׁרָשַׁי בִּשְׁנֵי נוֹפִים"</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89" name="Google Shape;189;p24"/>
          <p:cNvSpPr/>
          <p:nvPr/>
        </p:nvSpPr>
        <p:spPr>
          <a:xfrm>
            <a:off x="4312920" y="1221653"/>
            <a:ext cx="3566160" cy="578882"/>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"שְׁתֵּי הַמּוֹלָדוֹת"</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pic>
        <p:nvPicPr>
          <p:cNvPr id="190" name="Google Shape;190;p24"/>
          <p:cNvPicPr preferRelativeResize="0"/>
          <p:nvPr/>
        </p:nvPicPr>
        <p:blipFill rotWithShape="1">
          <a:blip r:embed="rId5">
            <a:alphaModFix/>
          </a:blip>
          <a:srcRect/>
          <a:stretch/>
        </p:blipFill>
        <p:spPr>
          <a:xfrm>
            <a:off x="5598321" y="4069337"/>
            <a:ext cx="920676" cy="920676"/>
          </a:xfrm>
          <a:prstGeom prst="rect">
            <a:avLst/>
          </a:prstGeom>
          <a:noFill/>
          <a:ln>
            <a:noFill/>
          </a:ln>
        </p:spPr>
      </p:pic>
      <p:sp>
        <p:nvSpPr>
          <p:cNvPr id="191" name="Google Shape;191;p24"/>
          <p:cNvSpPr/>
          <p:nvPr/>
        </p:nvSpPr>
        <p:spPr>
          <a:xfrm>
            <a:off x="3161377" y="5360293"/>
            <a:ext cx="5869247" cy="578882"/>
          </a:xfrm>
          <a:prstGeom prst="flowChartAlternateProcess">
            <a:avLst/>
          </a:prstGeom>
          <a:solidFill>
            <a:srgbClr val="B3C6E7"/>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ממחיש את הקרע וההשלמה איתו</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9" name="מלבן מעוגל 8"/>
          <p:cNvSpPr/>
          <p:nvPr/>
        </p:nvSpPr>
        <p:spPr>
          <a:xfrm>
            <a:off x="7329949" y="660690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0" name="מלבן מעוגל 9"/>
          <p:cNvSpPr/>
          <p:nvPr/>
        </p:nvSpPr>
        <p:spPr>
          <a:xfrm>
            <a:off x="9501144" y="632201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1" name="מלבן מעוגל 10"/>
          <p:cNvSpPr/>
          <p:nvPr/>
        </p:nvSpPr>
        <p:spPr>
          <a:xfrm>
            <a:off x="9996883" y="-20755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2" name="מלבן מעוגל 11"/>
          <p:cNvSpPr/>
          <p:nvPr/>
        </p:nvSpPr>
        <p:spPr>
          <a:xfrm>
            <a:off x="-501113" y="19134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95"/>
        <p:cNvGrpSpPr/>
        <p:nvPr/>
      </p:nvGrpSpPr>
      <p:grpSpPr>
        <a:xfrm>
          <a:off x="0" y="0"/>
          <a:ext cx="0" cy="0"/>
          <a:chOff x="0" y="0"/>
          <a:chExt cx="0" cy="0"/>
        </a:xfrm>
      </p:grpSpPr>
      <p:pic>
        <p:nvPicPr>
          <p:cNvPr id="196" name="Google Shape;196;p25"/>
          <p:cNvPicPr preferRelativeResize="0"/>
          <p:nvPr/>
        </p:nvPicPr>
        <p:blipFill>
          <a:blip r:embed="rId4">
            <a:alphaModFix/>
          </a:blip>
          <a:stretch>
            <a:fillRect/>
          </a:stretch>
        </p:blipFill>
        <p:spPr>
          <a:xfrm>
            <a:off x="30" y="18"/>
            <a:ext cx="12214589" cy="6857999"/>
          </a:xfrm>
          <a:prstGeom prst="rect">
            <a:avLst/>
          </a:prstGeom>
          <a:noFill/>
          <a:ln>
            <a:noFill/>
          </a:ln>
        </p:spPr>
      </p:pic>
      <p:sp>
        <p:nvSpPr>
          <p:cNvPr id="197" name="Google Shape;197;p25"/>
          <p:cNvSpPr txBox="1">
            <a:spLocks noGrp="1"/>
          </p:cNvSpPr>
          <p:nvPr>
            <p:ph type="ctrTitle"/>
          </p:nvPr>
        </p:nvSpPr>
        <p:spPr>
          <a:xfrm>
            <a:off x="5982459" y="168576"/>
            <a:ext cx="5841300" cy="794100"/>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chemeClr val="lt1"/>
              </a:buClr>
              <a:buSzPts val="4400"/>
              <a:buFont typeface="Arial"/>
              <a:buNone/>
            </a:pPr>
            <a:r>
              <a:rPr lang="iw-IL" sz="4400" i="0" u="none" strike="noStrike" cap="none" dirty="0">
                <a:solidFill>
                  <a:srgbClr val="F3F3F3"/>
                </a:solidFill>
                <a:latin typeface="Varela Round" panose="00000500000000000000" pitchFamily="2" charset="-79"/>
                <a:ea typeface="Secular One"/>
                <a:cs typeface="Varela Round" panose="00000500000000000000" pitchFamily="2" charset="-79"/>
                <a:sym typeface="Secular One"/>
              </a:rPr>
              <a:t>מוטיב האורן</a:t>
            </a:r>
            <a:endParaRPr sz="4400" i="0" u="none" strike="noStrike" cap="none" dirty="0">
              <a:solidFill>
                <a:srgbClr val="F3F3F3"/>
              </a:solidFill>
              <a:latin typeface="Varela Round" panose="00000500000000000000" pitchFamily="2" charset="-79"/>
              <a:ea typeface="Secular One"/>
              <a:cs typeface="Varela Round" panose="00000500000000000000" pitchFamily="2" charset="-79"/>
              <a:sym typeface="Secular One"/>
            </a:endParaRPr>
          </a:p>
        </p:txBody>
      </p:sp>
      <p:sp>
        <p:nvSpPr>
          <p:cNvPr id="198" name="Google Shape;198;p25"/>
          <p:cNvSpPr/>
          <p:nvPr/>
        </p:nvSpPr>
        <p:spPr>
          <a:xfrm>
            <a:off x="1209201" y="2293262"/>
            <a:ext cx="9117874" cy="578882"/>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עצי האורן נוכחים גם בנוף המקומי</a:t>
            </a:r>
            <a:r>
              <a:rPr lang="he-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 </a:t>
            </a: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בארץ אליה עברה</a:t>
            </a:r>
            <a:endParaRPr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99" name="Google Shape;199;p25"/>
          <p:cNvSpPr/>
          <p:nvPr/>
        </p:nvSpPr>
        <p:spPr>
          <a:xfrm>
            <a:off x="404949" y="3115796"/>
            <a:ext cx="8373291" cy="578882"/>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כמו האורן</a:t>
            </a:r>
            <a:r>
              <a:rPr lang="he-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 </a:t>
            </a: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גם הדוברת נשתלה פעמיים</a:t>
            </a:r>
            <a:r>
              <a:rPr lang="he-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 - </a:t>
            </a: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פה ושם</a:t>
            </a:r>
            <a:endParaRPr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200" name="Google Shape;200;p25"/>
          <p:cNvSpPr/>
          <p:nvPr/>
        </p:nvSpPr>
        <p:spPr>
          <a:xfrm>
            <a:off x="3331028" y="1470728"/>
            <a:ext cx="7524206" cy="578882"/>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rPr>
              <a:t>עצי האורן מזכירים לדוברת את נוף הולדתה</a:t>
            </a:r>
            <a:endParaRPr sz="2800" i="0" u="none" strike="noStrike" cap="none">
              <a:solidFill>
                <a:schemeClr val="dk1"/>
              </a:solidFill>
              <a:latin typeface="Varela Round" panose="00000500000000000000" pitchFamily="2" charset="-79"/>
              <a:ea typeface="Secular One"/>
              <a:cs typeface="Varela Round" panose="00000500000000000000" pitchFamily="2" charset="-79"/>
              <a:sym typeface="Secular One"/>
            </a:endParaRPr>
          </a:p>
        </p:txBody>
      </p:sp>
      <p:pic>
        <p:nvPicPr>
          <p:cNvPr id="201" name="Google Shape;201;p25"/>
          <p:cNvPicPr preferRelativeResize="0"/>
          <p:nvPr/>
        </p:nvPicPr>
        <p:blipFill rotWithShape="1">
          <a:blip r:embed="rId5">
            <a:alphaModFix/>
          </a:blip>
          <a:srcRect/>
          <a:stretch/>
        </p:blipFill>
        <p:spPr>
          <a:xfrm>
            <a:off x="5635662" y="4001832"/>
            <a:ext cx="920676" cy="920676"/>
          </a:xfrm>
          <a:prstGeom prst="rect">
            <a:avLst/>
          </a:prstGeom>
          <a:noFill/>
          <a:ln>
            <a:noFill/>
          </a:ln>
        </p:spPr>
      </p:pic>
      <p:sp>
        <p:nvSpPr>
          <p:cNvPr id="202" name="Google Shape;202;p25"/>
          <p:cNvSpPr/>
          <p:nvPr/>
        </p:nvSpPr>
        <p:spPr>
          <a:xfrm>
            <a:off x="2471057" y="5360293"/>
            <a:ext cx="7249886" cy="1055608"/>
          </a:xfrm>
          <a:prstGeom prst="flowChartAlternateProcess">
            <a:avLst/>
          </a:prstGeom>
          <a:solidFill>
            <a:srgbClr val="B3C6E7"/>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האורן הוא מטאפורה למצבה של הדוברת</a:t>
            </a:r>
            <a:r>
              <a:rPr lang="he-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a:t>
            </a:r>
            <a:br>
              <a:rPr lang="en-US"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br>
            <a:r>
              <a:rPr lang="iw-IL"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יש לה שורשים בשני נופים שונים</a:t>
            </a:r>
            <a:endParaRPr sz="2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9" name="מלבן מעוגל 8"/>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0" name="מלבן מעוגל 9"/>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1" name="מלבן מעוגל 10"/>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
        <p:nvSpPr>
          <p:cNvPr id="12" name="מלבן מעוגל 11"/>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latin typeface="Varela Round" panose="00000500000000000000" pitchFamily="2" charset="-79"/>
              <a:cs typeface="Varela Round" panose="00000500000000000000" pitchFamily="2" charset="-79"/>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שאלות לתרגול</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Google Shape;90;p14"/>
          <p:cNvSpPr txBox="1">
            <a:spLocks noGrp="1"/>
          </p:cNvSpPr>
          <p:nvPr>
            <p:ph type="body" idx="1"/>
          </p:nvPr>
        </p:nvSpPr>
        <p:spPr>
          <a:xfrm>
            <a:off x="716954" y="1985319"/>
            <a:ext cx="10997063" cy="2663114"/>
          </a:xfrm>
          <a:prstGeom prst="round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just">
              <a:lnSpc>
                <a:spcPct val="140000"/>
              </a:lnSpc>
              <a:spcBef>
                <a:spcPts val="0"/>
              </a:spcBef>
              <a:buNone/>
            </a:pPr>
            <a:r>
              <a:rPr lang="he-IL" sz="2400" dirty="0">
                <a:latin typeface="Varela Round" panose="00000500000000000000" pitchFamily="2" charset="-79"/>
                <a:cs typeface="Varela Round" panose="00000500000000000000" pitchFamily="2" charset="-79"/>
              </a:rPr>
              <a:t>בבית השני בשיר נזכרת המילה "מולדת", ואילו בבית השלישי נזכרות "שתי המולדות". </a:t>
            </a:r>
          </a:p>
          <a:p>
            <a:pPr marL="0" lvl="0" indent="0" algn="just">
              <a:lnSpc>
                <a:spcPct val="140000"/>
              </a:lnSpc>
              <a:spcBef>
                <a:spcPts val="0"/>
              </a:spcBef>
              <a:buNone/>
            </a:pPr>
            <a:r>
              <a:rPr lang="he-IL" sz="2400" dirty="0">
                <a:latin typeface="Varela Round" panose="00000500000000000000" pitchFamily="2" charset="-79"/>
                <a:cs typeface="Varela Round" panose="00000500000000000000" pitchFamily="2" charset="-79"/>
              </a:rPr>
              <a:t>ע"פ השיר כולו, הסבר והדגם כיצד המשוררת מתמודדת עם המתח בין מולדת אחת לשתי מולדות. </a:t>
            </a:r>
          </a:p>
        </p:txBody>
      </p:sp>
    </p:spTree>
    <p:extLst>
      <p:ext uri="{BB962C8B-B14F-4D97-AF65-F5344CB8AC3E}">
        <p14:creationId xmlns:p14="http://schemas.microsoft.com/office/powerpoint/2010/main" val="16357397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שאלות לתרגול</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Google Shape;90;p14"/>
          <p:cNvSpPr txBox="1">
            <a:spLocks noGrp="1"/>
          </p:cNvSpPr>
          <p:nvPr>
            <p:ph type="body" idx="1"/>
          </p:nvPr>
        </p:nvSpPr>
        <p:spPr>
          <a:xfrm>
            <a:off x="716954" y="1985319"/>
            <a:ext cx="10997063" cy="2663114"/>
          </a:xfrm>
          <a:prstGeom prst="round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indent="-457200" algn="just">
              <a:lnSpc>
                <a:spcPct val="140000"/>
              </a:lnSpc>
              <a:spcBef>
                <a:spcPts val="0"/>
              </a:spcBef>
              <a:buAutoNum type="arabicPeriod"/>
            </a:pPr>
            <a:r>
              <a:rPr lang="he-IL" sz="2400" b="1" dirty="0">
                <a:latin typeface="Varela Round" panose="00000500000000000000" pitchFamily="2" charset="-79"/>
                <a:cs typeface="Varela Round" panose="00000500000000000000" pitchFamily="2" charset="-79"/>
              </a:rPr>
              <a:t>פסקת פתיחה:</a:t>
            </a:r>
            <a:r>
              <a:rPr lang="en-US" sz="2400" b="1" dirty="0">
                <a:latin typeface="Varela Round" panose="00000500000000000000" pitchFamily="2" charset="-79"/>
                <a:cs typeface="Varela Round" panose="00000500000000000000" pitchFamily="2" charset="-79"/>
              </a:rPr>
              <a:t> </a:t>
            </a:r>
            <a:r>
              <a:rPr lang="he-IL" sz="2400" dirty="0">
                <a:latin typeface="Varela Round" panose="00000500000000000000" pitchFamily="2" charset="-79"/>
                <a:cs typeface="Varela Round" panose="00000500000000000000" pitchFamily="2" charset="-79"/>
              </a:rPr>
              <a:t>שם היצירה, שם היוצר, נושא היצירה. </a:t>
            </a:r>
          </a:p>
          <a:p>
            <a:pPr indent="-457200" algn="just">
              <a:lnSpc>
                <a:spcPct val="140000"/>
              </a:lnSpc>
              <a:spcBef>
                <a:spcPts val="0"/>
              </a:spcBef>
              <a:buAutoNum type="arabicPeriod"/>
            </a:pPr>
            <a:endParaRPr lang="he-IL" sz="2400" dirty="0">
              <a:latin typeface="Varela Round" panose="00000500000000000000" pitchFamily="2" charset="-79"/>
              <a:cs typeface="Varela Round" panose="00000500000000000000" pitchFamily="2" charset="-79"/>
            </a:endParaRPr>
          </a:p>
          <a:p>
            <a:pPr marL="0" indent="0" algn="just">
              <a:lnSpc>
                <a:spcPct val="140000"/>
              </a:lnSpc>
              <a:spcBef>
                <a:spcPts val="0"/>
              </a:spcBef>
              <a:buNone/>
            </a:pPr>
            <a:r>
              <a:rPr lang="he-IL" sz="2400" dirty="0"/>
              <a:t>השיר "אורן" מאת לאה גולדברג עוסק בתחושות השייכות של הדוברת ל"שתי המולדות": זו שבה היא נולדה וגדלה, וזו שהיגרה אליה בבגרותה. הדוברת מתארת את הניתוק מארץ מולדתה, אליה היא מתגעגעת, ומן הצד השני את החיבור לארץ החדשה שבה היא חיה. המכנה המשותף בין שתי המולדות הם עצי האורן, שקיימים בשתי הארצות ומחברים בין נוף הילדות של הדוברת ובין הנוף שהיא רואה בארץ חדשה בבגרותה. </a:t>
            </a:r>
            <a:endParaRPr lang="he-IL" sz="2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7556959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שאלות לתרגול</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Google Shape;90;p14"/>
          <p:cNvSpPr txBox="1">
            <a:spLocks noGrp="1"/>
          </p:cNvSpPr>
          <p:nvPr>
            <p:ph type="body" idx="1"/>
          </p:nvPr>
        </p:nvSpPr>
        <p:spPr>
          <a:xfrm>
            <a:off x="716954" y="1985319"/>
            <a:ext cx="10997063" cy="2663114"/>
          </a:xfrm>
          <a:prstGeom prst="round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indent="0" algn="just">
              <a:lnSpc>
                <a:spcPct val="140000"/>
              </a:lnSpc>
              <a:spcBef>
                <a:spcPts val="0"/>
              </a:spcBef>
              <a:buNone/>
            </a:pPr>
            <a:r>
              <a:rPr lang="he-IL" sz="2400" b="1" dirty="0">
                <a:latin typeface="Varela Round" panose="00000500000000000000" pitchFamily="2" charset="-79"/>
                <a:cs typeface="Varela Round" panose="00000500000000000000" pitchFamily="2" charset="-79"/>
              </a:rPr>
              <a:t>2. המתח שבין "מולדת" ובין "שתי המולדות" בשיר</a:t>
            </a:r>
          </a:p>
          <a:p>
            <a:pPr marL="0" indent="0" algn="just">
              <a:lnSpc>
                <a:spcPct val="140000"/>
              </a:lnSpc>
              <a:spcBef>
                <a:spcPts val="0"/>
              </a:spcBef>
              <a:buNone/>
            </a:pPr>
            <a:endParaRPr lang="he-IL" sz="2400" b="1" dirty="0">
              <a:latin typeface="Varela Round" panose="00000500000000000000" pitchFamily="2" charset="-79"/>
              <a:cs typeface="Varela Round" panose="00000500000000000000" pitchFamily="2" charset="-79"/>
            </a:endParaRPr>
          </a:p>
          <a:p>
            <a:pPr marL="0" indent="0" algn="just">
              <a:lnSpc>
                <a:spcPct val="140000"/>
              </a:lnSpc>
              <a:spcBef>
                <a:spcPts val="0"/>
              </a:spcBef>
              <a:buNone/>
            </a:pPr>
            <a:r>
              <a:rPr lang="he-IL" sz="2400" dirty="0"/>
              <a:t>היכן מופיעה "מולדת"</a:t>
            </a:r>
            <a:r>
              <a:rPr lang="en-US" sz="2400" dirty="0"/>
              <a:t> </a:t>
            </a:r>
            <a:r>
              <a:rPr lang="he-IL" sz="2400" dirty="0"/>
              <a:t>והיכן מופיעות "שתי המולדות"?</a:t>
            </a:r>
          </a:p>
          <a:p>
            <a:pPr marL="0" indent="0" algn="just">
              <a:lnSpc>
                <a:spcPct val="140000"/>
              </a:lnSpc>
              <a:spcBef>
                <a:spcPts val="0"/>
              </a:spcBef>
              <a:buNone/>
            </a:pPr>
            <a:r>
              <a:rPr lang="he-IL" sz="2400" dirty="0"/>
              <a:t>מה מחבר בין שתי המולדות?</a:t>
            </a:r>
          </a:p>
          <a:p>
            <a:pPr marL="0" indent="0" algn="just">
              <a:lnSpc>
                <a:spcPct val="140000"/>
              </a:lnSpc>
              <a:spcBef>
                <a:spcPts val="0"/>
              </a:spcBef>
              <a:buNone/>
            </a:pPr>
            <a:r>
              <a:rPr lang="he-IL" sz="2400" dirty="0"/>
              <a:t>התייחסות לכל בתי השיר</a:t>
            </a:r>
            <a:endParaRPr lang="he-IL" sz="2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5099300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5" name="Google Shape;55;p13"/>
          <p:cNvSpPr txBox="1"/>
          <p:nvPr/>
        </p:nvSpPr>
        <p:spPr>
          <a:xfrm>
            <a:off x="1630116" y="2695767"/>
            <a:ext cx="9207201" cy="1924400"/>
          </a:xfrm>
          <a:prstGeom prst="rect">
            <a:avLst/>
          </a:prstGeom>
          <a:noFill/>
          <a:ln>
            <a:noFill/>
          </a:ln>
        </p:spPr>
        <p:txBody>
          <a:bodyPr spcFirstLastPara="1" wrap="square" lIns="121888" tIns="121888" rIns="121888" bIns="121888" anchor="t" anchorCtr="0">
            <a:noAutofit/>
          </a:bodyPr>
          <a:lstStyle/>
          <a:p>
            <a:pPr marL="609539">
              <a:lnSpc>
                <a:spcPct val="150000"/>
              </a:lnSpc>
            </a:pPr>
            <a:endParaRPr dirty="0"/>
          </a:p>
        </p:txBody>
      </p:sp>
      <p:sp>
        <p:nvSpPr>
          <p:cNvPr id="7" name="כותרת משנה 6"/>
          <p:cNvSpPr>
            <a:spLocks noGrp="1"/>
          </p:cNvSpPr>
          <p:nvPr>
            <p:ph type="subTitle" idx="1"/>
          </p:nvPr>
        </p:nvSpPr>
        <p:spPr>
          <a:xfrm>
            <a:off x="1038948" y="2526381"/>
            <a:ext cx="10872000" cy="1965529"/>
          </a:xfrm>
        </p:spPr>
        <p:txBody>
          <a:bodyPr/>
          <a:lstStyle/>
          <a:p>
            <a:r>
              <a:rPr lang="he-IL" dirty="0">
                <a:sym typeface="Varela Round"/>
              </a:rPr>
              <a:t>אורן/ לאה גולדברג</a:t>
            </a:r>
          </a:p>
          <a:p>
            <a:endParaRPr lang="he-IL" dirty="0">
              <a:sym typeface="Varela Round"/>
            </a:endParaRPr>
          </a:p>
          <a:p>
            <a:r>
              <a:rPr lang="he-IL" sz="3200" dirty="0">
                <a:sym typeface="Varela Round"/>
              </a:rPr>
              <a:t>מאור </a:t>
            </a:r>
            <a:r>
              <a:rPr lang="he-IL" sz="3200" dirty="0" err="1">
                <a:sym typeface="Varela Round"/>
              </a:rPr>
              <a:t>תמם</a:t>
            </a:r>
            <a:r>
              <a:rPr lang="he-IL" sz="3200" dirty="0">
                <a:sym typeface="Varela Round"/>
              </a:rPr>
              <a:t> שוע</a:t>
            </a:r>
          </a:p>
        </p:txBody>
      </p:sp>
      <p:sp>
        <p:nvSpPr>
          <p:cNvPr id="8" name="כותרת משנה 6"/>
          <p:cNvSpPr txBox="1">
            <a:spLocks/>
          </p:cNvSpPr>
          <p:nvPr/>
        </p:nvSpPr>
        <p:spPr>
          <a:xfrm>
            <a:off x="1038948" y="1604348"/>
            <a:ext cx="10872000" cy="765200"/>
          </a:xfrm>
          <a:prstGeom prst="rect">
            <a:avLst/>
          </a:prstGeom>
        </p:spPr>
        <p:txBody>
          <a:bodyPr spcFirstLastPara="1" vert="horz" wrap="square" lIns="36000" tIns="36000" rIns="36000" bIns="36000" rtlCol="1" anchor="t" anchorCtr="0">
            <a:spAutoFit/>
          </a:bodyPr>
          <a:lstStyle>
            <a:lvl1pPr marL="342900" lvl="0" indent="-342900" algn="ctr" defTabSz="914400" rtl="1" eaLnBrk="1" latinLnBrk="0" hangingPunct="1">
              <a:lnSpc>
                <a:spcPct val="100000"/>
              </a:lnSpc>
              <a:spcBef>
                <a:spcPts val="0"/>
              </a:spcBef>
              <a:spcAft>
                <a:spcPts val="600"/>
              </a:spcAft>
              <a:buSzPts val="2800"/>
              <a:buFont typeface="Arial" pitchFamily="34" charset="0"/>
              <a:buNone/>
              <a:defRPr sz="3600" b="1" kern="1200">
                <a:solidFill>
                  <a:srgbClr val="002060"/>
                </a:solidFill>
                <a:latin typeface="Varela Round" pitchFamily="2" charset="-79"/>
                <a:ea typeface="+mn-ea"/>
                <a:cs typeface="Varela Round" pitchFamily="2" charset="-79"/>
              </a:defRPr>
            </a:lvl1pPr>
            <a:lvl2pPr marL="742950" lvl="1" indent="-28575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2pPr>
            <a:lvl3pPr marL="1143000" lvl="2"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3pPr>
            <a:lvl4pPr marL="1600200" lvl="3"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4pPr>
            <a:lvl5pPr marL="2057400" lvl="4"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5pPr>
            <a:lvl6pPr marL="2514600" lvl="5"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6pPr>
            <a:lvl7pPr marL="2971800" lvl="6"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7pPr>
            <a:lvl8pPr marL="3429000" lvl="7"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8pPr>
            <a:lvl9pPr marL="3886200" lvl="8" indent="-228600" algn="ctr" defTabSz="914400" rtl="1" eaLnBrk="1" latinLnBrk="0" hangingPunct="1">
              <a:lnSpc>
                <a:spcPct val="100000"/>
              </a:lnSpc>
              <a:spcBef>
                <a:spcPts val="0"/>
              </a:spcBef>
              <a:spcAft>
                <a:spcPts val="0"/>
              </a:spcAft>
              <a:buSzPts val="2800"/>
              <a:buFont typeface="Arial" pitchFamily="34" charset="0"/>
              <a:buNone/>
              <a:defRPr sz="3700" kern="1200">
                <a:solidFill>
                  <a:schemeClr val="tx1"/>
                </a:solidFill>
                <a:latin typeface="+mn-lt"/>
                <a:ea typeface="+mn-ea"/>
                <a:cs typeface="+mn-cs"/>
              </a:defRPr>
            </a:lvl9pPr>
          </a:lstStyle>
          <a:p>
            <a:r>
              <a:rPr lang="he-IL" sz="4000" dirty="0">
                <a:sym typeface="Varela Round"/>
              </a:rPr>
              <a:t>שירה עברית מהמחצית הראשונה של המאה ה-20</a:t>
            </a:r>
          </a:p>
        </p:txBody>
      </p:sp>
    </p:spTree>
    <p:extLst>
      <p:ext uri="{BB962C8B-B14F-4D97-AF65-F5344CB8AC3E}">
        <p14:creationId xmlns:p14="http://schemas.microsoft.com/office/powerpoint/2010/main" val="42773497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7"/>
        <p:cNvGrpSpPr/>
        <p:nvPr/>
      </p:nvGrpSpPr>
      <p:grpSpPr>
        <a:xfrm>
          <a:off x="0" y="0"/>
          <a:ext cx="0" cy="0"/>
          <a:chOff x="0" y="0"/>
          <a:chExt cx="0" cy="0"/>
        </a:xfrm>
      </p:grpSpPr>
      <p:sp>
        <p:nvSpPr>
          <p:cNvPr id="103" name="Google Shape;103;p15"/>
          <p:cNvSpPr txBox="1"/>
          <p:nvPr/>
        </p:nvSpPr>
        <p:spPr>
          <a:xfrm>
            <a:off x="6808925" y="1323150"/>
            <a:ext cx="3232500" cy="38232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כָּאן לֹא אֶשְׁמַע אֶת קוֹל הַקּוּקִיָּה.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כָּאן לֹא יַחְבֹּשׁ הָעֵץ מִצְנֶפֶת שֶׁלֶג,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אֲבָל בְּצֵל הָאֳרָנִים הָאֵלֶּה </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כָּל יַלְדוּתִי שֶׁקָּמָה לִתְחִיָּה.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צִלְצוּל הַמְּחָטִים: הָיֹה הָיָה</a:t>
            </a:r>
            <a:endParaRPr sz="1800" b="1" i="0" u="none" strike="noStrike" cap="none">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אֶקְרָא מוֹלֶדֶת לְמֶרְחַב-הַשֶּׁלֶג,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לְקֶרַח יְרַקְרַק כּוֹבֵל הַפֶּלֶג,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לִלְשׁוֹן הַשִּׁיר בְּאֶרֶץ נָכְרִיָּה.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endParaRPr sz="12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a:latin typeface="Varela Round" panose="00000500000000000000" pitchFamily="2" charset="-79"/>
              <a:ea typeface="Secular One"/>
              <a:cs typeface="Varela Round" panose="00000500000000000000" pitchFamily="2" charset="-79"/>
              <a:sym typeface="Secular One"/>
            </a:endParaRPr>
          </a:p>
        </p:txBody>
      </p:sp>
      <p:sp>
        <p:nvSpPr>
          <p:cNvPr id="104" name="Google Shape;104;p15"/>
          <p:cNvSpPr txBox="1"/>
          <p:nvPr/>
        </p:nvSpPr>
        <p:spPr>
          <a:xfrm>
            <a:off x="2588386" y="1323150"/>
            <a:ext cx="3232500" cy="3141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dirty="0">
                <a:latin typeface="Varela Round" panose="00000500000000000000" pitchFamily="2" charset="-79"/>
                <a:ea typeface="Secular One"/>
                <a:cs typeface="Varela Round" panose="00000500000000000000" pitchFamily="2" charset="-79"/>
                <a:sym typeface="Secular One"/>
              </a:rPr>
              <a:t>אוּלַי רַק צִפֳּרֵי-מַסָּע יוֹדְעוֹת -</a:t>
            </a:r>
            <a:endParaRPr sz="18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dirty="0">
                <a:latin typeface="Varela Round" panose="00000500000000000000" pitchFamily="2" charset="-79"/>
                <a:ea typeface="Secular One"/>
                <a:cs typeface="Varela Round" panose="00000500000000000000" pitchFamily="2" charset="-79"/>
                <a:sym typeface="Secular One"/>
              </a:rPr>
              <a:t>כְּשֶׁהֵן תְּלוּיוֹת בֵּין אֶרֶץ וְשָׁמַיִם -</a:t>
            </a:r>
            <a:br>
              <a:rPr lang="iw-IL" sz="1800" b="1" i="0" u="none" strike="noStrike" cap="none" dirty="0">
                <a:latin typeface="Varela Round" panose="00000500000000000000" pitchFamily="2" charset="-79"/>
                <a:ea typeface="Secular One"/>
                <a:cs typeface="Varela Round" panose="00000500000000000000" pitchFamily="2" charset="-79"/>
                <a:sym typeface="Secular One"/>
              </a:rPr>
            </a:br>
            <a:r>
              <a:rPr lang="iw-IL" sz="1800" b="1" i="0" u="none" strike="noStrike" cap="none" dirty="0">
                <a:latin typeface="Varela Round" panose="00000500000000000000" pitchFamily="2" charset="-79"/>
                <a:ea typeface="Secular One"/>
                <a:cs typeface="Varela Round" panose="00000500000000000000" pitchFamily="2" charset="-79"/>
                <a:sym typeface="Secular One"/>
              </a:rPr>
              <a:t>אֶת זֶה הַכְּאֵב שֶׁל שְׁתֵּי הַמּוֹלָדוֹת.</a:t>
            </a:r>
            <a:endParaRPr sz="18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dirty="0">
                <a:latin typeface="Varela Round" panose="00000500000000000000" pitchFamily="2" charset="-79"/>
                <a:ea typeface="Secular One"/>
                <a:cs typeface="Varela Round" panose="00000500000000000000" pitchFamily="2" charset="-79"/>
                <a:sym typeface="Secular One"/>
              </a:rPr>
              <a:t> </a:t>
            </a:r>
            <a:endParaRPr sz="18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dirty="0">
                <a:latin typeface="Varela Round" panose="00000500000000000000" pitchFamily="2" charset="-79"/>
                <a:ea typeface="Secular One"/>
                <a:cs typeface="Varela Round" panose="00000500000000000000" pitchFamily="2" charset="-79"/>
                <a:sym typeface="Secular One"/>
              </a:rPr>
              <a:t>אִתְּכֶם אֲנִי נִשְׁתַּלְתִּי פַּעֲמַיִם,</a:t>
            </a:r>
            <a:endParaRPr sz="18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dirty="0">
                <a:latin typeface="Varela Round" panose="00000500000000000000" pitchFamily="2" charset="-79"/>
                <a:ea typeface="Secular One"/>
                <a:cs typeface="Varela Round" panose="00000500000000000000" pitchFamily="2" charset="-79"/>
                <a:sym typeface="Secular One"/>
              </a:rPr>
              <a:t>אִתְּכֶם אֲנִי צָמַחְתִּי, אֳרָנִים,</a:t>
            </a:r>
            <a:br>
              <a:rPr lang="iw-IL" sz="1800" b="1" i="0" u="none" strike="noStrike" cap="none" dirty="0">
                <a:latin typeface="Varela Round" panose="00000500000000000000" pitchFamily="2" charset="-79"/>
                <a:ea typeface="Secular One"/>
                <a:cs typeface="Varela Round" panose="00000500000000000000" pitchFamily="2" charset="-79"/>
                <a:sym typeface="Secular One"/>
              </a:rPr>
            </a:br>
            <a:r>
              <a:rPr lang="iw-IL" sz="1800" b="1" i="0" u="none" strike="noStrike" cap="none" dirty="0">
                <a:latin typeface="Varela Round" panose="00000500000000000000" pitchFamily="2" charset="-79"/>
                <a:ea typeface="Secular One"/>
                <a:cs typeface="Varela Round" panose="00000500000000000000" pitchFamily="2" charset="-79"/>
                <a:sym typeface="Secular One"/>
              </a:rPr>
              <a:t>וְשָׁרָשַׁי בִּשְׁנֵי נוֹפִים שׁוֹנִים.</a:t>
            </a:r>
            <a:endParaRPr sz="1800" b="1" dirty="0">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dirty="0">
              <a:latin typeface="Varela Round" panose="00000500000000000000" pitchFamily="2" charset="-79"/>
              <a:ea typeface="Secular One"/>
              <a:cs typeface="Varela Round" panose="00000500000000000000" pitchFamily="2" charset="-79"/>
              <a:sym typeface="Secular One"/>
            </a:endParaRPr>
          </a:p>
        </p:txBody>
      </p:sp>
      <p:sp>
        <p:nvSpPr>
          <p:cNvPr id="9" name="מלבן מעוגל 8"/>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1" name="מלבן מעוגל 10"/>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מלבן מעוגל 11"/>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Tree>
    <p:extLst>
      <p:ext uri="{BB962C8B-B14F-4D97-AF65-F5344CB8AC3E}">
        <p14:creationId xmlns:p14="http://schemas.microsoft.com/office/powerpoint/2010/main" val="250005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שאלות לתרגול</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Google Shape;90;p14"/>
          <p:cNvSpPr txBox="1">
            <a:spLocks noGrp="1"/>
          </p:cNvSpPr>
          <p:nvPr>
            <p:ph type="body" idx="1"/>
          </p:nvPr>
        </p:nvSpPr>
        <p:spPr>
          <a:xfrm>
            <a:off x="716954" y="1985319"/>
            <a:ext cx="10997063" cy="2663114"/>
          </a:xfrm>
          <a:prstGeom prst="round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indent="0" algn="just">
              <a:lnSpc>
                <a:spcPct val="140000"/>
              </a:lnSpc>
              <a:spcBef>
                <a:spcPts val="0"/>
              </a:spcBef>
              <a:buNone/>
            </a:pPr>
            <a:r>
              <a:rPr lang="he-IL" sz="2400" b="1" dirty="0">
                <a:latin typeface="Varela Round" panose="00000500000000000000" pitchFamily="2" charset="-79"/>
                <a:cs typeface="Varela Round" panose="00000500000000000000" pitchFamily="2" charset="-79"/>
              </a:rPr>
              <a:t>3. סיכום:</a:t>
            </a:r>
            <a:r>
              <a:rPr lang="en-US" sz="2400" b="1" dirty="0">
                <a:latin typeface="Varela Round" panose="00000500000000000000" pitchFamily="2" charset="-79"/>
                <a:cs typeface="Varela Round" panose="00000500000000000000" pitchFamily="2" charset="-79"/>
              </a:rPr>
              <a:t> </a:t>
            </a:r>
            <a:r>
              <a:rPr lang="he-IL" sz="2400" b="1" dirty="0">
                <a:latin typeface="Varela Round" panose="00000500000000000000" pitchFamily="2" charset="-79"/>
                <a:cs typeface="Varela Round" panose="00000500000000000000" pitchFamily="2" charset="-79"/>
              </a:rPr>
              <a:t> תמצית הרעיונות שהעלנו בתשובה (נושא התשובה שלנו)</a:t>
            </a:r>
          </a:p>
          <a:p>
            <a:pPr marL="0" indent="0" algn="just">
              <a:lnSpc>
                <a:spcPct val="140000"/>
              </a:lnSpc>
              <a:spcBef>
                <a:spcPts val="0"/>
              </a:spcBef>
              <a:buNone/>
            </a:pPr>
            <a:endParaRPr lang="he-IL" sz="2400" b="1" dirty="0">
              <a:latin typeface="Varela Round" panose="00000500000000000000" pitchFamily="2" charset="-79"/>
              <a:cs typeface="Varela Round" panose="00000500000000000000" pitchFamily="2" charset="-79"/>
            </a:endParaRPr>
          </a:p>
          <a:p>
            <a:pPr marL="0" indent="0" algn="just">
              <a:lnSpc>
                <a:spcPct val="140000"/>
              </a:lnSpc>
              <a:spcBef>
                <a:spcPts val="0"/>
              </a:spcBef>
              <a:buNone/>
            </a:pPr>
            <a:r>
              <a:rPr lang="he-IL" sz="2400" dirty="0"/>
              <a:t>נושא "המולדת" ו"שתי המולדות"</a:t>
            </a:r>
            <a:r>
              <a:rPr lang="en-US" sz="2400" dirty="0"/>
              <a:t>   </a:t>
            </a:r>
            <a:r>
              <a:rPr lang="he-IL" sz="2400" dirty="0"/>
              <a:t>בשיר. </a:t>
            </a:r>
            <a:endParaRPr lang="he-IL" sz="2400" dirty="0">
              <a:latin typeface="Varela Round" panose="00000500000000000000" pitchFamily="2" charset="-79"/>
              <a:cs typeface="Varela Round" panose="00000500000000000000" pitchFamily="2" charset="-79"/>
            </a:endParaRPr>
          </a:p>
        </p:txBody>
      </p:sp>
    </p:spTree>
    <p:extLst>
      <p:ext uri="{BB962C8B-B14F-4D97-AF65-F5344CB8AC3E}">
        <p14:creationId xmlns:p14="http://schemas.microsoft.com/office/powerpoint/2010/main" val="32047784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שאלות לתרגול</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5" name="Google Shape;90;p14"/>
          <p:cNvSpPr txBox="1">
            <a:spLocks noGrp="1"/>
          </p:cNvSpPr>
          <p:nvPr>
            <p:ph type="body" idx="1"/>
          </p:nvPr>
        </p:nvSpPr>
        <p:spPr>
          <a:xfrm>
            <a:off x="716954" y="1985319"/>
            <a:ext cx="10997063" cy="2663114"/>
          </a:xfrm>
          <a:prstGeom prst="roundRect">
            <a:avLst/>
          </a:prstGeom>
          <a:noFill/>
          <a:ln>
            <a:noFill/>
          </a:ln>
        </p:spPr>
        <p:style>
          <a:lnRef idx="2">
            <a:schemeClr val="dk1"/>
          </a:lnRef>
          <a:fillRef idx="1">
            <a:schemeClr val="lt1"/>
          </a:fillRef>
          <a:effectRef idx="0">
            <a:schemeClr val="dk1"/>
          </a:effectRef>
          <a:fontRef idx="minor">
            <a:schemeClr val="dk1"/>
          </a:fontRef>
        </p:style>
        <p:txBody>
          <a:bodyPr spcFirstLastPara="1" wrap="square" lIns="91425" tIns="45700" rIns="91425" bIns="45700" anchor="ctr" anchorCtr="0">
            <a:noAutofit/>
          </a:bodyPr>
          <a:lstStyle/>
          <a:p>
            <a:pPr marL="0" lvl="0" indent="0" algn="just">
              <a:lnSpc>
                <a:spcPct val="140000"/>
              </a:lnSpc>
              <a:spcBef>
                <a:spcPts val="0"/>
              </a:spcBef>
              <a:buNone/>
            </a:pPr>
            <a:r>
              <a:rPr lang="he-IL" sz="2400" dirty="0">
                <a:latin typeface="Varela Round" panose="00000500000000000000" pitchFamily="2" charset="-79"/>
                <a:cs typeface="Varela Round" panose="00000500000000000000" pitchFamily="2" charset="-79"/>
              </a:rPr>
              <a:t>מה ציפורי המסע מסמלות בשיר?</a:t>
            </a:r>
            <a:r>
              <a:rPr lang="en-US" sz="2400" dirty="0">
                <a:latin typeface="Varela Round" panose="00000500000000000000" pitchFamily="2" charset="-79"/>
                <a:cs typeface="Varela Round" panose="00000500000000000000" pitchFamily="2" charset="-79"/>
              </a:rPr>
              <a:t> </a:t>
            </a:r>
            <a:r>
              <a:rPr lang="he-IL" sz="2400" dirty="0">
                <a:latin typeface="Varela Round" panose="00000500000000000000" pitchFamily="2" charset="-79"/>
                <a:cs typeface="Varela Round" panose="00000500000000000000" pitchFamily="2" charset="-79"/>
              </a:rPr>
              <a:t>הסבר והדגם את תרומתן לבניית משמעות השיר.</a:t>
            </a:r>
          </a:p>
        </p:txBody>
      </p:sp>
    </p:spTree>
    <p:extLst>
      <p:ext uri="{BB962C8B-B14F-4D97-AF65-F5344CB8AC3E}">
        <p14:creationId xmlns:p14="http://schemas.microsoft.com/office/powerpoint/2010/main" val="368782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23F6F61-4567-462B-A618-70CBC508D8B8}"/>
              </a:ext>
            </a:extLst>
          </p:cNvPr>
          <p:cNvPicPr>
            <a:picLocks noChangeAspect="1"/>
          </p:cNvPicPr>
          <p:nvPr/>
        </p:nvPicPr>
        <p:blipFill rotWithShape="1">
          <a:blip r:embed="rId2"/>
          <a:srcRect l="39172" r="34234" b="66411"/>
          <a:stretch/>
        </p:blipFill>
        <p:spPr>
          <a:xfrm>
            <a:off x="4776166" y="447"/>
            <a:ext cx="3241542" cy="1838237"/>
          </a:xfrm>
          <a:prstGeom prst="rect">
            <a:avLst/>
          </a:prstGeom>
        </p:spPr>
      </p:pic>
      <p:sp>
        <p:nvSpPr>
          <p:cNvPr id="4" name="תיבת טקסט 3">
            <a:extLst>
              <a:ext uri="{FF2B5EF4-FFF2-40B4-BE49-F238E27FC236}">
                <a16:creationId xmlns:a16="http://schemas.microsoft.com/office/drawing/2014/main" id="{904EE8F9-32B7-45EB-8FC4-CC451E605118}"/>
              </a:ext>
            </a:extLst>
          </p:cNvPr>
          <p:cNvSpPr txBox="1"/>
          <p:nvPr/>
        </p:nvSpPr>
        <p:spPr>
          <a:xfrm>
            <a:off x="1349128" y="3016166"/>
            <a:ext cx="10471879" cy="1815646"/>
          </a:xfrm>
          <a:prstGeom prst="rect">
            <a:avLst/>
          </a:prstGeom>
          <a:noFill/>
        </p:spPr>
        <p:txBody>
          <a:bodyPr wrap="square" rtlCol="1">
            <a:spAutoFit/>
          </a:bodyPr>
          <a:lstStyle/>
          <a:p>
            <a:pPr marL="895260" marR="0" lvl="0" indent="0" algn="just" defTabSz="914309" rtl="1" eaLnBrk="1" fontAlgn="auto" latinLnBrk="0" hangingPunct="1">
              <a:lnSpc>
                <a:spcPct val="100000"/>
              </a:lnSpc>
              <a:spcBef>
                <a:spcPts val="0"/>
              </a:spcBef>
              <a:spcAft>
                <a:spcPts val="0"/>
              </a:spcAft>
              <a:buClr>
                <a:srgbClr val="000000"/>
              </a:buClr>
              <a:buSzTx/>
              <a:buFont typeface="Arial"/>
              <a:buNone/>
              <a:tabLst/>
              <a:defRPr/>
            </a:pPr>
            <a:r>
              <a:rPr kumimoji="0" lang="he-IL" sz="2800" b="0" i="0" u="none" strike="noStrike" kern="0" cap="none" spc="0" normalizeH="0" baseline="0" noProof="0" dirty="0">
                <a:ln>
                  <a:noFill/>
                </a:ln>
                <a:solidFill>
                  <a:srgbClr val="192A72"/>
                </a:solidFill>
                <a:effectLst/>
                <a:uLnTx/>
                <a:uFillTx/>
                <a:latin typeface="Varela Round" panose="00000500000000000000" pitchFamily="2" charset="-79"/>
                <a:cs typeface="Varela Round" panose="00000500000000000000" pitchFamily="2" charset="-79"/>
                <a:sym typeface="Arial"/>
              </a:rPr>
              <a:t>השימוש ביצירות במהלך שידור זה נעשה לפי סעיף 27א לחוק זכות יוצרים, תשס"ח-2007. אם הינך בעל הזכויות באחת היצירות, באפשרותך לבקש מאיתנו לחדול מהשימוש ביצירה, זאת באמצעות פנייה לדוא"ל </a:t>
            </a:r>
            <a:r>
              <a:rPr kumimoji="0" lang="en-US" sz="2800" b="0" i="0" u="none" strike="noStrike" kern="0" cap="none" spc="0" normalizeH="0" baseline="0" noProof="0" dirty="0">
                <a:ln>
                  <a:noFill/>
                </a:ln>
                <a:solidFill>
                  <a:srgbClr val="192A72"/>
                </a:solidFill>
                <a:effectLst/>
                <a:uLnTx/>
                <a:uFillTx/>
                <a:latin typeface="Varela Round" panose="00000500000000000000" pitchFamily="2" charset="-79"/>
                <a:cs typeface="Varela Round" panose="00000500000000000000" pitchFamily="2" charset="-79"/>
                <a:sym typeface="Arial"/>
              </a:rPr>
              <a:t>rights@education.gov.il</a:t>
            </a:r>
            <a:endParaRPr kumimoji="0" lang="he-IL" sz="2800" b="0" i="0" u="none" strike="noStrike" kern="0" cap="none" spc="0" normalizeH="0" baseline="0" noProof="0" dirty="0">
              <a:ln>
                <a:noFill/>
              </a:ln>
              <a:solidFill>
                <a:srgbClr val="192A72"/>
              </a:solidFill>
              <a:effectLst/>
              <a:uLnTx/>
              <a:uFillTx/>
              <a:latin typeface="Varela Round" panose="00000500000000000000" pitchFamily="2" charset="-79"/>
              <a:cs typeface="Varela Round" panose="00000500000000000000" pitchFamily="2" charset="-79"/>
              <a:sym typeface="Arial"/>
            </a:endParaRPr>
          </a:p>
        </p:txBody>
      </p:sp>
      <p:sp>
        <p:nvSpPr>
          <p:cNvPr id="5" name="מלבן 4">
            <a:extLst>
              <a:ext uri="{FF2B5EF4-FFF2-40B4-BE49-F238E27FC236}">
                <a16:creationId xmlns:a16="http://schemas.microsoft.com/office/drawing/2014/main" id="{0276247E-F89D-4BE1-B3D6-7FE06BEB5A42}"/>
              </a:ext>
            </a:extLst>
          </p:cNvPr>
          <p:cNvSpPr/>
          <p:nvPr/>
        </p:nvSpPr>
        <p:spPr>
          <a:xfrm>
            <a:off x="1589" y="1838684"/>
            <a:ext cx="12188825" cy="830889"/>
          </a:xfrm>
          <a:prstGeom prst="rect">
            <a:avLst/>
          </a:prstGeom>
        </p:spPr>
        <p:txBody>
          <a:bodyPr wrap="square">
            <a:spAutoFit/>
          </a:bodyPr>
          <a:lstStyle/>
          <a:p>
            <a:pPr marL="0" marR="0" lvl="0" indent="0" algn="ctr" defTabSz="914309" rtl="0" eaLnBrk="1" fontAlgn="auto" latinLnBrk="0" hangingPunct="1">
              <a:lnSpc>
                <a:spcPct val="150000"/>
              </a:lnSpc>
              <a:spcBef>
                <a:spcPts val="0"/>
              </a:spcBef>
              <a:spcAft>
                <a:spcPts val="0"/>
              </a:spcAft>
              <a:buClr>
                <a:srgbClr val="000000"/>
              </a:buClr>
              <a:buSzTx/>
              <a:buFont typeface="Arial"/>
              <a:buNone/>
              <a:tabLst/>
              <a:defRPr/>
            </a:pPr>
            <a:r>
              <a:rPr kumimoji="0" lang="he-IL" sz="3200" b="1" i="0" u="none" strike="noStrike" kern="0" cap="none" spc="0" normalizeH="0" baseline="0" noProof="0" dirty="0">
                <a:ln>
                  <a:noFill/>
                </a:ln>
                <a:solidFill>
                  <a:srgbClr val="192A72"/>
                </a:solidFill>
                <a:effectLst/>
                <a:uLnTx/>
                <a:uFillTx/>
                <a:latin typeface="Varela Round" panose="00000500000000000000" pitchFamily="2" charset="-79"/>
                <a:cs typeface="Varela Round" panose="00000500000000000000" pitchFamily="2" charset="-79"/>
                <a:sym typeface="Arial"/>
              </a:rPr>
              <a:t>שימוש ביצירות מוגנות בזכויות יוצרים ואיתור בעלי זכויות </a:t>
            </a:r>
          </a:p>
        </p:txBody>
      </p:sp>
    </p:spTree>
    <p:extLst>
      <p:ext uri="{BB962C8B-B14F-4D97-AF65-F5344CB8AC3E}">
        <p14:creationId xmlns:p14="http://schemas.microsoft.com/office/powerpoint/2010/main" val="21540877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pic>
        <p:nvPicPr>
          <p:cNvPr id="84" name="Google Shape;84;p13"/>
          <p:cNvPicPr preferRelativeResize="0"/>
          <p:nvPr/>
        </p:nvPicPr>
        <p:blipFill>
          <a:blip r:embed="rId4">
            <a:alphaModFix/>
          </a:blip>
          <a:stretch>
            <a:fillRect/>
          </a:stretch>
        </p:blipFill>
        <p:spPr>
          <a:xfrm>
            <a:off x="-16741" y="0"/>
            <a:ext cx="12208741" cy="6858000"/>
          </a:xfrm>
          <a:prstGeom prst="rect">
            <a:avLst/>
          </a:prstGeom>
          <a:noFill/>
          <a:ln>
            <a:noFill/>
          </a:ln>
        </p:spPr>
      </p:pic>
      <p:sp>
        <p:nvSpPr>
          <p:cNvPr id="85" name="Google Shape;85;p13"/>
          <p:cNvSpPr>
            <a:spLocks noGrp="1"/>
          </p:cNvSpPr>
          <p:nvPr>
            <p:ph type="ctrTitle"/>
          </p:nvPr>
        </p:nvSpPr>
        <p:spPr>
          <a:xfrm>
            <a:off x="960017" y="97535"/>
            <a:ext cx="1477200" cy="728400"/>
          </a:xfrm>
          <a:prstGeom prst="roundRect">
            <a:avLst>
              <a:gd name="adj" fmla="val 16667"/>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rgbClr val="000000"/>
              </a:buClr>
              <a:buSzPts val="3959"/>
              <a:buFont typeface="Arial"/>
              <a:buNone/>
            </a:pPr>
            <a:r>
              <a:rPr lang="iw-IL" sz="3959"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אורן</a:t>
            </a:r>
            <a:endParaRPr sz="3959"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p:txBody>
      </p:sp>
      <p:sp>
        <p:nvSpPr>
          <p:cNvPr id="86" name="Google Shape;86;p13"/>
          <p:cNvSpPr/>
          <p:nvPr/>
        </p:nvSpPr>
        <p:spPr>
          <a:xfrm>
            <a:off x="158134" y="624812"/>
            <a:ext cx="2279100" cy="509700"/>
          </a:xfrm>
          <a:prstGeom prst="roundRect">
            <a:avLst>
              <a:gd name="adj" fmla="val 16667"/>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rgbClr val="000000"/>
              </a:buClr>
              <a:buSzPts val="2590"/>
              <a:buFont typeface="Arial"/>
              <a:buNone/>
            </a:pPr>
            <a:r>
              <a:rPr lang="iw-IL" sz="259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לאה גולדברג</a:t>
            </a:r>
            <a:endParaRPr sz="259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1030" name="Picture 6" descr="https://lbrcontent.affino.com/AcuCustom/Sitename/DAM/011/Pic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0012" y="1118883"/>
            <a:ext cx="8071976" cy="53813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חוויית הגירה</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Tree>
    <p:extLst>
      <p:ext uri="{BB962C8B-B14F-4D97-AF65-F5344CB8AC3E}">
        <p14:creationId xmlns:p14="http://schemas.microsoft.com/office/powerpoint/2010/main" val="18472030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4"/>
          <p:cNvSpPr txBox="1">
            <a:spLocks noGrp="1"/>
          </p:cNvSpPr>
          <p:nvPr>
            <p:ph type="title"/>
          </p:nvPr>
        </p:nvSpPr>
        <p:spPr>
          <a:xfrm>
            <a:off x="7010400" y="333327"/>
            <a:ext cx="4703617" cy="715530"/>
          </a:xfrm>
          <a:prstGeom prst="rect">
            <a:avLst/>
          </a:prstGeom>
          <a:noFill/>
          <a:ln>
            <a:noFill/>
          </a:ln>
        </p:spPr>
        <p:txBody>
          <a:bodyPr spcFirstLastPara="1" wrap="square" lIns="91425" tIns="45700" rIns="91425" bIns="45700" anchor="ctr" anchorCtr="0">
            <a:noAutofit/>
          </a:bodyPr>
          <a:lstStyle/>
          <a:p>
            <a:pPr marL="0" marR="0" lvl="0" indent="0" algn="r" rtl="1">
              <a:lnSpc>
                <a:spcPct val="90000"/>
              </a:lnSpc>
              <a:spcBef>
                <a:spcPts val="0"/>
              </a:spcBef>
              <a:spcAft>
                <a:spcPts val="0"/>
              </a:spcAft>
              <a:buClr>
                <a:schemeClr val="dk1"/>
              </a:buClr>
              <a:buSzPts val="4400"/>
              <a:buFont typeface="Calibri"/>
              <a:buNone/>
            </a:pPr>
            <a:r>
              <a:rPr lang="he-IL" sz="4000" b="0" i="0" u="none" strike="noStrike" cap="none" dirty="0">
                <a:solidFill>
                  <a:schemeClr val="dk1"/>
                </a:solidFill>
                <a:latin typeface="Varela Round" panose="00000500000000000000" pitchFamily="2" charset="-79"/>
                <a:cs typeface="Varela Round" panose="00000500000000000000" pitchFamily="2" charset="-79"/>
                <a:sym typeface="Calibri"/>
              </a:rPr>
              <a:t>לאה גולדברג</a:t>
            </a:r>
            <a:endParaRPr sz="4000" b="0" i="0" u="none" strike="noStrike" cap="none" dirty="0">
              <a:solidFill>
                <a:schemeClr val="dk1"/>
              </a:solidFill>
              <a:latin typeface="Varela Round" panose="00000500000000000000" pitchFamily="2" charset="-79"/>
              <a:cs typeface="Varela Round" panose="00000500000000000000" pitchFamily="2" charset="-79"/>
              <a:sym typeface="Calibri"/>
            </a:endParaRPr>
          </a:p>
        </p:txBody>
      </p:sp>
      <p:sp>
        <p:nvSpPr>
          <p:cNvPr id="4" name="מלבן מעוגל 3"/>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5" name="מלבן מעוגל 4"/>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23" name="Google Shape;90;p14"/>
          <p:cNvSpPr txBox="1">
            <a:spLocks noGrp="1"/>
          </p:cNvSpPr>
          <p:nvPr>
            <p:ph type="body" idx="1"/>
          </p:nvPr>
        </p:nvSpPr>
        <p:spPr>
          <a:xfrm>
            <a:off x="926997" y="2278413"/>
            <a:ext cx="5795507" cy="2833950"/>
          </a:xfrm>
          <a:prstGeom prst="rect">
            <a:avLst/>
          </a:prstGeom>
          <a:noFill/>
          <a:ln>
            <a:noFill/>
          </a:ln>
        </p:spPr>
        <p:txBody>
          <a:bodyPr spcFirstLastPara="1" wrap="square" lIns="91425" tIns="45700" rIns="91425" bIns="45700" anchor="ctr" anchorCtr="0">
            <a:noAutofit/>
          </a:bodyPr>
          <a:lstStyle/>
          <a:p>
            <a:pPr marL="0" lvl="0" indent="0" algn="just">
              <a:lnSpc>
                <a:spcPct val="140000"/>
              </a:lnSpc>
              <a:spcBef>
                <a:spcPts val="0"/>
              </a:spcBef>
              <a:buNone/>
            </a:pPr>
            <a:r>
              <a:rPr lang="he-IL" sz="1800" dirty="0">
                <a:latin typeface="Varela Round" panose="00000500000000000000" pitchFamily="2" charset="-79"/>
                <a:cs typeface="Varela Round" panose="00000500000000000000" pitchFamily="2" charset="-79"/>
              </a:rPr>
              <a:t>לאה גולדברג נולדה בשנת 1911 בקניגסברג שבגרמניה וגדלה בקובנה שבליטא. היא הקדישה עצמה לקריאה ולכתיבה. בשנת 1935, עלתה לארץ ומיד הייתה לדמות ספרותית מוכרת, בזכות פרסום ספר שיריה הראשון "טבעות עשן". שיריה כבשו את לב הקוראים בזכות הכנות והמלאות הרגשית שאפיינו אותם.</a:t>
            </a:r>
          </a:p>
          <a:p>
            <a:pPr marL="0" lvl="0" indent="0" algn="just">
              <a:lnSpc>
                <a:spcPct val="140000"/>
              </a:lnSpc>
              <a:spcBef>
                <a:spcPts val="0"/>
              </a:spcBef>
              <a:buNone/>
            </a:pPr>
            <a:endParaRPr lang="he-IL" sz="1800" dirty="0">
              <a:latin typeface="Varela Round" panose="00000500000000000000" pitchFamily="2" charset="-79"/>
              <a:cs typeface="Varela Round" panose="00000500000000000000" pitchFamily="2" charset="-79"/>
            </a:endParaRPr>
          </a:p>
          <a:p>
            <a:pPr marL="0" lvl="0" indent="0" algn="just">
              <a:lnSpc>
                <a:spcPct val="140000"/>
              </a:lnSpc>
              <a:spcBef>
                <a:spcPts val="0"/>
              </a:spcBef>
              <a:buNone/>
            </a:pPr>
            <a:r>
              <a:rPr lang="he-IL" sz="1800" dirty="0">
                <a:latin typeface="Varela Round" panose="00000500000000000000" pitchFamily="2" charset="-79"/>
                <a:cs typeface="Varela Round" panose="00000500000000000000" pitchFamily="2" charset="-79"/>
              </a:rPr>
              <a:t>מלבד בכתיבת שירה, עסקה לאה גולדברג גם בכתיבת פרוזה, דרמה וספרות לילדים. היא כתבה ספרי עיון בתורת הספרות, תרגמה יצירות מופת רבות ועבדה בהוראה, עריכה ובכתיבת ביקורות לספרות ולתיאטרון.</a:t>
            </a:r>
          </a:p>
          <a:p>
            <a:pPr marL="0" lvl="0" indent="0" algn="just">
              <a:lnSpc>
                <a:spcPct val="140000"/>
              </a:lnSpc>
              <a:spcBef>
                <a:spcPts val="0"/>
              </a:spcBef>
              <a:buNone/>
            </a:pPr>
            <a:endParaRPr lang="he-IL" sz="1800" dirty="0">
              <a:latin typeface="Varela Round" panose="00000500000000000000" pitchFamily="2" charset="-79"/>
              <a:cs typeface="Varela Round" panose="00000500000000000000" pitchFamily="2" charset="-79"/>
            </a:endParaRPr>
          </a:p>
          <a:p>
            <a:pPr marL="0" lvl="0" indent="0" algn="just">
              <a:lnSpc>
                <a:spcPct val="140000"/>
              </a:lnSpc>
              <a:spcBef>
                <a:spcPts val="0"/>
              </a:spcBef>
              <a:buNone/>
            </a:pPr>
            <a:r>
              <a:rPr lang="he-IL" sz="1800" dirty="0">
                <a:latin typeface="Varela Round" panose="00000500000000000000" pitchFamily="2" charset="-79"/>
                <a:cs typeface="Varela Round" panose="00000500000000000000" pitchFamily="2" charset="-79"/>
              </a:rPr>
              <a:t>לאה גולדברג נפטרה בירושלים בשנת 1970 וזכתה בפרס ישראל לאחר מותה.</a:t>
            </a:r>
          </a:p>
        </p:txBody>
      </p:sp>
      <p:pic>
        <p:nvPicPr>
          <p:cNvPr id="9" name="Google Shape;93;p14"/>
          <p:cNvPicPr preferRelativeResize="0"/>
          <p:nvPr/>
        </p:nvPicPr>
        <p:blipFill rotWithShape="1">
          <a:blip r:embed="rId3">
            <a:alphaModFix/>
          </a:blip>
          <a:srcRect/>
          <a:stretch/>
        </p:blipFill>
        <p:spPr>
          <a:xfrm>
            <a:off x="7369044" y="1721096"/>
            <a:ext cx="4264200" cy="3212400"/>
          </a:xfrm>
          <a:prstGeom prst="roundRect">
            <a:avLst>
              <a:gd name="adj" fmla="val 8594"/>
            </a:avLst>
          </a:prstGeom>
          <a:solidFill>
            <a:srgbClr val="ECECEC"/>
          </a:solidFill>
          <a:ln>
            <a:noFill/>
          </a:ln>
          <a:effectLst>
            <a:reflection stA="38000" endPos="28000" dist="5000" dir="5400000" sy="-100000" algn="bl" rotWithShape="0"/>
          </a:effectLst>
        </p:spPr>
      </p:pic>
    </p:spTree>
    <p:extLst>
      <p:ext uri="{BB962C8B-B14F-4D97-AF65-F5344CB8AC3E}">
        <p14:creationId xmlns:p14="http://schemas.microsoft.com/office/powerpoint/2010/main" val="32025839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grpSp>
        <p:nvGrpSpPr>
          <p:cNvPr id="98" name="Google Shape;98;p15"/>
          <p:cNvGrpSpPr/>
          <p:nvPr/>
        </p:nvGrpSpPr>
        <p:grpSpPr>
          <a:xfrm>
            <a:off x="0" y="0"/>
            <a:ext cx="12192009" cy="6858001"/>
            <a:chOff x="0" y="0"/>
            <a:chExt cx="12192009" cy="6858001"/>
          </a:xfrm>
        </p:grpSpPr>
        <p:pic>
          <p:nvPicPr>
            <p:cNvPr id="99" name="Google Shape;99;p15"/>
            <p:cNvPicPr preferRelativeResize="0"/>
            <p:nvPr/>
          </p:nvPicPr>
          <p:blipFill rotWithShape="1">
            <a:blip r:embed="rId4">
              <a:alphaModFix/>
            </a:blip>
            <a:srcRect r="32244"/>
            <a:stretch/>
          </p:blipFill>
          <p:spPr>
            <a:xfrm>
              <a:off x="0" y="0"/>
              <a:ext cx="6546949" cy="6858001"/>
            </a:xfrm>
            <a:prstGeom prst="rect">
              <a:avLst/>
            </a:prstGeom>
            <a:noFill/>
            <a:ln>
              <a:noFill/>
            </a:ln>
          </p:spPr>
        </p:pic>
        <p:pic>
          <p:nvPicPr>
            <p:cNvPr id="100" name="Google Shape;100;p15"/>
            <p:cNvPicPr preferRelativeResize="0"/>
            <p:nvPr/>
          </p:nvPicPr>
          <p:blipFill rotWithShape="1">
            <a:blip r:embed="rId4">
              <a:alphaModFix/>
            </a:blip>
            <a:srcRect l="47597" r="30555"/>
            <a:stretch/>
          </p:blipFill>
          <p:spPr>
            <a:xfrm>
              <a:off x="6393324" y="0"/>
              <a:ext cx="2686499" cy="6858001"/>
            </a:xfrm>
            <a:prstGeom prst="rect">
              <a:avLst/>
            </a:prstGeom>
            <a:noFill/>
            <a:ln>
              <a:noFill/>
            </a:ln>
          </p:spPr>
        </p:pic>
        <p:pic>
          <p:nvPicPr>
            <p:cNvPr id="101" name="Google Shape;101;p15"/>
            <p:cNvPicPr preferRelativeResize="0"/>
            <p:nvPr/>
          </p:nvPicPr>
          <p:blipFill rotWithShape="1">
            <a:blip r:embed="rId4">
              <a:alphaModFix/>
            </a:blip>
            <a:srcRect l="66829"/>
            <a:stretch/>
          </p:blipFill>
          <p:spPr>
            <a:xfrm>
              <a:off x="8986933" y="0"/>
              <a:ext cx="3205076" cy="6858001"/>
            </a:xfrm>
            <a:prstGeom prst="rect">
              <a:avLst/>
            </a:prstGeom>
            <a:noFill/>
            <a:ln>
              <a:noFill/>
            </a:ln>
          </p:spPr>
        </p:pic>
      </p:grpSp>
      <p:sp>
        <p:nvSpPr>
          <p:cNvPr id="102" name="Google Shape;102;p15"/>
          <p:cNvSpPr txBox="1">
            <a:spLocks noGrp="1"/>
          </p:cNvSpPr>
          <p:nvPr>
            <p:ph type="ctrTitle"/>
          </p:nvPr>
        </p:nvSpPr>
        <p:spPr>
          <a:xfrm>
            <a:off x="4690275" y="301499"/>
            <a:ext cx="5063400" cy="548100"/>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chemeClr val="lt1"/>
              </a:buClr>
              <a:buSzPts val="3959"/>
              <a:buFont typeface="Arial"/>
              <a:buNone/>
            </a:pPr>
            <a:r>
              <a:rPr lang="iw-IL"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אורן</a:t>
            </a:r>
            <a:r>
              <a:rPr lang="he-IL" sz="3600" b="1"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לאה גולדברג</a:t>
            </a:r>
            <a:endParaRPr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p:txBody>
      </p:sp>
      <p:sp>
        <p:nvSpPr>
          <p:cNvPr id="103" name="Google Shape;103;p15"/>
          <p:cNvSpPr txBox="1"/>
          <p:nvPr/>
        </p:nvSpPr>
        <p:spPr>
          <a:xfrm>
            <a:off x="6808925" y="1323150"/>
            <a:ext cx="3232500" cy="38232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כָּאן לֹא אֶשְׁמַע אֶת קוֹל הַקּוּקִיָּה.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כָּאן לֹא יַחְבֹּשׁ הָעֵץ מִצְנֶפֶת שֶׁלֶג,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אֲבָל בְּצֵל הָאֳרָנִים הָאֵלֶּה </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כָּל יַלְדוּתִי שֶׁקָּמָה לִתְחִיָּה.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צִלְצוּל הַמְּחָטִים: הָיֹה הָיָה</a:t>
            </a:r>
            <a:endParaRPr sz="1800" b="1" i="0" u="none" strike="noStrike" cap="none">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אֶקְרָא מוֹלֶדֶת לְמֶרְחַב-הַשֶּׁלֶג,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לְקֶרַח יְרַקְרַק כּוֹבֵל הַפֶּלֶג,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לִלְשׁוֹן הַשִּׁיר בְּאֶרֶץ נָכְרִיָּה.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endParaRPr sz="12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a:latin typeface="Varela Round" panose="00000500000000000000" pitchFamily="2" charset="-79"/>
              <a:ea typeface="Secular One"/>
              <a:cs typeface="Varela Round" panose="00000500000000000000" pitchFamily="2" charset="-79"/>
              <a:sym typeface="Secular One"/>
            </a:endParaRPr>
          </a:p>
        </p:txBody>
      </p:sp>
      <p:sp>
        <p:nvSpPr>
          <p:cNvPr id="104" name="Google Shape;104;p15"/>
          <p:cNvSpPr txBox="1"/>
          <p:nvPr/>
        </p:nvSpPr>
        <p:spPr>
          <a:xfrm>
            <a:off x="2934750" y="2694750"/>
            <a:ext cx="3232500" cy="3141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אוּלַי רַק צִפֳּרֵי-מַסָּע יוֹדְעוֹת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כְּשֶׁהֵן תְּלוּיוֹת בֵּין אֶרֶץ וְשָׁמַיִם -</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אֶת זֶה הַכְּאֵב שֶׁל שְׁתֵּי הַמּוֹלָדוֹת.</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אִתְּכֶם אֲנִי נִשְׁתַּלְתִּי פַּעֲמַיִם,</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אִתְּכֶם אֲנִי צָמַחְתִּי, אֳרָנִים,</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וְשָׁרָשַׁי בִּשְׁנֵי נוֹפִים שׁוֹנִים.</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a:latin typeface="Varela Round" panose="00000500000000000000" pitchFamily="2" charset="-79"/>
              <a:ea typeface="Secular One"/>
              <a:cs typeface="Varela Round" panose="00000500000000000000" pitchFamily="2" charset="-79"/>
              <a:sym typeface="Secular One"/>
            </a:endParaRPr>
          </a:p>
        </p:txBody>
      </p:sp>
      <p:sp>
        <p:nvSpPr>
          <p:cNvPr id="9" name="מלבן מעוגל 8"/>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1" name="מלבן מעוגל 10"/>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מלבן מעוגל 11"/>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8"/>
        <p:cNvGrpSpPr/>
        <p:nvPr/>
      </p:nvGrpSpPr>
      <p:grpSpPr>
        <a:xfrm>
          <a:off x="0" y="0"/>
          <a:ext cx="0" cy="0"/>
          <a:chOff x="0" y="0"/>
          <a:chExt cx="0" cy="0"/>
        </a:xfrm>
      </p:grpSpPr>
      <p:pic>
        <p:nvPicPr>
          <p:cNvPr id="109" name="Google Shape;109;p16"/>
          <p:cNvPicPr preferRelativeResize="0"/>
          <p:nvPr/>
        </p:nvPicPr>
        <p:blipFill>
          <a:blip r:embed="rId4">
            <a:alphaModFix/>
          </a:blip>
          <a:stretch>
            <a:fillRect/>
          </a:stretch>
        </p:blipFill>
        <p:spPr>
          <a:xfrm>
            <a:off x="0" y="25"/>
            <a:ext cx="12192000" cy="6858000"/>
          </a:xfrm>
          <a:prstGeom prst="rect">
            <a:avLst/>
          </a:prstGeom>
          <a:noFill/>
          <a:ln>
            <a:noFill/>
          </a:ln>
        </p:spPr>
      </p:pic>
      <p:sp>
        <p:nvSpPr>
          <p:cNvPr id="110" name="Google Shape;110;p16"/>
          <p:cNvSpPr txBox="1"/>
          <p:nvPr/>
        </p:nvSpPr>
        <p:spPr>
          <a:xfrm>
            <a:off x="3564299" y="2633400"/>
            <a:ext cx="5191773" cy="828600"/>
          </a:xfrm>
          <a:prstGeom prst="rect">
            <a:avLst/>
          </a:prstGeom>
          <a:noFill/>
          <a:ln>
            <a:noFill/>
          </a:ln>
        </p:spPr>
        <p:txBody>
          <a:bodyPr spcFirstLastPara="1" wrap="square" lIns="91425" tIns="45700" rIns="91425" bIns="45700" anchor="t" anchorCtr="0">
            <a:noAutofit/>
          </a:bodyPr>
          <a:lstStyle/>
          <a:p>
            <a:pPr marL="0" marR="0" lvl="0" indent="0" algn="ctr" rtl="1">
              <a:lnSpc>
                <a:spcPct val="150000"/>
              </a:lnSpc>
              <a:spcBef>
                <a:spcPts val="0"/>
              </a:spcBef>
              <a:spcAft>
                <a:spcPts val="0"/>
              </a:spcAft>
              <a:buClr>
                <a:schemeClr val="lt1"/>
              </a:buClr>
              <a:buSzPts val="3200"/>
              <a:buFont typeface="Calibri"/>
              <a:buNone/>
            </a:pPr>
            <a:r>
              <a:rPr lang="iw-IL" sz="3200" b="1" i="0" u="none" strike="noStrike" cap="none" dirty="0">
                <a:effectLst>
                  <a:outerShdw blurRad="38100" dist="38100" dir="2700000" algn="tl">
                    <a:srgbClr val="000000">
                      <a:alpha val="43137"/>
                    </a:srgbClr>
                  </a:outerShdw>
                </a:effectLst>
                <a:latin typeface="Varela Round" panose="00000500000000000000" pitchFamily="2" charset="-79"/>
                <a:ea typeface="Secular One"/>
                <a:cs typeface="Varela Round" panose="00000500000000000000" pitchFamily="2" charset="-79"/>
                <a:sym typeface="Secular One"/>
              </a:rPr>
              <a:t>"זֶה הַכְּאֵב שֶׁל שְׁתֵּי הַמּוֹלָדוֹת"</a:t>
            </a:r>
            <a:endParaRPr sz="3200" b="1" i="0" u="none" strike="noStrike" cap="none" dirty="0">
              <a:effectLst>
                <a:outerShdw blurRad="38100" dist="38100" dir="2700000" algn="tl">
                  <a:srgbClr val="000000">
                    <a:alpha val="43137"/>
                  </a:srgbClr>
                </a:outerShdw>
              </a:effectLst>
              <a:latin typeface="Varela Round" panose="00000500000000000000" pitchFamily="2" charset="-79"/>
              <a:ea typeface="Secular One"/>
              <a:cs typeface="Varela Round" panose="00000500000000000000" pitchFamily="2" charset="-79"/>
              <a:sym typeface="Secular One"/>
            </a:endParaRPr>
          </a:p>
        </p:txBody>
      </p:sp>
      <p:sp>
        <p:nvSpPr>
          <p:cNvPr id="5" name="מלבן מעוגל 4"/>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8" name="מלבן מעוגל 7"/>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grpSp>
        <p:nvGrpSpPr>
          <p:cNvPr id="98" name="Google Shape;98;p15"/>
          <p:cNvGrpSpPr/>
          <p:nvPr/>
        </p:nvGrpSpPr>
        <p:grpSpPr>
          <a:xfrm>
            <a:off x="0" y="0"/>
            <a:ext cx="12192009" cy="6858001"/>
            <a:chOff x="0" y="0"/>
            <a:chExt cx="12192009" cy="6858001"/>
          </a:xfrm>
        </p:grpSpPr>
        <p:pic>
          <p:nvPicPr>
            <p:cNvPr id="99" name="Google Shape;99;p15"/>
            <p:cNvPicPr preferRelativeResize="0"/>
            <p:nvPr/>
          </p:nvPicPr>
          <p:blipFill rotWithShape="1">
            <a:blip r:embed="rId4">
              <a:alphaModFix/>
            </a:blip>
            <a:srcRect r="32244"/>
            <a:stretch/>
          </p:blipFill>
          <p:spPr>
            <a:xfrm>
              <a:off x="0" y="0"/>
              <a:ext cx="6546949" cy="6858001"/>
            </a:xfrm>
            <a:prstGeom prst="rect">
              <a:avLst/>
            </a:prstGeom>
            <a:noFill/>
            <a:ln>
              <a:noFill/>
            </a:ln>
          </p:spPr>
        </p:pic>
        <p:pic>
          <p:nvPicPr>
            <p:cNvPr id="100" name="Google Shape;100;p15"/>
            <p:cNvPicPr preferRelativeResize="0"/>
            <p:nvPr/>
          </p:nvPicPr>
          <p:blipFill rotWithShape="1">
            <a:blip r:embed="rId4">
              <a:alphaModFix/>
            </a:blip>
            <a:srcRect l="47597" r="30555"/>
            <a:stretch/>
          </p:blipFill>
          <p:spPr>
            <a:xfrm>
              <a:off x="6393324" y="0"/>
              <a:ext cx="2686499" cy="6858001"/>
            </a:xfrm>
            <a:prstGeom prst="rect">
              <a:avLst/>
            </a:prstGeom>
            <a:noFill/>
            <a:ln>
              <a:noFill/>
            </a:ln>
          </p:spPr>
        </p:pic>
        <p:pic>
          <p:nvPicPr>
            <p:cNvPr id="101" name="Google Shape;101;p15"/>
            <p:cNvPicPr preferRelativeResize="0"/>
            <p:nvPr/>
          </p:nvPicPr>
          <p:blipFill rotWithShape="1">
            <a:blip r:embed="rId4">
              <a:alphaModFix/>
            </a:blip>
            <a:srcRect l="66829"/>
            <a:stretch/>
          </p:blipFill>
          <p:spPr>
            <a:xfrm>
              <a:off x="8986933" y="0"/>
              <a:ext cx="3205076" cy="6858001"/>
            </a:xfrm>
            <a:prstGeom prst="rect">
              <a:avLst/>
            </a:prstGeom>
            <a:noFill/>
            <a:ln>
              <a:noFill/>
            </a:ln>
          </p:spPr>
        </p:pic>
      </p:grpSp>
      <p:sp>
        <p:nvSpPr>
          <p:cNvPr id="102" name="Google Shape;102;p15"/>
          <p:cNvSpPr txBox="1">
            <a:spLocks noGrp="1"/>
          </p:cNvSpPr>
          <p:nvPr>
            <p:ph type="ctrTitle"/>
          </p:nvPr>
        </p:nvSpPr>
        <p:spPr>
          <a:xfrm>
            <a:off x="4690275" y="301499"/>
            <a:ext cx="5063400" cy="548100"/>
          </a:xfrm>
          <a:prstGeom prst="rect">
            <a:avLst/>
          </a:prstGeom>
          <a:noFill/>
          <a:ln>
            <a:noFill/>
          </a:ln>
        </p:spPr>
        <p:txBody>
          <a:bodyPr spcFirstLastPara="1" wrap="square" lIns="91425" tIns="45700" rIns="91425" bIns="45700" anchor="b" anchorCtr="0">
            <a:noAutofit/>
          </a:bodyPr>
          <a:lstStyle/>
          <a:p>
            <a:pPr marL="0" marR="0" lvl="0" indent="0" algn="r" rtl="1">
              <a:lnSpc>
                <a:spcPct val="90000"/>
              </a:lnSpc>
              <a:spcBef>
                <a:spcPts val="0"/>
              </a:spcBef>
              <a:spcAft>
                <a:spcPts val="0"/>
              </a:spcAft>
              <a:buClr>
                <a:schemeClr val="lt1"/>
              </a:buClr>
              <a:buSzPts val="3959"/>
              <a:buFont typeface="Arial"/>
              <a:buNone/>
            </a:pPr>
            <a:r>
              <a:rPr lang="iw-IL"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אורן</a:t>
            </a:r>
            <a:r>
              <a:rPr lang="he-IL" sz="3600" b="1"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לאה גולדברג</a:t>
            </a:r>
            <a:endParaRPr sz="3600" b="1"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endParaRPr>
          </a:p>
        </p:txBody>
      </p:sp>
      <p:sp>
        <p:nvSpPr>
          <p:cNvPr id="103" name="Google Shape;103;p15"/>
          <p:cNvSpPr txBox="1"/>
          <p:nvPr/>
        </p:nvSpPr>
        <p:spPr>
          <a:xfrm>
            <a:off x="6808925" y="1323150"/>
            <a:ext cx="3232500" cy="38232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כָּאן לֹא אֶשְׁמַע אֶת קוֹל הַקּוּקִיָּה.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כָּאן לֹא יַחְבֹּשׁ הָעֵץ מִצְנֶפֶת שֶׁלֶג,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אֲבָל בְּצֵל הָאֳרָנִים הָאֵלֶּה </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כָּל יַלְדוּתִי שֶׁקָּמָה לִתְחִיָּה.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צִלְצוּל הַמְּחָטִים: הָיֹה הָיָה</a:t>
            </a:r>
            <a:endParaRPr sz="1800" b="1" i="0" u="none" strike="noStrike" cap="none">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אֶקְרָא מוֹלֶדֶת לְמֶרְחַב-הַשֶּׁלֶג,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לְקֶרַח יְרַקְרַק כּוֹבֵל הַפֶּלֶג,</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לִלְשׁוֹן הַשִּׁיר בְּאֶרֶץ נָכְרִיָּה.</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endParaRPr sz="12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a:latin typeface="Varela Round" panose="00000500000000000000" pitchFamily="2" charset="-79"/>
              <a:ea typeface="Secular One"/>
              <a:cs typeface="Varela Round" panose="00000500000000000000" pitchFamily="2" charset="-79"/>
              <a:sym typeface="Secular One"/>
            </a:endParaRPr>
          </a:p>
        </p:txBody>
      </p:sp>
      <p:sp>
        <p:nvSpPr>
          <p:cNvPr id="104" name="Google Shape;104;p15"/>
          <p:cNvSpPr txBox="1"/>
          <p:nvPr/>
        </p:nvSpPr>
        <p:spPr>
          <a:xfrm>
            <a:off x="2934750" y="2694750"/>
            <a:ext cx="3232500" cy="3141600"/>
          </a:xfrm>
          <a:prstGeom prst="rect">
            <a:avLst/>
          </a:prstGeom>
          <a:noFill/>
          <a:ln>
            <a:noFill/>
          </a:ln>
        </p:spPr>
        <p:txBody>
          <a:bodyPr spcFirstLastPara="1" wrap="square" lIns="91425" tIns="45700" rIns="91425" bIns="45700" anchor="t" anchorCtr="0">
            <a:noAutofit/>
          </a:bodyPr>
          <a:lstStyle/>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אוּלַי רַק צִפֳּרֵי-מַסָּע יוֹדְעוֹת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כְּשֶׁהֵן תְּלוּיוֹת בֵּין אֶרֶץ וְשָׁמַיִם -</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אֶת זֶה הַכְּאֵב שֶׁל שְׁתֵּי הַמּוֹלָדוֹת.</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 </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אִתְּכֶם אֲנִי נִשְׁתַּלְתִּי פַּעֲמַיִם,</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lt1"/>
              </a:buClr>
              <a:buSzPts val="1600"/>
              <a:buFont typeface="Calibri"/>
              <a:buNone/>
            </a:pPr>
            <a:r>
              <a:rPr lang="iw-IL" sz="1800" b="1" i="0" u="none" strike="noStrike" cap="none">
                <a:latin typeface="Varela Round" panose="00000500000000000000" pitchFamily="2" charset="-79"/>
                <a:ea typeface="Secular One"/>
                <a:cs typeface="Varela Round" panose="00000500000000000000" pitchFamily="2" charset="-79"/>
                <a:sym typeface="Secular One"/>
              </a:rPr>
              <a:t>אִתְּכֶם אֲנִי צָמַחְתִּי, אֳרָנִים,</a:t>
            </a:r>
            <a:br>
              <a:rPr lang="iw-IL" sz="1800" b="1" i="0" u="none" strike="noStrike" cap="none">
                <a:latin typeface="Varela Round" panose="00000500000000000000" pitchFamily="2" charset="-79"/>
                <a:ea typeface="Secular One"/>
                <a:cs typeface="Varela Round" panose="00000500000000000000" pitchFamily="2" charset="-79"/>
                <a:sym typeface="Secular One"/>
              </a:rPr>
            </a:br>
            <a:r>
              <a:rPr lang="iw-IL" sz="1800" b="1" i="0" u="none" strike="noStrike" cap="none">
                <a:latin typeface="Varela Round" panose="00000500000000000000" pitchFamily="2" charset="-79"/>
                <a:ea typeface="Secular One"/>
                <a:cs typeface="Varela Round" panose="00000500000000000000" pitchFamily="2" charset="-79"/>
                <a:sym typeface="Secular One"/>
              </a:rPr>
              <a:t>וְשָׁרָשַׁי בִּשְׁנֵי נוֹפִים שׁוֹנִים.</a:t>
            </a:r>
            <a:endParaRPr sz="1800" b="1">
              <a:latin typeface="Varela Round" panose="00000500000000000000" pitchFamily="2" charset="-79"/>
              <a:ea typeface="Secular One"/>
              <a:cs typeface="Varela Round" panose="00000500000000000000" pitchFamily="2" charset="-79"/>
              <a:sym typeface="Secular One"/>
            </a:endParaRPr>
          </a:p>
          <a:p>
            <a:pPr marL="0" marR="0" lvl="0" indent="0" algn="r" rtl="1">
              <a:lnSpc>
                <a:spcPct val="150000"/>
              </a:lnSpc>
              <a:spcBef>
                <a:spcPts val="0"/>
              </a:spcBef>
              <a:spcAft>
                <a:spcPts val="0"/>
              </a:spcAft>
              <a:buClr>
                <a:schemeClr val="dk1"/>
              </a:buClr>
              <a:buSzPts val="300"/>
              <a:buFont typeface="Calibri"/>
              <a:buNone/>
            </a:pPr>
            <a:endParaRPr sz="1200" b="1" i="0" u="none" strike="noStrike" cap="none">
              <a:latin typeface="Varela Round" panose="00000500000000000000" pitchFamily="2" charset="-79"/>
              <a:ea typeface="Secular One"/>
              <a:cs typeface="Varela Round" panose="00000500000000000000" pitchFamily="2" charset="-79"/>
              <a:sym typeface="Secular One"/>
            </a:endParaRPr>
          </a:p>
        </p:txBody>
      </p:sp>
      <p:sp>
        <p:nvSpPr>
          <p:cNvPr id="9" name="מלבן מעוגל 8"/>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0" name="מלבן מעוגל 9"/>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1" name="מלבן מעוגל 10"/>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2" name="מלבן מעוגל 11"/>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13" name="Google Shape;123;p17"/>
          <p:cNvSpPr/>
          <p:nvPr/>
        </p:nvSpPr>
        <p:spPr>
          <a:xfrm>
            <a:off x="988218" y="1436201"/>
            <a:ext cx="2783123" cy="895010"/>
          </a:xfrm>
          <a:prstGeom prst="flowChartAlternateProcess">
            <a:avLst/>
          </a:prstGeom>
          <a:solidFill>
            <a:schemeClr val="accent4">
              <a:lumMod val="40000"/>
              <a:lumOff val="60000"/>
            </a:schemeClr>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2400" b="1"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היכן ניתן לזהות את "שתי המולדות"?</a:t>
            </a:r>
            <a:endParaRPr sz="2400" b="1"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Tree>
    <p:extLst>
      <p:ext uri="{BB962C8B-B14F-4D97-AF65-F5344CB8AC3E}">
        <p14:creationId xmlns:p14="http://schemas.microsoft.com/office/powerpoint/2010/main" val="1500458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7"/>
        <p:cNvGrpSpPr/>
        <p:nvPr/>
      </p:nvGrpSpPr>
      <p:grpSpPr>
        <a:xfrm>
          <a:off x="0" y="0"/>
          <a:ext cx="0" cy="0"/>
          <a:chOff x="0" y="0"/>
          <a:chExt cx="0" cy="0"/>
        </a:xfrm>
      </p:grpSpPr>
      <p:sp>
        <p:nvSpPr>
          <p:cNvPr id="128" name="Google Shape;128;p18"/>
          <p:cNvSpPr/>
          <p:nvPr/>
        </p:nvSpPr>
        <p:spPr>
          <a:xfrm>
            <a:off x="3206236" y="172259"/>
            <a:ext cx="5844697" cy="1634490"/>
          </a:xfrm>
          <a:prstGeom prst="flowChartAlternateProcess">
            <a:avLst/>
          </a:prstGeom>
          <a:solidFill>
            <a:srgbClr val="F7CAAC"/>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גולדברג עולה ארצה בגיל</a:t>
            </a:r>
            <a:r>
              <a:rPr lang="he-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 24 (1935)</a:t>
            </a:r>
            <a:r>
              <a:rPr lang="iw-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 וכותבת:</a:t>
            </a:r>
            <a:endParaRPr dirty="0">
              <a:latin typeface="Varela Round" panose="00000500000000000000" pitchFamily="2" charset="-79"/>
              <a:ea typeface="Secular One"/>
              <a:cs typeface="Varela Round" panose="00000500000000000000" pitchFamily="2" charset="-79"/>
              <a:sym typeface="Secular One"/>
            </a:endParaRPr>
          </a:p>
          <a:p>
            <a:pPr marL="0" marR="0" lvl="0" indent="0" algn="ctr" rtl="1">
              <a:spcBef>
                <a:spcPts val="0"/>
              </a:spcBef>
              <a:spcAft>
                <a:spcPts val="0"/>
              </a:spcAft>
              <a:buNone/>
            </a:pPr>
            <a:endParaRPr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a:p>
            <a:pPr marL="0" marR="0" lvl="0" indent="0" algn="ctr" rtl="1">
              <a:spcBef>
                <a:spcPts val="0"/>
              </a:spcBef>
              <a:spcAft>
                <a:spcPts val="0"/>
              </a:spcAft>
              <a:buNone/>
            </a:pPr>
            <a:r>
              <a:rPr lang="iw-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הנוף[...] </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יבש, שרוף, זעום-פנים [...]</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רציתי ביער</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בירק ממש</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במעט רוך וריח אורן [...</a:t>
            </a:r>
            <a:r>
              <a:rPr lang="en-US" sz="1800" dirty="0">
                <a:latin typeface="Varela Round" panose="00000500000000000000" pitchFamily="2" charset="-79"/>
                <a:ea typeface="Secular One"/>
                <a:cs typeface="Varela Round" panose="00000500000000000000" pitchFamily="2" charset="-79"/>
                <a:sym typeface="Secular One"/>
              </a:rPr>
              <a:t>]</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אינני נקלטת בנוף"</a:t>
            </a:r>
            <a:endParaRPr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sp>
        <p:nvSpPr>
          <p:cNvPr id="129" name="Google Shape;129;p18"/>
          <p:cNvSpPr/>
          <p:nvPr/>
        </p:nvSpPr>
        <p:spPr>
          <a:xfrm>
            <a:off x="3206234" y="3747802"/>
            <a:ext cx="5844697" cy="2860358"/>
          </a:xfrm>
          <a:prstGeom prst="flowChartAlternateProcess">
            <a:avLst/>
          </a:prstGeom>
          <a:solidFill>
            <a:srgbClr val="FEE599"/>
          </a:solidFill>
          <a:ln w="12700" cap="flat" cmpd="sng">
            <a:solidFill>
              <a:schemeClr val="dk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1">
              <a:spcBef>
                <a:spcPts val="0"/>
              </a:spcBef>
              <a:spcAft>
                <a:spcPts val="0"/>
              </a:spcAft>
              <a:buNone/>
            </a:pPr>
            <a:r>
              <a:rPr lang="iw-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מאוחר יות</a:t>
            </a:r>
            <a:r>
              <a:rPr lang="he-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ר (1949), </a:t>
            </a:r>
            <a:r>
              <a:rPr lang="iw-IL"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rPr>
              <a:t>ניתן לראות שינוי ביחסה של המשוררת לנוף הישראלי:</a:t>
            </a:r>
            <a:endParaRPr dirty="0">
              <a:latin typeface="Varela Round" panose="00000500000000000000" pitchFamily="2" charset="-79"/>
              <a:ea typeface="Secular One"/>
              <a:cs typeface="Varela Round" panose="00000500000000000000" pitchFamily="2" charset="-79"/>
              <a:sym typeface="Secular One"/>
            </a:endParaRPr>
          </a:p>
          <a:p>
            <a:pPr marL="0" marR="0" lvl="0" indent="0" algn="ctr" rtl="1">
              <a:spcBef>
                <a:spcPts val="0"/>
              </a:spcBef>
              <a:spcAft>
                <a:spcPts val="0"/>
              </a:spcAft>
              <a:buNone/>
            </a:pPr>
            <a:endParaRPr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a:p>
            <a:pPr marL="0" marR="0" lvl="0" indent="0" algn="ctr" rtl="1">
              <a:spcBef>
                <a:spcPts val="0"/>
              </a:spcBef>
              <a:spcAft>
                <a:spcPts val="0"/>
              </a:spcAft>
              <a:buNone/>
            </a:pP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"מציירת יום-יום</a:t>
            </a:r>
            <a:r>
              <a:rPr lang="he-IL" sz="1800" dirty="0">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בעיקר קוצים ודרדרים למיניהם</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מה יפות הצורות שאפשר לגלות בצמחים הללו כאשר מתבוננים בהם היטב</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גם הצבעים יפים מאוד</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אותו חום-צהבהב מונוטוני כביכול של שדותינו בקיץ</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כמה גוונים יש בו</a:t>
            </a:r>
            <a:r>
              <a:rPr lang="he-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 </a:t>
            </a:r>
            <a:r>
              <a:rPr lang="iw-IL" sz="1800" i="0" u="none" strike="noStrike" cap="none" dirty="0">
                <a:solidFill>
                  <a:srgbClr val="000000"/>
                </a:solidFill>
                <a:latin typeface="Varela Round" panose="00000500000000000000" pitchFamily="2" charset="-79"/>
                <a:ea typeface="Secular One"/>
                <a:cs typeface="Varela Round" panose="00000500000000000000" pitchFamily="2" charset="-79"/>
                <a:sym typeface="Secular One"/>
              </a:rPr>
              <a:t>יום-יום אני מגלה משהו חדש"</a:t>
            </a:r>
            <a:endParaRPr sz="1800" i="0" u="none" strike="noStrike" cap="none" dirty="0">
              <a:solidFill>
                <a:schemeClr val="dk1"/>
              </a:solidFill>
              <a:latin typeface="Varela Round" panose="00000500000000000000" pitchFamily="2" charset="-79"/>
              <a:ea typeface="Secular One"/>
              <a:cs typeface="Varela Round" panose="00000500000000000000" pitchFamily="2" charset="-79"/>
              <a:sym typeface="Secular One"/>
            </a:endParaRPr>
          </a:p>
        </p:txBody>
      </p:sp>
      <p:pic>
        <p:nvPicPr>
          <p:cNvPr id="130" name="Google Shape;130;p18"/>
          <p:cNvPicPr preferRelativeResize="0"/>
          <p:nvPr/>
        </p:nvPicPr>
        <p:blipFill rotWithShape="1">
          <a:blip r:embed="rId4">
            <a:alphaModFix/>
          </a:blip>
          <a:srcRect/>
          <a:stretch/>
        </p:blipFill>
        <p:spPr>
          <a:xfrm>
            <a:off x="5369776" y="2018468"/>
            <a:ext cx="1517615" cy="1517615"/>
          </a:xfrm>
          <a:prstGeom prst="rect">
            <a:avLst/>
          </a:prstGeom>
          <a:noFill/>
          <a:ln>
            <a:noFill/>
          </a:ln>
        </p:spPr>
      </p:pic>
      <p:sp>
        <p:nvSpPr>
          <p:cNvPr id="5" name="מלבן מעוגל 4"/>
          <p:cNvSpPr/>
          <p:nvPr/>
        </p:nvSpPr>
        <p:spPr>
          <a:xfrm>
            <a:off x="7329949" y="6579191"/>
            <a:ext cx="5333866" cy="557618"/>
          </a:xfrm>
          <a:prstGeom prst="roundRect">
            <a:avLst>
              <a:gd name="adj" fmla="val 50000"/>
            </a:avLst>
          </a:prstGeom>
          <a:solidFill>
            <a:srgbClr val="6CF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6" name="מלבן מעוגל 5"/>
          <p:cNvSpPr/>
          <p:nvPr/>
        </p:nvSpPr>
        <p:spPr>
          <a:xfrm>
            <a:off x="9501144" y="6294301"/>
            <a:ext cx="3049656" cy="205899"/>
          </a:xfrm>
          <a:prstGeom prst="roundRect">
            <a:avLst>
              <a:gd name="adj" fmla="val 50000"/>
            </a:avLst>
          </a:prstGeom>
          <a:solidFill>
            <a:srgbClr val="BDE686"/>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7" name="מלבן מעוגל 6"/>
          <p:cNvSpPr/>
          <p:nvPr/>
        </p:nvSpPr>
        <p:spPr>
          <a:xfrm>
            <a:off x="9996883" y="-235260"/>
            <a:ext cx="2768497" cy="451249"/>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
        <p:nvSpPr>
          <p:cNvPr id="8" name="מלבן מעוגל 7"/>
          <p:cNvSpPr/>
          <p:nvPr/>
        </p:nvSpPr>
        <p:spPr>
          <a:xfrm>
            <a:off x="-501113" y="163632"/>
            <a:ext cx="1428110" cy="322428"/>
          </a:xfrm>
          <a:prstGeom prst="roundRect">
            <a:avLst>
              <a:gd name="adj" fmla="val 50000"/>
            </a:avLst>
          </a:prstGeom>
          <a:solidFill>
            <a:srgbClr val="192A72"/>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sz="1400"/>
          </a:p>
        </p:txBody>
      </p:sp>
    </p:spTree>
  </p:cSld>
  <p:clrMapOvr>
    <a:masterClrMapping/>
  </p:clrMapOvr>
</p:sld>
</file>

<file path=ppt/theme/theme1.xml><?xml version="1.0" encoding="utf-8"?>
<a:theme xmlns:a="http://schemas.openxmlformats.org/drawingml/2006/main" name="ערכת נושא Offic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1527</TotalTime>
  <Words>1061</Words>
  <Application>Microsoft Office PowerPoint</Application>
  <PresentationFormat>מסך רחב</PresentationFormat>
  <Paragraphs>119</Paragraphs>
  <Slides>23</Slides>
  <Notes>21</Notes>
  <HiddenSlides>0</HiddenSlides>
  <MMClips>0</MMClips>
  <ScaleCrop>false</ScaleCrop>
  <HeadingPairs>
    <vt:vector size="6" baseType="variant">
      <vt:variant>
        <vt:lpstr>גופנים בשימוש</vt:lpstr>
      </vt:variant>
      <vt:variant>
        <vt:i4>4</vt:i4>
      </vt:variant>
      <vt:variant>
        <vt:lpstr>ערכת נושא</vt:lpstr>
      </vt:variant>
      <vt:variant>
        <vt:i4>1</vt:i4>
      </vt:variant>
      <vt:variant>
        <vt:lpstr>כותרות שקופיות</vt:lpstr>
      </vt:variant>
      <vt:variant>
        <vt:i4>23</vt:i4>
      </vt:variant>
    </vt:vector>
  </HeadingPairs>
  <TitlesOfParts>
    <vt:vector size="28" baseType="lpstr">
      <vt:lpstr>Arial</vt:lpstr>
      <vt:lpstr>Varela Round</vt:lpstr>
      <vt:lpstr>Secular One</vt:lpstr>
      <vt:lpstr>Calibri</vt:lpstr>
      <vt:lpstr>ערכת נושא Office</vt:lpstr>
      <vt:lpstr>מערכת שידורים לאומית</vt:lpstr>
      <vt:lpstr>מצגת של PowerPoint‏</vt:lpstr>
      <vt:lpstr>אורן</vt:lpstr>
      <vt:lpstr>חוויית הגירה</vt:lpstr>
      <vt:lpstr>לאה גולדברג</vt:lpstr>
      <vt:lpstr>אורן/ לאה גולדברג</vt:lpstr>
      <vt:lpstr>מצגת של PowerPoint‏</vt:lpstr>
      <vt:lpstr>אורן/ לאה גולדברג</vt:lpstr>
      <vt:lpstr>מצגת של PowerPoint‏</vt:lpstr>
      <vt:lpstr>מצגת של PowerPoint‏</vt:lpstr>
      <vt:lpstr>בית א'</vt:lpstr>
      <vt:lpstr>בית ב'</vt:lpstr>
      <vt:lpstr>מצגת של PowerPoint‏</vt:lpstr>
      <vt:lpstr>מצגת של PowerPoint‏</vt:lpstr>
      <vt:lpstr>מוטיב הכפילות</vt:lpstr>
      <vt:lpstr>מוטיב האורן</vt:lpstr>
      <vt:lpstr>שאלות לתרגול</vt:lpstr>
      <vt:lpstr>שאלות לתרגול</vt:lpstr>
      <vt:lpstr>שאלות לתרגול</vt:lpstr>
      <vt:lpstr>מצגת של PowerPoint‏</vt:lpstr>
      <vt:lpstr>שאלות לתרגול</vt:lpstr>
      <vt:lpstr>שאלות לתרגול</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אורן</dc:title>
  <dc:creator>User</dc:creator>
  <cp:lastModifiedBy>שני שמלה/Shani Chemla</cp:lastModifiedBy>
  <cp:revision>8</cp:revision>
  <dcterms:modified xsi:type="dcterms:W3CDTF">2022-01-09T13:49:52Z</dcterms:modified>
</cp:coreProperties>
</file>