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1"/>
  </p:notesMasterIdLst>
  <p:sldIdLst>
    <p:sldId id="257" r:id="rId2"/>
    <p:sldId id="262" r:id="rId3"/>
    <p:sldId id="321" r:id="rId4"/>
    <p:sldId id="322" r:id="rId5"/>
    <p:sldId id="317" r:id="rId6"/>
    <p:sldId id="323" r:id="rId7"/>
    <p:sldId id="314" r:id="rId8"/>
    <p:sldId id="319" r:id="rId9"/>
    <p:sldId id="291" r:id="rId10"/>
  </p:sldIdLst>
  <p:sldSz cx="12190413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102" y="30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ז'/שבט/תשפ"ב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8381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8429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2390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8171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281" y="2693988"/>
            <a:ext cx="10361851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616" y="6410587"/>
            <a:ext cx="3245977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ם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117" y="2918492"/>
            <a:ext cx="10872000" cy="7200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738117" y="3655832"/>
            <a:ext cx="10872000" cy="720000"/>
          </a:xfrm>
        </p:spPr>
        <p:txBody>
          <a:bodyPr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 lIns="36000" tIns="0" rIns="36000" bIns="0">
            <a:noAutofit/>
          </a:bodyPr>
          <a:lstStyle>
            <a:lvl1pPr>
              <a:defRPr sz="48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06" y="1195757"/>
            <a:ext cx="11160000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11159999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06" y="1725681"/>
            <a:ext cx="11160000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ז'/שבט/תשפ"ב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53" r:id="rId4"/>
    <p:sldLayoutId id="2147483663" r:id="rId5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1.mp3"/><Relationship Id="rId7" Type="http://schemas.openxmlformats.org/officeDocument/2006/relationships/image" Target="../media/image5.jpeg"/><Relationship Id="rId2" Type="http://schemas.microsoft.com/office/2007/relationships/media" Target="../media/media1.mp3"/><Relationship Id="rId1" Type="http://schemas.openxmlformats.org/officeDocument/2006/relationships/video" Target="https://www.youtube.com/embed/PPOGLdhm07I?feature=oembed" TargetMode="External"/><Relationship Id="rId6" Type="http://schemas.openxmlformats.org/officeDocument/2006/relationships/hyperlink" Target="https://www.youtube.com/watch?v=PPOGLdhm07I" TargetMode="Externa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  <p:sp>
        <p:nvSpPr>
          <p:cNvPr id="12290" name="AutoShape 2" descr="5המקצבים-ילדים והורים |... | תנועה מודעת | חמשת המקצבים - דרך הגוף ..."/>
          <p:cNvSpPr>
            <a:spLocks noChangeAspect="1" noChangeArrowheads="1"/>
          </p:cNvSpPr>
          <p:nvPr/>
        </p:nvSpPr>
        <p:spPr bwMode="auto">
          <a:xfrm>
            <a:off x="1196975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2292" name="AutoShape 4" descr="קיר מדבקת מדבקות ויניל ציטוט CaCar ספורט ילדים רוקדים אמנות וול ..."/>
          <p:cNvSpPr>
            <a:spLocks noChangeAspect="1" noChangeArrowheads="1"/>
          </p:cNvSpPr>
          <p:nvPr/>
        </p:nvSpPr>
        <p:spPr bwMode="auto">
          <a:xfrm>
            <a:off x="1196975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2294" name="AutoShape 6" descr="קיר מדבקת מדבקות ויניל ציטוט CaCar ספורט ילדים רוקדים אמנות וול ..."/>
          <p:cNvSpPr>
            <a:spLocks noChangeAspect="1" noChangeArrowheads="1"/>
          </p:cNvSpPr>
          <p:nvPr/>
        </p:nvSpPr>
        <p:spPr bwMode="auto">
          <a:xfrm>
            <a:off x="1196975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2296" name="AutoShape 8" descr="קיר מדבקת מדבקות ויניל ציטוט CaCar ספורט ילדים רוקדים אמנות וול ..."/>
          <p:cNvSpPr>
            <a:spLocks noChangeAspect="1" noChangeArrowheads="1"/>
          </p:cNvSpPr>
          <p:nvPr/>
        </p:nvSpPr>
        <p:spPr bwMode="auto">
          <a:xfrm>
            <a:off x="1196975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טיול בריקוד ושיר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659206" y="2937967"/>
            <a:ext cx="10872000" cy="720000"/>
          </a:xfrm>
        </p:spPr>
        <p:txBody>
          <a:bodyPr/>
          <a:lstStyle/>
          <a:p>
            <a:r>
              <a:rPr lang="he-IL" sz="3600" dirty="0">
                <a:sym typeface="Varela Round"/>
              </a:rPr>
              <a:t>עם </a:t>
            </a:r>
            <a:r>
              <a:rPr sz="3600">
                <a:sym typeface="Varela Round"/>
              </a:rPr>
              <a:t>קורין ברמן</a:t>
            </a:r>
            <a:endParaRPr lang="he-IL" sz="3600" dirty="0">
              <a:sym typeface="Varela Round"/>
            </a:endParaRPr>
          </a:p>
        </p:txBody>
      </p:sp>
      <p:sp>
        <p:nvSpPr>
          <p:cNvPr id="11266" name="AutoShape 2" descr="5המקצבים-ילדים והורים |... | תנועה מודעת | חמשת המקצבים - דרך הגוף ..."/>
          <p:cNvSpPr>
            <a:spLocks noChangeAspect="1" noChangeArrowheads="1"/>
          </p:cNvSpPr>
          <p:nvPr/>
        </p:nvSpPr>
        <p:spPr bwMode="auto">
          <a:xfrm>
            <a:off x="1196975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268" name="AutoShape 4" descr="5המקצבים-ילדים והורים |... | תנועה מודעת | חמשת המקצבים - דרך הגוף ..."/>
          <p:cNvSpPr>
            <a:spLocks noChangeAspect="1" noChangeArrowheads="1"/>
          </p:cNvSpPr>
          <p:nvPr/>
        </p:nvSpPr>
        <p:spPr bwMode="auto">
          <a:xfrm>
            <a:off x="1196975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26" name="Picture 2" descr="Kids going for a walk">
            <a:extLst>
              <a:ext uri="{FF2B5EF4-FFF2-40B4-BE49-F238E27FC236}">
                <a16:creationId xmlns:a16="http://schemas.microsoft.com/office/drawing/2014/main" id="{A6F7AEAE-A856-4D01-A173-C2EAE18FCF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78" b="86095" l="0" r="99408">
                        <a14:foregroundMark x1="99112" y1="31065" x2="84024" y2="30473"/>
                        <a14:foregroundMark x1="84024" y1="30473" x2="70414" y2="38166"/>
                        <a14:foregroundMark x1="70414" y1="38166" x2="40237" y2="29290"/>
                        <a14:foregroundMark x1="40237" y1="29290" x2="9172" y2="34615"/>
                        <a14:foregroundMark x1="9172" y1="34615" x2="0" y2="49704"/>
                        <a14:foregroundMark x1="0" y1="49704" x2="1183" y2="68343"/>
                        <a14:foregroundMark x1="1183" y1="68343" x2="13314" y2="83136"/>
                        <a14:foregroundMark x1="13314" y1="83136" x2="31065" y2="91124"/>
                        <a14:foregroundMark x1="31065" y1="91124" x2="74260" y2="84615"/>
                        <a14:foregroundMark x1="74260" y1="84615" x2="90533" y2="77811"/>
                        <a14:foregroundMark x1="90533" y1="77811" x2="99408" y2="33432"/>
                        <a14:foregroundMark x1="99408" y1="33432" x2="97041" y2="31065"/>
                        <a14:foregroundMark x1="11538" y1="32249" x2="6213" y2="47337"/>
                        <a14:foregroundMark x1="6213" y1="47337" x2="5030" y2="64497"/>
                        <a14:foregroundMark x1="5030" y1="64497" x2="8876" y2="80178"/>
                        <a14:foregroundMark x1="8876" y1="80178" x2="25740" y2="82249"/>
                        <a14:foregroundMark x1="25740" y1="82249" x2="95266" y2="77515"/>
                        <a14:foregroundMark x1="8284" y1="31065" x2="0" y2="77811"/>
                        <a14:foregroundMark x1="0" y1="77811" x2="8284" y2="84320"/>
                        <a14:foregroundMark x1="99704" y1="56805" x2="97929" y2="74852"/>
                        <a14:foregroundMark x1="97929" y1="74852" x2="85799" y2="80473"/>
                        <a14:foregroundMark x1="87278" y1="45858" x2="31065" y2="40237"/>
                        <a14:foregroundMark x1="31065" y1="40237" x2="16272" y2="48521"/>
                        <a14:foregroundMark x1="16272" y1="48521" x2="8580" y2="62130"/>
                        <a14:foregroundMark x1="8580" y1="62130" x2="8876" y2="81657"/>
                        <a14:foregroundMark x1="8876" y1="81657" x2="24852" y2="91420"/>
                        <a14:foregroundMark x1="24852" y1="91420" x2="50888" y2="97337"/>
                        <a14:foregroundMark x1="50888" y1="97337" x2="69822" y2="94083"/>
                        <a14:foregroundMark x1="69822" y1="94083" x2="83136" y2="86095"/>
                        <a14:foregroundMark x1="83136" y1="86095" x2="91716" y2="72189"/>
                        <a14:foregroundMark x1="91716" y1="72189" x2="93491" y2="55030"/>
                        <a14:foregroundMark x1="93491" y1="55030" x2="86982" y2="45266"/>
                        <a14:foregroundMark x1="84320" y1="56509" x2="84320" y2="56509"/>
                        <a14:foregroundMark x1="80178" y1="55917" x2="80178" y2="55917"/>
                        <a14:foregroundMark x1="84024" y1="44675" x2="74260" y2="60355"/>
                        <a14:foregroundMark x1="74260" y1="60355" x2="86391" y2="70710"/>
                        <a14:foregroundMark x1="86391" y1="70710" x2="94083" y2="56509"/>
                        <a14:foregroundMark x1="94083" y1="56509" x2="84024" y2="50296"/>
                        <a14:foregroundMark x1="89349" y1="58876" x2="89349" y2="58876"/>
                        <a14:foregroundMark x1="88166" y1="57692" x2="88166" y2="57692"/>
                        <a14:foregroundMark x1="88166" y1="55917" x2="88166" y2="55917"/>
                        <a14:foregroundMark x1="87870" y1="51479" x2="76923" y2="62426"/>
                        <a14:foregroundMark x1="76923" y1="62426" x2="81657" y2="77811"/>
                        <a14:foregroundMark x1="81657" y1="77811" x2="90828" y2="64201"/>
                        <a14:foregroundMark x1="90828" y1="64201" x2="86095" y2="53550"/>
                        <a14:foregroundMark x1="62130" y1="70118" x2="59763" y2="71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483" b="17682"/>
          <a:stretch/>
        </p:blipFill>
        <p:spPr bwMode="auto">
          <a:xfrm>
            <a:off x="484187" y="4620167"/>
            <a:ext cx="3861559" cy="200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cs typeface="Varela Round"/>
              </a:rPr>
              <a:t>מה נעשה היום? 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1666368" y="1010111"/>
            <a:ext cx="8998828" cy="4151976"/>
          </a:xfrm>
        </p:spPr>
        <p:txBody>
          <a:bodyPr/>
          <a:lstStyle/>
          <a:p>
            <a:pPr>
              <a:lnSpc>
                <a:spcPct val="250000"/>
              </a:lnSpc>
            </a:pPr>
            <a:r>
              <a:rPr lang="he-IL" sz="3200" dirty="0">
                <a:cs typeface="Varela Round"/>
              </a:rPr>
              <a:t>נשיר שיר  </a:t>
            </a:r>
            <a:r>
              <a:rPr sz="3200" dirty="0">
                <a:cs typeface="Varela Round"/>
              </a:rPr>
              <a:t>יש לי חבר/ נעמי שמר</a:t>
            </a:r>
            <a:r>
              <a:rPr lang="he-IL" sz="3200" dirty="0">
                <a:cs typeface="Varela Round"/>
              </a:rPr>
              <a:t>          </a:t>
            </a:r>
          </a:p>
          <a:p>
            <a:pPr>
              <a:lnSpc>
                <a:spcPct val="250000"/>
              </a:lnSpc>
            </a:pPr>
            <a:r>
              <a:rPr lang="he-IL" sz="3200" dirty="0">
                <a:cs typeface="Varela Round"/>
              </a:rPr>
              <a:t>נ</a:t>
            </a:r>
            <a:r>
              <a:rPr sz="3200" dirty="0">
                <a:cs typeface="Varela Round"/>
              </a:rPr>
              <a:t>רקוד ריקוד</a:t>
            </a:r>
            <a:r>
              <a:rPr lang="he-IL" sz="3200" dirty="0">
                <a:cs typeface="Varela Round"/>
              </a:rPr>
              <a:t>     </a:t>
            </a:r>
          </a:p>
          <a:p>
            <a:pPr>
              <a:lnSpc>
                <a:spcPct val="250000"/>
              </a:lnSpc>
            </a:pPr>
            <a:r>
              <a:rPr sz="3200" dirty="0">
                <a:cs typeface="Varela Round"/>
              </a:rPr>
              <a:t>נצא לטיול דמיוני</a:t>
            </a:r>
            <a:endParaRPr lang="he-IL" sz="3200" dirty="0">
              <a:cs typeface="Varela Round"/>
            </a:endParaRPr>
          </a:p>
        </p:txBody>
      </p:sp>
      <p:pic>
        <p:nvPicPr>
          <p:cNvPr id="13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D087AF48-F1DD-419F-A86B-42EDB46978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977" y="1549817"/>
            <a:ext cx="1196233" cy="820541"/>
          </a:xfrm>
          <a:prstGeom prst="rect">
            <a:avLst/>
          </a:prstGeom>
        </p:spPr>
      </p:pic>
      <p:sp>
        <p:nvSpPr>
          <p:cNvPr id="9218" name="AutoShape 2" descr="5המקצבים-ילדים והורים |... | תנועה מודעת | חמשת המקצבים - דרך הגוף ..."/>
          <p:cNvSpPr>
            <a:spLocks noChangeAspect="1" noChangeArrowheads="1"/>
          </p:cNvSpPr>
          <p:nvPr/>
        </p:nvSpPr>
        <p:spPr bwMode="auto">
          <a:xfrm>
            <a:off x="1196975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9220" name="AutoShape 4" descr="5המקצבים-ילדים והורים |... | תנועה מודעת | חמשת המקצבים - דרך הגוף ..."/>
          <p:cNvSpPr>
            <a:spLocks noChangeAspect="1" noChangeArrowheads="1"/>
          </p:cNvSpPr>
          <p:nvPr/>
        </p:nvSpPr>
        <p:spPr bwMode="auto">
          <a:xfrm>
            <a:off x="1196975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9222" name="AutoShape 6" descr="5המקצבים-ילדים והורים |... | תנועה מודעת | חמשת המקצבים - דרך הגוף ..."/>
          <p:cNvSpPr>
            <a:spLocks noChangeAspect="1" noChangeArrowheads="1"/>
          </p:cNvSpPr>
          <p:nvPr/>
        </p:nvSpPr>
        <p:spPr bwMode="auto">
          <a:xfrm>
            <a:off x="1196975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" name="Picture 2" descr="Kids going for a walk">
            <a:extLst>
              <a:ext uri="{FF2B5EF4-FFF2-40B4-BE49-F238E27FC236}">
                <a16:creationId xmlns:a16="http://schemas.microsoft.com/office/drawing/2014/main" id="{66ADC03D-4C83-4359-BFBF-8F8FD75574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178" b="86095" l="0" r="99408">
                        <a14:foregroundMark x1="99112" y1="31065" x2="84024" y2="30473"/>
                        <a14:foregroundMark x1="84024" y1="30473" x2="70414" y2="38166"/>
                        <a14:foregroundMark x1="70414" y1="38166" x2="40237" y2="29290"/>
                        <a14:foregroundMark x1="40237" y1="29290" x2="9172" y2="34615"/>
                        <a14:foregroundMark x1="9172" y1="34615" x2="0" y2="49704"/>
                        <a14:foregroundMark x1="0" y1="49704" x2="1183" y2="68343"/>
                        <a14:foregroundMark x1="1183" y1="68343" x2="13314" y2="83136"/>
                        <a14:foregroundMark x1="13314" y1="83136" x2="31065" y2="91124"/>
                        <a14:foregroundMark x1="31065" y1="91124" x2="74260" y2="84615"/>
                        <a14:foregroundMark x1="74260" y1="84615" x2="90533" y2="77811"/>
                        <a14:foregroundMark x1="90533" y1="77811" x2="99408" y2="33432"/>
                        <a14:foregroundMark x1="99408" y1="33432" x2="97041" y2="31065"/>
                        <a14:foregroundMark x1="11538" y1="32249" x2="6213" y2="47337"/>
                        <a14:foregroundMark x1="6213" y1="47337" x2="5030" y2="64497"/>
                        <a14:foregroundMark x1="5030" y1="64497" x2="8876" y2="80178"/>
                        <a14:foregroundMark x1="8876" y1="80178" x2="25740" y2="82249"/>
                        <a14:foregroundMark x1="25740" y1="82249" x2="95266" y2="77515"/>
                        <a14:foregroundMark x1="8284" y1="31065" x2="0" y2="77811"/>
                        <a14:foregroundMark x1="0" y1="77811" x2="8284" y2="84320"/>
                        <a14:foregroundMark x1="99704" y1="56805" x2="97929" y2="74852"/>
                        <a14:foregroundMark x1="97929" y1="74852" x2="85799" y2="80473"/>
                        <a14:foregroundMark x1="87278" y1="45858" x2="31065" y2="40237"/>
                        <a14:foregroundMark x1="31065" y1="40237" x2="16272" y2="48521"/>
                        <a14:foregroundMark x1="16272" y1="48521" x2="8580" y2="62130"/>
                        <a14:foregroundMark x1="8580" y1="62130" x2="8876" y2="81657"/>
                        <a14:foregroundMark x1="8876" y1="81657" x2="24852" y2="91420"/>
                        <a14:foregroundMark x1="24852" y1="91420" x2="50888" y2="97337"/>
                        <a14:foregroundMark x1="50888" y1="97337" x2="69822" y2="94083"/>
                        <a14:foregroundMark x1="69822" y1="94083" x2="83136" y2="86095"/>
                        <a14:foregroundMark x1="83136" y1="86095" x2="91716" y2="72189"/>
                        <a14:foregroundMark x1="91716" y1="72189" x2="93491" y2="55030"/>
                        <a14:foregroundMark x1="93491" y1="55030" x2="86982" y2="45266"/>
                        <a14:foregroundMark x1="84320" y1="56509" x2="84320" y2="56509"/>
                        <a14:foregroundMark x1="80178" y1="55917" x2="80178" y2="55917"/>
                        <a14:foregroundMark x1="84024" y1="44675" x2="74260" y2="60355"/>
                        <a14:foregroundMark x1="74260" y1="60355" x2="86391" y2="70710"/>
                        <a14:foregroundMark x1="86391" y1="70710" x2="94083" y2="56509"/>
                        <a14:foregroundMark x1="94083" y1="56509" x2="84024" y2="50296"/>
                        <a14:foregroundMark x1="89349" y1="58876" x2="89349" y2="58876"/>
                        <a14:foregroundMark x1="88166" y1="57692" x2="88166" y2="57692"/>
                        <a14:foregroundMark x1="88166" y1="55917" x2="88166" y2="55917"/>
                        <a14:foregroundMark x1="87870" y1="51479" x2="76923" y2="62426"/>
                        <a14:foregroundMark x1="76923" y1="62426" x2="81657" y2="77811"/>
                        <a14:foregroundMark x1="81657" y1="77811" x2="90828" y2="64201"/>
                        <a14:foregroundMark x1="90828" y1="64201" x2="86095" y2="53550"/>
                        <a14:foregroundMark x1="62130" y1="70118" x2="59763" y2="71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483" b="17682"/>
          <a:stretch/>
        </p:blipFill>
        <p:spPr bwMode="auto">
          <a:xfrm>
            <a:off x="4476790" y="3937650"/>
            <a:ext cx="2567409" cy="133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203885562">
            <a:extLst>
              <a:ext uri="{FF2B5EF4-FFF2-40B4-BE49-F238E27FC236}">
                <a16:creationId xmlns:a16="http://schemas.microsoft.com/office/drawing/2014/main" id="{481D6BF2-66C9-494C-B090-849A985B04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" t="66601" r="36322" b="-2625"/>
          <a:stretch/>
        </p:blipFill>
        <p:spPr bwMode="auto">
          <a:xfrm>
            <a:off x="5288811" y="2453639"/>
            <a:ext cx="2567409" cy="148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536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1114550" y="5135887"/>
            <a:ext cx="11160000" cy="720000"/>
          </a:xfrm>
        </p:spPr>
        <p:txBody>
          <a:bodyPr/>
          <a:lstStyle/>
          <a:p>
            <a:r>
              <a:rPr lang="he-IL" sz="3200" dirty="0"/>
              <a:t>אוסף צילומי אויר של ישראל </a:t>
            </a:r>
            <a:endParaRPr lang="he-IL" sz="3200" dirty="0">
              <a:hlinkClick r:id="rId6"/>
            </a:endParaRPr>
          </a:p>
        </p:txBody>
      </p:sp>
      <p:sp>
        <p:nvSpPr>
          <p:cNvPr id="9218" name="AutoShape 2" descr="5המקצבים-ילדים והורים |... | תנועה מודעת | חמשת המקצבים - דרך הגוף ..."/>
          <p:cNvSpPr>
            <a:spLocks noChangeAspect="1" noChangeArrowheads="1"/>
          </p:cNvSpPr>
          <p:nvPr/>
        </p:nvSpPr>
        <p:spPr bwMode="auto">
          <a:xfrm>
            <a:off x="1196975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9220" name="AutoShape 4" descr="5המקצבים-ילדים והורים |... | תנועה מודעת | חמשת המקצבים - דרך הגוף ..."/>
          <p:cNvSpPr>
            <a:spLocks noChangeAspect="1" noChangeArrowheads="1"/>
          </p:cNvSpPr>
          <p:nvPr/>
        </p:nvSpPr>
        <p:spPr bwMode="auto">
          <a:xfrm>
            <a:off x="1196975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9222" name="AutoShape 6" descr="5המקצבים-ילדים והורים |... | תנועה מודעת | חמשת המקצבים - דרך הגוף ..."/>
          <p:cNvSpPr>
            <a:spLocks noChangeAspect="1" noChangeArrowheads="1"/>
          </p:cNvSpPr>
          <p:nvPr/>
        </p:nvSpPr>
        <p:spPr bwMode="auto">
          <a:xfrm>
            <a:off x="1196975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" name="מדיה מקוונת 1" title="ￗﾐￗﾕￗﾡￗﾣ ￗﾦￗﾙￗﾜￗﾕￗﾞￗﾙ ￗﾐￗﾕￗﾕￗﾙￗﾨ ￗﾩￗﾜ ￗﾙￗﾩￗﾨￗﾐￗﾜ">
            <a:hlinkClick r:id="" action="ppaction://media"/>
            <a:extLst>
              <a:ext uri="{FF2B5EF4-FFF2-40B4-BE49-F238E27FC236}">
                <a16:creationId xmlns:a16="http://schemas.microsoft.com/office/drawing/2014/main" id="{29A7475B-B433-41FA-97E7-A0ECAA67DC0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3341846" y="1207860"/>
            <a:ext cx="6908800" cy="3886200"/>
          </a:xfrm>
          <a:prstGeom prst="rect">
            <a:avLst/>
          </a:prstGeom>
        </p:spPr>
      </p:pic>
      <p:pic>
        <p:nvPicPr>
          <p:cNvPr id="8" name="יש לי חבר (רינת גבאי) - יום העצמאות ב ילדות ישראלית">
            <a:hlinkClick r:id="" action="ppaction://media"/>
            <a:extLst>
              <a:ext uri="{FF2B5EF4-FFF2-40B4-BE49-F238E27FC236}">
                <a16:creationId xmlns:a16="http://schemas.microsoft.com/office/drawing/2014/main" id="{5393014A-E302-44B7-BD85-F810E6908BF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91540" y="362387"/>
            <a:ext cx="1141413" cy="1141413"/>
          </a:xfrm>
          <a:prstGeom prst="rect">
            <a:avLst/>
          </a:prstGeom>
        </p:spPr>
      </p:pic>
      <p:sp>
        <p:nvSpPr>
          <p:cNvPr id="9" name="כותרת 6">
            <a:extLst>
              <a:ext uri="{FF2B5EF4-FFF2-40B4-BE49-F238E27FC236}">
                <a16:creationId xmlns:a16="http://schemas.microsoft.com/office/drawing/2014/main" id="{2D8478D5-4484-4FB2-88E9-FBE8A4177D02}"/>
              </a:ext>
            </a:extLst>
          </p:cNvPr>
          <p:cNvSpPr txBox="1">
            <a:spLocks/>
          </p:cNvSpPr>
          <p:nvPr/>
        </p:nvSpPr>
        <p:spPr>
          <a:xfrm>
            <a:off x="891540" y="186513"/>
            <a:ext cx="11160000" cy="72000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r>
              <a:rPr lang="he-IL" sz="3200" dirty="0"/>
              <a:t>שיר יש לי חבר/נעמי שמר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BE5E88F2-62AD-4668-B9DD-7D12C13D2F44}"/>
              </a:ext>
            </a:extLst>
          </p:cNvPr>
          <p:cNvSpPr/>
          <p:nvPr/>
        </p:nvSpPr>
        <p:spPr>
          <a:xfrm>
            <a:off x="-99059" y="6502209"/>
            <a:ext cx="74363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400" dirty="0">
                <a:solidFill>
                  <a:schemeClr val="bg1"/>
                </a:solidFill>
              </a:rPr>
              <a:t>שיר -יש לי חבר, מילים לחן: נעמי שמר, ביצוע: רינת גבאי בשיר ילדים ליום העצמאות, ערוץ הופ</a:t>
            </a:r>
          </a:p>
        </p:txBody>
      </p:sp>
    </p:spTree>
    <p:extLst>
      <p:ext uri="{BB962C8B-B14F-4D97-AF65-F5344CB8AC3E}">
        <p14:creationId xmlns:p14="http://schemas.microsoft.com/office/powerpoint/2010/main" val="130232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90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cs typeface="Varela Round"/>
              </a:rPr>
              <a:t>מה עשינו היום?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1933068" y="1652974"/>
            <a:ext cx="8998828" cy="415197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he-IL" sz="3200" dirty="0">
                <a:cs typeface="Varela Round"/>
              </a:rPr>
              <a:t>שרנו שיר </a:t>
            </a:r>
            <a:r>
              <a:rPr sz="3200">
                <a:cs typeface="Varela Round"/>
              </a:rPr>
              <a:t>יש לי חבר/נעמי שמר</a:t>
            </a:r>
            <a:r>
              <a:rPr lang="he-IL" sz="3200" dirty="0">
                <a:cs typeface="Varela Round"/>
              </a:rPr>
              <a:t>       </a:t>
            </a:r>
          </a:p>
          <a:p>
            <a:pPr>
              <a:lnSpc>
                <a:spcPct val="200000"/>
              </a:lnSpc>
            </a:pPr>
            <a:r>
              <a:rPr sz="3200">
                <a:cs typeface="Varela Round"/>
              </a:rPr>
              <a:t>רקדנו ריקוד </a:t>
            </a:r>
            <a:endParaRPr lang="he-IL" sz="3200" dirty="0">
              <a:cs typeface="Varela Round"/>
            </a:endParaRPr>
          </a:p>
          <a:p>
            <a:pPr>
              <a:lnSpc>
                <a:spcPct val="200000"/>
              </a:lnSpc>
            </a:pPr>
            <a:r>
              <a:rPr sz="3200">
                <a:cs typeface="Varela Round"/>
              </a:rPr>
              <a:t>יצאנו לטיול דמיוני </a:t>
            </a:r>
          </a:p>
        </p:txBody>
      </p:sp>
      <p:pic>
        <p:nvPicPr>
          <p:cNvPr id="13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D087AF48-F1DD-419F-A86B-42EDB46978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054" y="1763765"/>
            <a:ext cx="1196233" cy="820541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A95BE0B-6C2D-4283-A2B4-A21803FC1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80" y="3449438"/>
            <a:ext cx="2376060" cy="237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91F5B320-0FA6-4216-B79C-43386D19CD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250" y="2746364"/>
            <a:ext cx="654630" cy="654630"/>
          </a:xfrm>
          <a:prstGeom prst="rect">
            <a:avLst/>
          </a:prstGeom>
        </p:spPr>
      </p:pic>
      <p:pic>
        <p:nvPicPr>
          <p:cNvPr id="11" name="Picture 2" descr="Kids going for a walk">
            <a:extLst>
              <a:ext uri="{FF2B5EF4-FFF2-40B4-BE49-F238E27FC236}">
                <a16:creationId xmlns:a16="http://schemas.microsoft.com/office/drawing/2014/main" id="{EB6AA39E-3D21-449E-9B53-9BF8D5D4A0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178" b="86095" l="0" r="99408">
                        <a14:foregroundMark x1="99112" y1="31065" x2="84024" y2="30473"/>
                        <a14:foregroundMark x1="84024" y1="30473" x2="70414" y2="38166"/>
                        <a14:foregroundMark x1="70414" y1="38166" x2="40237" y2="29290"/>
                        <a14:foregroundMark x1="40237" y1="29290" x2="9172" y2="34615"/>
                        <a14:foregroundMark x1="9172" y1="34615" x2="0" y2="49704"/>
                        <a14:foregroundMark x1="0" y1="49704" x2="1183" y2="68343"/>
                        <a14:foregroundMark x1="1183" y1="68343" x2="13314" y2="83136"/>
                        <a14:foregroundMark x1="13314" y1="83136" x2="31065" y2="91124"/>
                        <a14:foregroundMark x1="31065" y1="91124" x2="74260" y2="84615"/>
                        <a14:foregroundMark x1="74260" y1="84615" x2="90533" y2="77811"/>
                        <a14:foregroundMark x1="90533" y1="77811" x2="99408" y2="33432"/>
                        <a14:foregroundMark x1="99408" y1="33432" x2="97041" y2="31065"/>
                        <a14:foregroundMark x1="11538" y1="32249" x2="6213" y2="47337"/>
                        <a14:foregroundMark x1="6213" y1="47337" x2="5030" y2="64497"/>
                        <a14:foregroundMark x1="5030" y1="64497" x2="8876" y2="80178"/>
                        <a14:foregroundMark x1="8876" y1="80178" x2="25740" y2="82249"/>
                        <a14:foregroundMark x1="25740" y1="82249" x2="95266" y2="77515"/>
                        <a14:foregroundMark x1="8284" y1="31065" x2="0" y2="77811"/>
                        <a14:foregroundMark x1="0" y1="77811" x2="8284" y2="84320"/>
                        <a14:foregroundMark x1="99704" y1="56805" x2="97929" y2="74852"/>
                        <a14:foregroundMark x1="97929" y1="74852" x2="85799" y2="80473"/>
                        <a14:foregroundMark x1="87278" y1="45858" x2="31065" y2="40237"/>
                        <a14:foregroundMark x1="31065" y1="40237" x2="16272" y2="48521"/>
                        <a14:foregroundMark x1="16272" y1="48521" x2="8580" y2="62130"/>
                        <a14:foregroundMark x1="8580" y1="62130" x2="8876" y2="81657"/>
                        <a14:foregroundMark x1="8876" y1="81657" x2="24852" y2="91420"/>
                        <a14:foregroundMark x1="24852" y1="91420" x2="50888" y2="97337"/>
                        <a14:foregroundMark x1="50888" y1="97337" x2="69822" y2="94083"/>
                        <a14:foregroundMark x1="69822" y1="94083" x2="83136" y2="86095"/>
                        <a14:foregroundMark x1="83136" y1="86095" x2="91716" y2="72189"/>
                        <a14:foregroundMark x1="91716" y1="72189" x2="93491" y2="55030"/>
                        <a14:foregroundMark x1="93491" y1="55030" x2="86982" y2="45266"/>
                        <a14:foregroundMark x1="84320" y1="56509" x2="84320" y2="56509"/>
                        <a14:foregroundMark x1="80178" y1="55917" x2="80178" y2="55917"/>
                        <a14:foregroundMark x1="84024" y1="44675" x2="74260" y2="60355"/>
                        <a14:foregroundMark x1="74260" y1="60355" x2="86391" y2="70710"/>
                        <a14:foregroundMark x1="86391" y1="70710" x2="94083" y2="56509"/>
                        <a14:foregroundMark x1="94083" y1="56509" x2="84024" y2="50296"/>
                        <a14:foregroundMark x1="89349" y1="58876" x2="89349" y2="58876"/>
                        <a14:foregroundMark x1="88166" y1="57692" x2="88166" y2="57692"/>
                        <a14:foregroundMark x1="88166" y1="55917" x2="88166" y2="55917"/>
                        <a14:foregroundMark x1="87870" y1="51479" x2="76923" y2="62426"/>
                        <a14:foregroundMark x1="76923" y1="62426" x2="81657" y2="77811"/>
                        <a14:foregroundMark x1="81657" y1="77811" x2="90828" y2="64201"/>
                        <a14:foregroundMark x1="90828" y1="64201" x2="86095" y2="53550"/>
                        <a14:foregroundMark x1="62130" y1="70118" x2="59763" y2="71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483" b="17682"/>
          <a:stretch/>
        </p:blipFill>
        <p:spPr bwMode="auto">
          <a:xfrm>
            <a:off x="4946865" y="4007893"/>
            <a:ext cx="2184607" cy="113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203885562">
            <a:extLst>
              <a:ext uri="{FF2B5EF4-FFF2-40B4-BE49-F238E27FC236}">
                <a16:creationId xmlns:a16="http://schemas.microsoft.com/office/drawing/2014/main" id="{757CF18E-2CBC-4417-9720-171269B1AA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" t="66601" r="36322" b="-2625"/>
          <a:stretch/>
        </p:blipFill>
        <p:spPr bwMode="auto">
          <a:xfrm>
            <a:off x="5646951" y="2584306"/>
            <a:ext cx="2567409" cy="148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28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cs typeface="Varela Round"/>
              </a:rPr>
              <a:t>ומה עוד?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196250" y="1236105"/>
            <a:ext cx="8997656" cy="4151435"/>
          </a:xfrm>
        </p:spPr>
        <p:txBody>
          <a:bodyPr>
            <a:normAutofit fontScale="92500"/>
          </a:bodyPr>
          <a:lstStyle/>
          <a:p>
            <a:pPr>
              <a:lnSpc>
                <a:spcPct val="300000"/>
              </a:lnSpc>
            </a:pPr>
            <a:r>
              <a:rPr lang="he-IL" sz="3200" dirty="0">
                <a:cs typeface="Varela Round"/>
              </a:rPr>
              <a:t>להכיר שירים נוספים של </a:t>
            </a:r>
            <a:r>
              <a:rPr sz="3200" dirty="0">
                <a:cs typeface="Varela Round"/>
              </a:rPr>
              <a:t>נעמי שמר</a:t>
            </a:r>
            <a:r>
              <a:rPr lang="he-IL" sz="3200" dirty="0">
                <a:cs typeface="Varela Round"/>
              </a:rPr>
              <a:t>       </a:t>
            </a:r>
          </a:p>
          <a:p>
            <a:pPr>
              <a:lnSpc>
                <a:spcPct val="300000"/>
              </a:lnSpc>
            </a:pPr>
            <a:r>
              <a:rPr lang="he-IL" sz="3200" dirty="0">
                <a:cs typeface="Varela Round"/>
              </a:rPr>
              <a:t>להמציא ריקוד לשיר אחר של נעמי שמר </a:t>
            </a:r>
          </a:p>
          <a:p>
            <a:pPr>
              <a:lnSpc>
                <a:spcPct val="300000"/>
              </a:lnSpc>
            </a:pPr>
            <a:r>
              <a:rPr lang="he-IL" sz="3200" dirty="0">
                <a:cs typeface="Varela Round"/>
              </a:rPr>
              <a:t>לצייר ציור של מקום אהוב או דמיוני </a:t>
            </a:r>
            <a:endParaRPr sz="3200" dirty="0">
              <a:cs typeface="Varela Round"/>
            </a:endParaRPr>
          </a:p>
        </p:txBody>
      </p:sp>
      <p:grpSp>
        <p:nvGrpSpPr>
          <p:cNvPr id="11" name="Google Shape;69;p3">
            <a:extLst>
              <a:ext uri="{FF2B5EF4-FFF2-40B4-BE49-F238E27FC236}">
                <a16:creationId xmlns:a16="http://schemas.microsoft.com/office/drawing/2014/main" id="{9F1B8287-D055-4B67-BD0F-F4E5CE7A33EC}"/>
              </a:ext>
            </a:extLst>
          </p:cNvPr>
          <p:cNvGrpSpPr/>
          <p:nvPr/>
        </p:nvGrpSpPr>
        <p:grpSpPr>
          <a:xfrm>
            <a:off x="9618819" y="4463597"/>
            <a:ext cx="996347" cy="1203359"/>
            <a:chOff x="2187901" y="3586296"/>
            <a:chExt cx="996477" cy="1203516"/>
          </a:xfrm>
        </p:grpSpPr>
        <p:pic>
          <p:nvPicPr>
            <p:cNvPr id="12" name="Google Shape;70;p3">
              <a:extLst>
                <a:ext uri="{FF2B5EF4-FFF2-40B4-BE49-F238E27FC236}">
                  <a16:creationId xmlns:a16="http://schemas.microsoft.com/office/drawing/2014/main" id="{CAB65CDB-6DE1-4F32-8A8C-46CE69DCBF6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47445"/>
            <a:stretch/>
          </p:blipFill>
          <p:spPr>
            <a:xfrm>
              <a:off x="2187901" y="3586296"/>
              <a:ext cx="778470" cy="12035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Google Shape;71;p3">
              <a:extLst>
                <a:ext uri="{FF2B5EF4-FFF2-40B4-BE49-F238E27FC236}">
                  <a16:creationId xmlns:a16="http://schemas.microsoft.com/office/drawing/2014/main" id="{78D774C1-46ED-4883-B385-CB60D3B40D3F}"/>
                </a:ext>
              </a:extLst>
            </p:cNvPr>
            <p:cNvSpPr/>
            <p:nvPr/>
          </p:nvSpPr>
          <p:spPr>
            <a:xfrm>
              <a:off x="2906411" y="4188054"/>
              <a:ext cx="277967" cy="38622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13" tIns="45694" rIns="91413" bIns="45694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rtl="1"/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26" name="Picture 2" descr="תמונה ממוזערת לגרסה מ־03:33, 30 במרץ 2018">
            <a:extLst>
              <a:ext uri="{FF2B5EF4-FFF2-40B4-BE49-F238E27FC236}">
                <a16:creationId xmlns:a16="http://schemas.microsoft.com/office/drawing/2014/main" id="{78240364-264C-4236-B4B0-902D7948A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166" y="1661576"/>
            <a:ext cx="11430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03885562">
            <a:extLst>
              <a:ext uri="{FF2B5EF4-FFF2-40B4-BE49-F238E27FC236}">
                <a16:creationId xmlns:a16="http://schemas.microsoft.com/office/drawing/2014/main" id="{4DFA1CB2-2F94-462A-9904-A26C15A77D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0" b="67333"/>
          <a:stretch/>
        </p:blipFill>
        <p:spPr bwMode="auto">
          <a:xfrm>
            <a:off x="9178131" y="3171582"/>
            <a:ext cx="2318207" cy="120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15856278-E7BF-4E70-8B66-E399920CF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80" y="3975218"/>
            <a:ext cx="1850280" cy="185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ACBFF3A8-34A9-4180-B3D6-FDDBD26702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757" y="3065510"/>
            <a:ext cx="799065" cy="79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335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FEABE1E-1825-4F77-A219-E165C65AA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ערכו והכינו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BF5F4BA-8660-4A38-BA38-3CDFFA9EB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50" y="1195757"/>
            <a:ext cx="11465656" cy="4680000"/>
          </a:xfrm>
        </p:spPr>
        <p:txBody>
          <a:bodyPr/>
          <a:lstStyle/>
          <a:p>
            <a:r>
              <a:rPr lang="he-IL" dirty="0"/>
              <a:t>קורין ברמן, מדריכה מחוזית לקידום בריאות, מחוז חיפה</a:t>
            </a:r>
          </a:p>
          <a:p>
            <a:r>
              <a:rPr lang="he-IL" dirty="0"/>
              <a:t>דגנית הלר,  מדריכה מרכזת ארצית, קידום בריאות בגני הילדים</a:t>
            </a:r>
          </a:p>
          <a:p>
            <a:r>
              <a:rPr lang="he-IL" dirty="0"/>
              <a:t>דר' אילה </a:t>
            </a:r>
            <a:r>
              <a:rPr lang="he-IL" dirty="0" err="1"/>
              <a:t>קדוסי</a:t>
            </a:r>
            <a:r>
              <a:rPr lang="he-IL" dirty="0"/>
              <a:t>,  מדריכה ארצית בריאות ובטיחות, האגף לחינוך קדם יסודי</a:t>
            </a:r>
          </a:p>
          <a:p>
            <a:r>
              <a:rPr lang="he-IL" dirty="0"/>
              <a:t>אינה </a:t>
            </a:r>
            <a:r>
              <a:rPr lang="he-IL" dirty="0" err="1"/>
              <a:t>פלוטוב</a:t>
            </a:r>
            <a:r>
              <a:rPr lang="he-IL" dirty="0"/>
              <a:t>, מנהלת היחידה למידענות וטכנולוגיות דיגיטליות באגף לחינוך קדם יסודי</a:t>
            </a:r>
          </a:p>
          <a:p>
            <a:r>
              <a:rPr lang="he-IL" altLang="he-IL" dirty="0"/>
              <a:t>רינת אלפיה, מדריכה ארצית ללמידה מרחוק, </a:t>
            </a:r>
            <a:r>
              <a:rPr lang="he-IL" altLang="he-IL" dirty="0" err="1"/>
              <a:t>מינהל</a:t>
            </a:r>
            <a:r>
              <a:rPr lang="he-IL" altLang="he-IL" dirty="0"/>
              <a:t> תקשוב טכנולוגיה ומערכות מידע, האגף לחינוך קדם יסודי</a:t>
            </a:r>
          </a:p>
          <a:p>
            <a:r>
              <a:rPr lang="he-IL" dirty="0"/>
              <a:t>סמדר בר, מדריכה ארצית ללמידה מרחוק בחירום, האגף לחינוך קדם יסודי</a:t>
            </a:r>
            <a:endParaRPr lang="en-US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18166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FEABE1E-1825-4F77-A219-E165C65AA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קרדיטים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BF5F4BA-8660-4A38-BA38-3CDFFA9EB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שיר -יש לי חבר, מילים לחן: נעמי שמר, ביצוע: רינת גבאי בשיר ילדים ליום העצמאות, ערוץ הופ</a:t>
            </a:r>
            <a:br>
              <a:rPr lang="he-IL" dirty="0"/>
            </a:br>
            <a:endParaRPr lang="he-IL" dirty="0"/>
          </a:p>
          <a:p>
            <a:r>
              <a:rPr lang="he-IL" dirty="0"/>
              <a:t>אוסף צילומי אויר של ישראל  -</a:t>
            </a:r>
            <a:r>
              <a:rPr lang="en-US" dirty="0" err="1"/>
              <a:t>albatrossvideo</a:t>
            </a:r>
            <a:endParaRPr lang="he-IL" dirty="0"/>
          </a:p>
          <a:p>
            <a:pPr marL="0" indent="0">
              <a:buNone/>
            </a:pPr>
            <a:br>
              <a:rPr lang="en-US" dirty="0"/>
            </a:b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78680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372" y="446"/>
            <a:ext cx="3241542" cy="1838237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647255" y="3016166"/>
            <a:ext cx="11172957" cy="261813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260">
              <a:lnSpc>
                <a:spcPct val="150000"/>
              </a:lnSpc>
            </a:pPr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4" y="1838683"/>
            <a:ext cx="12188825" cy="76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נוהל שימוש ביצירות מוגנות בזכויות יוצרים ואיתור בעלי זכויות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264</Words>
  <Application>Microsoft Office PowerPoint</Application>
  <PresentationFormat>מותאם אישית</PresentationFormat>
  <Paragraphs>31</Paragraphs>
  <Slides>9</Slides>
  <Notes>5</Notes>
  <HiddenSlides>0</HiddenSlides>
  <MMClips>2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Varela Round</vt:lpstr>
      <vt:lpstr>ערכת נושא Office</vt:lpstr>
      <vt:lpstr>מערכת שידורים לאומית</vt:lpstr>
      <vt:lpstr>טיול בריקוד ושיר</vt:lpstr>
      <vt:lpstr>מה נעשה היום? </vt:lpstr>
      <vt:lpstr>אוסף צילומי אויר של ישראל </vt:lpstr>
      <vt:lpstr>מה עשינו היום?</vt:lpstr>
      <vt:lpstr>ומה עוד?</vt:lpstr>
      <vt:lpstr>ערכו והכינו</vt:lpstr>
      <vt:lpstr>קרדיטים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Tzuri Mesika</dc:creator>
  <cp:lastModifiedBy>שני שמלה/Shani Chemla</cp:lastModifiedBy>
  <cp:revision>40</cp:revision>
  <dcterms:created xsi:type="dcterms:W3CDTF">2020-03-28T15:56:54Z</dcterms:created>
  <dcterms:modified xsi:type="dcterms:W3CDTF">2022-01-09T13:45:14Z</dcterms:modified>
</cp:coreProperties>
</file>