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352" r:id="rId3"/>
    <p:sldId id="289" r:id="rId4"/>
    <p:sldId id="292" r:id="rId5"/>
    <p:sldId id="291" r:id="rId6"/>
    <p:sldId id="353" r:id="rId7"/>
    <p:sldId id="293" r:id="rId8"/>
    <p:sldId id="263" r:id="rId9"/>
    <p:sldId id="290" r:id="rId10"/>
    <p:sldId id="351" r:id="rId1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6CF0FF"/>
    <a:srgbClr val="BDE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42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ז'/שבט/תשפ"ב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70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63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21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ז'/שבט/תשפ"ב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ז'/שבט/תשפ"ב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6" r:id="rId6"/>
    <p:sldLayoutId id="2147483667" r:id="rId7"/>
    <p:sldLayoutId id="2147483665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EFBF1D5-F181-43F5-80BB-1A1D5BE4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18D3BA0-DD2E-4487-921F-D74941113192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0DDB692-DFB1-454A-B284-7234430EE25A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41424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529" y="1642516"/>
            <a:ext cx="10871177" cy="126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תורת הפועל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/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גזרת השלמים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2836038"/>
            <a:ext cx="10872000" cy="703645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עברית למגזר הדרוזי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539683"/>
            <a:ext cx="10872000" cy="720000"/>
          </a:xfrm>
        </p:spPr>
        <p:txBody>
          <a:bodyPr/>
          <a:lstStyle/>
          <a:p>
            <a:r>
              <a:rPr lang="he-IL" dirty="0" err="1">
                <a:sym typeface="Varela Round"/>
              </a:rPr>
              <a:t>איאד</a:t>
            </a:r>
            <a:r>
              <a:rPr lang="he-IL" dirty="0">
                <a:sym typeface="Varela Round"/>
              </a:rPr>
              <a:t> </a:t>
            </a:r>
            <a:r>
              <a:rPr lang="he-IL" dirty="0" err="1">
                <a:sym typeface="Varela Round"/>
              </a:rPr>
              <a:t>קיזל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628461" y="1433280"/>
            <a:ext cx="11159999" cy="2734809"/>
          </a:xfrm>
        </p:spPr>
        <p:txBody>
          <a:bodyPr/>
          <a:lstStyle/>
          <a:p>
            <a:r>
              <a:rPr lang="he-IL" sz="1800" dirty="0">
                <a:solidFill>
                  <a:srgbClr val="192A72"/>
                </a:solidFill>
              </a:rPr>
              <a:t>מה הם חלקי הדיבר במשפט ?</a:t>
            </a:r>
          </a:p>
          <a:p>
            <a:r>
              <a:rPr lang="he-IL" sz="1800" b="0" u="sng" dirty="0">
                <a:solidFill>
                  <a:srgbClr val="192A72"/>
                </a:solidFill>
              </a:rPr>
              <a:t>שם עצם</a:t>
            </a:r>
            <a:r>
              <a:rPr lang="he-IL" sz="1800" b="0" dirty="0">
                <a:solidFill>
                  <a:srgbClr val="192A72"/>
                </a:solidFill>
              </a:rPr>
              <a:t> </a:t>
            </a:r>
            <a:r>
              <a:rPr lang="en-US" sz="1800" b="0" dirty="0">
                <a:solidFill>
                  <a:srgbClr val="192A72"/>
                </a:solidFill>
              </a:rPr>
              <a:t>– </a:t>
            </a:r>
            <a:r>
              <a:rPr lang="he-IL" sz="1800" b="0" dirty="0">
                <a:solidFill>
                  <a:srgbClr val="192A72"/>
                </a:solidFill>
              </a:rPr>
              <a:t>מילה המציינת עצם (חי או דומם) או מושג .</a:t>
            </a:r>
          </a:p>
          <a:p>
            <a:pPr lvl="0"/>
            <a:r>
              <a:rPr lang="he-IL" sz="1800" b="0" dirty="0">
                <a:solidFill>
                  <a:srgbClr val="192A72"/>
                </a:solidFill>
              </a:rPr>
              <a:t>שם עצם מוחשי – שם הנתפס באחד מחמשת החושים. לדוגמה: </a:t>
            </a:r>
            <a:r>
              <a:rPr lang="he-IL" sz="1800" dirty="0">
                <a:solidFill>
                  <a:srgbClr val="192A72"/>
                </a:solidFill>
              </a:rPr>
              <a:t>מְכוֹנִית</a:t>
            </a:r>
          </a:p>
          <a:p>
            <a:pPr lvl="0"/>
            <a:r>
              <a:rPr lang="he-IL" sz="1800" b="0" dirty="0">
                <a:solidFill>
                  <a:srgbClr val="192A72"/>
                </a:solidFill>
              </a:rPr>
              <a:t>שם עצם מופשט – שם הנתפס במחשבה או ברגשות לדוגמה: </a:t>
            </a:r>
            <a:r>
              <a:rPr lang="he-IL" sz="1800" dirty="0">
                <a:solidFill>
                  <a:srgbClr val="192A72"/>
                </a:solidFill>
              </a:rPr>
              <a:t>דִּכָּאוֹן</a:t>
            </a:r>
            <a:endParaRPr lang="en-US" sz="1800" dirty="0">
              <a:solidFill>
                <a:srgbClr val="192A72"/>
              </a:solidFill>
            </a:endParaRPr>
          </a:p>
          <a:p>
            <a:pPr lvl="0"/>
            <a:r>
              <a:rPr lang="he-IL" sz="1800" b="0" dirty="0">
                <a:solidFill>
                  <a:srgbClr val="192A72"/>
                </a:solidFill>
              </a:rPr>
              <a:t>איך מזהים את שם העצם ?</a:t>
            </a:r>
          </a:p>
          <a:p>
            <a:pPr lvl="0"/>
            <a:r>
              <a:rPr lang="he-IL" sz="1800" b="0" dirty="0">
                <a:solidFill>
                  <a:srgbClr val="192A72"/>
                </a:solidFill>
              </a:rPr>
              <a:t>1.כאשר אפשר להוסיף למילה את ה' הידיעה +מלת שייכות :שלי ,שלו ,שלנו שלכם צירוף ה"א הידיעה  לדוגמה: אַהֲבָה  &gt;&gt; </a:t>
            </a:r>
            <a:r>
              <a:rPr lang="he-IL" sz="1800" dirty="0">
                <a:solidFill>
                  <a:srgbClr val="192A72"/>
                </a:solidFill>
              </a:rPr>
              <a:t>הָאַהֲבָה שֶׁלִּי</a:t>
            </a:r>
          </a:p>
          <a:p>
            <a:r>
              <a:rPr lang="he-IL" sz="1800" b="0" dirty="0">
                <a:solidFill>
                  <a:srgbClr val="192A72"/>
                </a:solidFill>
              </a:rPr>
              <a:t> </a:t>
            </a:r>
            <a:r>
              <a:rPr lang="en-US" sz="1800" b="0" dirty="0">
                <a:solidFill>
                  <a:srgbClr val="192A72"/>
                </a:solidFill>
              </a:rPr>
              <a:t>  .2</a:t>
            </a:r>
            <a:r>
              <a:rPr lang="he-IL" sz="1800" b="0" dirty="0">
                <a:solidFill>
                  <a:srgbClr val="192A72"/>
                </a:solidFill>
              </a:rPr>
              <a:t>הוספת כינוי שייכות</a:t>
            </a:r>
            <a:r>
              <a:rPr lang="en-US" sz="1800" b="0" dirty="0">
                <a:solidFill>
                  <a:srgbClr val="192A72"/>
                </a:solidFill>
              </a:rPr>
              <a:t>/ </a:t>
            </a:r>
            <a:r>
              <a:rPr lang="he-IL" sz="1800" b="0" dirty="0">
                <a:solidFill>
                  <a:srgbClr val="192A72"/>
                </a:solidFill>
              </a:rPr>
              <a:t>כינוי קניין</a:t>
            </a:r>
            <a:r>
              <a:rPr lang="en-US" sz="1800" dirty="0">
                <a:solidFill>
                  <a:srgbClr val="192A72"/>
                </a:solidFill>
              </a:rPr>
              <a:t>. </a:t>
            </a:r>
            <a:r>
              <a:rPr lang="he-IL" sz="1800" b="0" dirty="0">
                <a:solidFill>
                  <a:srgbClr val="192A72"/>
                </a:solidFill>
              </a:rPr>
              <a:t>מילת שייכות </a:t>
            </a:r>
            <a:r>
              <a:rPr lang="he-IL" sz="1800" dirty="0">
                <a:solidFill>
                  <a:srgbClr val="192A72"/>
                </a:solidFill>
              </a:rPr>
              <a:t>שְׁעוֹנֵי , בֵּיתִי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4A594-2FFC-4747-A530-50F8877D06B1}"/>
              </a:ext>
            </a:extLst>
          </p:cNvPr>
          <p:cNvSpPr txBox="1"/>
          <p:nvPr/>
        </p:nvSpPr>
        <p:spPr>
          <a:xfrm>
            <a:off x="1243414" y="476490"/>
            <a:ext cx="1067632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"כ'לס" מתי כבר </a:t>
            </a:r>
            <a:r>
              <a:rPr lang="he-IL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נְגִיף / נָגִיף </a:t>
            </a:r>
            <a:r>
              <a:rPr lang="he-IL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הקורונה יעזוב אותנו ?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F89BB9-CFFF-43CA-99E6-7A8A94183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9788" y="4599083"/>
            <a:ext cx="1648536" cy="17824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5B95105-3E3D-467A-98E8-35D42AE73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331699">
            <a:off x="8188798" y="4515566"/>
            <a:ext cx="1296029" cy="20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1139482" y="1236342"/>
            <a:ext cx="127734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u="sng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כינוי גוף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:    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(מצטרף לפועל)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				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  </a:t>
            </a:r>
            <a:endParaRPr lang="en-US" dirty="0">
              <a:solidFill>
                <a:srgbClr val="192A72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גוף 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: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אֲנִי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,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אתה,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אַתְּ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,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הוּא ,הִיא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,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אֲנַחְנוּ  אַתֶּם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,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אַתֶּן , הֵם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,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הֵן </a:t>
            </a:r>
            <a:endParaRPr lang="en-US" dirty="0">
              <a:solidFill>
                <a:srgbClr val="192A72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b="1" u="sng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כינוי רומז: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כינוי המרמז על  עצמים קרובים או רחוקים: זה, זו , אלו, אלה, ההוא , ההיא ההם, ההן</a:t>
            </a:r>
            <a:endParaRPr lang="en-US" dirty="0">
              <a:solidFill>
                <a:srgbClr val="192A72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r>
              <a:rPr lang="he-IL" b="1" u="sng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כינו שייכות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: 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(מצטרף לשם עצם)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שלי, שלךָ, שלךְ, שלו, שלה, שלנו, שלכם, שלכן, שלהם, שלהן.</a:t>
            </a:r>
            <a:endParaRPr lang="en-US" dirty="0">
              <a:solidFill>
                <a:srgbClr val="192A72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r>
              <a:rPr lang="he-IL" b="1" u="sng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שמות תואר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: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מילה הבאה אחרי שם העצם ומתארת אותו מבחינות שונות. לדוגמה: 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מְכוֹנִית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חֲדָשָׁה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 .שם תואר עונה על השאלה ,איזה ?</a:t>
            </a:r>
            <a:endParaRPr lang="en-US" dirty="0">
              <a:solidFill>
                <a:srgbClr val="192A72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</a:pPr>
            <a:r>
              <a:rPr lang="he-IL" b="1" u="sng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תוארי הפועל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: תוארי הפועל הם קבוצה של מילים המתארות בעיקר פעלים. 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לדוגמה: הוא עובד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קָשֶׁה 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נ.ב  לתוארי הפועל אין יכולת נטייה והם אינם משתנים בהתאם למין או למספר.</a:t>
            </a:r>
            <a:endParaRPr lang="en-US" dirty="0">
              <a:solidFill>
                <a:srgbClr val="192A72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r>
              <a:rPr lang="he-IL" b="1" u="sng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שם פועל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: 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מתחיל ב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-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ל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'.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דוגמאות לשם פועל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: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לִלְמֹד , לְהִסְתַּפֵּר, לְהַפְקִיד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שם הפועל הוא </a:t>
            </a:r>
            <a:r>
              <a:rPr lang="he-IL" u="sng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לא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פועל מאחר שאין בו כינוי גוף וזמן והוא גם לא שם עצם מאחר שלא </a:t>
            </a:r>
            <a:endParaRPr lang="en-US" dirty="0">
              <a:solidFill>
                <a:srgbClr val="192A72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ניתן ליידע אותו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.</a:t>
            </a:r>
            <a:endParaRPr lang="he-IL" dirty="0">
              <a:solidFill>
                <a:srgbClr val="192A72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שם </a:t>
            </a:r>
            <a:r>
              <a:rPr lang="he-IL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פעולה:תפקידם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לתאר את הפעילות עצמן בניגוד לפועל אין להן גוף או זמן , 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המציינת את שמה של הפעולה </a:t>
            </a:r>
            <a:r>
              <a:rPr lang="he-IL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לדוגמה,התפקיד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שלה  שְׁמִירָה</a:t>
            </a:r>
          </a:p>
          <a:p>
            <a:endParaRPr lang="en-US" dirty="0">
              <a:solidFill>
                <a:srgbClr val="192A72"/>
              </a:solidFill>
              <a:effectLst/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B8553-71DE-468E-9F22-B9BB5EC77361}"/>
              </a:ext>
            </a:extLst>
          </p:cNvPr>
          <p:cNvSpPr/>
          <p:nvPr/>
        </p:nvSpPr>
        <p:spPr>
          <a:xfrm>
            <a:off x="9482433" y="451630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תחליפי שם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172926-96DA-4379-9C4F-043BDAA03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9" y="3031031"/>
            <a:ext cx="2447925" cy="18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7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253216" y="1262443"/>
            <a:ext cx="1188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מילות יחס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  מילים או אותיות המציינות את היחס בין שמות עצם או בין פעולה לשם עצם.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,את, ב, עם , מ , ל 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אֶתְכֶם, אֶתְכֶן , אוֹתָךְ, אִתָּךְ , אֶצלֵךְ , אֶצְלָם, בִּשְׁבִילָם, עָלַיִךְ, אֵלַיִךְ, בִּלְעָדַיִךְ , מִמֶּנּוּ, הֵימֶנּוּ ,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כְּמוֹהֶם, כְּמוֹכֶם  ,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אֲלֵיכֶם, אֲלֵיהֶם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, 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בינינו, ביניכם-ן, ביניהם-ן</a:t>
            </a:r>
          </a:p>
          <a:p>
            <a:endParaRPr lang="he-IL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מילות קישור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 מילים המחברות בין מילים מאותו חלק דיבר או בין משפטים.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זמן , ניגוד, סיבה ותוצאה </a:t>
            </a:r>
          </a:p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זמן :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מציינות את סדר העניינים : כאשר ,מאז ,עד ש , בשעת ,</a:t>
            </a:r>
            <a:r>
              <a:rPr lang="he-IL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כש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,בטרם  ,אחר כך , בינתיים ,לפני</a:t>
            </a:r>
          </a:p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ניגוד: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מדגישות את ההבדלים בין הדברים : אך ,עם זאת ,להפך ,אדרבא ,כנגד , מול, אולם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,אלא ש סיבה : המציינות מהו הגורם ל... ועונות על השאלה למה ומדוע בשל עקב ,בזכות ,כי בגלל ,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מפני ש , כיוון ש, היו ש, הואיל ו עקב , לרגל ...</a:t>
            </a:r>
          </a:p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תוצאה :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כתוצאה מ ,לכן בעקבות ,על כן , משום כך ולפי כך , ומרבית מילות הסיבה בתוספת המילה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כך כמו בשל כך.</a:t>
            </a:r>
          </a:p>
          <a:p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דוגמאות למילות קישור: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ו', גם, אף, אם, כי, מפני ש…, למרות ש…, אף על פי כן …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ילד וילדה, ישב וצחק.</a:t>
            </a:r>
          </a:p>
          <a:p>
            <a:endParaRPr lang="he-IL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87261E-162E-4215-B253-B9F2CEBC1C5A}"/>
              </a:ext>
            </a:extLst>
          </p:cNvPr>
          <p:cNvSpPr/>
          <p:nvPr/>
        </p:nvSpPr>
        <p:spPr>
          <a:xfrm>
            <a:off x="10062720" y="451630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המיליות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84F5984-437C-486B-B088-740E14E20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81" y="1611779"/>
            <a:ext cx="2315369" cy="17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0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253216" y="1262443"/>
            <a:ext cx="1188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u="sng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פועל</a:t>
            </a:r>
            <a:r>
              <a:rPr lang="en-US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מילה המציינת פעולה  כמו סִפְרַתִּי, אירועים כמו חָגַגְנוּ ,תהליכים כמו 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רָזְתָה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ומצבים כמו גָּר.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 מצב. נזהה אותו כי יש בו כינוי גוף וזמן או </a:t>
            </a:r>
            <a:r>
              <a:rPr lang="he-IL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פג"ז</a:t>
            </a: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(פועל ,זמן וגוף) לדוגמא 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לָמַדְתִּי.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הפועל העברי מבוסס על צורני גזירה השורש והבניין, וצורני הנטייה מאפשרים להטותו בכל הזמנים והגופים.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הפועל תופס את המקום הנכבד ביותר במערכת הדקדוק.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הגזרה השלטת בו היא גזרת השלמים המהווה אב טיפוס, הגזרות האחרות נחות או חסרות,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שאחד מעיצורי השורש שלהן חלש.</a:t>
            </a:r>
          </a:p>
          <a:p>
            <a:endParaRPr lang="he-IL" u="sng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b="1" u="sng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הפעלים מתחלקים לשתי קבוצות : פועל עומד ופועל יוצא 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פועל יוצא - פועל היכול לקבל מושא ישיר (מישהו או משהו שהפעולה מכוונת אליו וניתן לציינו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כדי לחדד את משמעות המשפט). פעלים יוצאים מעבירים את הפעולה מהנושא אל המושא הישיר.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בעברית, פועל יוצא הוא פועל שאחריו יכולה לבוא המילית את. למשל: אכל, קרא.</a:t>
            </a:r>
            <a:b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פועל עומד - פועל שאינו יכול לקבל מושא ישיר, כלומר אין דבר או אדם שהפעולה מכוונת אליו.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אחרי פעלים עומדים יכול לבוא אך ורק תואר הפועל או מושא עקיף, אך לא מושא ישיר.</a:t>
            </a:r>
          </a:p>
          <a:p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בעברית, פועל עומד הוא פועל שאחריו לא יכולה לבוא המילית את. למשל: הלך, ישן.</a:t>
            </a:r>
          </a:p>
          <a:p>
            <a:pPr algn="just"/>
            <a:endParaRPr lang="he-IL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87261E-162E-4215-B253-B9F2CEBC1C5A}"/>
              </a:ext>
            </a:extLst>
          </p:cNvPr>
          <p:cNvSpPr/>
          <p:nvPr/>
        </p:nvSpPr>
        <p:spPr>
          <a:xfrm>
            <a:off x="10352864" y="451630"/>
            <a:ext cx="1281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הפועל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61B523-F542-49D0-8818-E9166952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9" y="2679384"/>
            <a:ext cx="1758157" cy="27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15439"/>
            <a:ext cx="11160000" cy="720000"/>
          </a:xfrm>
        </p:spPr>
        <p:txBody>
          <a:bodyPr/>
          <a:lstStyle/>
          <a:p>
            <a:r>
              <a:rPr lang="he-IL" sz="3200" b="0" dirty="0">
                <a:solidFill>
                  <a:srgbClr val="192A72"/>
                </a:solidFill>
              </a:rPr>
              <a:t>נטיית השורש </a:t>
            </a:r>
            <a:r>
              <a:rPr lang="he-IL" sz="3200" b="0" dirty="0" err="1">
                <a:solidFill>
                  <a:srgbClr val="192A72"/>
                </a:solidFill>
              </a:rPr>
              <a:t>פ.ק.ד</a:t>
            </a:r>
            <a:r>
              <a:rPr lang="he-IL" sz="3200" b="0" dirty="0">
                <a:solidFill>
                  <a:srgbClr val="192A72"/>
                </a:solidFill>
              </a:rPr>
              <a:t> בגזרת השלמים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58434"/>
              </p:ext>
            </p:extLst>
          </p:nvPr>
        </p:nvGraphicFramePr>
        <p:xfrm>
          <a:off x="1031666" y="1099902"/>
          <a:ext cx="10127081" cy="51351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4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0159"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בנין </a:t>
                      </a:r>
                      <a:endParaRPr lang="he-IL" sz="1700" u="none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עבר</a:t>
                      </a:r>
                      <a:endParaRPr lang="he-IL" sz="1700" u="none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הווה/בינוני</a:t>
                      </a:r>
                      <a:endParaRPr lang="he-IL" sz="1700" u="none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עתיד</a:t>
                      </a:r>
                      <a:endParaRPr lang="he-IL" sz="1700" u="none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ציווי</a:t>
                      </a:r>
                      <a:endParaRPr lang="he-IL" sz="1700" u="none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שם הפועל</a:t>
                      </a:r>
                      <a:endParaRPr lang="he-IL" sz="1700" u="none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7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משמעות </a:t>
                      </a: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893">
                <a:tc>
                  <a:txBody>
                    <a:bodyPr/>
                    <a:lstStyle/>
                    <a:p>
                      <a:pPr algn="ctr"/>
                      <a:r>
                        <a:rPr lang="he-IL" sz="1700" b="1" i="0" u="none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פָּעַל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פָּקַד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פוֹקֵד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יִפְקֹד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פְּקֹד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לִפְקֹד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ביקר מישהו או ביקר במקום מסוים, בא לראות מישהו או בא למקום מסוים.</a:t>
                      </a:r>
                      <a:endParaRPr lang="he-IL" sz="17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93">
                <a:tc>
                  <a:txBody>
                    <a:bodyPr/>
                    <a:lstStyle/>
                    <a:p>
                      <a:pPr algn="ctr"/>
                      <a:r>
                        <a:rPr lang="he-IL" sz="1700" b="1" i="0" u="none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נִפְעַל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נִפְקַד 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700" b="0" i="0" kern="1200" dirty="0">
                        <a:solidFill>
                          <a:srgbClr val="192A72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algn="ctr" rtl="1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נִפְקָד</a:t>
                      </a:r>
                      <a:br>
                        <a:rPr lang="he-IL" sz="17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endParaRPr lang="he-IL" sz="17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85674" marR="85674" marT="42837" marB="428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יִפָּקֵד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הִפָּקֵד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לְהִפָּקֵד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הייתם חסרים נעדרתם </a:t>
                      </a: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893"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הִפְעִיל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הִפְקִיד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מַפְקִיד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יִפְקִיד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הַפְקֵד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לְהַפְקִיד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מסר דבר מה לשמירה, בדרך כלל באופן זמני, עד שירצה בו או יזדקק לו שוב</a:t>
                      </a:r>
                      <a:endParaRPr lang="he-IL" sz="17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276"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הֻפְעַל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b="1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הֻ</a:t>
                      </a:r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פְקד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מֻפְקָד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יֻפְקַד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-אין-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-אין-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תימסר לשמירה באופן זמני</a:t>
                      </a: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893"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פִּעֵל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פִקֵּד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מְפַקֵּד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יְפַקֵּד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פַּקֵּד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לְפַקֵּד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היה בעמדת פיקוד, עמד בראש יחידה צבאית או בראש קבוצה מאורגנת</a:t>
                      </a:r>
                      <a:endParaRPr lang="he-IL" sz="17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276">
                <a:tc>
                  <a:txBody>
                    <a:bodyPr/>
                    <a:lstStyle/>
                    <a:p>
                      <a:pPr algn="ctr"/>
                      <a:r>
                        <a:rPr lang="he-IL" sz="1700" b="1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פֻּעַל</a:t>
                      </a:r>
                      <a:endParaRPr lang="he-IL" sz="17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פֻּקַּד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מְפֻקָּד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יְפֻקַּד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-אין-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מישהו פיקד עליו</a:t>
                      </a: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085">
                <a:tc>
                  <a:txBody>
                    <a:bodyPr/>
                    <a:lstStyle/>
                    <a:p>
                      <a:pPr algn="ctr"/>
                      <a:r>
                        <a:rPr lang="he-IL" sz="1700" b="1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הִתְפַּעֵל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הִתְפַּקֵּד </a:t>
                      </a:r>
                      <a:endParaRPr lang="he-IL" sz="1700" u="none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מִתְפַּקֵּד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יִתְפַּקֵּד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הִתְפַּקֵּד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u="none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לְהִתְפַּקֵּד</a:t>
                      </a:r>
                    </a:p>
                  </a:txBody>
                  <a:tcPr marL="26773" marR="26773" marT="26773" marB="26773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אשתתף במפקד אוכלוסין ,אצטרף למפלגה</a:t>
                      </a:r>
                    </a:p>
                  </a:txBody>
                  <a:tcPr marL="85674" marR="85674" marT="42837" marB="428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81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04764" y="177065"/>
            <a:ext cx="135999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תרגיל  חזרה - גזרת השלמים, ניתוח פעלים בגזרת השלמים  </a:t>
            </a:r>
          </a:p>
        </p:txBody>
      </p:sp>
      <p:graphicFrame>
        <p:nvGraphicFramePr>
          <p:cNvPr id="7" name="טבלה 11">
            <a:extLst>
              <a:ext uri="{FF2B5EF4-FFF2-40B4-BE49-F238E27FC236}">
                <a16:creationId xmlns:a16="http://schemas.microsoft.com/office/drawing/2014/main" id="{0FF8FA9D-D04A-4774-94B0-4938B086B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75766"/>
              </p:ext>
            </p:extLst>
          </p:nvPr>
        </p:nvGraphicFramePr>
        <p:xfrm>
          <a:off x="758932" y="1063723"/>
          <a:ext cx="10672548" cy="5186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0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גוף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זמן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נִבְדֹּק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את התלונה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ברצוננו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לִרְכֹּב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על האופניים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אני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סוֹמֶכֶת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עליך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עובדה זו לא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תִּשְׁכַּח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לעד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אנו לא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מַשְׁלִימִים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עם המצב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הַזְהִירִי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אותו מפני נהיגה פזיזה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מדוע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הִתְבַּטֵּל 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אתמול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השיעור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מדוע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אינך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טוֹרֵחַ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בעניינו?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מִחְשַׁבְנוּ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לאחרונה את המשרד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אנו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מְחַשְּׁבִים 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את עלויות הטיול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עוצמת הווליום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תֻּגְבַּר על ידי שני רמקולים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צוות ההוראה </a:t>
                      </a:r>
                      <a:r>
                        <a:rPr lang="he-IL" sz="1800" b="0" i="0" kern="1200" baseline="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תֻּגְבַּר ע"י מתרגלים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תור ארוך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מִסְתָּרֵךְ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בפתח החנות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A844E8-3A6E-4508-96B2-8DA9E8444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1400240" y="172540"/>
            <a:ext cx="231082" cy="1178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83640"/>
              </p:ext>
            </p:extLst>
          </p:nvPr>
        </p:nvGraphicFramePr>
        <p:xfrm>
          <a:off x="758932" y="1063723"/>
          <a:ext cx="10672548" cy="5186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0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שורש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בניין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גוף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זמן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נִבְדֹּק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את התלונה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ב.ד.ק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מדברים/</a:t>
                      </a:r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ות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עתיד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ברצוננו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לִרְכֹּב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על האופניים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ר.כ.ב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שם הפועל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80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אני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סוֹמֶכֶת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עליך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ס.מ.כ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מדברת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הווה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עובדה זו לא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תִּשְׁכַּח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לעד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ש.כ.ח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נפעל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נסתרת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עתיד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אנו לא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מַשְׁלִימִים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עם המצב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ש.ל.מ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הפעיל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מדברים/</a:t>
                      </a:r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ות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הווה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הַזְהִירִי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אותו מפני נהיגה פזיזה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ז.ה.ר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הפעיל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נוכחת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ציווי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מדוע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הִתְבַּטֵּל 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אתמול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השיעור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ב.ט.ל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התפעל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נסתר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עבר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מדוע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אינך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טוֹרֵחַ</a:t>
                      </a:r>
                      <a:r>
                        <a:rPr lang="he-IL" sz="1800" baseline="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בעניינו?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ט.ר.ח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נוכח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נסתר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מִחְשַׁבְנוּ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לאחרונה את המשרד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מ.ח.ש.ב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הפעיל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מדבר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הווה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אנו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מְחַשְּׁבִים 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את עלויות הטיול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ח.ש.ב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פיעל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מדברים/</a:t>
                      </a:r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ות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הווה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עוצמת הווליום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תֻּגְבַּר על ידי שני רמקולים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ג.ב.ר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הופעל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נסתרת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עתיד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צוות ההוראה </a:t>
                      </a:r>
                      <a:r>
                        <a:rPr lang="he-IL" sz="1800" b="0" i="0" kern="1200" baseline="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תֻּגְבַּר ע"י מתרגלים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ת.ג.ב.ר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פועל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נסתר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עבר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תור ארוך </a:t>
                      </a:r>
                      <a:r>
                        <a:rPr lang="he-IL" sz="1800" b="0" i="0" kern="1200" dirty="0">
                          <a:solidFill>
                            <a:srgbClr val="192A72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מִסְתָּרֵךְ</a:t>
                      </a:r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בפתח החנות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ס.ר.כ</a:t>
                      </a:r>
                      <a:endParaRPr lang="he-IL" sz="1800" dirty="0">
                        <a:solidFill>
                          <a:srgbClr val="192A7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התפעל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נסתר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solidFill>
                            <a:srgbClr val="192A7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הווה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D7C0E5-45CE-4219-90D3-0DC7A1A275CB}"/>
              </a:ext>
            </a:extLst>
          </p:cNvPr>
          <p:cNvSpPr txBox="1"/>
          <p:nvPr/>
        </p:nvSpPr>
        <p:spPr>
          <a:xfrm>
            <a:off x="-704764" y="177065"/>
            <a:ext cx="135999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פתרון- גזרת השלמים, ניתוח פעלים בגזרת השלמים 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E7A1A01-3893-4B92-95A2-A3A90FBA1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293" y="295275"/>
            <a:ext cx="1170912" cy="8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1228</Words>
  <Application>Microsoft Office PowerPoint</Application>
  <PresentationFormat>מותאם אישית</PresentationFormat>
  <Paragraphs>204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תורת הפועל/ גזרת השלמים</vt:lpstr>
      <vt:lpstr>מצגת של PowerPoint‏</vt:lpstr>
      <vt:lpstr>מצגת של PowerPoint‏</vt:lpstr>
      <vt:lpstr>מצגת של PowerPoint‏</vt:lpstr>
      <vt:lpstr>מצגת של PowerPoint‏</vt:lpstr>
      <vt:lpstr>נטיית השורש פ.ק.ד בגזרת השלמים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83</cp:revision>
  <dcterms:created xsi:type="dcterms:W3CDTF">2020-03-15T19:13:03Z</dcterms:created>
  <dcterms:modified xsi:type="dcterms:W3CDTF">2022-01-09T13:36:03Z</dcterms:modified>
</cp:coreProperties>
</file>