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6"/>
  </p:notesMasterIdLst>
  <p:sldIdLst>
    <p:sldId id="257" r:id="rId2"/>
    <p:sldId id="262" r:id="rId3"/>
    <p:sldId id="291" r:id="rId4"/>
    <p:sldId id="263" r:id="rId5"/>
    <p:sldId id="298" r:id="rId6"/>
    <p:sldId id="289" r:id="rId7"/>
    <p:sldId id="295" r:id="rId8"/>
    <p:sldId id="292" r:id="rId9"/>
    <p:sldId id="293" r:id="rId10"/>
    <p:sldId id="294" r:id="rId11"/>
    <p:sldId id="296" r:id="rId12"/>
    <p:sldId id="297" r:id="rId13"/>
    <p:sldId id="290" r:id="rId14"/>
    <p:sldId id="281" r:id="rId15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35" autoAdjust="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42" y="3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ז'/שבט/תשפ"ב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059387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93675" y="228600"/>
            <a:ext cx="11780838" cy="6470650"/>
          </a:xfrm>
        </p:spPr>
        <p:txBody>
          <a:bodyPr/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485228-0E29-4D12-A6E9-299A5C76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088C8B4-22B8-402C-8100-ED5EA1F7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52B-607E-4869-A917-C44959BDCB12}" type="datetimeFigureOut">
              <a:rPr lang="he-IL" smtClean="0"/>
              <a:pPr/>
              <a:t>ז'/שבט/תשפ"ב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3864E2F-0B6E-4A5C-BFAA-22472070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645161E-6299-41F9-9211-72210EFA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009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00" y="1288473"/>
            <a:ext cx="10871177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8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39" y="81721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3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07" y="192531"/>
            <a:ext cx="10871170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ז'/שבט/תשפ"ב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3" r:id="rId5"/>
    <p:sldLayoutId id="2147483666" r:id="rId6"/>
    <p:sldLayoutId id="2147483667" r:id="rId7"/>
    <p:sldLayoutId id="2147483665" r:id="rId8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D50C940-AB1F-4232-978E-D32EBEA5E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שמואל מוצג כמנהיג מושלם! </a:t>
            </a:r>
          </a:p>
          <a:p>
            <a:r>
              <a:rPr lang="he-IL" dirty="0"/>
              <a:t>האם זה יספיק לעם ישראל?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0312DAA-9ECF-4B1E-9A24-FBBA3B363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390957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טו </a:t>
            </a:r>
            <a:r>
              <a:rPr lang="he-IL" b="1" dirty="0" err="1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וַיִּשְׁפֹּט</a:t>
            </a:r>
            <a:r>
              <a:rPr lang="he-IL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שְׁמוּאֵל אֶת-יִשְׂרָאֵל, כֹּל יְמֵי חַיָּיו</a:t>
            </a:r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  </a:t>
            </a:r>
            <a:r>
              <a:rPr lang="he-IL" b="1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טז</a:t>
            </a:r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he-IL" b="1" dirty="0">
                <a:solidFill>
                  <a:schemeClr val="tx1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וְהָלַךְ, מִדֵּי שָׁנָה בְּשָׁנָה, וְסָבַב בֵּית-אֵל, וְהַגִּלְגָּל וְהַמִּצְפָּה; וְשָׁפַט, אֶת-יִשְׂרָאֵל--אֵת כָּל-הַמְּקוֹמוֹת, הָאֵלֶּה</a:t>
            </a:r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  </a:t>
            </a:r>
            <a:r>
              <a:rPr lang="he-IL" b="1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יז</a:t>
            </a:r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 וּתְשֻׁבָתוֹ הָרָמָתָה כִּי-שָׁם בֵּיתוֹ, וְשָׁם שָׁפָט אֶת-יִשְׂרָאֵל; </a:t>
            </a:r>
            <a:r>
              <a:rPr lang="he-IL" b="1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וַיִּבֶן-שָׁם</a:t>
            </a:r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מִזְבֵּחַ, לַיהוָה. </a:t>
            </a:r>
          </a:p>
          <a:p>
            <a:pPr marL="0" indent="0">
              <a:lnSpc>
                <a:spcPct val="150000"/>
              </a:lnSpc>
              <a:buNone/>
            </a:pPr>
            <a:endParaRPr lang="he-IL" sz="1000" b="1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e-IL" sz="2800" b="1" dirty="0"/>
              <a:t>שמואל שופט את ישראל, בשונה מההנהגה הקודמת הוא קרוב אל העם, הוא הולך ושופט את העם במקומות שונים. הוא בא אל העם.</a:t>
            </a:r>
          </a:p>
          <a:p>
            <a:pPr marL="0" indent="0">
              <a:lnSpc>
                <a:spcPct val="150000"/>
              </a:lnSpc>
              <a:buNone/>
            </a:pPr>
            <a:endParaRPr lang="he-I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1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1C5D99-FBC3-404A-A1DA-5D01E46BF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סיכום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C6CB3C1-3EDA-4867-B0B6-A6957CBA0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49" y="829340"/>
            <a:ext cx="11430657" cy="5046417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he-IL" sz="2200" dirty="0">
                <a:solidFill>
                  <a:srgbClr val="0070C0"/>
                </a:solidFill>
                <a:latin typeface="open sans hebrew"/>
              </a:rPr>
              <a:t>הפרק מציג את פועלו של שמואל בתחום הדתי, ובתחומי הביטחון והחברה, ואת הקשר שביניהם.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sz="2200" dirty="0">
                <a:solidFill>
                  <a:srgbClr val="000000"/>
                </a:solidFill>
                <a:latin typeface="open sans hebrew"/>
              </a:rPr>
              <a:t>שמואל פועל לסילוק העבודה הזרה מהעם, ומצליח </a:t>
            </a:r>
            <a:br>
              <a:rPr lang="en-US" sz="2200" dirty="0">
                <a:solidFill>
                  <a:srgbClr val="000000"/>
                </a:solidFill>
                <a:latin typeface="open sans hebrew"/>
              </a:rPr>
            </a:br>
            <a:r>
              <a:rPr lang="he-IL" sz="22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"וַיָּסִירוּ בְּנֵי יִשְׂרָאֵל אֶת הַבְּעָלִים וְאֶת </a:t>
            </a:r>
            <a:r>
              <a:rPr lang="he-IL" sz="2200" b="1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הָעַשְׁתָּרֹת</a:t>
            </a:r>
            <a:r>
              <a:rPr lang="he-IL" sz="22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וַיַּעַבְדוּ אֶת ה' לְבַדּוֹ" (פסוק ד).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sz="2200" dirty="0">
                <a:solidFill>
                  <a:srgbClr val="000000"/>
                </a:solidFill>
                <a:latin typeface="open sans hebrew"/>
              </a:rPr>
              <a:t>הפלשתים עולים על ישראל למלחמה. שמואל מעלה קרבן, זועק אל ה' ונענה. הפלשתים נכנעים. </a:t>
            </a:r>
            <a:r>
              <a:rPr lang="he-IL" sz="2200" b="1" dirty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"וְלֹא יָסְפוּ עוֹד לָבוֹא בִּגְבוּל יִשְׂרָאֵל וַתְּהִי יַד ה' בַּפְּלִשְׁתִּים כֹּל יְמֵי שְׁמוּאֵל" (פסוק </a:t>
            </a:r>
            <a:r>
              <a:rPr lang="he-IL" sz="2200" b="1" dirty="0" err="1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יג</a:t>
            </a:r>
            <a:r>
              <a:rPr lang="he-IL" sz="2200" b="1" dirty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sz="2200" dirty="0">
                <a:solidFill>
                  <a:srgbClr val="000000"/>
                </a:solidFill>
                <a:latin typeface="open sans hebrew"/>
              </a:rPr>
              <a:t>שמואל עורך כינוס דתי במצפה </a:t>
            </a:r>
            <a:br>
              <a:rPr lang="en-US" sz="2200" dirty="0">
                <a:solidFill>
                  <a:srgbClr val="000000"/>
                </a:solidFill>
                <a:latin typeface="open sans hebrew"/>
              </a:rPr>
            </a:br>
            <a:r>
              <a:rPr lang="he-IL" sz="2200" dirty="0">
                <a:solidFill>
                  <a:schemeClr val="accent3">
                    <a:lumMod val="50000"/>
                  </a:schemeClr>
                </a:solidFill>
                <a:latin typeface="open sans hebrew"/>
              </a:rPr>
              <a:t>"</a:t>
            </a:r>
            <a:r>
              <a:rPr lang="he-IL" sz="2200" b="1" dirty="0">
                <a:solidFill>
                  <a:schemeClr val="accent3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וַיִּשְׁאֲבוּ מַיִם וַיִּשְׁפְּכוּ לִפְנֵי ה' וַיָּצוּמוּ בַּיּוֹם הַהוּא וַיֹּאמְרוּ שָׁם חָטָאנוּ לַה'" (פסוק ו).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sz="2200" dirty="0">
                <a:solidFill>
                  <a:srgbClr val="000000"/>
                </a:solidFill>
                <a:latin typeface="open sans hebrew"/>
              </a:rPr>
              <a:t>שמואל שופט נודד, מביא את המשפט אל העם. </a:t>
            </a:r>
            <a:r>
              <a:rPr lang="he-IL" sz="2200" b="1" dirty="0">
                <a:solidFill>
                  <a:schemeClr val="tx2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"וְהָלַךְ מִדֵּי שָׁנָה בְּשָׁנָה וְסָבַב בֵּית-אֵל וְהַגִּלְגָּל וְהַמִּצְפָּה וְשָׁפַט אֶת יִשְׂרָאֵל אֵת כָּל הַמְּקוֹמוֹת הָאֵלֶּה" (פסוק </a:t>
            </a:r>
            <a:r>
              <a:rPr lang="he-IL" sz="2200" b="1" dirty="0" err="1">
                <a:solidFill>
                  <a:schemeClr val="tx2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טז</a:t>
            </a:r>
            <a:r>
              <a:rPr lang="he-IL" sz="2200" b="1" dirty="0">
                <a:solidFill>
                  <a:schemeClr val="tx2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0876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882B969-9FDE-41D3-8765-7472940D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עתיד להיות?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E77C08D-FA23-4A00-A77D-C363237E1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he-IL" dirty="0"/>
              <a:t>מפרק זה, ניראה כי </a:t>
            </a:r>
            <a:r>
              <a:rPr lang="he-IL" dirty="0" err="1"/>
              <a:t>הכל</a:t>
            </a:r>
            <a:r>
              <a:rPr lang="he-IL" dirty="0"/>
              <a:t> נמצא במקום טוב:</a:t>
            </a:r>
          </a:p>
          <a:p>
            <a:pPr marL="0" indent="0">
              <a:spcAft>
                <a:spcPts val="0"/>
              </a:spcAft>
              <a:buNone/>
            </a:pPr>
            <a:r>
              <a:rPr lang="he-IL" dirty="0"/>
              <a:t>יש מנהיג, שמואל ששופט את העם, מכנס אותם, מלווה אותם בתחום הדתי, ניקה את הארץ מעבודה זרה.</a:t>
            </a:r>
          </a:p>
          <a:p>
            <a:pPr marL="0" indent="0">
              <a:spcAft>
                <a:spcPts val="0"/>
              </a:spcAft>
              <a:buNone/>
            </a:pPr>
            <a:r>
              <a:rPr lang="he-IL" dirty="0"/>
              <a:t>מנהיג מושלם.</a:t>
            </a:r>
          </a:p>
          <a:p>
            <a:pPr marL="2870200" indent="0">
              <a:spcAft>
                <a:spcPts val="0"/>
              </a:spcAft>
              <a:buNone/>
            </a:pPr>
            <a:r>
              <a:rPr lang="he-IL" sz="2800" b="1" dirty="0">
                <a:solidFill>
                  <a:srgbClr val="C00000"/>
                </a:solidFill>
              </a:rPr>
              <a:t>האם העם הגיע אל השקט? </a:t>
            </a:r>
          </a:p>
          <a:p>
            <a:pPr marL="2870200" indent="0">
              <a:spcAft>
                <a:spcPts val="0"/>
              </a:spcAft>
              <a:buNone/>
            </a:pPr>
            <a:r>
              <a:rPr lang="he-IL" sz="2800" b="1" dirty="0">
                <a:solidFill>
                  <a:srgbClr val="C00000"/>
                </a:solidFill>
              </a:rPr>
              <a:t>האם הגענו להנהגה המיטבית?</a:t>
            </a:r>
          </a:p>
          <a:p>
            <a:pPr marL="2870200" indent="0">
              <a:spcAft>
                <a:spcPts val="0"/>
              </a:spcAft>
              <a:buNone/>
            </a:pPr>
            <a:r>
              <a:rPr lang="he-IL" sz="2800" b="1" dirty="0">
                <a:solidFill>
                  <a:srgbClr val="C00000"/>
                </a:solidFill>
              </a:rPr>
              <a:t>האם עם ישראל הבין שהכוח הוא באחדותנו?</a:t>
            </a:r>
          </a:p>
        </p:txBody>
      </p:sp>
    </p:spTree>
    <p:extLst>
      <p:ext uri="{BB962C8B-B14F-4D97-AF65-F5344CB8AC3E}">
        <p14:creationId xmlns:p14="http://schemas.microsoft.com/office/powerpoint/2010/main" val="159114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9A6F54-B3C4-4322-9999-0D404C0B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2400" dirty="0"/>
              <a:t>הסרט באדיבות 929</a:t>
            </a:r>
          </a:p>
        </p:txBody>
      </p:sp>
      <p:pic>
        <p:nvPicPr>
          <p:cNvPr id="5" name="שמואל א פרקים א - ח 929">
            <a:hlinkClick r:id="" action="ppaction://media"/>
            <a:extLst>
              <a:ext uri="{FF2B5EF4-FFF2-40B4-BE49-F238E27FC236}">
                <a16:creationId xmlns:a16="http://schemas.microsoft.com/office/drawing/2014/main" id="{9845C801-1363-4D57-88C2-10B9A2143F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040" y="933094"/>
            <a:ext cx="10154332" cy="5711812"/>
          </a:xfrm>
        </p:spPr>
      </p:pic>
    </p:spTree>
    <p:extLst>
      <p:ext uri="{BB962C8B-B14F-4D97-AF65-F5344CB8AC3E}">
        <p14:creationId xmlns:p14="http://schemas.microsoft.com/office/powerpoint/2010/main" val="37782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737D3E99-F113-4BB4-9097-B1002DE0F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318" y="3743867"/>
            <a:ext cx="9613777" cy="1415378"/>
          </a:xfrm>
        </p:spPr>
        <p:txBody>
          <a:bodyPr wrap="none" lIns="36000" tIns="36000" rIns="36000" bIns="3600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השימוש ביצירות במהלך שידור זה נעשה לפי סעיף 27א לחוק זכות יוצרים, תשס"ח-2007. </a:t>
            </a:r>
            <a:br>
              <a:rPr lang="en-US" sz="2000" dirty="0"/>
            </a:br>
            <a:r>
              <a:rPr lang="he-IL" sz="2000" dirty="0"/>
              <a:t>אם הינך בעל הזכויות באחת היצירות, באפשרותך לבקש מאיתנו לחדול מהשימוש ביצירה, </a:t>
            </a:r>
            <a:br>
              <a:rPr lang="en-US" sz="2000" dirty="0"/>
            </a:br>
            <a:r>
              <a:rPr lang="he-IL" sz="2000" dirty="0"/>
              <a:t>זאת באמצעות פנייה לדוא"ל </a:t>
            </a:r>
            <a:r>
              <a:rPr lang="en-US" sz="2000" dirty="0"/>
              <a:t>rights@education.gov.il</a:t>
            </a:r>
            <a:endParaRPr lang="he-IL" sz="2000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FF735AD-340B-4FCF-969A-F904F6012CB9}"/>
              </a:ext>
            </a:extLst>
          </p:cNvPr>
          <p:cNvSpPr/>
          <p:nvPr/>
        </p:nvSpPr>
        <p:spPr>
          <a:xfrm>
            <a:off x="1272288" y="2661336"/>
            <a:ext cx="9645837" cy="743656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273093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שמואל א'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>
                <a:sym typeface="Varela Round"/>
              </a:rPr>
              <a:t>תנ"ך לחטיבת ביניים - כיתה ז'</a:t>
            </a:r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שם המורה: קרן יעקב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1D07339-23B7-42D1-AE21-6E0A255E46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שמואל המנהיג הגדול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722F54C-1DC9-4565-816F-1FC29D138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/>
              <a:t>יש מנהיג לישראל, מה עושה שמואל?</a:t>
            </a:r>
          </a:p>
        </p:txBody>
      </p:sp>
    </p:spTree>
    <p:extLst>
      <p:ext uri="{BB962C8B-B14F-4D97-AF65-F5344CB8AC3E}">
        <p14:creationId xmlns:p14="http://schemas.microsoft.com/office/powerpoint/2010/main" val="319783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שמואל א'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e-IL" dirty="0">
                <a:sym typeface="Varela Round"/>
              </a:rPr>
              <a:t>פרק ז' - השינוי בשלטון מגיע...</a:t>
            </a:r>
            <a:endParaRPr lang="he-IL" dirty="0"/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פסוק א' - ב'</a:t>
            </a:r>
          </a:p>
          <a:p>
            <a:pPr marL="0" indent="0">
              <a:buNone/>
            </a:pP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 וַיָּבֹאוּ אַנְשֵׁי </a:t>
            </a:r>
            <a:r>
              <a:rPr lang="he-IL" sz="2800" b="1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קִרְיַת</a:t>
            </a: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יְעָרִים, וַיַּעֲלוּ אֶת-אֲרוֹן יְהוָה, וַיָּבִאוּ אֹתוֹ, אֶל-בֵּית אֲבִינָדָב בַּגִּבְעָה; וְאֶת-אֶלְעָזָר בְּנוֹ קִדְּשׁוּ, לִשְׁמֹר אֶת-אֲרוֹן יְהוָה. </a:t>
            </a:r>
          </a:p>
          <a:p>
            <a:pPr marL="0" indent="0">
              <a:buNone/>
            </a:pP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ב וַיְהִי, מִיּוֹם שֶׁבֶת הָאָרוֹן בְּקִרְיַת יְעָרִים, וַיִּרְבּוּ הַיָּמִים, וַיִּהְיוּ עֶשְׂרִים שָׁנָה; וַיִּנָּהוּ כָּל-בֵּית יִשְׂרָאֵל, אַחֲרֵי יְהוָה.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800" b="1" dirty="0"/>
              <a:t>פסוקים אלו סוגרים את אירועי הסיפור הקודם. </a:t>
            </a:r>
            <a:br>
              <a:rPr lang="en-US" sz="2800" b="1" dirty="0"/>
            </a:br>
            <a:r>
              <a:rPr lang="he-IL" sz="2800" b="1" dirty="0"/>
              <a:t>ארון ה', ארון הברית "נח" או מצא את מקומו בקריית יערים, עיר הלווים.</a:t>
            </a:r>
            <a:endParaRPr lang="he-IL" sz="2800" b="1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endParaRPr lang="he-IL" sz="2800" b="1" dirty="0">
              <a:solidFill>
                <a:schemeClr val="tx1"/>
              </a:solidFill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1A1E568-EDCE-4B8B-AED7-D6847DCD6878}"/>
              </a:ext>
            </a:extLst>
          </p:cNvPr>
          <p:cNvSpPr txBox="1"/>
          <p:nvPr/>
        </p:nvSpPr>
        <p:spPr>
          <a:xfrm>
            <a:off x="1497874" y="4606834"/>
            <a:ext cx="51641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987024-FC52-488E-9315-EB14E2258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כוחו של מנהיג?</a:t>
            </a:r>
          </a:p>
        </p:txBody>
      </p:sp>
      <p:pic>
        <p:nvPicPr>
          <p:cNvPr id="5" name="סרטון על עבודת צוות ומנהיגות">
            <a:hlinkClick r:id="" action="ppaction://media"/>
            <a:extLst>
              <a:ext uri="{FF2B5EF4-FFF2-40B4-BE49-F238E27FC236}">
                <a16:creationId xmlns:a16="http://schemas.microsoft.com/office/drawing/2014/main" id="{5FE0D2D3-BCC7-4A0B-8698-9DFE909349D0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677" y="933093"/>
            <a:ext cx="9517954" cy="53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שמואל מנהיג 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e-IL" dirty="0"/>
              <a:t>מה הפעולות שעושה שמואל שגרם לשינוי?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515206" y="1438600"/>
            <a:ext cx="11160000" cy="415251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he-IL" sz="2800" b="1" dirty="0"/>
              <a:t>פס' ג'- ד'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he-IL" sz="2800" b="1" dirty="0">
                <a:solidFill>
                  <a:srgbClr val="314B77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</a:t>
            </a: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 וַיֹּאמֶר שְׁמוּאֵל, אֶל-כָּל-בֵּית יִשְׂרָאֵל </a:t>
            </a:r>
            <a:r>
              <a:rPr lang="he-IL" sz="2800" b="1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לֵאמֹר</a:t>
            </a: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chemeClr val="tx1"/>
                </a:solidFill>
                <a:highlight>
                  <a:srgbClr val="00FFFF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אִם</a:t>
            </a:r>
            <a:r>
              <a:rPr lang="he-IL" sz="2800" b="1" dirty="0">
                <a:solidFill>
                  <a:schemeClr val="tx1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-בְּכָל-לְבַבְכֶם אַתֶּם שָׁבִים אֶל-יְהוָה</a:t>
            </a: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הָסִירוּ </a:t>
            </a:r>
            <a:r>
              <a:rPr lang="he-IL" sz="2800" b="1" dirty="0" err="1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אֶת-אֱלֹהֵי</a:t>
            </a:r>
            <a:r>
              <a:rPr lang="he-IL" sz="2800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800" b="1" dirty="0" err="1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הַנֵּכָר</a:t>
            </a:r>
            <a:r>
              <a:rPr lang="he-IL" sz="2800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מִתּוֹכְכֶם </a:t>
            </a:r>
            <a:r>
              <a:rPr lang="he-IL" sz="2800" b="1" dirty="0" err="1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וְהָעַשְׁתָּרוֹת</a:t>
            </a: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; </a:t>
            </a:r>
            <a:r>
              <a:rPr lang="he-IL" sz="2800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וְהָכִינוּ לְבַבְכֶם אֶל-יְהוָה וְעִבְדֻהוּ לְבַדּוֹ</a:t>
            </a: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chemeClr val="tx1"/>
                </a:solidFill>
                <a:highlight>
                  <a:srgbClr val="00FFFF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וְיַצֵּל אֶתְכֶם מִיַּד פְּלִשְׁתִּים. 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התוצאה: 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 וַיָּסִירוּ בְּנֵי יִשְׂרָאֵל, אֶת-הַבְּעָלִים </a:t>
            </a:r>
            <a:r>
              <a:rPr lang="he-IL" sz="2800" b="1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וְאֶת-הָעַשְׁתָּרֹת</a:t>
            </a: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; וַיַּעַבְדוּ אֶת-יְהוָה, לְבַדּוֹ. </a:t>
            </a:r>
            <a:endParaRPr lang="he-I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8AE2AF-13B8-47D4-A622-CFA2172F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הדרישה של שמואל מהעם?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92A28B4-AC14-42C1-A3B0-38CDB00E4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2600" dirty="0"/>
              <a:t>שמואל דורש מהעם לעזוב את האמונה האלילית ולהאמין באלוהים, אל אחד.</a:t>
            </a:r>
          </a:p>
          <a:p>
            <a:pPr marL="0" indent="0" algn="ctr">
              <a:buNone/>
            </a:pPr>
            <a:endParaRPr lang="he-IL" sz="2600" dirty="0"/>
          </a:p>
          <a:p>
            <a:pPr marL="0" indent="0" algn="ctr">
              <a:buNone/>
            </a:pPr>
            <a:endParaRPr lang="he-IL" sz="2600" dirty="0"/>
          </a:p>
          <a:p>
            <a:pPr marL="0" indent="0" algn="ctr">
              <a:buNone/>
            </a:pPr>
            <a:r>
              <a:rPr lang="he-IL" sz="2600" dirty="0"/>
              <a:t>במידה ועם ישראל יחזור לאמונה באל, כל כולו, ה' יושיע אותם מיד הפלישתים.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9BFE8C4-C3FC-4A1D-A4D6-9B65E3EBFB8C}"/>
              </a:ext>
            </a:extLst>
          </p:cNvPr>
          <p:cNvSpPr txBox="1"/>
          <p:nvPr/>
        </p:nvSpPr>
        <p:spPr>
          <a:xfrm>
            <a:off x="2624841" y="2241816"/>
            <a:ext cx="69407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אמונה מונותאיסטית = אמונה באל אחד.</a:t>
            </a:r>
          </a:p>
        </p:txBody>
      </p:sp>
    </p:spTree>
    <p:extLst>
      <p:ext uri="{BB962C8B-B14F-4D97-AF65-F5344CB8AC3E}">
        <p14:creationId xmlns:p14="http://schemas.microsoft.com/office/powerpoint/2010/main" val="28124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D5C49E3-0564-48F5-A90C-967CE4A72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6" y="404037"/>
            <a:ext cx="11160000" cy="4873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פס' ה' - ו'</a:t>
            </a:r>
          </a:p>
          <a:p>
            <a:pPr marL="0" indent="0">
              <a:buNone/>
            </a:pP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 וַיֹּאמֶר שְׁמוּאֵל, </a:t>
            </a:r>
            <a:r>
              <a:rPr lang="he-IL" sz="2800" b="1" dirty="0">
                <a:solidFill>
                  <a:schemeClr val="tx1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קִבְצוּ אֶת-כָּל-יִשְׂרָאֵל </a:t>
            </a:r>
            <a:r>
              <a:rPr lang="he-IL" sz="2800" b="1" dirty="0" err="1">
                <a:solidFill>
                  <a:schemeClr val="tx1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הַמִּצְפָּתָה</a:t>
            </a:r>
            <a:r>
              <a:rPr lang="he-IL" sz="2800" b="1" dirty="0">
                <a:solidFill>
                  <a:schemeClr val="tx1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; וְאֶתְפַּלֵּל בַּעַדְכֶם, אֶל-יְהוָה</a:t>
            </a: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 </a:t>
            </a:r>
          </a:p>
          <a:p>
            <a:pPr marL="0" indent="0">
              <a:buNone/>
            </a:pPr>
            <a:endParaRPr lang="he-IL" sz="2800" b="1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התוצאה:</a:t>
            </a:r>
          </a:p>
          <a:p>
            <a:pPr marL="0" indent="0">
              <a:buNone/>
            </a:pP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ו וַיִּקָּבְצוּ </a:t>
            </a:r>
            <a:r>
              <a:rPr lang="he-IL" sz="2800" b="1" dirty="0" err="1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הַמִּצְפָּתָה</a:t>
            </a:r>
            <a:r>
              <a:rPr lang="he-IL" sz="2800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וַיִּשְׁאֲבוּ-מַיִם וַיִּשְׁפְּכוּ לִפְנֵי יְהוָה, וַיָּצוּמוּ בַּיּוֹם הַהוּא, וַיֹּאמְרוּ שָׁם, חָטָאנוּ לַיהוָה;</a:t>
            </a: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800" b="1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וַיִּשְׁפֹּט</a:t>
            </a:r>
            <a:r>
              <a:rPr lang="he-IL" sz="28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שְׁמוּאֵל אֶת-בְּנֵי יִשְׂרָאֵל, בַּמִּצְפָּה.</a:t>
            </a:r>
          </a:p>
          <a:p>
            <a:pPr marL="0" indent="0">
              <a:buNone/>
            </a:pPr>
            <a:endParaRPr lang="he-IL" sz="2800" b="1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r>
              <a:rPr lang="he-IL" sz="2800" b="1" dirty="0">
                <a:solidFill>
                  <a:srgbClr val="C00000"/>
                </a:solidFill>
              </a:rPr>
              <a:t>שמואל מצליח לאסוף את העם, להיות מאוחד ולהקשיב לדבריו. 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he-IL" sz="2800" b="1" dirty="0">
                <a:solidFill>
                  <a:srgbClr val="C00000"/>
                </a:solidFill>
              </a:rPr>
              <a:t>מפתח חשוב בהנהגה.</a:t>
            </a:r>
          </a:p>
        </p:txBody>
      </p:sp>
    </p:spTree>
    <p:extLst>
      <p:ext uri="{BB962C8B-B14F-4D97-AF65-F5344CB8AC3E}">
        <p14:creationId xmlns:p14="http://schemas.microsoft.com/office/powerpoint/2010/main" val="395067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C807F25-668B-46C2-AE2B-19F6702D0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e-IL" dirty="0"/>
              <a:t>שמואל מנהיג את העם בקרב נגד הפלישתים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9FBD8C3-9C97-4D7A-8A5B-43E2972044E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 וַיִּשְׁמְעוּ פְלִשְׁתִּים, כִּי-הִתְקַבְּצוּ בְנֵי-יִשְׂרָאֵל </a:t>
            </a:r>
            <a:r>
              <a:rPr lang="he-IL" b="1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הַמִּצְפָּתָה</a:t>
            </a:r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chemeClr val="tx1"/>
                </a:solidFill>
                <a:highlight>
                  <a:srgbClr val="00FFFF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וַיַּעֲלוּ סַרְנֵי-פְלִשְׁתִּים, אֶל-יִשְׂרָאֵל; וַיִּשְׁמְעוּ בְּנֵי יִשְׂרָאֵל, וַיִּרְאוּ מִפְּנֵי פְלִשְׁתִּים.  </a:t>
            </a:r>
            <a:r>
              <a:rPr lang="he-IL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 וַיֹּאמְרוּ בְנֵי-יִשְׂרָאֵל, אֶל-שְׁמוּאֵל, </a:t>
            </a:r>
            <a:r>
              <a:rPr lang="he-IL" b="1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אַל-תַּחֲרֵש</a:t>
            </a:r>
            <a:r>
              <a:rPr lang="he-IL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ׁ מִמֶּנּוּ, </a:t>
            </a:r>
            <a:r>
              <a:rPr lang="he-IL" b="1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מִזְּעֹק</a:t>
            </a:r>
            <a:r>
              <a:rPr lang="he-IL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אֶל-יְהוָה </a:t>
            </a:r>
            <a:r>
              <a:rPr lang="he-IL" b="1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אֱלֹהֵינו</a:t>
            </a:r>
            <a:r>
              <a:rPr lang="he-IL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ּ; וְיֹשִׁעֵנוּ, מִיַּד פְּלִשְׁתִּים</a:t>
            </a:r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  </a:t>
            </a:r>
            <a:r>
              <a:rPr lang="he-IL" b="1" dirty="0">
                <a:solidFill>
                  <a:schemeClr val="tx1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ט </a:t>
            </a:r>
            <a:r>
              <a:rPr lang="he-IL" b="1" dirty="0" err="1">
                <a:solidFill>
                  <a:schemeClr val="tx1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וַיִּקַּח</a:t>
            </a:r>
            <a:r>
              <a:rPr lang="he-IL" b="1" dirty="0">
                <a:solidFill>
                  <a:schemeClr val="tx1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שְׁמוּאֵל, טְלֵה חָלָב אֶחָד, ויעלה (וַיַּעֲלֵהוּ) עוֹלָה כָּלִיל, לַיהוָה; וַיִּזְעַק שְׁמוּאֵל אֶל-יְהוָה בְּעַד יִשְׂרָאֵל, וַיַּעֲנֵהוּ יְהוָה.  י וַיְהִי שְׁמוּאֵל, מַעֲלֶה הָעוֹלָה, וּפְלִשְׁתִּים נִגְּשׁוּ, לַמִּלְחָמָה בְּיִשְׂרָאֵל; וַיַּרְעֵם יְהוָה בְּקוֹל-גָּדוֹל בַּיּוֹם הַהוּא עַל-פְּלִשְׁתִּים, וַיְהֻמֵּם, </a:t>
            </a:r>
            <a:r>
              <a:rPr lang="he-IL" b="1" dirty="0" err="1">
                <a:solidFill>
                  <a:schemeClr val="tx1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וַיִּנָּגְפו</a:t>
            </a:r>
            <a:r>
              <a:rPr lang="he-IL" b="1" dirty="0">
                <a:solidFill>
                  <a:schemeClr val="tx1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ּ, לִפְנֵי יִשְׂרָאֵל.</a:t>
            </a:r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</a:t>
            </a:r>
            <a:r>
              <a:rPr lang="he-IL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יא וַיֵּצְאוּ אַנְשֵׁי יִשְׂרָאֵל, מִן-הַמִּצְפָּה, וַיִּרְדְּפוּ, אֶת-פְּלִשְׁתִּים; וַיַּכּוּם, עַד-מִתַּחַת לְבֵית כָּר.  </a:t>
            </a:r>
            <a:r>
              <a:rPr lang="he-IL" b="1" dirty="0" err="1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יב</a:t>
            </a:r>
            <a:r>
              <a:rPr lang="he-IL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b="1" dirty="0" err="1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וַיִּקַּח</a:t>
            </a:r>
            <a:r>
              <a:rPr lang="he-IL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שְׁמוּאֵל אֶבֶן אַחַת, וַיָּשֶׂם בֵּין-הַמִּצְפָּה וּבֵין הַשֵּׁן, וַיִּקְרָא אֶת-שְׁמָהּ, אֶבֶן הָעָזֶר; וַיֹּאמַר, עַד-הֵנָּה עֲזָרָנוּ יְהוָה.  </a:t>
            </a:r>
            <a:r>
              <a:rPr lang="he-IL" b="1" dirty="0" err="1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יג</a:t>
            </a:r>
            <a:r>
              <a:rPr lang="he-IL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b="1" dirty="0" err="1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וַיִּכָּנְעו</a:t>
            </a:r>
            <a:r>
              <a:rPr lang="he-IL" b="1" dirty="0">
                <a:solidFill>
                  <a:schemeClr val="tx1"/>
                </a:solidFill>
                <a:highlight>
                  <a:srgbClr val="00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ּ, הַפְּלִשְׁתִּים, וְלֹא-יָסְפוּ עוֹד, לָבוֹא בִּגְבוּל יִשְׂרָאֵל; וַתְּהִי יַד-יְהוָה בַּפְּלִשְׁתִּים, כֹּל יְמֵי שְׁמוּאֵל.  </a:t>
            </a:r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יד וַתָּשֹׁבְנָה הֶעָרִים אֲשֶׁר לָקְחוּ-פְלִשְׁתִּים מֵאֵת יִשְׂרָאֵל לְיִשְׂרָאֵל, מֵעֶקְרוֹן וְעַד-גַּת, וְאֶת-גְּבוּלָן, הִצִּיל יִשְׂרָאֵל מִיַּד פְּלִשְׁתִּים; וַיְהִי שָׁלוֹם, בֵּין יִשְׂרָאֵל וּבֵין הָאֱמֹרִי. </a:t>
            </a:r>
          </a:p>
        </p:txBody>
      </p:sp>
    </p:spTree>
    <p:extLst>
      <p:ext uri="{BB962C8B-B14F-4D97-AF65-F5344CB8AC3E}">
        <p14:creationId xmlns:p14="http://schemas.microsoft.com/office/powerpoint/2010/main" val="205184112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834</Words>
  <Application>Microsoft Office PowerPoint</Application>
  <PresentationFormat>מותאם אישית</PresentationFormat>
  <Paragraphs>55</Paragraphs>
  <Slides>14</Slides>
  <Notes>3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1" baseType="lpstr">
      <vt:lpstr>Arial</vt:lpstr>
      <vt:lpstr>Calibri</vt:lpstr>
      <vt:lpstr>David</vt:lpstr>
      <vt:lpstr>open sans hebrew</vt:lpstr>
      <vt:lpstr>Times New Roman</vt:lpstr>
      <vt:lpstr>Varela Round</vt:lpstr>
      <vt:lpstr>ערכת נושא Office</vt:lpstr>
      <vt:lpstr>מערכת שידורים לאומית</vt:lpstr>
      <vt:lpstr>שמואל א'</vt:lpstr>
      <vt:lpstr>שמואל המנהיג הגדול</vt:lpstr>
      <vt:lpstr>שמואל א' </vt:lpstr>
      <vt:lpstr>מה כוחו של מנהיג?</vt:lpstr>
      <vt:lpstr>שמואל מנהיג </vt:lpstr>
      <vt:lpstr>מה הדרישה של שמואל מהעם?</vt:lpstr>
      <vt:lpstr>מצגת של PowerPoint‏</vt:lpstr>
      <vt:lpstr>מצגת של PowerPoint‏</vt:lpstr>
      <vt:lpstr>מצגת של PowerPoint‏</vt:lpstr>
      <vt:lpstr>סיכום</vt:lpstr>
      <vt:lpstr>מה עתיד להיות?</vt:lpstr>
      <vt:lpstr>הסרט באדיבות 929</vt:lpstr>
      <vt:lpstr>השימוש ביצירות במהלך שידור זה נעשה לפי סעיף 27א לחוק זכות יוצרים, תשס"ח-2007.  אם הינך בעל הזכויות באחת היצירות, באפשרותך לבקש מאיתנו לחדול מהשימוש ביצירה,  זאת באמצעות פנייה לדוא"ל rights@education.gov.il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קרן יעקב</dc:creator>
  <cp:lastModifiedBy>שני שמלה/Shani Chemla</cp:lastModifiedBy>
  <cp:revision>11</cp:revision>
  <dcterms:created xsi:type="dcterms:W3CDTF">2020-04-13T17:25:42Z</dcterms:created>
  <dcterms:modified xsi:type="dcterms:W3CDTF">2022-01-09T12:10:50Z</dcterms:modified>
</cp:coreProperties>
</file>