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7"/>
  </p:notesMasterIdLst>
  <p:sldIdLst>
    <p:sldId id="257" r:id="rId2"/>
    <p:sldId id="262" r:id="rId3"/>
    <p:sldId id="263" r:id="rId4"/>
    <p:sldId id="288" r:id="rId5"/>
    <p:sldId id="309" r:id="rId6"/>
    <p:sldId id="311" r:id="rId7"/>
    <p:sldId id="310" r:id="rId8"/>
    <p:sldId id="303" r:id="rId9"/>
    <p:sldId id="304" r:id="rId10"/>
    <p:sldId id="305" r:id="rId11"/>
    <p:sldId id="289" r:id="rId12"/>
    <p:sldId id="307" r:id="rId13"/>
    <p:sldId id="308" r:id="rId14"/>
    <p:sldId id="306" r:id="rId15"/>
    <p:sldId id="348" r:id="rId16"/>
    <p:sldId id="350" r:id="rId17"/>
    <p:sldId id="351" r:id="rId18"/>
    <p:sldId id="352" r:id="rId19"/>
    <p:sldId id="355" r:id="rId20"/>
    <p:sldId id="353" r:id="rId21"/>
    <p:sldId id="357" r:id="rId22"/>
    <p:sldId id="349" r:id="rId23"/>
    <p:sldId id="356" r:id="rId24"/>
    <p:sldId id="291" r:id="rId25"/>
    <p:sldId id="347" r:id="rId2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a:srgbClr val="12B4B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013" autoAdjust="0"/>
    <p:restoredTop sz="90258" autoAdjust="0"/>
  </p:normalViewPr>
  <p:slideViewPr>
    <p:cSldViewPr snapToGrid="0" snapToObjects="1">
      <p:cViewPr varScale="1">
        <p:scale>
          <a:sx n="55" d="100"/>
          <a:sy n="55" d="100"/>
        </p:scale>
        <p:origin x="90" y="324"/>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ז'/שבט/תשפ"ב</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he.wikipedia.org/wiki/%D7%A0%D7%A8%D7%A7%D7%99%D7%A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77013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22886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0" i="0" kern="1200" dirty="0">
                <a:solidFill>
                  <a:schemeClr val="tx1"/>
                </a:solidFill>
                <a:effectLst/>
                <a:latin typeface="+mn-lt"/>
                <a:ea typeface="+mn-ea"/>
                <a:cs typeface="+mn-cs"/>
              </a:rPr>
              <a:t>אגדה זו נחשבה כאזהרה המיועדת לגברים. וגם לנשים.</a:t>
            </a:r>
          </a:p>
          <a:p>
            <a:r>
              <a:rPr lang="he-IL" sz="1200" b="0" i="0" kern="1200" dirty="0">
                <a:solidFill>
                  <a:schemeClr val="tx1"/>
                </a:solidFill>
                <a:effectLst/>
                <a:latin typeface="+mn-lt"/>
                <a:ea typeface="+mn-ea"/>
                <a:cs typeface="+mn-cs"/>
              </a:rPr>
              <a:t>איזון, שניהם התמרדו באלים. היבריס – שחצנות.</a:t>
            </a:r>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14</a:t>
            </a:fld>
            <a:endParaRPr lang="he-IL"/>
          </a:p>
        </p:txBody>
      </p:sp>
    </p:spTree>
    <p:extLst>
      <p:ext uri="{BB962C8B-B14F-4D97-AF65-F5344CB8AC3E}">
        <p14:creationId xmlns:p14="http://schemas.microsoft.com/office/powerpoint/2010/main" val="2871039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0" i="0" kern="1200" dirty="0">
                <a:solidFill>
                  <a:schemeClr val="tx1"/>
                </a:solidFill>
                <a:effectLst/>
                <a:latin typeface="+mn-lt"/>
                <a:ea typeface="+mn-ea"/>
                <a:cs typeface="+mn-cs"/>
              </a:rPr>
              <a:t>בשונה מן האגדה היוונית בה האלים (הטבע) גובר על האדם (נרקיס), בגרסה היהודית, האדם מתגבר על הטבע ואינו נכנע לו. ועוד מסוגל להפוך את הנטיות השליליות שבו למעשים חיוביים ולשם שמים.</a:t>
            </a:r>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16</a:t>
            </a:fld>
            <a:endParaRPr lang="he-IL"/>
          </a:p>
        </p:txBody>
      </p:sp>
    </p:spTree>
    <p:extLst>
      <p:ext uri="{BB962C8B-B14F-4D97-AF65-F5344CB8AC3E}">
        <p14:creationId xmlns:p14="http://schemas.microsoft.com/office/powerpoint/2010/main" val="3214729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0" i="0" kern="1200" dirty="0">
                <a:solidFill>
                  <a:schemeClr val="tx1"/>
                </a:solidFill>
                <a:effectLst/>
                <a:latin typeface="+mn-lt"/>
                <a:ea typeface="+mn-ea"/>
                <a:cs typeface="+mn-cs"/>
              </a:rPr>
              <a:t>מטמורפוזה של </a:t>
            </a:r>
            <a:r>
              <a:rPr lang="he-IL" sz="1200" b="0" i="0" kern="1200" dirty="0" err="1">
                <a:solidFill>
                  <a:schemeClr val="tx1"/>
                </a:solidFill>
                <a:effectLst/>
                <a:latin typeface="+mn-lt"/>
                <a:ea typeface="+mn-ea"/>
                <a:cs typeface="+mn-cs"/>
              </a:rPr>
              <a:t>נרקיסוס</a:t>
            </a:r>
            <a:r>
              <a:rPr lang="he-IL" sz="1200" b="0" i="0" kern="1200" dirty="0">
                <a:solidFill>
                  <a:schemeClr val="tx1"/>
                </a:solidFill>
                <a:effectLst/>
                <a:latin typeface="+mn-lt"/>
                <a:ea typeface="+mn-ea"/>
                <a:cs typeface="+mn-cs"/>
              </a:rPr>
              <a:t> סלבדור דאלי. התמונה מראה את נרקיס בוהה כלפי המים, מסתכל מטה. לא רחוק ממנו ניצב סלע בדמות יד המחזיקה כדור או ביצה, ממנה נובע פרח ה</a:t>
            </a:r>
            <a:r>
              <a:rPr lang="he-IL" sz="1200" b="0" i="0" u="none" strike="noStrike" kern="1200" dirty="0">
                <a:solidFill>
                  <a:schemeClr val="tx1"/>
                </a:solidFill>
                <a:effectLst/>
                <a:latin typeface="+mn-lt"/>
                <a:ea typeface="+mn-ea"/>
                <a:cs typeface="+mn-cs"/>
                <a:hlinkClick r:id="rId3" tooltip="נרקיס"/>
              </a:rPr>
              <a:t>נרקיס</a:t>
            </a:r>
            <a:r>
              <a:rPr lang="he-IL" sz="1200" b="0" i="0" kern="1200" dirty="0">
                <a:solidFill>
                  <a:schemeClr val="tx1"/>
                </a:solidFill>
                <a:effectLst/>
                <a:latin typeface="+mn-lt"/>
                <a:ea typeface="+mn-ea"/>
                <a:cs typeface="+mn-cs"/>
              </a:rPr>
              <a:t>. ברקע ניתן לראות קבוצה של דמויות ערומות, ובאופק יש דמות נוספת הנראית אף היא כדמות </a:t>
            </a:r>
            <a:r>
              <a:rPr lang="he-IL" sz="1200" b="0" i="0" kern="1200" dirty="0" err="1">
                <a:solidFill>
                  <a:schemeClr val="tx1"/>
                </a:solidFill>
                <a:effectLst/>
                <a:latin typeface="+mn-lt"/>
                <a:ea typeface="+mn-ea"/>
                <a:cs typeface="+mn-cs"/>
              </a:rPr>
              <a:t>נרקיסוס</a:t>
            </a:r>
            <a:r>
              <a:rPr lang="he-IL" sz="1200" b="0" i="0" kern="1200" dirty="0">
                <a:solidFill>
                  <a:schemeClr val="tx1"/>
                </a:solidFill>
                <a:effectLst/>
                <a:latin typeface="+mn-lt"/>
                <a:ea typeface="+mn-ea"/>
                <a:cs typeface="+mn-cs"/>
              </a:rPr>
              <a:t>.</a:t>
            </a:r>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17</a:t>
            </a:fld>
            <a:endParaRPr lang="he-IL"/>
          </a:p>
        </p:txBody>
      </p:sp>
    </p:spTree>
    <p:extLst>
      <p:ext uri="{BB962C8B-B14F-4D97-AF65-F5344CB8AC3E}">
        <p14:creationId xmlns:p14="http://schemas.microsoft.com/office/powerpoint/2010/main" val="2893152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18</a:t>
            </a:fld>
            <a:endParaRPr lang="he-IL"/>
          </a:p>
        </p:txBody>
      </p:sp>
    </p:spTree>
    <p:extLst>
      <p:ext uri="{BB962C8B-B14F-4D97-AF65-F5344CB8AC3E}">
        <p14:creationId xmlns:p14="http://schemas.microsoft.com/office/powerpoint/2010/main" val="3049626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19</a:t>
            </a:fld>
            <a:endParaRPr lang="he-IL"/>
          </a:p>
        </p:txBody>
      </p:sp>
    </p:spTree>
    <p:extLst>
      <p:ext uri="{BB962C8B-B14F-4D97-AF65-F5344CB8AC3E}">
        <p14:creationId xmlns:p14="http://schemas.microsoft.com/office/powerpoint/2010/main" val="1593190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כלומר – הבעיה מתחילה כאשר זה מוגזם. איזון</a:t>
            </a:r>
          </a:p>
          <a:p>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20</a:t>
            </a:fld>
            <a:endParaRPr lang="he-IL"/>
          </a:p>
        </p:txBody>
      </p:sp>
    </p:spTree>
    <p:extLst>
      <p:ext uri="{BB962C8B-B14F-4D97-AF65-F5344CB8AC3E}">
        <p14:creationId xmlns:p14="http://schemas.microsoft.com/office/powerpoint/2010/main" val="3200425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כלומר – הבעיה מתחילה כאשר זה מוגזם. איזון</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נהוג להבדיל בין הפרעה נרקיסיסטית לבין נרקיסיזם בריא בכך שבהפרעה הנרקיסיסטית האדם חסר אמפתיה כלפי אחרים ועסוק אך ורק בעצמו לעומת הנרקיסיזם הבריא שמאפייניו הם אהבה בריאה של האדם כלפי עצמו, תחושה או "ידיעה" טבעית שהוא טוב מטבעו, אהוב ובעל ערך, ומתוך כך גם רואה באחרים את האנושי, הראוי להערכה להקשבה ולאמפתיה.</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21</a:t>
            </a:fld>
            <a:endParaRPr lang="he-IL"/>
          </a:p>
        </p:txBody>
      </p:sp>
    </p:spTree>
    <p:extLst>
      <p:ext uri="{BB962C8B-B14F-4D97-AF65-F5344CB8AC3E}">
        <p14:creationId xmlns:p14="http://schemas.microsoft.com/office/powerpoint/2010/main" val="1479270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e-IL" sz="1200" b="0" i="0" kern="1200" dirty="0">
                <a:solidFill>
                  <a:schemeClr val="tx1"/>
                </a:solidFill>
                <a:effectLst/>
                <a:latin typeface="+mn-lt"/>
                <a:ea typeface="+mn-ea"/>
                <a:cs typeface="+mn-cs"/>
              </a:rPr>
              <a:t>מיתוסים ואגדות יוונים מהווים את </a:t>
            </a:r>
            <a:r>
              <a:rPr lang="he-IL" sz="1200" b="0" i="0" kern="1200" dirty="0" err="1">
                <a:solidFill>
                  <a:schemeClr val="tx1"/>
                </a:solidFill>
                <a:effectLst/>
                <a:latin typeface="+mn-lt"/>
                <a:ea typeface="+mn-ea"/>
                <a:cs typeface="+mn-cs"/>
              </a:rPr>
              <a:t>אווסף</a:t>
            </a:r>
            <a:r>
              <a:rPr lang="he-IL" sz="1200" b="0" i="0" kern="1200" dirty="0">
                <a:solidFill>
                  <a:schemeClr val="tx1"/>
                </a:solidFill>
                <a:effectLst/>
                <a:latin typeface="+mn-lt"/>
                <a:ea typeface="+mn-ea"/>
                <a:cs typeface="+mn-cs"/>
              </a:rPr>
              <a:t> הסיפורים העשיר ביותר והפורה ביותר בתרבות המערבית, אם נוציא מכלל חשבון את התנ"ך. ובכל זאת, למרות המגוון העשיר הם חולקים בדרך כלל השקפה משותפת על החיים. היוונים אהבו לחיות והאמינו בניצול מרבי של החיים, משום שהמוות היה בלתי נמנע.</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t>ביוון העתיקה (המאה השמינית לפני הספירה) נוצרו מיתוסים על אלים החיים על האולימפוס שמקורם משני משוררים עיקריים: הומרוס (הזמר העיוור) </a:t>
            </a:r>
            <a:r>
              <a:rPr lang="he-IL" sz="1200" dirty="0" err="1"/>
              <a:t>והסיודוס</a:t>
            </a:r>
            <a:r>
              <a:rPr lang="he-IL" sz="1200" dirty="0"/>
              <a:t>.</a:t>
            </a:r>
          </a:p>
          <a:p>
            <a:r>
              <a:rPr lang="he-IL" dirty="0"/>
              <a:t>מיתוס אטיולוגי, או סיפור אטיולוגי, הוא כינוי לסיפור שבא להסביר מנהג, מסורת, נורמה חברתית או תופעה אחרת, טבעית או חברתית.</a:t>
            </a:r>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5</a:t>
            </a:fld>
            <a:endParaRPr lang="he-IL"/>
          </a:p>
        </p:txBody>
      </p:sp>
    </p:spTree>
    <p:extLst>
      <p:ext uri="{BB962C8B-B14F-4D97-AF65-F5344CB8AC3E}">
        <p14:creationId xmlns:p14="http://schemas.microsoft.com/office/powerpoint/2010/main" val="3798731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לפי האגדה, הנימפות לא היו אלות ולא נצחיות, אבל משך חייהן היה רב מאוד וכוחן עלה על זה של בני האדם. הנימפות מתקשרות ליצירה ולהתפתחות שבטבע והן לרוב האנשה של אחד מהמוטיבים שלו. ביתן של הנימפות הוא בהרים, ביערות, במעיינות, בנהרות ובמערות והן קשורות אליו בקשר בל ינותק. הנימפות מתוארות בדרך כלל כנערות צעירות ויפות, חובבות מחול, מוזיקה. כשכעסו, בדרך כלל בעקבות נזק שנגרם לביתן, הן נהפכו למסוכנות.</a:t>
            </a:r>
          </a:p>
          <a:p>
            <a:endParaRPr lang="he-IL" dirty="0"/>
          </a:p>
          <a:p>
            <a:r>
              <a:rPr lang="he-IL" dirty="0"/>
              <a:t>דיאנה אלת הציד, חיות הבר, אלת הבתולות והירח ואחת משנים עשר (לא כולל </a:t>
            </a:r>
            <a:r>
              <a:rPr lang="he-IL" dirty="0" err="1"/>
              <a:t>האדס</a:t>
            </a:r>
            <a:r>
              <a:rPr lang="he-IL" dirty="0"/>
              <a:t> והסטיה) האלים האולימפיים במיתולוגיה היוונית. היא בתם של ראש האלים זאוס </a:t>
            </a:r>
            <a:r>
              <a:rPr lang="he-IL" dirty="0" err="1"/>
              <a:t>והטיטאנית</a:t>
            </a:r>
            <a:r>
              <a:rPr lang="he-IL" dirty="0"/>
              <a:t> לטו. </a:t>
            </a:r>
            <a:r>
              <a:rPr lang="he-IL" dirty="0" err="1"/>
              <a:t>ארטמיס</a:t>
            </a:r>
            <a:r>
              <a:rPr lang="he-IL" dirty="0"/>
              <a:t> היא אחותו התאומה של אפולו, אל השמש,</a:t>
            </a:r>
          </a:p>
          <a:p>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6</a:t>
            </a:fld>
            <a:endParaRPr lang="he-IL"/>
          </a:p>
        </p:txBody>
      </p:sp>
    </p:spTree>
    <p:extLst>
      <p:ext uri="{BB962C8B-B14F-4D97-AF65-F5344CB8AC3E}">
        <p14:creationId xmlns:p14="http://schemas.microsoft.com/office/powerpoint/2010/main" val="3909879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e-IL" dirty="0"/>
              <a:t>מתחילים באקו</a:t>
            </a:r>
            <a:endParaRPr dirty="0"/>
          </a:p>
        </p:txBody>
      </p:sp>
    </p:spTree>
    <p:extLst>
      <p:ext uri="{BB962C8B-B14F-4D97-AF65-F5344CB8AC3E}">
        <p14:creationId xmlns:p14="http://schemas.microsoft.com/office/powerpoint/2010/main" val="2842630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7426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he-IL" dirty="0" err="1"/>
              <a:t>נמסיס</a:t>
            </a:r>
            <a:r>
              <a:rPr lang="he-IL" dirty="0"/>
              <a:t> - היא אלת הנקם במיתולוגיה היוונית. משמעות שמה הוא "להעניק את מה שנועד"</a:t>
            </a:r>
            <a:endParaRPr dirty="0"/>
          </a:p>
        </p:txBody>
      </p:sp>
    </p:spTree>
    <p:extLst>
      <p:ext uri="{BB962C8B-B14F-4D97-AF65-F5344CB8AC3E}">
        <p14:creationId xmlns:p14="http://schemas.microsoft.com/office/powerpoint/2010/main" val="1723032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1" y="2693989"/>
            <a:ext cx="12192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a:t>לחץ כדי לערוך סגנון כותרת של תבנית בסיס</a:t>
            </a:r>
            <a:endParaRPr lang="he-IL" dirty="0"/>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כותרת ושתי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6444696"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10" y="186258"/>
            <a:ext cx="10221024"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a:t>לחץ כדי לערוך סגנון כותרת של תבנית בסיס</a:t>
            </a:r>
            <a:endParaRPr lang="he-IL" dirty="0"/>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ציין מיקום של תמונה 2">
            <a:extLst>
              <a:ext uri="{FF2B5EF4-FFF2-40B4-BE49-F238E27FC236}">
                <a16:creationId xmlns:a16="http://schemas.microsoft.com/office/drawing/2014/main" id="{11DA6207-6C06-4DE8-8270-79FA6D2C27CC}"/>
              </a:ext>
            </a:extLst>
          </p:cNvPr>
          <p:cNvSpPr>
            <a:spLocks noGrp="1"/>
          </p:cNvSpPr>
          <p:nvPr>
            <p:ph type="pic" idx="10" hasCustomPrompt="1"/>
          </p:nvPr>
        </p:nvSpPr>
        <p:spPr>
          <a:xfrm>
            <a:off x="843274"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06279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כותרת ושלוש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5513040" y="1030562"/>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a:t>לחץ כדי לערוך סגנון כותרת של תבנית בסיס</a:t>
            </a:r>
            <a:endParaRPr lang="he-IL" dirty="0"/>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241442" y="10305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241442" y="39329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880596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כותרת וארבע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a:t>לחץ כדי לערוך סגנון כותרת של תבנית בסיס</a:t>
            </a:r>
            <a:endParaRPr lang="he-IL" dirty="0"/>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0171544" y="938558"/>
            <a:ext cx="2190882"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54519"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54519"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3" name="מציין מיקום של תמונה 2">
            <a:extLst>
              <a:ext uri="{FF2B5EF4-FFF2-40B4-BE49-F238E27FC236}">
                <a16:creationId xmlns:a16="http://schemas.microsoft.com/office/drawing/2014/main" id="{8992FF61-2840-4655-842F-B373E28D9E01}"/>
              </a:ext>
            </a:extLst>
          </p:cNvPr>
          <p:cNvSpPr>
            <a:spLocks noGrp="1"/>
          </p:cNvSpPr>
          <p:nvPr>
            <p:ph type="pic" idx="12" hasCustomPrompt="1"/>
          </p:nvPr>
        </p:nvSpPr>
        <p:spPr>
          <a:xfrm>
            <a:off x="4414862"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4" name="מציין מיקום של תמונה 2">
            <a:extLst>
              <a:ext uri="{FF2B5EF4-FFF2-40B4-BE49-F238E27FC236}">
                <a16:creationId xmlns:a16="http://schemas.microsoft.com/office/drawing/2014/main" id="{8C91A369-DCD6-4CBC-93C6-3C5BB19BCC3E}"/>
              </a:ext>
            </a:extLst>
          </p:cNvPr>
          <p:cNvSpPr>
            <a:spLocks noGrp="1"/>
          </p:cNvSpPr>
          <p:nvPr>
            <p:ph type="pic" idx="13" hasCustomPrompt="1"/>
          </p:nvPr>
        </p:nvSpPr>
        <p:spPr>
          <a:xfrm>
            <a:off x="4414862"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49112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השיעור שכבה ושם ה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2" name="כותרת 1"/>
          <p:cNvSpPr>
            <a:spLocks noGrp="1"/>
          </p:cNvSpPr>
          <p:nvPr>
            <p:ph type="ctrTitle"/>
          </p:nvPr>
        </p:nvSpPr>
        <p:spPr>
          <a:xfrm>
            <a:off x="1" y="164091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a:t>לחץ כדי לערוך סגנון כותרת של תבנית בסיס</a:t>
            </a:r>
            <a:endParaRPr lang="he-IL" dirty="0"/>
          </a:p>
        </p:txBody>
      </p:sp>
      <p:sp>
        <p:nvSpPr>
          <p:cNvPr id="7" name="מלבן מעוגל 6"/>
          <p:cNvSpPr/>
          <p:nvPr userDrawn="1"/>
        </p:nvSpPr>
        <p:spPr>
          <a:xfrm>
            <a:off x="7329949" y="6155858"/>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9501144" y="5870968"/>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Google Shape;11;p2"/>
          <p:cNvSpPr txBox="1">
            <a:spLocks noGrp="1"/>
          </p:cNvSpPr>
          <p:nvPr>
            <p:ph type="subTitle" idx="1"/>
          </p:nvPr>
        </p:nvSpPr>
        <p:spPr>
          <a:xfrm>
            <a:off x="1" y="2895892"/>
            <a:ext cx="12192000" cy="76520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40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r>
              <a:rPr lang="he-IL"/>
              <a:t>לחץ כדי לערוך סגנון כותרת משנה של תבנית בסיס</a:t>
            </a:r>
            <a:endParaRPr dirty="0"/>
          </a:p>
        </p:txBody>
      </p:sp>
      <p:sp>
        <p:nvSpPr>
          <p:cNvPr id="13" name="מציין מיקום תוכן 2"/>
          <p:cNvSpPr>
            <a:spLocks noGrp="1"/>
          </p:cNvSpPr>
          <p:nvPr>
            <p:ph idx="10"/>
          </p:nvPr>
        </p:nvSpPr>
        <p:spPr>
          <a:xfrm>
            <a:off x="0" y="3734824"/>
            <a:ext cx="12191999" cy="720000"/>
          </a:xfrm>
        </p:spPr>
        <p:txBody>
          <a:bodyPr anchor="ctr">
            <a:noAutofit/>
          </a:bodyPr>
          <a:lstStyle>
            <a:lvl1pPr marL="0" indent="0"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1pPr>
            <a:lvl2pPr marL="342934" indent="-342934"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a:t>לחץ כדי לערוך סגנונות טקסט של תבנית בסיס</a:t>
            </a:r>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solidFill>
                  <a:srgbClr val="192A72"/>
                </a:solidFill>
              </a:rPr>
              <a:t>  </a:t>
            </a:r>
          </a:p>
        </p:txBody>
      </p:sp>
      <p:sp>
        <p:nvSpPr>
          <p:cNvPr id="2" name="כותרת 1"/>
          <p:cNvSpPr>
            <a:spLocks noGrp="1"/>
          </p:cNvSpPr>
          <p:nvPr>
            <p:ph type="ctrTitle"/>
          </p:nvPr>
        </p:nvSpPr>
        <p:spPr>
          <a:xfrm>
            <a:off x="1" y="166694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a:t>לחץ כדי לערוך סגנון כותרת של תבנית בסיס</a:t>
            </a:r>
            <a:endParaRPr lang="he-IL" dirty="0"/>
          </a:p>
        </p:txBody>
      </p:sp>
      <p:sp>
        <p:nvSpPr>
          <p:cNvPr id="12" name="Google Shape;11;p2"/>
          <p:cNvSpPr txBox="1">
            <a:spLocks noGrp="1"/>
          </p:cNvSpPr>
          <p:nvPr>
            <p:ph type="subTitle" idx="1"/>
          </p:nvPr>
        </p:nvSpPr>
        <p:spPr>
          <a:xfrm>
            <a:off x="1" y="2918493"/>
            <a:ext cx="12192000" cy="64209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3200" b="1">
                <a:solidFill>
                  <a:srgbClr val="192A72"/>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r>
              <a:rPr lang="he-IL"/>
              <a:t>לחץ כדי לערוך סגנון כותרת משנה של תבנית בסיס</a:t>
            </a:r>
            <a:endParaRPr dirty="0"/>
          </a:p>
        </p:txBody>
      </p:sp>
      <p:sp>
        <p:nvSpPr>
          <p:cNvPr id="15" name="מלבן מעוגל 6">
            <a:extLst>
              <a:ext uri="{FF2B5EF4-FFF2-40B4-BE49-F238E27FC236}">
                <a16:creationId xmlns:a16="http://schemas.microsoft.com/office/drawing/2014/main" id="{B4A26894-BFC6-4CB2-9F98-6C0AB203AB11}"/>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לבן מעוגל 7">
            <a:extLst>
              <a:ext uri="{FF2B5EF4-FFF2-40B4-BE49-F238E27FC236}">
                <a16:creationId xmlns:a16="http://schemas.microsoft.com/office/drawing/2014/main" id="{93139C06-AB68-49E4-9F8F-F0E56072AD87}"/>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7" name="מלבן מעוגל 8">
            <a:extLst>
              <a:ext uri="{FF2B5EF4-FFF2-40B4-BE49-F238E27FC236}">
                <a16:creationId xmlns:a16="http://schemas.microsoft.com/office/drawing/2014/main" id="{92F44B1F-CB02-4BE0-9593-98D37356833A}"/>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8" name="מלבן מעוגל 10">
            <a:extLst>
              <a:ext uri="{FF2B5EF4-FFF2-40B4-BE49-F238E27FC236}">
                <a16:creationId xmlns:a16="http://schemas.microsoft.com/office/drawing/2014/main" id="{F91DCBDE-92CA-433E-83D5-3B5D0DD4B449}"/>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p:spPr>
        <p:txBody>
          <a:bodyPr lIns="36000" tIns="0" rIns="36000" bIns="0">
            <a:noAutofit/>
          </a:bodyPr>
          <a:lstStyle>
            <a:lvl1pPr marL="536629" indent="0">
              <a:tabLst>
                <a:tab pos="11659766" algn="l"/>
              </a:tabLst>
              <a:defRPr sz="4400" b="1">
                <a:solidFill>
                  <a:srgbClr val="002060"/>
                </a:solidFill>
                <a:latin typeface="Varela Round" pitchFamily="2" charset="-79"/>
                <a:cs typeface="Varela Round" pitchFamily="2" charset="-79"/>
              </a:defRPr>
            </a:lvl1pPr>
          </a:lstStyle>
          <a:p>
            <a:r>
              <a:rPr lang="he-IL"/>
              <a:t>לחץ כדי לערוך סגנון כותרת של תבנית בסיס</a:t>
            </a:r>
            <a:endParaRPr lang="he-IL" dirty="0"/>
          </a:p>
        </p:txBody>
      </p:sp>
      <p:sp>
        <p:nvSpPr>
          <p:cNvPr id="3" name="מציין מיקום תוכן 2"/>
          <p:cNvSpPr>
            <a:spLocks noGrp="1"/>
          </p:cNvSpPr>
          <p:nvPr>
            <p:ph idx="1"/>
          </p:nvPr>
        </p:nvSpPr>
        <p:spPr>
          <a:xfrm>
            <a:off x="515274" y="1195757"/>
            <a:ext cx="8031962" cy="4611559"/>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a:t>לחץ כדי לערוך סגנונות טקסט של תבנית בסיס</a:t>
            </a:r>
          </a:p>
          <a:p>
            <a:pPr lvl="1"/>
            <a:r>
              <a:rPr lang="he-IL"/>
              <a:t>רמה שנייה</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769" y="213094"/>
            <a:ext cx="9642231"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a:t>לחץ כדי לערוך סגנון כותרת של תבנית בסיס</a:t>
            </a:r>
            <a:endParaRPr lang="he-IL" dirty="0"/>
          </a:p>
        </p:txBody>
      </p:sp>
      <p:sp>
        <p:nvSpPr>
          <p:cNvPr id="5" name="מציין מיקום טקסט 4"/>
          <p:cNvSpPr>
            <a:spLocks noGrp="1"/>
          </p:cNvSpPr>
          <p:nvPr>
            <p:ph type="body" sz="quarter" idx="3"/>
          </p:nvPr>
        </p:nvSpPr>
        <p:spPr>
          <a:xfrm>
            <a:off x="515275" y="1185681"/>
            <a:ext cx="8306992" cy="540000"/>
          </a:xfrm>
        </p:spPr>
        <p:txBody>
          <a:bodyPr anchor="ctr">
            <a:noAutofit/>
          </a:bodyPr>
          <a:lstStyle>
            <a:lvl1pPr marL="185757" indent="0">
              <a:buNone/>
              <a:defRPr sz="28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515273" y="1725682"/>
            <a:ext cx="8031963"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a:t>לחץ כדי לערוך סגנונות טקסט של תבנית בסיס</a:t>
            </a:r>
          </a:p>
          <a:p>
            <a:pPr marL="342934" lvl="1" indent="-342934" algn="r" defTabSz="914491" rtl="1" eaLnBrk="1" latinLnBrk="0" hangingPunct="1">
              <a:lnSpc>
                <a:spcPct val="150000"/>
              </a:lnSpc>
              <a:spcBef>
                <a:spcPct val="20000"/>
              </a:spcBef>
              <a:buFont typeface="Arial" pitchFamily="34" charset="0"/>
              <a:buChar char="•"/>
            </a:pPr>
            <a:r>
              <a:rPr lang="he-IL"/>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234416" y="1312990"/>
            <a:ext cx="7910518" cy="5224442"/>
          </a:xfrm>
          <a:prstGeom prst="rect">
            <a:avLst/>
          </a:prstGeom>
        </p:spPr>
        <p:txBody>
          <a:bodyPr anchor="ctr">
            <a:noAutofit/>
          </a:bodyPr>
          <a:lstStyle>
            <a:lvl1pPr algn="r">
              <a:defRPr sz="2800">
                <a:solidFill>
                  <a:srgbClr val="192A72"/>
                </a:solidFill>
                <a:latin typeface="Varela Round" panose="00000500000000000000" pitchFamily="2" charset="-79"/>
                <a:cs typeface="Varela Round" panose="00000500000000000000" pitchFamily="2" charset="-79"/>
              </a:defRPr>
            </a:lvl1pPr>
          </a:lstStyle>
          <a:p>
            <a:r>
              <a:rPr lang="he-IL" dirty="0"/>
              <a:t>לחץ כדי לערוך פסקת טקסט קצרה של תבנית בסיס</a:t>
            </a:r>
          </a:p>
        </p:txBody>
      </p:sp>
      <p:sp>
        <p:nvSpPr>
          <p:cNvPr id="7" name="מלבן מעוגל 6"/>
          <p:cNvSpPr/>
          <p:nvPr userDrawn="1"/>
        </p:nvSpPr>
        <p:spPr>
          <a:xfrm>
            <a:off x="-910416" y="6189198"/>
            <a:ext cx="3068595"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0082352" y="8172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2155687" y="6347804"/>
            <a:ext cx="5559136"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מציין מיקום טקסט 3"/>
          <p:cNvSpPr>
            <a:spLocks noGrp="1"/>
          </p:cNvSpPr>
          <p:nvPr>
            <p:ph type="body" sz="quarter" idx="10" hasCustomPrompt="1"/>
          </p:nvPr>
        </p:nvSpPr>
        <p:spPr>
          <a:xfrm>
            <a:off x="0" y="192531"/>
            <a:ext cx="12192000" cy="1009650"/>
          </a:xfrm>
          <a:prstGeom prst="rect">
            <a:avLst/>
          </a:prstGeom>
        </p:spPr>
        <p:txBody>
          <a:bodyPr anchor="ctr">
            <a:normAutofit/>
          </a:bodyPr>
          <a:lstStyle>
            <a:lvl1pPr marL="0" indent="0" algn="ctr">
              <a:buNone/>
              <a:defRPr sz="4800" b="1">
                <a:solidFill>
                  <a:srgbClr val="192A72"/>
                </a:solidFill>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397592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a:t>לחץ כדי לערוך סגנונות טקסט של תבנית בסיס</a:t>
            </a:r>
          </a:p>
        </p:txBody>
      </p:sp>
    </p:spTree>
    <p:extLst>
      <p:ext uri="{BB962C8B-B14F-4D97-AF65-F5344CB8AC3E}">
        <p14:creationId xmlns:p14="http://schemas.microsoft.com/office/powerpoint/2010/main" val="3687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a:noFill/>
        </p:spPr>
        <p:txBody>
          <a:bodyPr vert="horz" lIns="91440" tIns="45720" rIns="91440" bIns="45720" rtlCol="1" anchor="ctr">
            <a:noAutofit/>
          </a:bodyPr>
          <a:lstStyle>
            <a:lvl1pPr>
              <a:defRPr kumimoji="0" lang="he-IL" sz="44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a:t>לחץ כדי לערוך סגנון כותרת של תבנית בסיס</a:t>
            </a:r>
            <a:endParaRPr lang="he-IL" dirty="0"/>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כותרת ו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61147" y="964351"/>
            <a:ext cx="8483175" cy="5721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a:t>לחץ כדי לערוך סגנון כותרת של תבנית בסיס</a:t>
            </a:r>
            <a:endParaRPr lang="he-IL" dirty="0"/>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1032901" y="950191"/>
            <a:ext cx="1159099" cy="34737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233132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ז'/שבט/תשפ"ב</a:t>
            </a:fld>
            <a:endParaRPr lang="he-IL"/>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50" r:id="rId4"/>
    <p:sldLayoutId id="2147483653" r:id="rId5"/>
    <p:sldLayoutId id="2147483665" r:id="rId6"/>
    <p:sldLayoutId id="2147483666" r:id="rId7"/>
    <p:sldLayoutId id="2147483663" r:id="rId8"/>
    <p:sldLayoutId id="2147483669" r:id="rId9"/>
    <p:sldLayoutId id="2147483671" r:id="rId10"/>
    <p:sldLayoutId id="2147483668" r:id="rId11"/>
    <p:sldLayoutId id="2147483670" r:id="rId12"/>
  </p:sldLayoutIdLst>
  <p:txStyles>
    <p:titleStyle>
      <a:lvl1pPr algn="ctr" defTabSz="914491" rtl="1" eaLnBrk="1" latinLnBrk="0" hangingPunct="1">
        <a:spcBef>
          <a:spcPct val="0"/>
        </a:spcBef>
        <a:buNone/>
        <a:defRPr sz="4400" kern="1200">
          <a:solidFill>
            <a:schemeClr val="tx1"/>
          </a:solidFill>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 Target="slide1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1" y="2693893"/>
            <a:ext cx="12192001" cy="1470216"/>
          </a:xfrm>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r>
              <a:rPr lang="he-IL" dirty="0"/>
              <a:t>אקו ונרקיס</a:t>
            </a:r>
          </a:p>
        </p:txBody>
      </p:sp>
      <p:sp>
        <p:nvSpPr>
          <p:cNvPr id="11" name="מציין מיקום תוכן 10"/>
          <p:cNvSpPr>
            <a:spLocks noGrp="1"/>
          </p:cNvSpPr>
          <p:nvPr>
            <p:ph sz="quarter" idx="4"/>
          </p:nvPr>
        </p:nvSpPr>
        <p:spPr>
          <a:xfrm>
            <a:off x="3962401" y="892392"/>
            <a:ext cx="8229598" cy="4677137"/>
          </a:xfrm>
        </p:spPr>
        <p:txBody>
          <a:bodyPr>
            <a:noAutofit/>
          </a:bodyPr>
          <a:lstStyle/>
          <a:p>
            <a:pPr marL="96848" indent="0" algn="just">
              <a:lnSpc>
                <a:spcPct val="150000"/>
              </a:lnSpc>
              <a:buNone/>
            </a:pPr>
            <a:r>
              <a:rPr lang="he-IL" sz="1800" dirty="0"/>
              <a:t>מאז ואילך חייתה במערות ובין צוקים. אבריה קמלו מיגון, בשרה צמק, עצמותיה היו לסלעים, ולבד מקולה לא נותר ממנה דבר. ובקולה זה היא עדיין מוכנה ומזומנה להיענות לכל דורש ולהנציח את תביעתה הישנה — לקיים בידה את זכות המלה האחרונה.</a:t>
            </a:r>
          </a:p>
          <a:p>
            <a:pPr marL="96848" indent="0" algn="just">
              <a:lnSpc>
                <a:spcPct val="150000"/>
              </a:lnSpc>
              <a:buNone/>
            </a:pPr>
            <a:r>
              <a:rPr lang="he-IL" sz="1800" dirty="0"/>
              <a:t>אולם בכך לא מיצה נרקיס את אכזריותו. גם ליתר הנימפות הוא פנה עורף כפי שנהג באקו האומללה. עלמה אחת, שקיוותה לשווא לכבוש את לבו, שטחה תפילה, כי יום יבוא והוא ילמד על בשרו מהי אהבה המושבת ריקם. אלת הנקמה שמעה ונעתרה לתפילתה.</a:t>
            </a:r>
          </a:p>
        </p:txBody>
      </p:sp>
      <p:pic>
        <p:nvPicPr>
          <p:cNvPr id="4" name="תמונה 3" descr="תמונה שמכילה רוק, אבן, ישיבה, עמידה&#10;&#10;התיאור נוצר באופן אוטומטי">
            <a:extLst>
              <a:ext uri="{FF2B5EF4-FFF2-40B4-BE49-F238E27FC236}">
                <a16:creationId xmlns:a16="http://schemas.microsoft.com/office/drawing/2014/main" id="{EF08CFB5-DC11-46A5-9EB7-A8EA77443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36" y="932769"/>
            <a:ext cx="3082705" cy="4110273"/>
          </a:xfrm>
          <a:prstGeom prst="rect">
            <a:avLst/>
          </a:prstGeom>
        </p:spPr>
      </p:pic>
      <p:pic>
        <p:nvPicPr>
          <p:cNvPr id="3" name="תמונה 2" descr="תמונה שמכילה טקסט, ספר, ישיבה, כלב&#10;&#10;התיאור נוצר באופן אוטומטי">
            <a:extLst>
              <a:ext uri="{FF2B5EF4-FFF2-40B4-BE49-F238E27FC236}">
                <a16:creationId xmlns:a16="http://schemas.microsoft.com/office/drawing/2014/main" id="{2FDBDC0B-441C-44A0-B64B-2881EF9793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5385" y="3951054"/>
            <a:ext cx="3261360" cy="2298192"/>
          </a:xfrm>
          <a:prstGeom prst="rect">
            <a:avLst/>
          </a:prstGeom>
        </p:spPr>
      </p:pic>
    </p:spTree>
    <p:extLst>
      <p:ext uri="{BB962C8B-B14F-4D97-AF65-F5344CB8AC3E}">
        <p14:creationId xmlns:p14="http://schemas.microsoft.com/office/powerpoint/2010/main" val="543794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r>
              <a:rPr lang="he-IL" dirty="0"/>
              <a:t>אקו ונרקיס</a:t>
            </a:r>
          </a:p>
        </p:txBody>
      </p:sp>
      <p:sp>
        <p:nvSpPr>
          <p:cNvPr id="11" name="מציין מיקום תוכן 10"/>
          <p:cNvSpPr>
            <a:spLocks noGrp="1"/>
          </p:cNvSpPr>
          <p:nvPr>
            <p:ph sz="quarter" idx="4"/>
          </p:nvPr>
        </p:nvSpPr>
        <p:spPr>
          <a:xfrm>
            <a:off x="4418091" y="1244340"/>
            <a:ext cx="7687329" cy="4531771"/>
          </a:xfrm>
        </p:spPr>
        <p:txBody>
          <a:bodyPr>
            <a:normAutofit/>
          </a:bodyPr>
          <a:lstStyle/>
          <a:p>
            <a:pPr algn="just"/>
            <a:r>
              <a:rPr lang="he-IL" dirty="0"/>
              <a:t>הייתה ברכה אחת, מימיה צלולים ועינם כעין הכסף. הרועים לא נהגו אליה את עדריהם, עזי ההר וחיות היער לא רבצו על גדותיה ושלכת עלים וענפים לא השחיתה את חלקת פניה. העשב צמח סביבה רענן, והסלעים סוככו עליה מן השמש. לכאן הזדמן העלם יום בהיר אחד, עייף, מן הציד, משולהב וצמא. הוא גחן לשחות וראה את צלמו במים. הוא הביט משתאה בעיניים הבורקות הללו, במחלפות השער, המשתלשלות כתלתלי בכחוס או אפולו, בלחיים המתעגלות, בצוואר השנהב, בשפתיים הפשוקות, בסגולת החוסן והבריאות, הקורנת מן הדמות כולה. הוא התאהב בעצמו.</a:t>
            </a:r>
          </a:p>
        </p:txBody>
      </p:sp>
      <p:sp>
        <p:nvSpPr>
          <p:cNvPr id="4" name="מלבן 3">
            <a:extLst>
              <a:ext uri="{FF2B5EF4-FFF2-40B4-BE49-F238E27FC236}">
                <a16:creationId xmlns:a16="http://schemas.microsoft.com/office/drawing/2014/main" id="{F2F1D5D3-134D-4425-B2E3-D3C9C7A451E4}"/>
              </a:ext>
            </a:extLst>
          </p:cNvPr>
          <p:cNvSpPr/>
          <p:nvPr/>
        </p:nvSpPr>
        <p:spPr>
          <a:xfrm>
            <a:off x="-1647825" y="5613660"/>
            <a:ext cx="8130295" cy="646331"/>
          </a:xfrm>
          <a:prstGeom prst="rect">
            <a:avLst/>
          </a:prstGeom>
        </p:spPr>
        <p:txBody>
          <a:bodyPr wrap="square">
            <a:spAutoFit/>
          </a:bodyPr>
          <a:lstStyle/>
          <a:p>
            <a:r>
              <a:rPr lang="he-IL" dirty="0">
                <a:solidFill>
                  <a:schemeClr val="tx1">
                    <a:lumMod val="50000"/>
                    <a:lumOff val="50000"/>
                  </a:schemeClr>
                </a:solidFill>
                <a:latin typeface="Times New Roman-Normal-1255"/>
              </a:rPr>
              <a:t>בכחוס: אל היין והפריון אצל הרומאים. היוונים קראו לו דיוניסוס. </a:t>
            </a:r>
          </a:p>
          <a:p>
            <a:r>
              <a:rPr lang="he-IL" dirty="0">
                <a:solidFill>
                  <a:schemeClr val="tx1">
                    <a:lumMod val="50000"/>
                    <a:lumOff val="50000"/>
                  </a:schemeClr>
                </a:solidFill>
                <a:latin typeface="Times New Roman-Normal-1255"/>
              </a:rPr>
              <a:t>אפולו: אל השמש, האור, הנבואה, הרפואה, המוזיקה והשירה.</a:t>
            </a:r>
            <a:endParaRPr lang="he-IL" dirty="0">
              <a:solidFill>
                <a:schemeClr val="tx1">
                  <a:lumMod val="50000"/>
                  <a:lumOff val="50000"/>
                </a:schemeClr>
              </a:solidFill>
            </a:endParaRPr>
          </a:p>
        </p:txBody>
      </p:sp>
      <p:pic>
        <p:nvPicPr>
          <p:cNvPr id="7" name="תמונה 6">
            <a:extLst>
              <a:ext uri="{FF2B5EF4-FFF2-40B4-BE49-F238E27FC236}">
                <a16:creationId xmlns:a16="http://schemas.microsoft.com/office/drawing/2014/main" id="{1E184A8A-A48B-46A8-A61C-E6BBC7D1F554}"/>
              </a:ext>
            </a:extLst>
          </p:cNvPr>
          <p:cNvPicPr>
            <a:picLocks noChangeAspect="1"/>
          </p:cNvPicPr>
          <p:nvPr/>
        </p:nvPicPr>
        <p:blipFill>
          <a:blip r:embed="rId3"/>
          <a:stretch>
            <a:fillRect/>
          </a:stretch>
        </p:blipFill>
        <p:spPr>
          <a:xfrm>
            <a:off x="529059" y="1291270"/>
            <a:ext cx="3456732" cy="4645555"/>
          </a:xfrm>
          <a:prstGeom prst="rect">
            <a:avLst/>
          </a:prstGeom>
        </p:spPr>
      </p:pic>
    </p:spTree>
    <p:extLst>
      <p:ext uri="{BB962C8B-B14F-4D97-AF65-F5344CB8AC3E}">
        <p14:creationId xmlns:p14="http://schemas.microsoft.com/office/powerpoint/2010/main" val="3351067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r>
              <a:rPr lang="he-IL" dirty="0"/>
              <a:t>אקו ונרקיס</a:t>
            </a:r>
          </a:p>
        </p:txBody>
      </p:sp>
      <p:sp>
        <p:nvSpPr>
          <p:cNvPr id="11" name="מציין מיקום תוכן 10"/>
          <p:cNvSpPr>
            <a:spLocks noGrp="1"/>
          </p:cNvSpPr>
          <p:nvPr>
            <p:ph sz="quarter" idx="4"/>
          </p:nvPr>
        </p:nvSpPr>
        <p:spPr>
          <a:xfrm>
            <a:off x="3695701" y="1244340"/>
            <a:ext cx="8409720" cy="4531771"/>
          </a:xfrm>
        </p:spPr>
        <p:txBody>
          <a:bodyPr>
            <a:normAutofit/>
          </a:bodyPr>
          <a:lstStyle/>
          <a:p>
            <a:pPr marL="96848" indent="0" algn="just">
              <a:lnSpc>
                <a:spcPct val="120000"/>
              </a:lnSpc>
              <a:buNone/>
            </a:pPr>
            <a:r>
              <a:rPr lang="he-IL" dirty="0"/>
              <a:t>הוא הושיט את שפתיו לקטוף נשיקה, הוא פשט זרועותיו מטה לחבק את מושא אהבתו. אך מן המגע חמק זה ונעלם על מנת לשוב כעבור רגע ולחדש את המקסם. נרקיס לא היה מסוגל למוש מן המקום. כל מחשבת אוכל או מנוחה הייתה רחוקה מדעתו בעת שהשתהה על שפת הברכה, מתבונן בעצמו. דמעותיו זלגו </a:t>
            </a:r>
            <a:r>
              <a:rPr lang="he-IL" dirty="0" err="1"/>
              <a:t>המימה</a:t>
            </a:r>
            <a:r>
              <a:rPr lang="he-IL" dirty="0"/>
              <a:t> והרעידו את צלם בבואתו. כשראה אותו מתרחק הזדעק: "אנא, הישאר! אם נאסר עלי לגעת בך, לפחות</a:t>
            </a:r>
          </a:p>
          <a:p>
            <a:pPr marL="96848" indent="0" algn="just">
              <a:lnSpc>
                <a:spcPct val="120000"/>
              </a:lnSpc>
              <a:buNone/>
            </a:pPr>
            <a:r>
              <a:rPr lang="he-IL" dirty="0"/>
              <a:t>הניח לי להביט בך." במלים אלה, היוצאות מן הלב הוסיף וליבה את השלהבת שאכלה בו. </a:t>
            </a:r>
          </a:p>
        </p:txBody>
      </p:sp>
      <p:pic>
        <p:nvPicPr>
          <p:cNvPr id="5" name="תמונה 4">
            <a:extLst>
              <a:ext uri="{FF2B5EF4-FFF2-40B4-BE49-F238E27FC236}">
                <a16:creationId xmlns:a16="http://schemas.microsoft.com/office/drawing/2014/main" id="{1B1C44A1-B7B5-4727-97CB-61D255C31F16}"/>
              </a:ext>
            </a:extLst>
          </p:cNvPr>
          <p:cNvPicPr>
            <a:picLocks noChangeAspect="1"/>
          </p:cNvPicPr>
          <p:nvPr/>
        </p:nvPicPr>
        <p:blipFill>
          <a:blip r:embed="rId3"/>
          <a:stretch>
            <a:fillRect/>
          </a:stretch>
        </p:blipFill>
        <p:spPr>
          <a:xfrm>
            <a:off x="399203" y="1521993"/>
            <a:ext cx="2645532" cy="3192882"/>
          </a:xfrm>
          <a:prstGeom prst="rect">
            <a:avLst/>
          </a:prstGeom>
        </p:spPr>
      </p:pic>
    </p:spTree>
    <p:extLst>
      <p:ext uri="{BB962C8B-B14F-4D97-AF65-F5344CB8AC3E}">
        <p14:creationId xmlns:p14="http://schemas.microsoft.com/office/powerpoint/2010/main" val="2580524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r>
              <a:rPr lang="he-IL" dirty="0"/>
              <a:t>אקו ונרקיס</a:t>
            </a:r>
          </a:p>
        </p:txBody>
      </p:sp>
      <p:sp>
        <p:nvSpPr>
          <p:cNvPr id="11" name="מציין מיקום תוכן 10"/>
          <p:cNvSpPr>
            <a:spLocks noGrp="1"/>
          </p:cNvSpPr>
          <p:nvPr>
            <p:ph sz="quarter" idx="4"/>
          </p:nvPr>
        </p:nvSpPr>
        <p:spPr>
          <a:xfrm>
            <a:off x="3714751" y="878691"/>
            <a:ext cx="8409720" cy="4531771"/>
          </a:xfrm>
        </p:spPr>
        <p:txBody>
          <a:bodyPr>
            <a:normAutofit/>
          </a:bodyPr>
          <a:lstStyle/>
          <a:p>
            <a:pPr marL="96848" indent="0" algn="just">
              <a:lnSpc>
                <a:spcPct val="120000"/>
              </a:lnSpc>
              <a:buNone/>
            </a:pPr>
            <a:r>
              <a:rPr lang="he-IL" dirty="0" err="1"/>
              <a:t>לאט־לאט</a:t>
            </a:r>
            <a:r>
              <a:rPr lang="he-IL" dirty="0"/>
              <a:t> נמוגו סומק לחייו, חוסנו ויופיו, אשר כה הקסימו לפנים את הנימפה אקו. אבל אקו לא משה מצדו, וכשזעק "אויה! אויה!" ענתה אחריו כהד. הוא כלה באהבתו, עד שמת, ובעת מסעו האחרון בנהר </a:t>
            </a:r>
            <a:r>
              <a:rPr lang="he-IL" dirty="0" err="1"/>
              <a:t>סטיקס</a:t>
            </a:r>
            <a:r>
              <a:rPr lang="he-IL" dirty="0"/>
              <a:t> השתופף צלו מעל דופן הסירה והעיף מבט אחרון בבבואתו שבמים. הנימפות קוננו עליו, במיוחד נימפות המים. הן טפחו על לבן, וכמותן עשתה גם אקו. הן ערמו עצים למדורה וביקשו לשרוף את גופתו, אלא שחיפשו ולא מצאוה. במקומה צמח פרח, שתוכו ארגמן ועלי כותרתו לבנים, הוא הנרקיס הנושא את שמו ומנציח את זכרו.</a:t>
            </a:r>
          </a:p>
        </p:txBody>
      </p:sp>
      <p:pic>
        <p:nvPicPr>
          <p:cNvPr id="5" name="תמונה 4" descr="תמונה שמכילה כלב, שוכב, ישן, מכוסה&#10;&#10;התיאור נוצר באופן אוטומטי">
            <a:extLst>
              <a:ext uri="{FF2B5EF4-FFF2-40B4-BE49-F238E27FC236}">
                <a16:creationId xmlns:a16="http://schemas.microsoft.com/office/drawing/2014/main" id="{3A8CE064-86C3-47B8-977E-1DECDD9E3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12" y="1115752"/>
            <a:ext cx="3006048" cy="23132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14787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589A119-B6BC-4D87-8FB6-3D4FCF74358E}"/>
              </a:ext>
            </a:extLst>
          </p:cNvPr>
          <p:cNvSpPr>
            <a:spLocks noGrp="1"/>
          </p:cNvSpPr>
          <p:nvPr>
            <p:ph type="title"/>
          </p:nvPr>
        </p:nvSpPr>
        <p:spPr/>
        <p:txBody>
          <a:bodyPr/>
          <a:lstStyle/>
          <a:p>
            <a:r>
              <a:rPr lang="he-IL" dirty="0"/>
              <a:t>שני סיפורים בסיפור אחד</a:t>
            </a:r>
          </a:p>
        </p:txBody>
      </p:sp>
      <p:sp>
        <p:nvSpPr>
          <p:cNvPr id="3" name="מציין מיקום טקסט 2">
            <a:extLst>
              <a:ext uri="{FF2B5EF4-FFF2-40B4-BE49-F238E27FC236}">
                <a16:creationId xmlns:a16="http://schemas.microsoft.com/office/drawing/2014/main" id="{C9A0E0E3-7986-4836-B0C8-A0FB637AD313}"/>
              </a:ext>
            </a:extLst>
          </p:cNvPr>
          <p:cNvSpPr>
            <a:spLocks noGrp="1"/>
          </p:cNvSpPr>
          <p:nvPr>
            <p:ph type="body" sz="quarter" idx="3"/>
          </p:nvPr>
        </p:nvSpPr>
        <p:spPr>
          <a:xfrm>
            <a:off x="3658525" y="785631"/>
            <a:ext cx="8306992" cy="540000"/>
          </a:xfrm>
        </p:spPr>
        <p:txBody>
          <a:bodyPr/>
          <a:lstStyle/>
          <a:p>
            <a:endParaRPr lang="he-IL" dirty="0"/>
          </a:p>
        </p:txBody>
      </p:sp>
      <p:sp>
        <p:nvSpPr>
          <p:cNvPr id="4" name="מציין מיקום תוכן 3">
            <a:extLst>
              <a:ext uri="{FF2B5EF4-FFF2-40B4-BE49-F238E27FC236}">
                <a16:creationId xmlns:a16="http://schemas.microsoft.com/office/drawing/2014/main" id="{B2D5E5A5-3797-48D4-83D6-4BEC5B40B3B2}"/>
              </a:ext>
            </a:extLst>
          </p:cNvPr>
          <p:cNvSpPr>
            <a:spLocks noGrp="1"/>
          </p:cNvSpPr>
          <p:nvPr>
            <p:ph sz="quarter" idx="4"/>
          </p:nvPr>
        </p:nvSpPr>
        <p:spPr>
          <a:xfrm>
            <a:off x="4441324" y="1512509"/>
            <a:ext cx="5667375" cy="2552688"/>
          </a:xfrm>
        </p:spPr>
        <p:txBody>
          <a:bodyPr/>
          <a:lstStyle/>
          <a:p>
            <a:pPr>
              <a:lnSpc>
                <a:spcPct val="200000"/>
              </a:lnSpc>
            </a:pPr>
            <a:r>
              <a:rPr lang="he-IL" dirty="0"/>
              <a:t>אקו – הד (תופעת טבע!).</a:t>
            </a:r>
          </a:p>
          <a:p>
            <a:pPr>
              <a:lnSpc>
                <a:spcPct val="200000"/>
              </a:lnSpc>
            </a:pPr>
            <a:r>
              <a:rPr lang="he-IL" dirty="0"/>
              <a:t>למה היא נעשה?</a:t>
            </a:r>
          </a:p>
          <a:p>
            <a:pPr>
              <a:lnSpc>
                <a:spcPct val="200000"/>
              </a:lnSpc>
            </a:pPr>
            <a:r>
              <a:rPr lang="he-IL" dirty="0"/>
              <a:t>מה היה העונש שלה?</a:t>
            </a:r>
          </a:p>
        </p:txBody>
      </p:sp>
      <p:cxnSp>
        <p:nvCxnSpPr>
          <p:cNvPr id="6" name="מחבר ישר 5">
            <a:extLst>
              <a:ext uri="{FF2B5EF4-FFF2-40B4-BE49-F238E27FC236}">
                <a16:creationId xmlns:a16="http://schemas.microsoft.com/office/drawing/2014/main" id="{91DDE1E7-35F9-497E-A217-081E085908FA}"/>
              </a:ext>
            </a:extLst>
          </p:cNvPr>
          <p:cNvCxnSpPr>
            <a:cxnSpLocks/>
          </p:cNvCxnSpPr>
          <p:nvPr/>
        </p:nvCxnSpPr>
        <p:spPr>
          <a:xfrm>
            <a:off x="6096000" y="1341474"/>
            <a:ext cx="0" cy="4622800"/>
          </a:xfrm>
          <a:prstGeom prst="line">
            <a:avLst/>
          </a:prstGeom>
        </p:spPr>
        <p:style>
          <a:lnRef idx="2">
            <a:schemeClr val="accent1"/>
          </a:lnRef>
          <a:fillRef idx="0">
            <a:schemeClr val="accent1"/>
          </a:fillRef>
          <a:effectRef idx="1">
            <a:schemeClr val="accent1"/>
          </a:effectRef>
          <a:fontRef idx="minor">
            <a:schemeClr val="tx1"/>
          </a:fontRef>
        </p:style>
      </p:cxnSp>
      <p:sp>
        <p:nvSpPr>
          <p:cNvPr id="7" name="מציין מיקום תוכן 3">
            <a:extLst>
              <a:ext uri="{FF2B5EF4-FFF2-40B4-BE49-F238E27FC236}">
                <a16:creationId xmlns:a16="http://schemas.microsoft.com/office/drawing/2014/main" id="{96844272-A4F5-437B-B79F-5CE10AD68123}"/>
              </a:ext>
            </a:extLst>
          </p:cNvPr>
          <p:cNvSpPr txBox="1">
            <a:spLocks/>
          </p:cNvSpPr>
          <p:nvPr/>
        </p:nvSpPr>
        <p:spPr>
          <a:xfrm>
            <a:off x="133350" y="1466861"/>
            <a:ext cx="5734029" cy="2552689"/>
          </a:xfrm>
          <a:prstGeom prst="rect">
            <a:avLst/>
          </a:prstGeom>
        </p:spPr>
        <p:txBody>
          <a:bodyPr vert="horz" lIns="91440" tIns="45720" rIns="91440" bIns="45720" rtlCol="1">
            <a:normAutofit/>
          </a:bodyPr>
          <a:lstStyle>
            <a:lvl1pPr marL="439782" indent="-342934"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lnSpc>
                <a:spcPct val="200000"/>
              </a:lnSpc>
            </a:pPr>
            <a:r>
              <a:rPr lang="he-IL" dirty="0"/>
              <a:t>נרקיס – שם של פרח.</a:t>
            </a:r>
          </a:p>
          <a:p>
            <a:pPr>
              <a:lnSpc>
                <a:spcPct val="200000"/>
              </a:lnSpc>
            </a:pPr>
            <a:r>
              <a:rPr lang="he-IL" dirty="0"/>
              <a:t>למה הוא נענש?</a:t>
            </a:r>
          </a:p>
          <a:p>
            <a:pPr>
              <a:lnSpc>
                <a:spcPct val="200000"/>
              </a:lnSpc>
            </a:pPr>
            <a:r>
              <a:rPr lang="he-IL" dirty="0"/>
              <a:t>איך הוא נענש?</a:t>
            </a:r>
          </a:p>
        </p:txBody>
      </p:sp>
      <p:sp>
        <p:nvSpPr>
          <p:cNvPr id="8" name="מציין מיקום תוכן 3">
            <a:extLst>
              <a:ext uri="{FF2B5EF4-FFF2-40B4-BE49-F238E27FC236}">
                <a16:creationId xmlns:a16="http://schemas.microsoft.com/office/drawing/2014/main" id="{9DAB4117-0C52-4837-93F9-C2CE490085B7}"/>
              </a:ext>
            </a:extLst>
          </p:cNvPr>
          <p:cNvSpPr txBox="1">
            <a:spLocks/>
          </p:cNvSpPr>
          <p:nvPr/>
        </p:nvSpPr>
        <p:spPr>
          <a:xfrm>
            <a:off x="2709885" y="4019550"/>
            <a:ext cx="5667375" cy="1447806"/>
          </a:xfrm>
          <a:prstGeom prst="rect">
            <a:avLst/>
          </a:prstGeom>
        </p:spPr>
        <p:txBody>
          <a:bodyPr vert="horz" lIns="91440" tIns="45720" rIns="91440" bIns="45720" rtlCol="1">
            <a:normAutofit/>
          </a:bodyPr>
          <a:lstStyle>
            <a:lvl1pPr marL="439782" indent="-342934"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lnSpc>
                <a:spcPct val="200000"/>
              </a:lnSpc>
            </a:pPr>
            <a:r>
              <a:rPr lang="he-IL" dirty="0"/>
              <a:t>מה משותף בין שני הסיפורים?</a:t>
            </a:r>
          </a:p>
        </p:txBody>
      </p:sp>
      <p:pic>
        <p:nvPicPr>
          <p:cNvPr id="10" name="תמונה 9" descr="תמונה שמכילה צהוב, חוץ, דשא, צילום&#10;&#10;התיאור נוצר באופן אוטומטי">
            <a:hlinkClick r:id="rId3" action="ppaction://hlinksldjump"/>
            <a:extLst>
              <a:ext uri="{FF2B5EF4-FFF2-40B4-BE49-F238E27FC236}">
                <a16:creationId xmlns:a16="http://schemas.microsoft.com/office/drawing/2014/main" id="{49F520B8-3315-4794-8044-309B16977B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8699" y="875489"/>
            <a:ext cx="2002360" cy="2465406"/>
          </a:xfrm>
          <a:prstGeom prst="rect">
            <a:avLst/>
          </a:prstGeom>
        </p:spPr>
      </p:pic>
      <p:pic>
        <p:nvPicPr>
          <p:cNvPr id="12" name="תמונה 11" descr="תמונה שמכילה שוכב, חתול, מיטה, שקר&#10;&#10;התיאור נוצר באופן אוטומטי">
            <a:extLst>
              <a:ext uri="{FF2B5EF4-FFF2-40B4-BE49-F238E27FC236}">
                <a16:creationId xmlns:a16="http://schemas.microsoft.com/office/drawing/2014/main" id="{89AF31A7-4681-4F35-B530-317A385D87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916219"/>
            <a:ext cx="3733799" cy="2941781"/>
          </a:xfrm>
          <a:prstGeom prst="rect">
            <a:avLst/>
          </a:prstGeom>
        </p:spPr>
      </p:pic>
    </p:spTree>
    <p:extLst>
      <p:ext uri="{BB962C8B-B14F-4D97-AF65-F5344CB8AC3E}">
        <p14:creationId xmlns:p14="http://schemas.microsoft.com/office/powerpoint/2010/main" val="45868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62D8030-BBF5-4685-B631-1E2924287CB4}"/>
              </a:ext>
            </a:extLst>
          </p:cNvPr>
          <p:cNvSpPr>
            <a:spLocks noGrp="1"/>
          </p:cNvSpPr>
          <p:nvPr>
            <p:ph type="title"/>
          </p:nvPr>
        </p:nvSpPr>
        <p:spPr/>
        <p:txBody>
          <a:bodyPr/>
          <a:lstStyle/>
          <a:p>
            <a:r>
              <a:rPr lang="he-IL" dirty="0"/>
              <a:t>סיפור אטיולוגי</a:t>
            </a:r>
          </a:p>
        </p:txBody>
      </p:sp>
      <p:sp>
        <p:nvSpPr>
          <p:cNvPr id="4" name="מציין מיקום תוכן 3">
            <a:extLst>
              <a:ext uri="{FF2B5EF4-FFF2-40B4-BE49-F238E27FC236}">
                <a16:creationId xmlns:a16="http://schemas.microsoft.com/office/drawing/2014/main" id="{42427A38-C118-4585-B980-4C59975FD3E7}"/>
              </a:ext>
            </a:extLst>
          </p:cNvPr>
          <p:cNvSpPr>
            <a:spLocks noGrp="1"/>
          </p:cNvSpPr>
          <p:nvPr>
            <p:ph sz="quarter" idx="4"/>
          </p:nvPr>
        </p:nvSpPr>
        <p:spPr>
          <a:xfrm>
            <a:off x="4905375" y="1476387"/>
            <a:ext cx="7286625" cy="4152517"/>
          </a:xfrm>
        </p:spPr>
        <p:txBody>
          <a:bodyPr/>
          <a:lstStyle/>
          <a:p>
            <a:pPr>
              <a:lnSpc>
                <a:spcPct val="200000"/>
              </a:lnSpc>
            </a:pPr>
            <a:r>
              <a:rPr lang="he-IL" dirty="0"/>
              <a:t>סיפור שבא להסביר מנהגים, מסורות או תופעות אחרות, טבעיות או חברתיות.</a:t>
            </a:r>
          </a:p>
          <a:p>
            <a:pPr>
              <a:lnSpc>
                <a:spcPct val="200000"/>
              </a:lnSpc>
            </a:pPr>
            <a:r>
              <a:rPr lang="he-IL" dirty="0"/>
              <a:t>סוג הסיפורים הזה נפוץ בכל העמים ובכל המסורות.</a:t>
            </a:r>
          </a:p>
        </p:txBody>
      </p:sp>
      <p:pic>
        <p:nvPicPr>
          <p:cNvPr id="6" name="תמונה 5" descr="תמונה שמכילה דשא, טבע, קשת בענן, שדה&#10;&#10;התיאור נוצר באופן אוטומטי">
            <a:extLst>
              <a:ext uri="{FF2B5EF4-FFF2-40B4-BE49-F238E27FC236}">
                <a16:creationId xmlns:a16="http://schemas.microsoft.com/office/drawing/2014/main" id="{E88400E3-54D0-4FD8-A756-EB88098FE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149" y="4310050"/>
            <a:ext cx="3827009" cy="2143125"/>
          </a:xfrm>
          <a:prstGeom prst="rect">
            <a:avLst/>
          </a:prstGeom>
        </p:spPr>
      </p:pic>
      <p:pic>
        <p:nvPicPr>
          <p:cNvPr id="8" name="תמונה 7" descr="תמונה שמכילה בד&#10;&#10;התיאור נוצר באופן אוטומטי">
            <a:extLst>
              <a:ext uri="{FF2B5EF4-FFF2-40B4-BE49-F238E27FC236}">
                <a16:creationId xmlns:a16="http://schemas.microsoft.com/office/drawing/2014/main" id="{9027F2FD-E564-47E6-8E07-776167847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50" y="1235868"/>
            <a:ext cx="3903208" cy="2341925"/>
          </a:xfrm>
          <a:prstGeom prst="rect">
            <a:avLst/>
          </a:prstGeom>
        </p:spPr>
      </p:pic>
    </p:spTree>
    <p:extLst>
      <p:ext uri="{BB962C8B-B14F-4D97-AF65-F5344CB8AC3E}">
        <p14:creationId xmlns:p14="http://schemas.microsoft.com/office/powerpoint/2010/main" val="2071477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F6D2D00-9D0D-40AC-8272-4A9E7C38F300}"/>
              </a:ext>
            </a:extLst>
          </p:cNvPr>
          <p:cNvSpPr>
            <a:spLocks noGrp="1"/>
          </p:cNvSpPr>
          <p:nvPr>
            <p:ph type="title"/>
          </p:nvPr>
        </p:nvSpPr>
        <p:spPr/>
        <p:txBody>
          <a:bodyPr/>
          <a:lstStyle/>
          <a:p>
            <a:r>
              <a:rPr lang="he-IL" dirty="0"/>
              <a:t>השפעות המיתוס</a:t>
            </a:r>
          </a:p>
        </p:txBody>
      </p:sp>
      <p:sp>
        <p:nvSpPr>
          <p:cNvPr id="3" name="מציין מיקום טקסט 2">
            <a:extLst>
              <a:ext uri="{FF2B5EF4-FFF2-40B4-BE49-F238E27FC236}">
                <a16:creationId xmlns:a16="http://schemas.microsoft.com/office/drawing/2014/main" id="{05AAA8B7-00D7-459D-B7E0-A4B1AFEEAB7D}"/>
              </a:ext>
            </a:extLst>
          </p:cNvPr>
          <p:cNvSpPr>
            <a:spLocks noGrp="1"/>
          </p:cNvSpPr>
          <p:nvPr>
            <p:ph type="body" sz="quarter" idx="3"/>
          </p:nvPr>
        </p:nvSpPr>
        <p:spPr>
          <a:xfrm>
            <a:off x="3885008" y="956448"/>
            <a:ext cx="8306992" cy="540000"/>
          </a:xfrm>
        </p:spPr>
        <p:txBody>
          <a:bodyPr/>
          <a:lstStyle/>
          <a:p>
            <a:r>
              <a:rPr lang="he-IL" dirty="0"/>
              <a:t>מהיהדות הקדומה ועד המאה 21</a:t>
            </a:r>
          </a:p>
        </p:txBody>
      </p:sp>
      <p:sp>
        <p:nvSpPr>
          <p:cNvPr id="4" name="מציין מיקום תוכן 3">
            <a:extLst>
              <a:ext uri="{FF2B5EF4-FFF2-40B4-BE49-F238E27FC236}">
                <a16:creationId xmlns:a16="http://schemas.microsoft.com/office/drawing/2014/main" id="{2E8B158E-CFAF-459F-A878-1FB1290A34DF}"/>
              </a:ext>
            </a:extLst>
          </p:cNvPr>
          <p:cNvSpPr>
            <a:spLocks noGrp="1"/>
          </p:cNvSpPr>
          <p:nvPr>
            <p:ph sz="quarter" idx="4"/>
          </p:nvPr>
        </p:nvSpPr>
        <p:spPr>
          <a:xfrm>
            <a:off x="4160037" y="1519802"/>
            <a:ext cx="8031963" cy="4152517"/>
          </a:xfrm>
        </p:spPr>
        <p:txBody>
          <a:bodyPr>
            <a:normAutofit fontScale="92500"/>
          </a:bodyPr>
          <a:lstStyle/>
          <a:p>
            <a:r>
              <a:rPr lang="he-IL" dirty="0"/>
              <a:t>אמר שמעון הצדיק: מימי לא אכלתי אשם נזיר טמא אלא אחד: פעם אחת בא אדם אחד נזיר מן הדרום, וראיתיו שהוא יפה עיניים וטוב רואי, וקווצותיו סדורות לו תלתלים. אמרתי לו: בני, מה ראית להשחית את שערך זה הנָּאֶה (שבסיום הנזירות, או כשנטמא, מגלח כל שערו)? אמר לי: רועה הייתי לאבא בעירי, הלכתי למלאות מים מן המעיין, ונסתכלתי בבבואה שלי, ופחז עלי יצרי וביקש לטורדני מן העולם; אמרתי לו: רשע, למה אתה מתגאה בעולם שאינו שלך, במי שהוא עתיד להיות רימה ותולעה? העבודה, שאגלחך לשמים! מיד עמדתי ונשקתיו על ראשו, אמרתי לו: בני, כמוך ירבו נוזרי נזירות בישראל! עליך הכתוב אומר (במדבר ו, ב): אִישׁ... כִּי יַפְלִא לִנְדֹּר נֶדֶר נָזִיר לְהַזִּיר לַה'." (מסכת נזיר דף ד', עמוד ב')</a:t>
            </a:r>
          </a:p>
        </p:txBody>
      </p:sp>
      <p:pic>
        <p:nvPicPr>
          <p:cNvPr id="6" name="תמונה 5" descr="תמונה שמכילה צילום, שלט, שחור, ישן&#10;&#10;התיאור נוצר באופן אוטומטי">
            <a:extLst>
              <a:ext uri="{FF2B5EF4-FFF2-40B4-BE49-F238E27FC236}">
                <a16:creationId xmlns:a16="http://schemas.microsoft.com/office/drawing/2014/main" id="{A13B4C89-6B52-482A-BA11-CC01B4230F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87" y="1283598"/>
            <a:ext cx="3100388" cy="4476496"/>
          </a:xfrm>
          <a:prstGeom prst="rect">
            <a:avLst/>
          </a:prstGeom>
        </p:spPr>
      </p:pic>
    </p:spTree>
    <p:extLst>
      <p:ext uri="{BB962C8B-B14F-4D97-AF65-F5344CB8AC3E}">
        <p14:creationId xmlns:p14="http://schemas.microsoft.com/office/powerpoint/2010/main" val="1320721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F6D2D00-9D0D-40AC-8272-4A9E7C38F300}"/>
              </a:ext>
            </a:extLst>
          </p:cNvPr>
          <p:cNvSpPr>
            <a:spLocks noGrp="1"/>
          </p:cNvSpPr>
          <p:nvPr>
            <p:ph type="title"/>
          </p:nvPr>
        </p:nvSpPr>
        <p:spPr/>
        <p:txBody>
          <a:bodyPr/>
          <a:lstStyle/>
          <a:p>
            <a:r>
              <a:rPr lang="he-IL" dirty="0"/>
              <a:t>השפעות המיתוס</a:t>
            </a:r>
          </a:p>
        </p:txBody>
      </p:sp>
      <p:sp>
        <p:nvSpPr>
          <p:cNvPr id="3" name="מציין מיקום טקסט 2">
            <a:extLst>
              <a:ext uri="{FF2B5EF4-FFF2-40B4-BE49-F238E27FC236}">
                <a16:creationId xmlns:a16="http://schemas.microsoft.com/office/drawing/2014/main" id="{05AAA8B7-00D7-459D-B7E0-A4B1AFEEAB7D}"/>
              </a:ext>
            </a:extLst>
          </p:cNvPr>
          <p:cNvSpPr>
            <a:spLocks noGrp="1"/>
          </p:cNvSpPr>
          <p:nvPr>
            <p:ph type="body" sz="quarter" idx="3"/>
          </p:nvPr>
        </p:nvSpPr>
        <p:spPr>
          <a:xfrm>
            <a:off x="3885008" y="956448"/>
            <a:ext cx="8306992" cy="540000"/>
          </a:xfrm>
        </p:spPr>
        <p:txBody>
          <a:bodyPr/>
          <a:lstStyle/>
          <a:p>
            <a:r>
              <a:rPr lang="he-IL" dirty="0"/>
              <a:t>בציור</a:t>
            </a:r>
          </a:p>
        </p:txBody>
      </p:sp>
      <p:pic>
        <p:nvPicPr>
          <p:cNvPr id="9" name="תמונה 8" descr="תמונה שמכילה מקורה, שולחן, מקושט, ציפור&#10;&#10;התיאור נוצר באופן אוטומטי">
            <a:extLst>
              <a:ext uri="{FF2B5EF4-FFF2-40B4-BE49-F238E27FC236}">
                <a16:creationId xmlns:a16="http://schemas.microsoft.com/office/drawing/2014/main" id="{1E65EF37-C16A-4683-85A3-FA4BA65170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5211"/>
            <a:ext cx="7113173" cy="4626341"/>
          </a:xfrm>
          <a:prstGeom prst="rect">
            <a:avLst/>
          </a:prstGeom>
        </p:spPr>
      </p:pic>
      <p:sp>
        <p:nvSpPr>
          <p:cNvPr id="10" name="מלבן 9">
            <a:extLst>
              <a:ext uri="{FF2B5EF4-FFF2-40B4-BE49-F238E27FC236}">
                <a16:creationId xmlns:a16="http://schemas.microsoft.com/office/drawing/2014/main" id="{76789FE0-19A2-4B5F-A70F-888ED07ECDFB}"/>
              </a:ext>
            </a:extLst>
          </p:cNvPr>
          <p:cNvSpPr/>
          <p:nvPr/>
        </p:nvSpPr>
        <p:spPr>
          <a:xfrm>
            <a:off x="7827475" y="2027788"/>
            <a:ext cx="4206601" cy="369332"/>
          </a:xfrm>
          <a:prstGeom prst="rect">
            <a:avLst/>
          </a:prstGeom>
        </p:spPr>
        <p:txBody>
          <a:bodyPr wrap="none">
            <a:spAutoFit/>
          </a:bodyPr>
          <a:lstStyle/>
          <a:p>
            <a:r>
              <a:rPr lang="he-IL" dirty="0"/>
              <a:t>מטמורפוזה של נרקיס צייר  סלבדור דאלי.</a:t>
            </a:r>
          </a:p>
        </p:txBody>
      </p:sp>
    </p:spTree>
    <p:extLst>
      <p:ext uri="{BB962C8B-B14F-4D97-AF65-F5344CB8AC3E}">
        <p14:creationId xmlns:p14="http://schemas.microsoft.com/office/powerpoint/2010/main" val="2135581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F6D2D00-9D0D-40AC-8272-4A9E7C38F300}"/>
              </a:ext>
            </a:extLst>
          </p:cNvPr>
          <p:cNvSpPr>
            <a:spLocks noGrp="1"/>
          </p:cNvSpPr>
          <p:nvPr>
            <p:ph type="title"/>
          </p:nvPr>
        </p:nvSpPr>
        <p:spPr/>
        <p:txBody>
          <a:bodyPr/>
          <a:lstStyle/>
          <a:p>
            <a:r>
              <a:rPr lang="he-IL" dirty="0"/>
              <a:t>השפעות המיתוס</a:t>
            </a:r>
          </a:p>
        </p:txBody>
      </p:sp>
      <p:sp>
        <p:nvSpPr>
          <p:cNvPr id="3" name="מציין מיקום טקסט 2">
            <a:extLst>
              <a:ext uri="{FF2B5EF4-FFF2-40B4-BE49-F238E27FC236}">
                <a16:creationId xmlns:a16="http://schemas.microsoft.com/office/drawing/2014/main" id="{05AAA8B7-00D7-459D-B7E0-A4B1AFEEAB7D}"/>
              </a:ext>
            </a:extLst>
          </p:cNvPr>
          <p:cNvSpPr>
            <a:spLocks noGrp="1"/>
          </p:cNvSpPr>
          <p:nvPr>
            <p:ph type="body" sz="quarter" idx="3"/>
          </p:nvPr>
        </p:nvSpPr>
        <p:spPr>
          <a:xfrm>
            <a:off x="3885008" y="956448"/>
            <a:ext cx="8306992" cy="540000"/>
          </a:xfrm>
        </p:spPr>
        <p:txBody>
          <a:bodyPr/>
          <a:lstStyle/>
          <a:p>
            <a:r>
              <a:rPr lang="he-IL" dirty="0"/>
              <a:t>בציור</a:t>
            </a:r>
          </a:p>
        </p:txBody>
      </p:sp>
      <p:pic>
        <p:nvPicPr>
          <p:cNvPr id="5" name="תמונה 4" descr="תמונה שמכילה מקורה, שוכב, שקר, ישיבה&#10;&#10;התיאור נוצר באופן אוטומטי">
            <a:extLst>
              <a:ext uri="{FF2B5EF4-FFF2-40B4-BE49-F238E27FC236}">
                <a16:creationId xmlns:a16="http://schemas.microsoft.com/office/drawing/2014/main" id="{6320AE61-76EC-42E2-845F-613B17A4F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471" y="956449"/>
            <a:ext cx="3420954" cy="4142038"/>
          </a:xfrm>
          <a:prstGeom prst="rect">
            <a:avLst/>
          </a:prstGeom>
        </p:spPr>
      </p:pic>
      <p:pic>
        <p:nvPicPr>
          <p:cNvPr id="7" name="תמונה 6" descr="תמונה שמכילה טקסט, ספר, ישיבה, כלב&#10;&#10;התיאור נוצר באופן אוטומטי">
            <a:extLst>
              <a:ext uri="{FF2B5EF4-FFF2-40B4-BE49-F238E27FC236}">
                <a16:creationId xmlns:a16="http://schemas.microsoft.com/office/drawing/2014/main" id="{02DBB2C4-220D-458A-8BDE-512F947155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8580" y="1458867"/>
            <a:ext cx="4188054" cy="2951208"/>
          </a:xfrm>
          <a:prstGeom prst="rect">
            <a:avLst/>
          </a:prstGeom>
        </p:spPr>
      </p:pic>
      <p:sp>
        <p:nvSpPr>
          <p:cNvPr id="16" name="מלבן 15">
            <a:extLst>
              <a:ext uri="{FF2B5EF4-FFF2-40B4-BE49-F238E27FC236}">
                <a16:creationId xmlns:a16="http://schemas.microsoft.com/office/drawing/2014/main" id="{FCC1E145-7327-4BBA-98E7-678172252E03}"/>
              </a:ext>
            </a:extLst>
          </p:cNvPr>
          <p:cNvSpPr/>
          <p:nvPr/>
        </p:nvSpPr>
        <p:spPr>
          <a:xfrm>
            <a:off x="1375623" y="5236526"/>
            <a:ext cx="2914650" cy="646331"/>
          </a:xfrm>
          <a:prstGeom prst="rect">
            <a:avLst/>
          </a:prstGeom>
        </p:spPr>
        <p:txBody>
          <a:bodyPr wrap="square">
            <a:spAutoFit/>
          </a:bodyPr>
          <a:lstStyle/>
          <a:p>
            <a:r>
              <a:rPr lang="he-IL" dirty="0" err="1"/>
              <a:t>קאראוואג'ו</a:t>
            </a:r>
            <a:r>
              <a:rPr lang="he-IL" dirty="0"/>
              <a:t>, נרקיס, שמן על, 1597-99</a:t>
            </a:r>
          </a:p>
        </p:txBody>
      </p:sp>
      <p:sp>
        <p:nvSpPr>
          <p:cNvPr id="17" name="מלבן 16">
            <a:extLst>
              <a:ext uri="{FF2B5EF4-FFF2-40B4-BE49-F238E27FC236}">
                <a16:creationId xmlns:a16="http://schemas.microsoft.com/office/drawing/2014/main" id="{74FF6621-E4FB-411D-9B40-64D1DBA0607C}"/>
              </a:ext>
            </a:extLst>
          </p:cNvPr>
          <p:cNvSpPr/>
          <p:nvPr/>
        </p:nvSpPr>
        <p:spPr>
          <a:xfrm>
            <a:off x="8038504" y="4494284"/>
            <a:ext cx="3261360" cy="646331"/>
          </a:xfrm>
          <a:prstGeom prst="rect">
            <a:avLst/>
          </a:prstGeom>
        </p:spPr>
        <p:txBody>
          <a:bodyPr wrap="square">
            <a:spAutoFit/>
          </a:bodyPr>
          <a:lstStyle/>
          <a:p>
            <a:r>
              <a:rPr lang="he-IL" dirty="0"/>
              <a:t>ניקולא </a:t>
            </a:r>
            <a:r>
              <a:rPr lang="he-IL" dirty="0" err="1"/>
              <a:t>פּוּסָן</a:t>
            </a:r>
            <a:r>
              <a:rPr lang="he-IL" dirty="0"/>
              <a:t>, נרקיס ואקו</a:t>
            </a:r>
            <a:r>
              <a:rPr lang="en-US" dirty="0"/>
              <a:t>.1629 - 1630</a:t>
            </a:r>
            <a:endParaRPr lang="he-IL" dirty="0"/>
          </a:p>
        </p:txBody>
      </p:sp>
    </p:spTree>
    <p:extLst>
      <p:ext uri="{BB962C8B-B14F-4D97-AF65-F5344CB8AC3E}">
        <p14:creationId xmlns:p14="http://schemas.microsoft.com/office/powerpoint/2010/main" val="3192786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F6D2D00-9D0D-40AC-8272-4A9E7C38F300}"/>
              </a:ext>
            </a:extLst>
          </p:cNvPr>
          <p:cNvSpPr>
            <a:spLocks noGrp="1"/>
          </p:cNvSpPr>
          <p:nvPr>
            <p:ph type="title"/>
          </p:nvPr>
        </p:nvSpPr>
        <p:spPr/>
        <p:txBody>
          <a:bodyPr/>
          <a:lstStyle/>
          <a:p>
            <a:r>
              <a:rPr lang="he-IL" dirty="0"/>
              <a:t>השפעות המיתוס</a:t>
            </a:r>
          </a:p>
        </p:txBody>
      </p:sp>
      <p:sp>
        <p:nvSpPr>
          <p:cNvPr id="3" name="מציין מיקום טקסט 2">
            <a:extLst>
              <a:ext uri="{FF2B5EF4-FFF2-40B4-BE49-F238E27FC236}">
                <a16:creationId xmlns:a16="http://schemas.microsoft.com/office/drawing/2014/main" id="{05AAA8B7-00D7-459D-B7E0-A4B1AFEEAB7D}"/>
              </a:ext>
            </a:extLst>
          </p:cNvPr>
          <p:cNvSpPr>
            <a:spLocks noGrp="1"/>
          </p:cNvSpPr>
          <p:nvPr>
            <p:ph type="body" sz="quarter" idx="3"/>
          </p:nvPr>
        </p:nvSpPr>
        <p:spPr>
          <a:xfrm>
            <a:off x="3885008" y="956448"/>
            <a:ext cx="8306992" cy="540000"/>
          </a:xfrm>
        </p:spPr>
        <p:txBody>
          <a:bodyPr/>
          <a:lstStyle/>
          <a:p>
            <a:r>
              <a:rPr lang="he-IL" dirty="0"/>
              <a:t>באומנות החדשה</a:t>
            </a:r>
          </a:p>
        </p:txBody>
      </p:sp>
      <p:pic>
        <p:nvPicPr>
          <p:cNvPr id="6" name="תמונה 5" descr="תמונה שמכילה איש, מים, שחור, צעירים&#10;&#10;התיאור נוצר באופן אוטומטי">
            <a:extLst>
              <a:ext uri="{FF2B5EF4-FFF2-40B4-BE49-F238E27FC236}">
                <a16:creationId xmlns:a16="http://schemas.microsoft.com/office/drawing/2014/main" id="{67A937D0-318B-475F-9A08-C24FD755C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5850" y="1909762"/>
            <a:ext cx="2605088" cy="2605088"/>
          </a:xfrm>
          <a:prstGeom prst="rect">
            <a:avLst/>
          </a:prstGeom>
        </p:spPr>
      </p:pic>
      <p:pic>
        <p:nvPicPr>
          <p:cNvPr id="10" name="תמונה 9" descr="תמונה שמכילה ספר, טקסט, ציור&#10;&#10;התיאור נוצר באופן אוטומטי">
            <a:extLst>
              <a:ext uri="{FF2B5EF4-FFF2-40B4-BE49-F238E27FC236}">
                <a16:creationId xmlns:a16="http://schemas.microsoft.com/office/drawing/2014/main" id="{A0E729ED-6965-4BD1-9CCE-639E118F28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102" y="1066003"/>
            <a:ext cx="2897049" cy="4725994"/>
          </a:xfrm>
          <a:prstGeom prst="rect">
            <a:avLst/>
          </a:prstGeom>
        </p:spPr>
      </p:pic>
      <p:pic>
        <p:nvPicPr>
          <p:cNvPr id="12" name="תמונה 11" descr="תמונה שמכילה טקסט, עיתון, בניין, שלט&#10;&#10;התיאור נוצר באופן אוטומטי">
            <a:extLst>
              <a:ext uri="{FF2B5EF4-FFF2-40B4-BE49-F238E27FC236}">
                <a16:creationId xmlns:a16="http://schemas.microsoft.com/office/drawing/2014/main" id="{C4C31EEC-93DC-447E-99FE-B8020E5BD3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5362" y="1547131"/>
            <a:ext cx="2357438" cy="3330349"/>
          </a:xfrm>
          <a:prstGeom prst="rect">
            <a:avLst/>
          </a:prstGeom>
        </p:spPr>
      </p:pic>
    </p:spTree>
    <p:extLst>
      <p:ext uri="{BB962C8B-B14F-4D97-AF65-F5344CB8AC3E}">
        <p14:creationId xmlns:p14="http://schemas.microsoft.com/office/powerpoint/2010/main" val="348284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534" y="2695671"/>
            <a:ext cx="9208400" cy="1924651"/>
          </a:xfrm>
          <a:prstGeom prst="rect">
            <a:avLst/>
          </a:prstGeom>
          <a:noFill/>
          <a:ln>
            <a:noFill/>
          </a:ln>
        </p:spPr>
        <p:txBody>
          <a:bodyPr spcFirstLastPara="1" wrap="square" lIns="121904" tIns="121904" rIns="121904" bIns="121904" anchor="t" anchorCtr="0">
            <a:noAutofit/>
          </a:bodyPr>
          <a:lstStyle/>
          <a:p>
            <a:pPr marL="609600">
              <a:lnSpc>
                <a:spcPct val="150000"/>
              </a:lnSpc>
            </a:pPr>
            <a:endParaRPr dirty="0"/>
          </a:p>
        </p:txBody>
      </p:sp>
      <p:sp>
        <p:nvSpPr>
          <p:cNvPr id="5" name="כותרת 4"/>
          <p:cNvSpPr>
            <a:spLocks noGrp="1"/>
          </p:cNvSpPr>
          <p:nvPr>
            <p:ph type="ctrTitle"/>
          </p:nvPr>
        </p:nvSpPr>
        <p:spPr>
          <a:xfrm>
            <a:off x="137733" y="2938615"/>
            <a:ext cx="12192001" cy="1260164"/>
          </a:xfrm>
        </p:spPr>
        <p:txBody>
          <a:bodyPr/>
          <a:lstStyle/>
          <a:p>
            <a:r>
              <a:rPr lang="he-IL" sz="6000" dirty="0">
                <a:solidFill>
                  <a:srgbClr val="192A72"/>
                </a:solidFill>
              </a:rPr>
              <a:t>שם השיעור "</a:t>
            </a:r>
            <a:r>
              <a:rPr lang="he-IL" sz="6000" dirty="0"/>
              <a:t>המיתולוגיה היוונית – נרקיס ואקו"</a:t>
            </a:r>
            <a:br>
              <a:rPr lang="he-IL" sz="6000" dirty="0"/>
            </a:br>
            <a:br>
              <a:rPr lang="he-IL" sz="6000" dirty="0"/>
            </a:br>
            <a:br>
              <a:rPr lang="he-IL" sz="6000" dirty="0"/>
            </a:br>
            <a:endParaRPr lang="he-IL" sz="6000" dirty="0">
              <a:solidFill>
                <a:srgbClr val="192A72"/>
              </a:solidFill>
            </a:endParaRPr>
          </a:p>
        </p:txBody>
      </p:sp>
      <p:sp>
        <p:nvSpPr>
          <p:cNvPr id="7" name="כותרת משנה 6"/>
          <p:cNvSpPr>
            <a:spLocks noGrp="1"/>
          </p:cNvSpPr>
          <p:nvPr>
            <p:ph type="subTitle" idx="1"/>
          </p:nvPr>
        </p:nvSpPr>
        <p:spPr>
          <a:xfrm>
            <a:off x="-2" y="3046400"/>
            <a:ext cx="12192001" cy="765200"/>
          </a:xfrm>
        </p:spPr>
        <p:txBody>
          <a:bodyPr/>
          <a:lstStyle/>
          <a:p>
            <a:r>
              <a:rPr lang="he-IL" sz="4000" dirty="0">
                <a:sym typeface="Varela Round"/>
              </a:rPr>
              <a:t>ספרות לחטיבת הביניים</a:t>
            </a:r>
          </a:p>
        </p:txBody>
      </p:sp>
      <p:sp>
        <p:nvSpPr>
          <p:cNvPr id="4" name="מציין מיקום תוכן 3"/>
          <p:cNvSpPr>
            <a:spLocks noGrp="1"/>
          </p:cNvSpPr>
          <p:nvPr>
            <p:ph idx="10"/>
          </p:nvPr>
        </p:nvSpPr>
        <p:spPr>
          <a:xfrm>
            <a:off x="1" y="3655861"/>
            <a:ext cx="12192001" cy="720094"/>
          </a:xfrm>
        </p:spPr>
        <p:txBody>
          <a:bodyPr/>
          <a:lstStyle/>
          <a:p>
            <a:r>
              <a:rPr lang="he-IL" sz="3200" dirty="0">
                <a:sym typeface="Varela Round"/>
              </a:rPr>
              <a:t>שם המורה: בן טרגן</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F6D2D00-9D0D-40AC-8272-4A9E7C38F300}"/>
              </a:ext>
            </a:extLst>
          </p:cNvPr>
          <p:cNvSpPr>
            <a:spLocks noGrp="1"/>
          </p:cNvSpPr>
          <p:nvPr>
            <p:ph type="title"/>
          </p:nvPr>
        </p:nvSpPr>
        <p:spPr/>
        <p:txBody>
          <a:bodyPr/>
          <a:lstStyle/>
          <a:p>
            <a:r>
              <a:rPr lang="he-IL" dirty="0"/>
              <a:t>השפעות המיתוס</a:t>
            </a:r>
          </a:p>
        </p:txBody>
      </p:sp>
      <p:sp>
        <p:nvSpPr>
          <p:cNvPr id="3" name="מציין מיקום טקסט 2">
            <a:extLst>
              <a:ext uri="{FF2B5EF4-FFF2-40B4-BE49-F238E27FC236}">
                <a16:creationId xmlns:a16="http://schemas.microsoft.com/office/drawing/2014/main" id="{05AAA8B7-00D7-459D-B7E0-A4B1AFEEAB7D}"/>
              </a:ext>
            </a:extLst>
          </p:cNvPr>
          <p:cNvSpPr>
            <a:spLocks noGrp="1"/>
          </p:cNvSpPr>
          <p:nvPr>
            <p:ph type="body" sz="quarter" idx="3"/>
          </p:nvPr>
        </p:nvSpPr>
        <p:spPr>
          <a:xfrm>
            <a:off x="3885008" y="956448"/>
            <a:ext cx="8306992" cy="540000"/>
          </a:xfrm>
        </p:spPr>
        <p:txBody>
          <a:bodyPr/>
          <a:lstStyle/>
          <a:p>
            <a:r>
              <a:rPr lang="he-IL" dirty="0"/>
              <a:t>בפסיכולוגיה</a:t>
            </a:r>
          </a:p>
        </p:txBody>
      </p:sp>
      <p:sp>
        <p:nvSpPr>
          <p:cNvPr id="9" name="מציין מיקום תוכן 3">
            <a:extLst>
              <a:ext uri="{FF2B5EF4-FFF2-40B4-BE49-F238E27FC236}">
                <a16:creationId xmlns:a16="http://schemas.microsoft.com/office/drawing/2014/main" id="{44974F5E-AEB5-4846-BBD6-486C61F4309B}"/>
              </a:ext>
            </a:extLst>
          </p:cNvPr>
          <p:cNvSpPr>
            <a:spLocks noGrp="1"/>
          </p:cNvSpPr>
          <p:nvPr>
            <p:ph sz="quarter" idx="4"/>
          </p:nvPr>
        </p:nvSpPr>
        <p:spPr>
          <a:xfrm>
            <a:off x="3322829" y="1482725"/>
            <a:ext cx="8869171" cy="4152517"/>
          </a:xfrm>
        </p:spPr>
        <p:txBody>
          <a:bodyPr>
            <a:normAutofit/>
          </a:bodyPr>
          <a:lstStyle/>
          <a:p>
            <a:pPr algn="just"/>
            <a:r>
              <a:rPr lang="he-IL" b="1" dirty="0"/>
              <a:t>הפרעת אישיות נרקיסיסטית - </a:t>
            </a:r>
            <a:r>
              <a:rPr lang="he-IL" dirty="0"/>
              <a:t>ההפרעה מתבטאת בדפוס מתמשך של התנהגות חריגה המאופיינת ברגשות מוגזמים של חשיבות עצמית, צורך מוגזם בהערצה ויכולת נמוכה לגלות אמפתיה כלפי אחרים. (ויקיפדיה)</a:t>
            </a:r>
          </a:p>
          <a:p>
            <a:pPr algn="just"/>
            <a:r>
              <a:rPr lang="he-IL" dirty="0"/>
              <a:t>המונח "הפרעת אישיות נרקיסיסטית" נכנס לשימוש בשנת 1968</a:t>
            </a:r>
          </a:p>
          <a:p>
            <a:pPr algn="just"/>
            <a:endParaRPr lang="he-IL" dirty="0"/>
          </a:p>
          <a:p>
            <a:pPr algn="just"/>
            <a:endParaRPr lang="he-IL" dirty="0"/>
          </a:p>
        </p:txBody>
      </p:sp>
      <p:pic>
        <p:nvPicPr>
          <p:cNvPr id="8" name="תמונה 7" descr="תמונה שמכילה שלט, ציור, חדר&#10;&#10;התיאור נוצר באופן אוטומטי">
            <a:extLst>
              <a:ext uri="{FF2B5EF4-FFF2-40B4-BE49-F238E27FC236}">
                <a16:creationId xmlns:a16="http://schemas.microsoft.com/office/drawing/2014/main" id="{E7C98F9B-0056-456A-B2A9-73C310662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862" y="965973"/>
            <a:ext cx="2898967" cy="2898967"/>
          </a:xfrm>
          <a:prstGeom prst="rect">
            <a:avLst/>
          </a:prstGeom>
        </p:spPr>
      </p:pic>
    </p:spTree>
    <p:extLst>
      <p:ext uri="{BB962C8B-B14F-4D97-AF65-F5344CB8AC3E}">
        <p14:creationId xmlns:p14="http://schemas.microsoft.com/office/powerpoint/2010/main" val="3988891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F6D2D00-9D0D-40AC-8272-4A9E7C38F300}"/>
              </a:ext>
            </a:extLst>
          </p:cNvPr>
          <p:cNvSpPr>
            <a:spLocks noGrp="1"/>
          </p:cNvSpPr>
          <p:nvPr>
            <p:ph type="title"/>
          </p:nvPr>
        </p:nvSpPr>
        <p:spPr/>
        <p:txBody>
          <a:bodyPr/>
          <a:lstStyle/>
          <a:p>
            <a:r>
              <a:rPr lang="he-IL" dirty="0"/>
              <a:t>השפעות המיתוס</a:t>
            </a:r>
          </a:p>
        </p:txBody>
      </p:sp>
      <p:sp>
        <p:nvSpPr>
          <p:cNvPr id="3" name="מציין מיקום טקסט 2">
            <a:extLst>
              <a:ext uri="{FF2B5EF4-FFF2-40B4-BE49-F238E27FC236}">
                <a16:creationId xmlns:a16="http://schemas.microsoft.com/office/drawing/2014/main" id="{05AAA8B7-00D7-459D-B7E0-A4B1AFEEAB7D}"/>
              </a:ext>
            </a:extLst>
          </p:cNvPr>
          <p:cNvSpPr>
            <a:spLocks noGrp="1"/>
          </p:cNvSpPr>
          <p:nvPr>
            <p:ph type="body" sz="quarter" idx="3"/>
          </p:nvPr>
        </p:nvSpPr>
        <p:spPr>
          <a:xfrm>
            <a:off x="3885008" y="956448"/>
            <a:ext cx="8306992" cy="540000"/>
          </a:xfrm>
        </p:spPr>
        <p:txBody>
          <a:bodyPr/>
          <a:lstStyle/>
          <a:p>
            <a:r>
              <a:rPr lang="he-IL" dirty="0"/>
              <a:t>בשפת היום יום</a:t>
            </a:r>
          </a:p>
        </p:txBody>
      </p:sp>
      <p:sp>
        <p:nvSpPr>
          <p:cNvPr id="9" name="מציין מיקום תוכן 3">
            <a:extLst>
              <a:ext uri="{FF2B5EF4-FFF2-40B4-BE49-F238E27FC236}">
                <a16:creationId xmlns:a16="http://schemas.microsoft.com/office/drawing/2014/main" id="{44974F5E-AEB5-4846-BBD6-486C61F4309B}"/>
              </a:ext>
            </a:extLst>
          </p:cNvPr>
          <p:cNvSpPr>
            <a:spLocks noGrp="1"/>
          </p:cNvSpPr>
          <p:nvPr>
            <p:ph sz="quarter" idx="4"/>
          </p:nvPr>
        </p:nvSpPr>
        <p:spPr>
          <a:xfrm>
            <a:off x="3322829" y="1482725"/>
            <a:ext cx="8869171" cy="4152517"/>
          </a:xfrm>
        </p:spPr>
        <p:txBody>
          <a:bodyPr>
            <a:normAutofit/>
          </a:bodyPr>
          <a:lstStyle/>
          <a:p>
            <a:pPr algn="just"/>
            <a:r>
              <a:rPr lang="he-IL" dirty="0"/>
              <a:t>בלשון הדיבור, "נרקיסיזם" מפורש לעיתים קרובות כאנוכיות, יהירות, או שחצנות</a:t>
            </a:r>
            <a:r>
              <a:rPr lang="he-IL" b="1" dirty="0"/>
              <a:t>.</a:t>
            </a:r>
          </a:p>
          <a:p>
            <a:pPr algn="just"/>
            <a:r>
              <a:rPr lang="he-IL" dirty="0"/>
              <a:t> "נרקיסיזם בריא" מתייחס להיבט החיובי של האהבה העצמית הטבעית באדם. </a:t>
            </a:r>
          </a:p>
          <a:p>
            <a:pPr algn="just"/>
            <a:r>
              <a:rPr lang="he-IL" dirty="0"/>
              <a:t>הוא מתרחש כשלאדם יש גם ערך עצמי וגם יכולת להיות רגיש לאחרים. </a:t>
            </a:r>
          </a:p>
        </p:txBody>
      </p:sp>
    </p:spTree>
    <p:extLst>
      <p:ext uri="{BB962C8B-B14F-4D97-AF65-F5344CB8AC3E}">
        <p14:creationId xmlns:p14="http://schemas.microsoft.com/office/powerpoint/2010/main" val="3795423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9F66E44-D68A-49EE-8C60-CC19DB525BF5}"/>
              </a:ext>
            </a:extLst>
          </p:cNvPr>
          <p:cNvSpPr>
            <a:spLocks noGrp="1"/>
          </p:cNvSpPr>
          <p:nvPr>
            <p:ph type="title"/>
          </p:nvPr>
        </p:nvSpPr>
        <p:spPr/>
        <p:txBody>
          <a:bodyPr/>
          <a:lstStyle/>
          <a:p>
            <a:r>
              <a:rPr lang="he-IL" dirty="0"/>
              <a:t>מה למדנו מהסיפור?</a:t>
            </a:r>
          </a:p>
        </p:txBody>
      </p:sp>
      <p:sp>
        <p:nvSpPr>
          <p:cNvPr id="3" name="מציין מיקום טקסט 2">
            <a:extLst>
              <a:ext uri="{FF2B5EF4-FFF2-40B4-BE49-F238E27FC236}">
                <a16:creationId xmlns:a16="http://schemas.microsoft.com/office/drawing/2014/main" id="{CE2D5899-72B1-4736-8537-62354E96D69B}"/>
              </a:ext>
            </a:extLst>
          </p:cNvPr>
          <p:cNvSpPr>
            <a:spLocks noGrp="1"/>
          </p:cNvSpPr>
          <p:nvPr>
            <p:ph type="body" sz="quarter" idx="3"/>
          </p:nvPr>
        </p:nvSpPr>
        <p:spPr/>
        <p:txBody>
          <a:bodyPr/>
          <a:lstStyle/>
          <a:p>
            <a:endParaRPr lang="he-IL"/>
          </a:p>
        </p:txBody>
      </p:sp>
      <p:sp>
        <p:nvSpPr>
          <p:cNvPr id="4" name="מציין מיקום תוכן 3">
            <a:extLst>
              <a:ext uri="{FF2B5EF4-FFF2-40B4-BE49-F238E27FC236}">
                <a16:creationId xmlns:a16="http://schemas.microsoft.com/office/drawing/2014/main" id="{0E647D86-6EA8-4344-A5B6-7F5572A9FE37}"/>
              </a:ext>
            </a:extLst>
          </p:cNvPr>
          <p:cNvSpPr>
            <a:spLocks noGrp="1"/>
          </p:cNvSpPr>
          <p:nvPr>
            <p:ph sz="quarter" idx="4"/>
          </p:nvPr>
        </p:nvSpPr>
        <p:spPr>
          <a:xfrm>
            <a:off x="4160037" y="1854833"/>
            <a:ext cx="8031963" cy="4152517"/>
          </a:xfrm>
        </p:spPr>
        <p:txBody>
          <a:bodyPr/>
          <a:lstStyle/>
          <a:p>
            <a:r>
              <a:rPr lang="he-IL" dirty="0"/>
              <a:t>האיזון הוא מה שחשוב. </a:t>
            </a:r>
          </a:p>
          <a:p>
            <a:r>
              <a:rPr lang="he-IL" dirty="0"/>
              <a:t>לא להיות יותר מידי אקו – אזהרה לנשים.</a:t>
            </a:r>
          </a:p>
          <a:p>
            <a:r>
              <a:rPr lang="he-IL" dirty="0"/>
              <a:t>לא להיות נרקיס – אזהרה לגברים.</a:t>
            </a:r>
          </a:p>
          <a:p>
            <a:r>
              <a:rPr lang="he-IL" dirty="0"/>
              <a:t>לא להרגיז את האלים – אזהרה לכולם.</a:t>
            </a:r>
          </a:p>
          <a:p>
            <a:r>
              <a:rPr lang="he-IL" dirty="0"/>
              <a:t>המסר של הסיפור אוניברסלי – המסר שלו נשאר רלוונטי גם אחרי 3000 שנים!</a:t>
            </a:r>
          </a:p>
        </p:txBody>
      </p:sp>
    </p:spTree>
    <p:extLst>
      <p:ext uri="{BB962C8B-B14F-4D97-AF65-F5344CB8AC3E}">
        <p14:creationId xmlns:p14="http://schemas.microsoft.com/office/powerpoint/2010/main" val="164104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AEB511-E373-48C5-B423-67E759960491}"/>
              </a:ext>
            </a:extLst>
          </p:cNvPr>
          <p:cNvSpPr>
            <a:spLocks noGrp="1"/>
          </p:cNvSpPr>
          <p:nvPr>
            <p:ph type="title"/>
          </p:nvPr>
        </p:nvSpPr>
        <p:spPr/>
        <p:txBody>
          <a:bodyPr/>
          <a:lstStyle/>
          <a:p>
            <a:r>
              <a:rPr lang="he-IL" dirty="0"/>
              <a:t>סיכום – מה למדנו היום.</a:t>
            </a:r>
          </a:p>
        </p:txBody>
      </p:sp>
      <p:sp>
        <p:nvSpPr>
          <p:cNvPr id="5" name="מציין מיקום תוכן 7">
            <a:extLst>
              <a:ext uri="{FF2B5EF4-FFF2-40B4-BE49-F238E27FC236}">
                <a16:creationId xmlns:a16="http://schemas.microsoft.com/office/drawing/2014/main" id="{5A52750F-4D02-44B4-86C1-63ED1909D080}"/>
              </a:ext>
            </a:extLst>
          </p:cNvPr>
          <p:cNvSpPr txBox="1">
            <a:spLocks/>
          </p:cNvSpPr>
          <p:nvPr/>
        </p:nvSpPr>
        <p:spPr>
          <a:xfrm>
            <a:off x="3715674" y="1230160"/>
            <a:ext cx="8306994" cy="4153058"/>
          </a:xfrm>
          <a:prstGeom prst="rect">
            <a:avLst/>
          </a:prstGeom>
        </p:spPr>
        <p:txBody>
          <a:bodyPr vert="horz" lIns="91440" tIns="45720" rIns="91440" bIns="45720" rtlCol="1">
            <a:normAutofit/>
          </a:bodyPr>
          <a:lstStyle>
            <a:lvl1pPr marL="439782" indent="-342934"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lnSpc>
                <a:spcPct val="200000"/>
              </a:lnSpc>
            </a:pPr>
            <a:r>
              <a:rPr lang="he-IL" dirty="0">
                <a:solidFill>
                  <a:schemeClr val="tx1"/>
                </a:solidFill>
              </a:rPr>
              <a:t>קראנו את המיתוס היווני על נרקיס ואקו.</a:t>
            </a:r>
          </a:p>
          <a:p>
            <a:pPr>
              <a:lnSpc>
                <a:spcPct val="200000"/>
              </a:lnSpc>
            </a:pPr>
            <a:r>
              <a:rPr lang="he-IL" dirty="0"/>
              <a:t>עסקנו במשמעויות הסיפור.</a:t>
            </a:r>
          </a:p>
          <a:p>
            <a:pPr>
              <a:lnSpc>
                <a:spcPct val="200000"/>
              </a:lnSpc>
            </a:pPr>
            <a:r>
              <a:rPr lang="he-IL" dirty="0">
                <a:solidFill>
                  <a:schemeClr val="tx1"/>
                </a:solidFill>
              </a:rPr>
              <a:t>בחנו את השפעות הסיפור בתחומי חיים אחרים.</a:t>
            </a:r>
          </a:p>
          <a:p>
            <a:pPr>
              <a:lnSpc>
                <a:spcPct val="200000"/>
              </a:lnSpc>
            </a:pPr>
            <a:r>
              <a:rPr lang="he-IL" dirty="0">
                <a:solidFill>
                  <a:schemeClr val="tx1"/>
                </a:solidFill>
              </a:rPr>
              <a:t>הצלחנו להבין את סוד הקסם של הסיפור?</a:t>
            </a:r>
          </a:p>
          <a:p>
            <a:pPr>
              <a:lnSpc>
                <a:spcPct val="200000"/>
              </a:lnSpc>
            </a:pPr>
            <a:endParaRPr lang="he-IL" dirty="0">
              <a:solidFill>
                <a:schemeClr val="tx1"/>
              </a:solidFill>
            </a:endParaRPr>
          </a:p>
        </p:txBody>
      </p:sp>
    </p:spTree>
    <p:extLst>
      <p:ext uri="{BB962C8B-B14F-4D97-AF65-F5344CB8AC3E}">
        <p14:creationId xmlns:p14="http://schemas.microsoft.com/office/powerpoint/2010/main" val="1203094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994"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85454" y="3016112"/>
            <a:ext cx="10436297" cy="1815882"/>
          </a:xfrm>
          <a:prstGeom prst="rect">
            <a:avLst/>
          </a:prstGeom>
          <a:noFill/>
        </p:spPr>
        <p:txBody>
          <a:bodyPr wrap="square" rtlCol="1">
            <a:spAutoFit/>
          </a:bodyPr>
          <a:lstStyle/>
          <a:p>
            <a:pPr marL="89535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5" y="1838476"/>
            <a:ext cx="12190412" cy="763286"/>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2BA832D5-5019-4D1F-9C26-A9FBB987D7D1}"/>
              </a:ext>
            </a:extLst>
          </p:cNvPr>
          <p:cNvSpPr>
            <a:spLocks noGrp="1"/>
          </p:cNvSpPr>
          <p:nvPr>
            <p:ph type="title"/>
          </p:nvPr>
        </p:nvSpPr>
        <p:spPr>
          <a:xfrm>
            <a:off x="1" y="213094"/>
            <a:ext cx="11324767" cy="720000"/>
          </a:xfrm>
        </p:spPr>
        <p:txBody>
          <a:bodyPr/>
          <a:lstStyle/>
          <a:p>
            <a:pPr algn="r"/>
            <a:r>
              <a:rPr lang="he-IL" dirty="0"/>
              <a:t>משימה</a:t>
            </a:r>
          </a:p>
        </p:txBody>
      </p:sp>
      <p:sp>
        <p:nvSpPr>
          <p:cNvPr id="22" name="מציין מיקום תוכן 10">
            <a:extLst>
              <a:ext uri="{FF2B5EF4-FFF2-40B4-BE49-F238E27FC236}">
                <a16:creationId xmlns:a16="http://schemas.microsoft.com/office/drawing/2014/main" id="{DB10E3C7-DB92-46CB-8A48-12888A602387}"/>
              </a:ext>
            </a:extLst>
          </p:cNvPr>
          <p:cNvSpPr txBox="1">
            <a:spLocks/>
          </p:cNvSpPr>
          <p:nvPr/>
        </p:nvSpPr>
        <p:spPr>
          <a:xfrm>
            <a:off x="953729" y="2142054"/>
            <a:ext cx="11028721" cy="2795706"/>
          </a:xfrm>
          <a:prstGeom prst="rect">
            <a:avLst/>
          </a:prstGeom>
        </p:spPr>
        <p:txBody>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6848" indent="0">
              <a:lnSpc>
                <a:spcPct val="150000"/>
              </a:lnSpc>
              <a:buNone/>
            </a:pPr>
            <a:r>
              <a:rPr lang="he-IL" sz="2800" dirty="0">
                <a:solidFill>
                  <a:srgbClr val="12B4BC"/>
                </a:solidFill>
              </a:rPr>
              <a:t>תזכורת – המיתוסים נועדו לחנך את העם.</a:t>
            </a:r>
          </a:p>
          <a:p>
            <a:pPr marL="96848" indent="0">
              <a:lnSpc>
                <a:spcPct val="150000"/>
              </a:lnSpc>
              <a:buNone/>
            </a:pPr>
            <a:r>
              <a:rPr lang="he-IL" sz="2800" dirty="0">
                <a:solidFill>
                  <a:srgbClr val="12B4BC"/>
                </a:solidFill>
              </a:rPr>
              <a:t>תנו דוגמה מהחיים האמיתיים שלכם – </a:t>
            </a:r>
            <a:br>
              <a:rPr lang="en-US" sz="2800" dirty="0">
                <a:solidFill>
                  <a:srgbClr val="12B4BC"/>
                </a:solidFill>
              </a:rPr>
            </a:br>
            <a:r>
              <a:rPr lang="he-IL" sz="2800" dirty="0">
                <a:solidFill>
                  <a:srgbClr val="12B4BC"/>
                </a:solidFill>
              </a:rPr>
              <a:t>איזו דמויות מפורסמות מתאימה לשחק את</a:t>
            </a:r>
            <a:br>
              <a:rPr lang="en-US" sz="2800" dirty="0">
                <a:solidFill>
                  <a:srgbClr val="12B4BC"/>
                </a:solidFill>
              </a:rPr>
            </a:br>
            <a:r>
              <a:rPr lang="he-IL" sz="2800" dirty="0">
                <a:solidFill>
                  <a:srgbClr val="12B4BC"/>
                </a:solidFill>
              </a:rPr>
              <a:t>נרקיס ומי את אקו?</a:t>
            </a:r>
          </a:p>
          <a:p>
            <a:pPr marL="96848" indent="0">
              <a:lnSpc>
                <a:spcPct val="150000"/>
              </a:lnSpc>
              <a:buNone/>
            </a:pPr>
            <a:endParaRPr lang="he-IL" sz="2800" dirty="0">
              <a:solidFill>
                <a:srgbClr val="12B4BC"/>
              </a:solidFill>
            </a:endParaRPr>
          </a:p>
          <a:p>
            <a:pPr marL="96848" indent="0">
              <a:lnSpc>
                <a:spcPct val="150000"/>
              </a:lnSpc>
              <a:buNone/>
            </a:pPr>
            <a:r>
              <a:rPr lang="he-IL" sz="2800" dirty="0">
                <a:solidFill>
                  <a:srgbClr val="12B4BC"/>
                </a:solidFill>
              </a:rPr>
              <a:t> </a:t>
            </a:r>
          </a:p>
          <a:p>
            <a:pPr marL="96848" indent="0">
              <a:lnSpc>
                <a:spcPct val="150000"/>
              </a:lnSpc>
              <a:buNone/>
            </a:pPr>
            <a:endParaRPr lang="he-IL" sz="2800" dirty="0">
              <a:latin typeface="Varela Round" panose="00000500000000000000" pitchFamily="2" charset="-79"/>
              <a:cs typeface="Varela Round" panose="00000500000000000000" pitchFamily="2" charset="-79"/>
            </a:endParaRPr>
          </a:p>
          <a:p>
            <a:pPr marL="96848" indent="0">
              <a:lnSpc>
                <a:spcPct val="150000"/>
              </a:lnSpc>
              <a:buNone/>
            </a:pPr>
            <a:endParaRPr lang="he-IL" sz="2800" dirty="0">
              <a:latin typeface="Varela Round" panose="00000500000000000000" pitchFamily="2" charset="-79"/>
              <a:cs typeface="Varela Round" panose="00000500000000000000" pitchFamily="2" charset="-79"/>
            </a:endParaRPr>
          </a:p>
        </p:txBody>
      </p:sp>
      <p:sp>
        <p:nvSpPr>
          <p:cNvPr id="32" name="כותרת 3">
            <a:extLst>
              <a:ext uri="{FF2B5EF4-FFF2-40B4-BE49-F238E27FC236}">
                <a16:creationId xmlns:a16="http://schemas.microsoft.com/office/drawing/2014/main" id="{62E07C82-E3A0-465A-92CD-EE4BE1A2A3F1}"/>
              </a:ext>
            </a:extLst>
          </p:cNvPr>
          <p:cNvSpPr txBox="1">
            <a:spLocks/>
          </p:cNvSpPr>
          <p:nvPr/>
        </p:nvSpPr>
        <p:spPr>
          <a:xfrm>
            <a:off x="560439" y="1056549"/>
            <a:ext cx="10764329" cy="1164153"/>
          </a:xfrm>
          <a:prstGeom prst="rect">
            <a:avLst/>
          </a:prstGeom>
          <a:noFill/>
        </p:spPr>
        <p:txBody>
          <a:bodyPr vert="horz" lIns="91440" tIns="45720" rIns="91440" bIns="45720" rtlCol="1" anchor="ctr">
            <a:noAutofit/>
          </a:bodyPr>
          <a:lstStyle>
            <a:lvl1pPr algn="ctr" defTabSz="914491" rtl="1" eaLnBrk="1" latinLnBrk="0" hangingPunct="1">
              <a:spcBef>
                <a:spcPct val="0"/>
              </a:spcBef>
              <a:buNone/>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algn="r"/>
            <a:r>
              <a:rPr lang="he-IL" sz="2400" dirty="0">
                <a:solidFill>
                  <a:srgbClr val="12B4BC"/>
                </a:solidFill>
              </a:rPr>
              <a:t>במשימה זו, נחפש את הקשר בין המיתוס לחיים שלנו. </a:t>
            </a:r>
          </a:p>
        </p:txBody>
      </p:sp>
      <p:sp>
        <p:nvSpPr>
          <p:cNvPr id="19" name="כותרת 3">
            <a:extLst>
              <a:ext uri="{FF2B5EF4-FFF2-40B4-BE49-F238E27FC236}">
                <a16:creationId xmlns:a16="http://schemas.microsoft.com/office/drawing/2014/main" id="{B7CB7348-9E9A-4256-88AE-38126DCAA825}"/>
              </a:ext>
            </a:extLst>
          </p:cNvPr>
          <p:cNvSpPr txBox="1">
            <a:spLocks/>
          </p:cNvSpPr>
          <p:nvPr/>
        </p:nvSpPr>
        <p:spPr>
          <a:xfrm>
            <a:off x="953729" y="6355379"/>
            <a:ext cx="6666272" cy="429525"/>
          </a:xfrm>
          <a:prstGeom prst="rect">
            <a:avLst/>
          </a:prstGeom>
          <a:noFill/>
        </p:spPr>
        <p:txBody>
          <a:bodyPr vert="horz" lIns="91440" tIns="45720" rIns="91440" bIns="45720" rtlCol="1" anchor="ctr">
            <a:noAutofit/>
          </a:bodyPr>
          <a:lstStyle>
            <a:lvl1pPr algn="ctr" defTabSz="914491" rtl="1" eaLnBrk="1" latinLnBrk="0" hangingPunct="1">
              <a:spcBef>
                <a:spcPct val="0"/>
              </a:spcBef>
              <a:buNone/>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algn="r"/>
            <a:r>
              <a:rPr lang="he-IL" sz="2400" dirty="0">
                <a:solidFill>
                  <a:schemeClr val="bg1"/>
                </a:solidFill>
              </a:rPr>
              <a:t>10 דקות...</a:t>
            </a:r>
          </a:p>
        </p:txBody>
      </p:sp>
      <p:pic>
        <p:nvPicPr>
          <p:cNvPr id="3" name="תמונה 2">
            <a:hlinkClick r:id="rId2" action="ppaction://hlinksldjump"/>
            <a:extLst>
              <a:ext uri="{FF2B5EF4-FFF2-40B4-BE49-F238E27FC236}">
                <a16:creationId xmlns:a16="http://schemas.microsoft.com/office/drawing/2014/main" id="{7C3BC89C-DFE0-4413-BF5A-73B2A3CF2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232" y="1831432"/>
            <a:ext cx="2990850" cy="2616994"/>
          </a:xfrm>
          <a:prstGeom prst="rect">
            <a:avLst/>
          </a:prstGeom>
        </p:spPr>
      </p:pic>
    </p:spTree>
    <p:extLst>
      <p:ext uri="{BB962C8B-B14F-4D97-AF65-F5344CB8AC3E}">
        <p14:creationId xmlns:p14="http://schemas.microsoft.com/office/powerpoint/2010/main" val="306131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solidFill>
                  <a:srgbClr val="192A72"/>
                </a:solidFill>
              </a:rPr>
              <a:t>מה נלמד היום </a:t>
            </a:r>
          </a:p>
        </p:txBody>
      </p:sp>
      <p:sp>
        <p:nvSpPr>
          <p:cNvPr id="8" name="מציין מיקום תוכן 7"/>
          <p:cNvSpPr>
            <a:spLocks noGrp="1"/>
          </p:cNvSpPr>
          <p:nvPr>
            <p:ph sz="quarter" idx="4"/>
          </p:nvPr>
        </p:nvSpPr>
        <p:spPr>
          <a:xfrm>
            <a:off x="515274" y="1725460"/>
            <a:ext cx="8306994" cy="4153058"/>
          </a:xfrm>
        </p:spPr>
        <p:txBody>
          <a:bodyPr/>
          <a:lstStyle/>
          <a:p>
            <a:pPr>
              <a:lnSpc>
                <a:spcPct val="200000"/>
              </a:lnSpc>
            </a:pPr>
            <a:r>
              <a:rPr lang="he-IL" dirty="0">
                <a:solidFill>
                  <a:schemeClr val="tx1"/>
                </a:solidFill>
              </a:rPr>
              <a:t>נקרא את המיתוס היווני על נרקיס ואקו.</a:t>
            </a:r>
          </a:p>
          <a:p>
            <a:pPr>
              <a:lnSpc>
                <a:spcPct val="200000"/>
              </a:lnSpc>
            </a:pPr>
            <a:r>
              <a:rPr lang="he-IL" dirty="0"/>
              <a:t>נעסוק במשמעויות הסיפור.</a:t>
            </a:r>
          </a:p>
          <a:p>
            <a:pPr>
              <a:lnSpc>
                <a:spcPct val="200000"/>
              </a:lnSpc>
            </a:pPr>
            <a:r>
              <a:rPr lang="he-IL" dirty="0">
                <a:solidFill>
                  <a:schemeClr val="tx1"/>
                </a:solidFill>
              </a:rPr>
              <a:t>נבחן את השפעות הסיפור בתחומי חיים אחרים.</a:t>
            </a:r>
          </a:p>
          <a:p>
            <a:pPr>
              <a:lnSpc>
                <a:spcPct val="200000"/>
              </a:lnSpc>
            </a:pPr>
            <a:r>
              <a:rPr lang="he-IL" dirty="0">
                <a:solidFill>
                  <a:schemeClr val="tx1"/>
                </a:solidFill>
              </a:rPr>
              <a:t>ננסה להבין את סוד הקסם של הסיפור.</a:t>
            </a:r>
          </a:p>
          <a:p>
            <a:pPr>
              <a:lnSpc>
                <a:spcPct val="200000"/>
              </a:lnSpc>
            </a:pPr>
            <a:endParaRPr lang="he-IL" dirty="0">
              <a:solidFill>
                <a:schemeClr val="tx1"/>
              </a:solidFill>
            </a:endParaRPr>
          </a:p>
        </p:txBody>
      </p:sp>
      <p:sp>
        <p:nvSpPr>
          <p:cNvPr id="4" name="מציין מיקום טקסט 3">
            <a:extLst>
              <a:ext uri="{FF2B5EF4-FFF2-40B4-BE49-F238E27FC236}">
                <a16:creationId xmlns:a16="http://schemas.microsoft.com/office/drawing/2014/main" id="{6D49D4E5-1D59-4572-A32C-B67A16475BE6}"/>
              </a:ext>
            </a:extLst>
          </p:cNvPr>
          <p:cNvSpPr>
            <a:spLocks noGrp="1"/>
          </p:cNvSpPr>
          <p:nvPr>
            <p:ph type="body" sz="quarter" idx="3"/>
          </p:nvPr>
        </p:nvSpPr>
        <p:spPr/>
        <p:txBody>
          <a:bodyPr/>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1" y="1640677"/>
            <a:ext cx="12192001" cy="1260164"/>
          </a:xfrm>
        </p:spPr>
        <p:txBody>
          <a:bodyPr/>
          <a:lstStyle/>
          <a:p>
            <a:r>
              <a:rPr lang="he-IL" dirty="0"/>
              <a:t>מהי המיתולוגיה היוונית?</a:t>
            </a:r>
            <a:br>
              <a:rPr lang="he-IL" dirty="0"/>
            </a:br>
            <a:endParaRPr lang="he-IL" dirty="0">
              <a:solidFill>
                <a:srgbClr val="192A72"/>
              </a:solidFill>
            </a:endParaRPr>
          </a:p>
        </p:txBody>
      </p:sp>
      <p:sp>
        <p:nvSpPr>
          <p:cNvPr id="7" name="כותרת משנה 6"/>
          <p:cNvSpPr>
            <a:spLocks noGrp="1"/>
          </p:cNvSpPr>
          <p:nvPr>
            <p:ph type="subTitle" idx="1"/>
          </p:nvPr>
        </p:nvSpPr>
        <p:spPr>
          <a:xfrm>
            <a:off x="1" y="2918426"/>
            <a:ext cx="12192001" cy="642174"/>
          </a:xfrm>
        </p:spPr>
        <p:txBody>
          <a:bodyPr/>
          <a:lstStyle/>
          <a:p>
            <a:endParaRPr lang="he-IL" dirty="0">
              <a:solidFill>
                <a:srgbClr val="192A72"/>
              </a:solidFill>
              <a:sym typeface="Varela Round"/>
            </a:endParaRPr>
          </a:p>
        </p:txBody>
      </p:sp>
      <p:pic>
        <p:nvPicPr>
          <p:cNvPr id="3" name="תמונה 2" descr="תמונה שמכילה אדם, אנשים, קבוצה, רכיבה&#10;&#10;התיאור נוצר באופן אוטומטי">
            <a:extLst>
              <a:ext uri="{FF2B5EF4-FFF2-40B4-BE49-F238E27FC236}">
                <a16:creationId xmlns:a16="http://schemas.microsoft.com/office/drawing/2014/main" id="{FBF4F70F-710D-4E44-8D49-BBF969AF7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043" y="4504623"/>
            <a:ext cx="2744002" cy="20580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3783FFF-715F-4C4A-B5A3-279D2CC6DAE5}"/>
              </a:ext>
            </a:extLst>
          </p:cNvPr>
          <p:cNvSpPr>
            <a:spLocks noGrp="1"/>
          </p:cNvSpPr>
          <p:nvPr>
            <p:ph type="title"/>
          </p:nvPr>
        </p:nvSpPr>
        <p:spPr>
          <a:xfrm>
            <a:off x="2549769" y="532357"/>
            <a:ext cx="9642231" cy="720000"/>
          </a:xfrm>
        </p:spPr>
        <p:txBody>
          <a:bodyPr/>
          <a:lstStyle/>
          <a:p>
            <a:r>
              <a:rPr lang="he-IL" dirty="0">
                <a:solidFill>
                  <a:srgbClr val="192A72"/>
                </a:solidFill>
                <a:sym typeface="Varela Round"/>
              </a:rPr>
              <a:t>מהי המיתולוגיה היוונית?</a:t>
            </a:r>
            <a:br>
              <a:rPr lang="he-IL" dirty="0">
                <a:solidFill>
                  <a:srgbClr val="192A72"/>
                </a:solidFill>
                <a:sym typeface="Varela Round"/>
              </a:rPr>
            </a:br>
            <a:endParaRPr lang="he-IL" dirty="0"/>
          </a:p>
        </p:txBody>
      </p:sp>
      <p:sp>
        <p:nvSpPr>
          <p:cNvPr id="4" name="מציין מיקום תוכן 3">
            <a:extLst>
              <a:ext uri="{FF2B5EF4-FFF2-40B4-BE49-F238E27FC236}">
                <a16:creationId xmlns:a16="http://schemas.microsoft.com/office/drawing/2014/main" id="{6E9F50B0-FB1F-43D3-81A0-083AB8BDA245}"/>
              </a:ext>
            </a:extLst>
          </p:cNvPr>
          <p:cNvSpPr>
            <a:spLocks noGrp="1"/>
          </p:cNvSpPr>
          <p:nvPr>
            <p:ph sz="quarter" idx="4"/>
          </p:nvPr>
        </p:nvSpPr>
        <p:spPr>
          <a:xfrm>
            <a:off x="5775159" y="1489019"/>
            <a:ext cx="6416842" cy="3879962"/>
          </a:xfrm>
        </p:spPr>
        <p:txBody>
          <a:bodyPr>
            <a:normAutofit fontScale="92500" lnSpcReduction="20000"/>
          </a:bodyPr>
          <a:lstStyle/>
          <a:p>
            <a:r>
              <a:rPr lang="he-IL" b="1" dirty="0"/>
              <a:t>המיתולוגיה היוונית</a:t>
            </a:r>
            <a:r>
              <a:rPr lang="he-IL" dirty="0"/>
              <a:t> היא אוסף של סיפורים –'מיתוס' ביוונית, שנוצרו ביוון העתיקה. </a:t>
            </a:r>
          </a:p>
          <a:p>
            <a:r>
              <a:rPr lang="he-IL" dirty="0"/>
              <a:t> המיתוסים עוסקים בנושאים רבים ומגוונים:</a:t>
            </a:r>
          </a:p>
          <a:p>
            <a:r>
              <a:rPr lang="he-IL" dirty="0"/>
              <a:t>אלים, גיבורים וסיפורי הרפתקאות.</a:t>
            </a:r>
          </a:p>
          <a:p>
            <a:r>
              <a:rPr lang="he-IL" dirty="0"/>
              <a:t>יש סיפורים שעוסקים ב"מדע" ומטרתם להסביר תופעות טבע.</a:t>
            </a:r>
          </a:p>
          <a:p>
            <a:r>
              <a:rPr lang="he-IL" dirty="0"/>
              <a:t>חלק מהסיפורים מסבירים את מקור השמות של החי, הצומח ואף קבוצות הכוכבים.</a:t>
            </a:r>
          </a:p>
          <a:p>
            <a:r>
              <a:rPr lang="he-IL" dirty="0"/>
              <a:t>בכל המיתוסים יש מוסר השכל ואמירה על אופי האדם.</a:t>
            </a:r>
          </a:p>
          <a:p>
            <a:r>
              <a:rPr lang="he-IL" dirty="0"/>
              <a:t>דרך המיתוסים היו מחנכים את הצעירים.</a:t>
            </a:r>
          </a:p>
          <a:p>
            <a:endParaRPr lang="he-IL" dirty="0"/>
          </a:p>
          <a:p>
            <a:endParaRPr lang="he-IL" dirty="0"/>
          </a:p>
          <a:p>
            <a:endParaRPr lang="he-IL" dirty="0"/>
          </a:p>
          <a:p>
            <a:endParaRPr lang="he-IL" dirty="0"/>
          </a:p>
          <a:p>
            <a:endParaRPr lang="he-IL" dirty="0"/>
          </a:p>
          <a:p>
            <a:endParaRPr lang="he-IL" dirty="0"/>
          </a:p>
          <a:p>
            <a:endParaRPr lang="he-IL" dirty="0"/>
          </a:p>
          <a:p>
            <a:pPr marL="96848" indent="0">
              <a:buNone/>
            </a:pPr>
            <a:endParaRPr lang="he-IL" dirty="0"/>
          </a:p>
        </p:txBody>
      </p:sp>
      <p:pic>
        <p:nvPicPr>
          <p:cNvPr id="6" name="תמונה 5" descr="תמונה שמכילה חוץ, בניין, הריסות, אבן&#10;&#10;התיאור נוצר באופן אוטומטי">
            <a:extLst>
              <a:ext uri="{FF2B5EF4-FFF2-40B4-BE49-F238E27FC236}">
                <a16:creationId xmlns:a16="http://schemas.microsoft.com/office/drawing/2014/main" id="{8380D17F-2E2E-49AB-8E68-2E724C4CE8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175" y="2934743"/>
            <a:ext cx="4521200" cy="3390900"/>
          </a:xfrm>
          <a:prstGeom prst="rect">
            <a:avLst/>
          </a:prstGeom>
        </p:spPr>
      </p:pic>
      <p:sp>
        <p:nvSpPr>
          <p:cNvPr id="7" name="מלבן 6">
            <a:extLst>
              <a:ext uri="{FF2B5EF4-FFF2-40B4-BE49-F238E27FC236}">
                <a16:creationId xmlns:a16="http://schemas.microsoft.com/office/drawing/2014/main" id="{60246901-AFA5-4C01-B1D3-49640A7CD73A}"/>
              </a:ext>
            </a:extLst>
          </p:cNvPr>
          <p:cNvSpPr/>
          <p:nvPr/>
        </p:nvSpPr>
        <p:spPr>
          <a:xfrm>
            <a:off x="239075" y="6337950"/>
            <a:ext cx="4793300" cy="369332"/>
          </a:xfrm>
          <a:prstGeom prst="rect">
            <a:avLst/>
          </a:prstGeom>
        </p:spPr>
        <p:txBody>
          <a:bodyPr wrap="none">
            <a:spAutoFit/>
          </a:bodyPr>
          <a:lstStyle/>
          <a:p>
            <a:r>
              <a:rPr lang="he-IL" dirty="0"/>
              <a:t>הפרתנון באתונה -"המקדש של אתנה הבתולה"</a:t>
            </a:r>
          </a:p>
        </p:txBody>
      </p:sp>
      <p:sp>
        <p:nvSpPr>
          <p:cNvPr id="8" name="מלבן 7">
            <a:extLst>
              <a:ext uri="{FF2B5EF4-FFF2-40B4-BE49-F238E27FC236}">
                <a16:creationId xmlns:a16="http://schemas.microsoft.com/office/drawing/2014/main" id="{5ABD26C6-8C58-4D90-B51C-473CD72485B3}"/>
              </a:ext>
            </a:extLst>
          </p:cNvPr>
          <p:cNvSpPr/>
          <p:nvPr/>
        </p:nvSpPr>
        <p:spPr>
          <a:xfrm rot="18967030">
            <a:off x="3008722" y="2927060"/>
            <a:ext cx="6481262" cy="584775"/>
          </a:xfrm>
          <a:prstGeom prst="rect">
            <a:avLst/>
          </a:prstGeom>
        </p:spPr>
        <p:txBody>
          <a:bodyPr wrap="none">
            <a:spAutoFit/>
          </a:bodyPr>
          <a:lstStyle/>
          <a:p>
            <a:r>
              <a:rPr lang="he-IL" sz="3200" b="1" dirty="0">
                <a:solidFill>
                  <a:srgbClr val="00B050"/>
                </a:solidFill>
              </a:rPr>
              <a:t>אז הם בעצם למדו ספרות עוד מאז??</a:t>
            </a:r>
          </a:p>
        </p:txBody>
      </p:sp>
    </p:spTree>
    <p:extLst>
      <p:ext uri="{BB962C8B-B14F-4D97-AF65-F5344CB8AC3E}">
        <p14:creationId xmlns:p14="http://schemas.microsoft.com/office/powerpoint/2010/main" val="416986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3000" fill="hold"/>
                                        <p:tgtEl>
                                          <p:spTgt spid="8"/>
                                        </p:tgtEl>
                                        <p:attrNameLst>
                                          <p:attrName>ppt_w</p:attrName>
                                        </p:attrNameLst>
                                      </p:cBhvr>
                                      <p:tavLst>
                                        <p:tav tm="0">
                                          <p:val>
                                            <p:fltVal val="0"/>
                                          </p:val>
                                        </p:tav>
                                        <p:tav tm="100000">
                                          <p:val>
                                            <p:strVal val="#ppt_w"/>
                                          </p:val>
                                        </p:tav>
                                      </p:tavLst>
                                    </p:anim>
                                    <p:anim calcmode="lin" valueType="num">
                                      <p:cBhvr>
                                        <p:cTn id="36" dur="3000" fill="hold"/>
                                        <p:tgtEl>
                                          <p:spTgt spid="8"/>
                                        </p:tgtEl>
                                        <p:attrNameLst>
                                          <p:attrName>ppt_h</p:attrName>
                                        </p:attrNameLst>
                                      </p:cBhvr>
                                      <p:tavLst>
                                        <p:tav tm="0">
                                          <p:val>
                                            <p:fltVal val="0"/>
                                          </p:val>
                                        </p:tav>
                                        <p:tav tm="100000">
                                          <p:val>
                                            <p:strVal val="#ppt_h"/>
                                          </p:val>
                                        </p:tav>
                                      </p:tavLst>
                                    </p:anim>
                                    <p:anim calcmode="lin" valueType="num">
                                      <p:cBhvr>
                                        <p:cTn id="37" dur="3000" fill="hold"/>
                                        <p:tgtEl>
                                          <p:spTgt spid="8"/>
                                        </p:tgtEl>
                                        <p:attrNameLst>
                                          <p:attrName>style.rotation</p:attrName>
                                        </p:attrNameLst>
                                      </p:cBhvr>
                                      <p:tavLst>
                                        <p:tav tm="0">
                                          <p:val>
                                            <p:fltVal val="90"/>
                                          </p:val>
                                        </p:tav>
                                        <p:tav tm="100000">
                                          <p:val>
                                            <p:fltVal val="0"/>
                                          </p:val>
                                        </p:tav>
                                      </p:tavLst>
                                    </p:anim>
                                    <p:animEffect transition="in" filter="fade">
                                      <p:cBhvr>
                                        <p:cTn id="38"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3318C48-5BFB-4F5A-A3E7-5726CB936ED6}"/>
              </a:ext>
            </a:extLst>
          </p:cNvPr>
          <p:cNvSpPr>
            <a:spLocks noGrp="1"/>
          </p:cNvSpPr>
          <p:nvPr>
            <p:ph type="title"/>
          </p:nvPr>
        </p:nvSpPr>
        <p:spPr/>
        <p:txBody>
          <a:bodyPr/>
          <a:lstStyle/>
          <a:p>
            <a:r>
              <a:rPr lang="he-IL" dirty="0"/>
              <a:t>קצת על יצורים מיתולוגיים</a:t>
            </a:r>
          </a:p>
        </p:txBody>
      </p:sp>
      <p:sp>
        <p:nvSpPr>
          <p:cNvPr id="4" name="מציין מיקום תוכן 3">
            <a:extLst>
              <a:ext uri="{FF2B5EF4-FFF2-40B4-BE49-F238E27FC236}">
                <a16:creationId xmlns:a16="http://schemas.microsoft.com/office/drawing/2014/main" id="{ECC85DAD-0B03-4D31-BDDB-52674A70BFE2}"/>
              </a:ext>
            </a:extLst>
          </p:cNvPr>
          <p:cNvSpPr>
            <a:spLocks noGrp="1"/>
          </p:cNvSpPr>
          <p:nvPr>
            <p:ph sz="quarter" idx="4"/>
          </p:nvPr>
        </p:nvSpPr>
        <p:spPr>
          <a:xfrm>
            <a:off x="7905749" y="1521458"/>
            <a:ext cx="4203837" cy="4152517"/>
          </a:xfrm>
        </p:spPr>
        <p:txBody>
          <a:bodyPr/>
          <a:lstStyle/>
          <a:p>
            <a:pPr marL="285750" indent="-285750"/>
            <a:r>
              <a:rPr lang="he-IL" dirty="0"/>
              <a:t>נימפה : הנימפות היו חציין אל וחציין בנות תמותה והיו קשורות בטבע.</a:t>
            </a:r>
          </a:p>
          <a:p>
            <a:pPr marL="285750" indent="-285750"/>
            <a:r>
              <a:rPr lang="he-IL" dirty="0"/>
              <a:t>דיאנה(</a:t>
            </a:r>
            <a:r>
              <a:rPr lang="he-IL" dirty="0" err="1"/>
              <a:t>ארטמיס</a:t>
            </a:r>
            <a:r>
              <a:rPr lang="he-IL" dirty="0"/>
              <a:t>): בתו של זאוס ראש האלים, אלת הצייד.</a:t>
            </a:r>
          </a:p>
          <a:p>
            <a:pPr marL="285750" indent="-285750"/>
            <a:r>
              <a:rPr lang="he-IL" dirty="0"/>
              <a:t>יונו (הרה): מלכת האלים, אשתו של זאוס, המסמלת את הרעיה והאם האידיאלית.</a:t>
            </a:r>
          </a:p>
          <a:p>
            <a:endParaRPr lang="he-IL" dirty="0"/>
          </a:p>
        </p:txBody>
      </p:sp>
      <p:pic>
        <p:nvPicPr>
          <p:cNvPr id="6" name="תמונה 5" descr="תמונה שמכילה אישה&#10;&#10;התיאור נוצר באופן אוטומטי">
            <a:extLst>
              <a:ext uri="{FF2B5EF4-FFF2-40B4-BE49-F238E27FC236}">
                <a16:creationId xmlns:a16="http://schemas.microsoft.com/office/drawing/2014/main" id="{985A4918-72CF-4B23-AEE9-8AE2C02A0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50" y="1143000"/>
            <a:ext cx="1857375" cy="2597727"/>
          </a:xfrm>
          <a:prstGeom prst="rect">
            <a:avLst/>
          </a:prstGeom>
        </p:spPr>
      </p:pic>
      <p:pic>
        <p:nvPicPr>
          <p:cNvPr id="8" name="תמונה 7" descr="תמונה שמכילה טקסט, ישיבה, בד&#10;&#10;התיאור נוצר באופן אוטומטי">
            <a:extLst>
              <a:ext uri="{FF2B5EF4-FFF2-40B4-BE49-F238E27FC236}">
                <a16:creationId xmlns:a16="http://schemas.microsoft.com/office/drawing/2014/main" id="{EB90B6EE-8D81-4E06-9065-D1248DB880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4841" y="1143000"/>
            <a:ext cx="2216043" cy="2597726"/>
          </a:xfrm>
          <a:prstGeom prst="rect">
            <a:avLst/>
          </a:prstGeom>
        </p:spPr>
      </p:pic>
      <p:pic>
        <p:nvPicPr>
          <p:cNvPr id="10" name="תמונה 9" descr="תמונה שמכילה אדם, פסל, בניין, חוץ&#10;&#10;התיאור נוצר באופן אוטומטי">
            <a:extLst>
              <a:ext uri="{FF2B5EF4-FFF2-40B4-BE49-F238E27FC236}">
                <a16:creationId xmlns:a16="http://schemas.microsoft.com/office/drawing/2014/main" id="{4985D5D3-3EB2-4570-90F4-64163952F6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9281" y="1143000"/>
            <a:ext cx="1754144" cy="2631216"/>
          </a:xfrm>
          <a:prstGeom prst="rect">
            <a:avLst/>
          </a:prstGeom>
        </p:spPr>
      </p:pic>
      <p:sp>
        <p:nvSpPr>
          <p:cNvPr id="11" name="מלבן 10">
            <a:extLst>
              <a:ext uri="{FF2B5EF4-FFF2-40B4-BE49-F238E27FC236}">
                <a16:creationId xmlns:a16="http://schemas.microsoft.com/office/drawing/2014/main" id="{5F674AB8-EBFE-44A2-BCAE-7652F0873DD9}"/>
              </a:ext>
            </a:extLst>
          </p:cNvPr>
          <p:cNvSpPr/>
          <p:nvPr/>
        </p:nvSpPr>
        <p:spPr>
          <a:xfrm>
            <a:off x="438149" y="3951317"/>
            <a:ext cx="7019925" cy="369332"/>
          </a:xfrm>
          <a:prstGeom prst="rect">
            <a:avLst/>
          </a:prstGeom>
        </p:spPr>
        <p:txBody>
          <a:bodyPr wrap="square">
            <a:spAutoFit/>
          </a:bodyPr>
          <a:lstStyle/>
          <a:p>
            <a:r>
              <a:rPr lang="he-IL" dirty="0" err="1"/>
              <a:t>ארטמיס</a:t>
            </a:r>
            <a:r>
              <a:rPr lang="he-IL" dirty="0"/>
              <a:t> 				יונו		נימפה</a:t>
            </a:r>
          </a:p>
        </p:txBody>
      </p:sp>
    </p:spTree>
    <p:extLst>
      <p:ext uri="{BB962C8B-B14F-4D97-AF65-F5344CB8AC3E}">
        <p14:creationId xmlns:p14="http://schemas.microsoft.com/office/powerpoint/2010/main" val="300200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style.rotation</p:attrName>
                                        </p:attrNameLst>
                                      </p:cBhvr>
                                      <p:tavLst>
                                        <p:tav tm="0">
                                          <p:val>
                                            <p:fltVal val="720"/>
                                          </p:val>
                                        </p:tav>
                                        <p:tav tm="100000">
                                          <p:val>
                                            <p:fltVal val="0"/>
                                          </p:val>
                                        </p:tav>
                                      </p:tavLst>
                                    </p:anim>
                                    <p:anim calcmode="lin" valueType="num">
                                      <p:cBhvr>
                                        <p:cTn id="9" dur="2000" fill="hold"/>
                                        <p:tgtEl>
                                          <p:spTgt spid="11"/>
                                        </p:tgtEl>
                                        <p:attrNameLst>
                                          <p:attrName>ppt_h</p:attrName>
                                        </p:attrNameLst>
                                      </p:cBhvr>
                                      <p:tavLst>
                                        <p:tav tm="0">
                                          <p:val>
                                            <p:fltVal val="0"/>
                                          </p:val>
                                        </p:tav>
                                        <p:tav tm="100000">
                                          <p:val>
                                            <p:strVal val="#ppt_h"/>
                                          </p:val>
                                        </p:tav>
                                      </p:tavLst>
                                    </p:anim>
                                    <p:anim calcmode="lin" valueType="num">
                                      <p:cBhvr>
                                        <p:cTn id="10" dur="2000" fill="hold"/>
                                        <p:tgtEl>
                                          <p:spTgt spid="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DE00010-3802-4A4F-AE22-2A0AEA8FEACD}"/>
              </a:ext>
            </a:extLst>
          </p:cNvPr>
          <p:cNvSpPr>
            <a:spLocks noGrp="1"/>
          </p:cNvSpPr>
          <p:nvPr>
            <p:ph type="ctrTitle"/>
          </p:nvPr>
        </p:nvSpPr>
        <p:spPr/>
        <p:txBody>
          <a:bodyPr/>
          <a:lstStyle/>
          <a:p>
            <a:r>
              <a:rPr lang="he-IL" dirty="0"/>
              <a:t>קריאת הסיפור </a:t>
            </a:r>
          </a:p>
        </p:txBody>
      </p:sp>
      <p:sp>
        <p:nvSpPr>
          <p:cNvPr id="3" name="כותרת משנה 2">
            <a:extLst>
              <a:ext uri="{FF2B5EF4-FFF2-40B4-BE49-F238E27FC236}">
                <a16:creationId xmlns:a16="http://schemas.microsoft.com/office/drawing/2014/main" id="{63F2AA55-AE4F-4895-93EF-18F3FC56DA18}"/>
              </a:ext>
            </a:extLst>
          </p:cNvPr>
          <p:cNvSpPr>
            <a:spLocks noGrp="1"/>
          </p:cNvSpPr>
          <p:nvPr>
            <p:ph type="subTitle" idx="1"/>
          </p:nvPr>
        </p:nvSpPr>
        <p:spPr/>
        <p:txBody>
          <a:bodyPr/>
          <a:lstStyle/>
          <a:p>
            <a:r>
              <a:rPr lang="he-IL" dirty="0"/>
              <a:t>אקו ונרקיס</a:t>
            </a:r>
          </a:p>
        </p:txBody>
      </p:sp>
    </p:spTree>
    <p:extLst>
      <p:ext uri="{BB962C8B-B14F-4D97-AF65-F5344CB8AC3E}">
        <p14:creationId xmlns:p14="http://schemas.microsoft.com/office/powerpoint/2010/main" val="4227763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r>
              <a:rPr lang="he-IL" dirty="0"/>
              <a:t>אקו ונרקיס</a:t>
            </a:r>
          </a:p>
        </p:txBody>
      </p:sp>
      <p:sp>
        <p:nvSpPr>
          <p:cNvPr id="14" name="מציין מיקום טקסט 13"/>
          <p:cNvSpPr>
            <a:spLocks noGrp="1"/>
          </p:cNvSpPr>
          <p:nvPr>
            <p:ph type="body" sz="quarter" idx="3"/>
          </p:nvPr>
        </p:nvSpPr>
        <p:spPr>
          <a:xfrm>
            <a:off x="3725056" y="861563"/>
            <a:ext cx="8072546" cy="540070"/>
          </a:xfrm>
        </p:spPr>
        <p:txBody>
          <a:bodyPr/>
          <a:lstStyle/>
          <a:p>
            <a:endParaRPr lang="he-IL" dirty="0"/>
          </a:p>
        </p:txBody>
      </p:sp>
      <p:sp>
        <p:nvSpPr>
          <p:cNvPr id="11" name="מציין מיקום תוכן 10"/>
          <p:cNvSpPr>
            <a:spLocks noGrp="1"/>
          </p:cNvSpPr>
          <p:nvPr>
            <p:ph sz="quarter" idx="4"/>
          </p:nvPr>
        </p:nvSpPr>
        <p:spPr>
          <a:xfrm>
            <a:off x="4050045" y="1352471"/>
            <a:ext cx="8072545" cy="4170144"/>
          </a:xfrm>
        </p:spPr>
        <p:txBody>
          <a:bodyPr>
            <a:noAutofit/>
          </a:bodyPr>
          <a:lstStyle/>
          <a:p>
            <a:pPr marL="96848" indent="0" algn="just">
              <a:lnSpc>
                <a:spcPct val="150000"/>
              </a:lnSpc>
              <a:buNone/>
            </a:pPr>
            <a:r>
              <a:rPr lang="he-IL" sz="1800" dirty="0"/>
              <a:t>אקו הייתה נימפה* יפהפייה , חובבת חורשות וגבעות, ועיקר עיסוקה היה שעשועי יער. היא הייתה אהובה על דיאנה ואחת מבנות לווייתה בצאתה לציד. אך הייתה לאקו חולשה אחת: היא אהבה לדבר, ובין אם בשיחת רעים או בוויכוח, התעקשה לקיים בידה את זכות המלה האחרונה. יום אחד, כשיונו* עקבה אחר בעלה זאוס, אשר לבה אמר לה שהוא מבלה בנעימים עם הנימפות, הצליחה אקו בשטף לשונה לעכב את האלה בדרכה ולהניח לנימפות שהות להימלט. כשהתגלה הדבר ליונו, היא חרצה את משפטה של אקו באלה המלים : "מעתה ואילך, לשוך זו, שבה היתלת בי, לא תשמש אותך אלא למטרה החביבה עלייך כל כך - להשיב תשובה. אמנם תקיימי בידך את זכות המלה האחרונה, אך לפתוח בדיבור לא תהיי מסוגלת לעולם."</a:t>
            </a:r>
          </a:p>
        </p:txBody>
      </p:sp>
      <p:sp>
        <p:nvSpPr>
          <p:cNvPr id="2" name="מלבן 1">
            <a:extLst>
              <a:ext uri="{FF2B5EF4-FFF2-40B4-BE49-F238E27FC236}">
                <a16:creationId xmlns:a16="http://schemas.microsoft.com/office/drawing/2014/main" id="{244CD0EF-C4D6-4B48-9461-352279743F90}"/>
              </a:ext>
            </a:extLst>
          </p:cNvPr>
          <p:cNvSpPr/>
          <p:nvPr/>
        </p:nvSpPr>
        <p:spPr>
          <a:xfrm>
            <a:off x="2389973" y="5688449"/>
            <a:ext cx="6369465" cy="1169551"/>
          </a:xfrm>
          <a:prstGeom prst="rect">
            <a:avLst/>
          </a:prstGeom>
        </p:spPr>
        <p:txBody>
          <a:bodyPr wrap="square">
            <a:spAutoFit/>
          </a:bodyPr>
          <a:lstStyle/>
          <a:p>
            <a:pPr marL="285750" indent="-285750">
              <a:buFont typeface="Arial" panose="020B0604020202020204" pitchFamily="34" charset="0"/>
              <a:buChar char="•"/>
            </a:pPr>
            <a:r>
              <a:rPr lang="he-IL" sz="1400" dirty="0"/>
              <a:t>נימפה : כך נקראו במיתולוגיה היוונית אלילות המים העצים וההרים. הן מתוארות בדמות נערות יפהפיות.</a:t>
            </a:r>
          </a:p>
          <a:p>
            <a:pPr marL="285750" indent="-285750">
              <a:buFont typeface="Arial" panose="020B0604020202020204" pitchFamily="34" charset="0"/>
              <a:buChar char="•"/>
            </a:pPr>
            <a:r>
              <a:rPr lang="he-IL" sz="1400" dirty="0"/>
              <a:t>דיאנה: אלת הצייד.</a:t>
            </a:r>
          </a:p>
          <a:p>
            <a:pPr marL="285750" indent="-285750">
              <a:buFont typeface="Arial" panose="020B0604020202020204" pitchFamily="34" charset="0"/>
              <a:buChar char="•"/>
            </a:pPr>
            <a:r>
              <a:rPr lang="he-IL" sz="1400" dirty="0"/>
              <a:t>יונו (נקראת גם הרה) מלכת האלים, אשתו של זאוס, המסמלת את הרעיה והאם האידיאלית.</a:t>
            </a:r>
          </a:p>
        </p:txBody>
      </p:sp>
      <p:pic>
        <p:nvPicPr>
          <p:cNvPr id="4" name="תמונה 3" descr="תמונה שמכילה חוץ, דשא, צעירים, מים&#10;&#10;התיאור נוצר באופן אוטומטי">
            <a:extLst>
              <a:ext uri="{FF2B5EF4-FFF2-40B4-BE49-F238E27FC236}">
                <a16:creationId xmlns:a16="http://schemas.microsoft.com/office/drawing/2014/main" id="{F1240273-8991-4CB2-A14E-B2B534876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20" y="861563"/>
            <a:ext cx="3781425" cy="4876800"/>
          </a:xfrm>
          <a:prstGeom prst="rect">
            <a:avLst/>
          </a:prstGeom>
        </p:spPr>
      </p:pic>
    </p:spTree>
    <p:extLst>
      <p:ext uri="{BB962C8B-B14F-4D97-AF65-F5344CB8AC3E}">
        <p14:creationId xmlns:p14="http://schemas.microsoft.com/office/powerpoint/2010/main" val="798778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r>
              <a:rPr lang="he-IL" dirty="0"/>
              <a:t>אקו ונרקיס</a:t>
            </a:r>
          </a:p>
        </p:txBody>
      </p:sp>
      <p:sp>
        <p:nvSpPr>
          <p:cNvPr id="11" name="מציין מיקום תוכן 10"/>
          <p:cNvSpPr>
            <a:spLocks noGrp="1"/>
          </p:cNvSpPr>
          <p:nvPr>
            <p:ph sz="quarter" idx="4"/>
          </p:nvPr>
        </p:nvSpPr>
        <p:spPr>
          <a:xfrm>
            <a:off x="4209861" y="932769"/>
            <a:ext cx="7859345" cy="4677137"/>
          </a:xfrm>
        </p:spPr>
        <p:txBody>
          <a:bodyPr>
            <a:noAutofit/>
          </a:bodyPr>
          <a:lstStyle/>
          <a:p>
            <a:pPr marL="96848" indent="0" algn="just">
              <a:lnSpc>
                <a:spcPct val="150000"/>
              </a:lnSpc>
              <a:buNone/>
            </a:pPr>
            <a:r>
              <a:rPr lang="he-IL" sz="1800" dirty="0"/>
              <a:t>יום אחד ראתה נימפה זו את נרקיס, העלם יפה התואר, בעת שיצא לצוד בהרים.</a:t>
            </a:r>
          </a:p>
          <a:p>
            <a:pPr marL="96848" indent="0" algn="just">
              <a:lnSpc>
                <a:spcPct val="150000"/>
              </a:lnSpc>
              <a:buNone/>
            </a:pPr>
            <a:r>
              <a:rPr lang="he-IL" sz="1800" dirty="0"/>
              <a:t>היא התאהבה בו ושמרה את צעדיו. מה נכספה לצודד את לבו במתק לשון ולגלגל עמו שיחה! אלא שהדבר נבצר ממנה. על כן חיכתה בקוצר רוח, תשובתה מזומנת עמה, שידבר הוא תחילה. יום אחד, בעת שהעלם נפרד מיתר החבורה והרים קולו בצעקה: "מי כאן?" ענתה אקו ; "כאן." נרקיס הביט סביבו, </a:t>
            </a:r>
            <a:r>
              <a:rPr lang="he-IL" sz="1800" dirty="0" err="1"/>
              <a:t>וכשלא</a:t>
            </a:r>
            <a:r>
              <a:rPr lang="he-IL" sz="1800" dirty="0"/>
              <a:t> ראה איש קרא ואמר: "בואי" ואקו ענתה: "בואי." נרקיס קרא שוב: "למה את מתחמקת ממני?" ואקו החזירה לו באותה לשון עצמה. "הבה ונתראה'' אמר העלם. והנערה ענתה לו בכל לב ובאלה המלים וחשה אליו, נכונה ליפול על צווארו. הצעיר נרתע בצעקה: "הסתלקי! אמות ובלבד שלא אתמסר לך!" "אתמסר לך," אמרה אך ללא הועיל. הוא הלך והיא פנתה משם להסתיר את עלבונה בנבכי היער.</a:t>
            </a:r>
          </a:p>
          <a:p>
            <a:pPr marL="96848" indent="0" algn="just">
              <a:lnSpc>
                <a:spcPct val="150000"/>
              </a:lnSpc>
              <a:buNone/>
            </a:pPr>
            <a:endParaRPr lang="he-IL" sz="1800" dirty="0"/>
          </a:p>
        </p:txBody>
      </p:sp>
      <p:pic>
        <p:nvPicPr>
          <p:cNvPr id="5" name="תמונה 4" descr="תמונה שמכילה חוץ, אדם, איש, דשא&#10;&#10;התיאור נוצר באופן אוטומטי">
            <a:extLst>
              <a:ext uri="{FF2B5EF4-FFF2-40B4-BE49-F238E27FC236}">
                <a16:creationId xmlns:a16="http://schemas.microsoft.com/office/drawing/2014/main" id="{700EF2EE-FD1D-48CC-9AA5-802601F790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640" y="1128212"/>
            <a:ext cx="2743200" cy="4286250"/>
          </a:xfrm>
          <a:prstGeom prst="rect">
            <a:avLst/>
          </a:prstGeom>
        </p:spPr>
      </p:pic>
    </p:spTree>
    <p:extLst>
      <p:ext uri="{BB962C8B-B14F-4D97-AF65-F5344CB8AC3E}">
        <p14:creationId xmlns:p14="http://schemas.microsoft.com/office/powerpoint/2010/main" val="2267174169"/>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התאמה אישית 3">
      <a:majorFont>
        <a:latin typeface="Varela Round"/>
        <a:ea typeface=""/>
        <a:cs typeface="Varela Round"/>
      </a:majorFont>
      <a:minorFont>
        <a:latin typeface="Varela Round"/>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brew  28.03.20.pptx" id="{4483582E-58C8-432B-81F8-EC797D1840ED}" vid="{BB08EEBB-7643-471F-BD7A-A38692ABA09D}"/>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הקלטות מהבית</Template>
  <TotalTime>1513</TotalTime>
  <Words>1972</Words>
  <Application>Microsoft Office PowerPoint</Application>
  <PresentationFormat>מסך רחב</PresentationFormat>
  <Paragraphs>129</Paragraphs>
  <Slides>25</Slides>
  <Notes>18</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25</vt:i4>
      </vt:variant>
    </vt:vector>
  </HeadingPairs>
  <TitlesOfParts>
    <vt:vector size="30" baseType="lpstr">
      <vt:lpstr>Arial</vt:lpstr>
      <vt:lpstr>Calibri</vt:lpstr>
      <vt:lpstr>Times New Roman-Normal-1255</vt:lpstr>
      <vt:lpstr>Varela Round</vt:lpstr>
      <vt:lpstr>ערכת נושא Office</vt:lpstr>
      <vt:lpstr>מערכת שידורים לאומית</vt:lpstr>
      <vt:lpstr>שם השיעור "המיתולוגיה היוונית – נרקיס ואקו"   </vt:lpstr>
      <vt:lpstr>מה נלמד היום </vt:lpstr>
      <vt:lpstr>מהי המיתולוגיה היוונית? </vt:lpstr>
      <vt:lpstr>מהי המיתולוגיה היוונית? </vt:lpstr>
      <vt:lpstr>קצת על יצורים מיתולוגיים</vt:lpstr>
      <vt:lpstr>קריאת הסיפור </vt:lpstr>
      <vt:lpstr>אקו ונרקיס</vt:lpstr>
      <vt:lpstr>אקו ונרקיס</vt:lpstr>
      <vt:lpstr>אקו ונרקיס</vt:lpstr>
      <vt:lpstr>אקו ונרקיס</vt:lpstr>
      <vt:lpstr>אקו ונרקיס</vt:lpstr>
      <vt:lpstr>אקו ונרקיס</vt:lpstr>
      <vt:lpstr>שני סיפורים בסיפור אחד</vt:lpstr>
      <vt:lpstr>סיפור אטיולוגי</vt:lpstr>
      <vt:lpstr>השפעות המיתוס</vt:lpstr>
      <vt:lpstr>השפעות המיתוס</vt:lpstr>
      <vt:lpstr>השפעות המיתוס</vt:lpstr>
      <vt:lpstr>השפעות המיתוס</vt:lpstr>
      <vt:lpstr>השפעות המיתוס</vt:lpstr>
      <vt:lpstr>השפעות המיתוס</vt:lpstr>
      <vt:lpstr>מה למדנו מהסיפור?</vt:lpstr>
      <vt:lpstr>סיכום – מה למדנו היום.</vt:lpstr>
      <vt:lpstr>מצגת של PowerPoint‏</vt:lpstr>
      <vt:lpstr>משימה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בן טרגן</dc:creator>
  <cp:lastModifiedBy>שני שמלה/Shani Chemla</cp:lastModifiedBy>
  <cp:revision>24</cp:revision>
  <dcterms:created xsi:type="dcterms:W3CDTF">2020-05-11T19:35:26Z</dcterms:created>
  <dcterms:modified xsi:type="dcterms:W3CDTF">2022-01-09T12:03:34Z</dcterms:modified>
</cp:coreProperties>
</file>