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7" r:id="rId2"/>
    <p:sldId id="262" r:id="rId3"/>
    <p:sldId id="316" r:id="rId4"/>
    <p:sldId id="263" r:id="rId5"/>
    <p:sldId id="324" r:id="rId6"/>
    <p:sldId id="381" r:id="rId7"/>
    <p:sldId id="382" r:id="rId8"/>
    <p:sldId id="383" r:id="rId9"/>
    <p:sldId id="386" r:id="rId10"/>
    <p:sldId id="387" r:id="rId11"/>
    <p:sldId id="388" r:id="rId12"/>
    <p:sldId id="389" r:id="rId13"/>
    <p:sldId id="390" r:id="rId14"/>
    <p:sldId id="412" r:id="rId15"/>
    <p:sldId id="413" r:id="rId16"/>
    <p:sldId id="323" r:id="rId17"/>
    <p:sldId id="356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391" r:id="rId31"/>
    <p:sldId id="405" r:id="rId32"/>
    <p:sldId id="406" r:id="rId33"/>
    <p:sldId id="407" r:id="rId34"/>
    <p:sldId id="409" r:id="rId35"/>
    <p:sldId id="410" r:id="rId36"/>
    <p:sldId id="411" r:id="rId37"/>
    <p:sldId id="321" r:id="rId38"/>
    <p:sldId id="291" r:id="rId3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12B4BC"/>
    <a:srgbClr val="92D050"/>
    <a:srgbClr val="E0E0E0"/>
    <a:srgbClr val="000000"/>
    <a:srgbClr val="6CF0FF"/>
    <a:srgbClr val="192A72"/>
    <a:srgbClr val="E6E6E6"/>
    <a:srgbClr val="11A4AB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83" autoAdjust="0"/>
    <p:restoredTop sz="88148" autoAdjust="0"/>
  </p:normalViewPr>
  <p:slideViewPr>
    <p:cSldViewPr snapToGrid="0" snapToObjects="1">
      <p:cViewPr>
        <p:scale>
          <a:sx n="66" d="100"/>
          <a:sy n="66" d="100"/>
        </p:scale>
        <p:origin x="222" y="-12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ב'/אלול/תש"ף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5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ב'/אלול/תש"ף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5.gif"/><Relationship Id="rId7" Type="http://schemas.openxmlformats.org/officeDocument/2006/relationships/hyperlink" Target="http://www.luster.kommune.no/ask-prosjektet.5483405.html?showtipform=2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uster.kommune.no/ask-" TargetMode="External"/><Relationship Id="rId5" Type="http://schemas.openxmlformats.org/officeDocument/2006/relationships/hyperlink" Target="https://tenor.com/view/happy-time-snoopy-gif-8071150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tenor.com/view/" TargetMode="External"/><Relationship Id="rId9" Type="http://schemas.openxmlformats.org/officeDocument/2006/relationships/hyperlink" Target="&#1513;&#1506;&#1493;&#1503;%20&#1506;&#1510;&#1512;%2010%20&#1491;&#1511;&#1493;&#1514;.pps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gifs/animal-dog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gif"/><Relationship Id="rId4" Type="http://schemas.openxmlformats.org/officeDocument/2006/relationships/hyperlink" Target="https://gfycat.com/vacantjaggedhorsemous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gifs/animal-dog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hyperlink" Target="https://gist.github.com/njang/2d318820030fcfb7804ecb43771a74e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155448"/>
            <a:ext cx="8204200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4ב' – בגרות 2020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7C222D2A-5AEC-4BAA-9600-B142CEF25778}"/>
              </a:ext>
            </a:extLst>
          </p:cNvPr>
          <p:cNvSpPr/>
          <p:nvPr/>
        </p:nvSpPr>
        <p:spPr>
          <a:xfrm>
            <a:off x="114302" y="927207"/>
            <a:ext cx="11925298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60000" rtl="0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public static </a:t>
            </a:r>
            <a:r>
              <a:rPr lang="en-US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boolean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allExist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(Stack&lt;Integer&gt; s) {	</a:t>
            </a:r>
          </a:p>
          <a:p>
            <a:pPr defTabSz="360000"/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השאילתה מקבלת מחסנית - </a:t>
            </a:r>
            <a:r>
              <a:rPr lang="en-US" sz="2000" dirty="0">
                <a:solidFill>
                  <a:srgbClr val="00B050"/>
                </a:solidFill>
                <a:latin typeface="FbDavidNewPro-Regular"/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stk</a:t>
            </a:r>
            <a:r>
              <a:rPr lang="he-IL" sz="2000" dirty="0">
                <a:solidFill>
                  <a:srgbClr val="00B050"/>
                </a:solidFill>
              </a:rPr>
              <a:t>שאינה ריקה 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מטיפוס שלם, ומחזירה </a:t>
            </a:r>
            <a:r>
              <a:rPr lang="en-US" sz="2000" dirty="0">
                <a:solidFill>
                  <a:srgbClr val="00B050"/>
                </a:solidFill>
              </a:rPr>
              <a:t>true</a:t>
            </a:r>
            <a:r>
              <a:rPr lang="he-IL" sz="2000" dirty="0">
                <a:solidFill>
                  <a:srgbClr val="00B050"/>
                </a:solidFill>
                <a:latin typeface="Times-Roman"/>
              </a:rPr>
              <a:t> </a:t>
            </a:r>
            <a:r>
              <a:rPr lang="he-IL" sz="2000" dirty="0">
                <a:solidFill>
                  <a:srgbClr val="00B050"/>
                </a:solidFill>
              </a:rPr>
              <a:t>אם </a:t>
            </a:r>
            <a:r>
              <a:rPr lang="he-IL" sz="2000" u="sng" dirty="0">
                <a:solidFill>
                  <a:srgbClr val="00B050"/>
                </a:solidFill>
              </a:rPr>
              <a:t>כל</a:t>
            </a:r>
            <a:r>
              <a:rPr lang="he-IL" sz="2000" dirty="0">
                <a:solidFill>
                  <a:srgbClr val="00B050"/>
                </a:solidFill>
              </a:rPr>
              <a:t> הספרות המשמעותיות 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		//</a:t>
            </a:r>
          </a:p>
          <a:p>
            <a:pPr defTabSz="360000"/>
            <a:r>
              <a:rPr lang="he-IL" sz="2000" dirty="0">
                <a:solidFill>
                  <a:srgbClr val="00B050"/>
                </a:solidFill>
              </a:rPr>
              <a:t>במספרים שבמחסנית מופיעות בספרת האחדות במספרים כלשהם במחסנית</a:t>
            </a:r>
            <a:r>
              <a:rPr lang="he-IL" sz="2000" dirty="0">
                <a:solidFill>
                  <a:srgbClr val="00B050"/>
                </a:solidFill>
                <a:latin typeface="Times-Roman"/>
              </a:rPr>
              <a:t>, 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אחרת היא תחזיר </a:t>
            </a:r>
            <a:r>
              <a:rPr lang="en-US" sz="2000" dirty="0">
                <a:solidFill>
                  <a:srgbClr val="00B050"/>
                </a:solidFill>
              </a:rPr>
              <a:t>false</a:t>
            </a:r>
            <a:r>
              <a:rPr lang="he-IL" sz="2000" dirty="0">
                <a:solidFill>
                  <a:srgbClr val="00B050"/>
                </a:solidFill>
                <a:latin typeface="Times-Roman"/>
              </a:rPr>
              <a:t>.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          //</a:t>
            </a:r>
            <a:endParaRPr lang="en-US" sz="2000" dirty="0">
              <a:solidFill>
                <a:srgbClr val="00B050"/>
              </a:solidFill>
              <a:latin typeface="FbDavidNewPro-Regular"/>
            </a:endParaRPr>
          </a:p>
          <a:p>
            <a:pPr algn="l" defTabSz="360000" rtl="0"/>
            <a:endParaRPr lang="en-US" sz="800" dirty="0">
              <a:solidFill>
                <a:srgbClr val="00B050"/>
              </a:solidFill>
              <a:latin typeface="FbDavidNewPro-Regular"/>
            </a:endParaRPr>
          </a:p>
          <a:p>
            <a:pPr algn="l" defTabSz="360000" rtl="0"/>
            <a:r>
              <a:rPr lang="en-US" sz="2000" dirty="0"/>
              <a:t>	Stack&lt;Integer&gt; temp1 =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clone</a:t>
            </a:r>
            <a:r>
              <a:rPr lang="en-US" sz="2000" i="1" dirty="0"/>
              <a:t>(</a:t>
            </a:r>
            <a:r>
              <a:rPr lang="en-US" sz="2000" i="1" dirty="0" err="1"/>
              <a:t>stk</a:t>
            </a:r>
            <a:r>
              <a:rPr lang="en-US" sz="2000" i="1" dirty="0"/>
              <a:t>);</a:t>
            </a:r>
          </a:p>
          <a:p>
            <a:pPr algn="l" defTabSz="360000" rtl="0"/>
            <a:r>
              <a:rPr lang="en-US" sz="2000" dirty="0"/>
              <a:t>	Stack&lt;Integer&gt; temp2 =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clone</a:t>
            </a:r>
            <a:r>
              <a:rPr lang="en-US" sz="2000" i="1" dirty="0"/>
              <a:t>(</a:t>
            </a:r>
            <a:r>
              <a:rPr lang="en-US" sz="2000" i="1" dirty="0" err="1"/>
              <a:t>stk</a:t>
            </a:r>
            <a:r>
              <a:rPr lang="en-US" sz="2000" i="1" dirty="0"/>
              <a:t>);</a:t>
            </a:r>
          </a:p>
          <a:p>
            <a:pPr algn="l" defTabSz="360000" rtl="0"/>
            <a:endParaRPr lang="he-IL" sz="2000" dirty="0"/>
          </a:p>
          <a:p>
            <a:pPr algn="l" defTabSz="360000" rtl="0"/>
            <a:r>
              <a:rPr lang="en-US" sz="2000" dirty="0"/>
              <a:t>	int x ;</a:t>
            </a:r>
            <a:endParaRPr lang="he-IL" sz="2000" dirty="0"/>
          </a:p>
          <a:p>
            <a:pPr algn="l" defTabSz="360000" rtl="0"/>
            <a:r>
              <a:rPr lang="en-US" sz="2000" dirty="0"/>
              <a:t>	while (!temp1.isEmpty())</a:t>
            </a:r>
          </a:p>
          <a:p>
            <a:pPr algn="l" defTabSz="360000" rtl="0"/>
            <a:r>
              <a:rPr lang="en-US" sz="2000" dirty="0"/>
              <a:t>	{	</a:t>
            </a:r>
            <a:endParaRPr lang="he-IL" sz="2000" dirty="0"/>
          </a:p>
          <a:p>
            <a:pPr algn="l" defTabSz="360000" rtl="0"/>
            <a:r>
              <a:rPr lang="en-US" sz="2000" dirty="0"/>
              <a:t>		x = </a:t>
            </a:r>
            <a:r>
              <a:rPr lang="en-US" sz="2000" b="1" dirty="0" err="1">
                <a:solidFill>
                  <a:srgbClr val="FF66FF"/>
                </a:solidFill>
              </a:rPr>
              <a:t>mostValuedDigit</a:t>
            </a:r>
            <a:r>
              <a:rPr lang="en-US" sz="2000" b="1" dirty="0">
                <a:solidFill>
                  <a:srgbClr val="FF66FF"/>
                </a:solidFill>
              </a:rPr>
              <a:t> </a:t>
            </a:r>
            <a:r>
              <a:rPr lang="en-US" sz="2000" dirty="0"/>
              <a:t>(temp1.pop());</a:t>
            </a:r>
          </a:p>
          <a:p>
            <a:pPr algn="l" defTabSz="360000" rtl="0"/>
            <a:r>
              <a:rPr lang="en-US" sz="2000" dirty="0"/>
              <a:t>		if (</a:t>
            </a:r>
            <a:r>
              <a:rPr lang="en-US" sz="800" dirty="0"/>
              <a:t> </a:t>
            </a:r>
            <a:r>
              <a:rPr lang="en-US" sz="2000" dirty="0"/>
              <a:t>!</a:t>
            </a:r>
            <a:r>
              <a:rPr lang="en-US" sz="800" dirty="0"/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isExist</a:t>
            </a:r>
            <a:r>
              <a:rPr lang="en-US" sz="2000" dirty="0"/>
              <a:t> (temp2</a:t>
            </a:r>
            <a:r>
              <a:rPr lang="en-US" sz="800" dirty="0"/>
              <a:t> </a:t>
            </a:r>
            <a:r>
              <a:rPr lang="en-US" sz="2000" dirty="0"/>
              <a:t>,</a:t>
            </a:r>
            <a:r>
              <a:rPr lang="en-US" sz="800" dirty="0"/>
              <a:t> </a:t>
            </a:r>
            <a:r>
              <a:rPr lang="en-US" sz="2000" dirty="0"/>
              <a:t>x</a:t>
            </a:r>
            <a:r>
              <a:rPr lang="en-US" sz="800" dirty="0"/>
              <a:t> </a:t>
            </a:r>
            <a:r>
              <a:rPr lang="en-US" sz="2000" dirty="0"/>
              <a:t>))</a:t>
            </a:r>
          </a:p>
          <a:p>
            <a:pPr algn="l" defTabSz="360000" rtl="0"/>
            <a:r>
              <a:rPr lang="en-US" sz="2000" dirty="0"/>
              <a:t>			return false;</a:t>
            </a:r>
          </a:p>
          <a:p>
            <a:pPr algn="l" defTabSz="360000" rtl="0"/>
            <a:r>
              <a:rPr lang="en-US" sz="2000" dirty="0"/>
              <a:t>	}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l" defTabSz="360000" rtl="0">
              <a:spcBef>
                <a:spcPts val="200"/>
              </a:spcBef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return true;</a:t>
            </a:r>
          </a:p>
          <a:p>
            <a:pPr algn="l" defTabSz="360000" rtl="0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}</a:t>
            </a:r>
          </a:p>
          <a:p>
            <a:pPr algn="l" defTabSz="360000" rtl="0"/>
            <a:endParaRPr lang="he-IL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C0D53B0-C232-4285-A656-1B746F48B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618" y="2097740"/>
            <a:ext cx="784098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 הפעולה הוא: 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en-US" altLang="he-IL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he-IL" sz="3600" baseline="-16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altLang="he-IL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 + m)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					ממשפחת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</a:t>
            </a:r>
            <a:r>
              <a:rPr lang="en-US" altLang="he-IL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432000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– מציין את מספר המספרים במחסנית </a:t>
            </a:r>
            <a:r>
              <a:rPr lang="en-US" altLang="he-I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stk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432000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הספרות המקסימלי במספר.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בהנחה שמספר האיברים במחסנית &gt; ממספר הספרות המקסימלי במספר, במקרה הגרוע, עבור כל מספר במחסנית נעבור שוב על כל האיברים במחסנית. 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				שאר הפעולות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					   הן בסיסיות.</a:t>
            </a:r>
          </a:p>
          <a:p>
            <a:pPr algn="r" defTabSz="432000" rtl="1" eaLnBrk="1" hangingPunct="1"/>
            <a:endParaRPr lang="he-IL" altLang="he-I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83519A6-CAB6-4897-B5B5-3BB7F926F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91" y="4681601"/>
            <a:ext cx="2705100" cy="20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 – בגרות 2010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B8B8E03-E1A4-4189-A877-B6185AD51ACD}"/>
              </a:ext>
            </a:extLst>
          </p:cNvPr>
          <p:cNvSpPr/>
          <p:nvPr/>
        </p:nvSpPr>
        <p:spPr>
          <a:xfrm>
            <a:off x="119219" y="902157"/>
            <a:ext cx="11953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dirty="0">
                <a:latin typeface="FbDavidNewPro-Regular"/>
              </a:rPr>
              <a:t>כתב/י פעולה חיצונית</a:t>
            </a:r>
            <a:r>
              <a:rPr lang="he-IL" sz="2400" dirty="0">
                <a:latin typeface="Times-Roman"/>
              </a:rPr>
              <a:t> המ</a:t>
            </a:r>
            <a:r>
              <a:rPr lang="he-IL" sz="2400" dirty="0">
                <a:latin typeface="FbDavidNewPro-Regular"/>
              </a:rPr>
              <a:t>קבלת שתי מחסנית </a:t>
            </a:r>
            <a:r>
              <a:rPr lang="en-US" sz="2400" dirty="0"/>
              <a:t>st1</a:t>
            </a:r>
            <a:r>
              <a:rPr lang="he-IL" sz="2400" dirty="0"/>
              <a:t>, </a:t>
            </a:r>
            <a:r>
              <a:rPr lang="en-US" sz="2400" dirty="0"/>
              <a:t>st2</a:t>
            </a:r>
            <a:r>
              <a:rPr lang="he-IL" sz="2400" dirty="0"/>
              <a:t> המכילות מספרים</a:t>
            </a:r>
            <a:r>
              <a:rPr lang="he-IL" sz="2400" dirty="0">
                <a:latin typeface="FbDavidNewPro-Regular"/>
              </a:rPr>
              <a:t> שלמים וגדולים     מ</a:t>
            </a:r>
            <a:r>
              <a:rPr lang="he-IL" sz="2400" baseline="30000" dirty="0">
                <a:latin typeface="FbDavidNewPro-Regular"/>
              </a:rPr>
              <a:t>-</a:t>
            </a:r>
            <a:r>
              <a:rPr lang="he-IL" sz="2400" dirty="0">
                <a:latin typeface="FbDavidNewPro-Regular"/>
              </a:rPr>
              <a:t> 0. הפעולה תחזיר את </a:t>
            </a:r>
            <a:r>
              <a:rPr lang="he-IL" sz="2400" b="1" dirty="0">
                <a:latin typeface="FbDavidNewPro-Regular"/>
              </a:rPr>
              <a:t>הסכום של זוג איברים סכומים</a:t>
            </a:r>
            <a:r>
              <a:rPr lang="he-IL" sz="2400" dirty="0">
                <a:latin typeface="FbDavidNewPro-Regular"/>
              </a:rPr>
              <a:t> הקרוב ביותר לראש המחסנית </a:t>
            </a:r>
            <a:r>
              <a:rPr lang="en-US" sz="2400" dirty="0">
                <a:latin typeface="FbDavidNewPro-Regular"/>
              </a:rPr>
              <a:t>st1</a:t>
            </a:r>
            <a:r>
              <a:rPr lang="he-IL" sz="2400" dirty="0">
                <a:latin typeface="FbDavidNewPro-Regular"/>
              </a:rPr>
              <a:t>, שסִכומם גדול מהסכום של </a:t>
            </a:r>
            <a:r>
              <a:rPr lang="he-IL" sz="2400" u="sng" dirty="0">
                <a:latin typeface="FbDavidNewPro-Regular"/>
              </a:rPr>
              <a:t>כל</a:t>
            </a:r>
            <a:r>
              <a:rPr lang="he-IL" sz="2400" dirty="0">
                <a:latin typeface="FbDavidNewPro-Regular"/>
              </a:rPr>
              <a:t> זוג איברים במחסנית </a:t>
            </a:r>
            <a:r>
              <a:rPr lang="en-US" sz="2400" dirty="0">
                <a:latin typeface="FbDavidNewPro-Regular"/>
              </a:rPr>
              <a:t>st2</a:t>
            </a:r>
            <a:r>
              <a:rPr lang="he-IL" sz="2400" dirty="0">
                <a:latin typeface="Times-Roman"/>
              </a:rPr>
              <a:t>. </a:t>
            </a:r>
            <a:r>
              <a:rPr lang="he-IL" sz="2400" dirty="0">
                <a:latin typeface="FbDavidNewPro-Regular"/>
              </a:rPr>
              <a:t>אם אין זוג כזה – הפעולה תחזיר </a:t>
            </a:r>
            <a:r>
              <a:rPr lang="en-US" sz="2400" dirty="0">
                <a:latin typeface="FbDavidNewPro-Regular"/>
              </a:rPr>
              <a:t>0</a:t>
            </a:r>
            <a:r>
              <a:rPr lang="he-IL" sz="2400" dirty="0">
                <a:latin typeface="FbDavidNewPro-Regular"/>
              </a:rPr>
              <a:t>.</a:t>
            </a:r>
            <a:endParaRPr lang="en-US" sz="2400" dirty="0">
              <a:latin typeface="Times-Roman"/>
            </a:endParaRPr>
          </a:p>
          <a:p>
            <a:pPr algn="just"/>
            <a:r>
              <a:rPr lang="he-IL" sz="2400" dirty="0">
                <a:latin typeface="FbDavidNewPro-Regular"/>
              </a:rPr>
              <a:t>הנח/י שבכל אחת מהמחסניות</a:t>
            </a:r>
            <a:r>
              <a:rPr lang="he-IL" sz="2400" dirty="0"/>
              <a:t> יש לפחות 2 איברים</a:t>
            </a:r>
            <a:r>
              <a:rPr lang="he-IL" sz="2400" dirty="0">
                <a:latin typeface="FbDavidNewPro-Regular"/>
              </a:rPr>
              <a:t>.</a:t>
            </a:r>
          </a:p>
          <a:p>
            <a:pPr algn="just"/>
            <a:r>
              <a:rPr lang="he-IL" sz="2400" dirty="0">
                <a:latin typeface="FbDavidNewPro-Regular"/>
              </a:rPr>
              <a:t>										לדוגמה: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45F83AA-4637-439D-8BCA-A07DC5515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5" y="2828885"/>
            <a:ext cx="2152950" cy="2753109"/>
          </a:xfrm>
          <a:prstGeom prst="rect">
            <a:avLst/>
          </a:prstGeom>
        </p:spPr>
      </p:pic>
      <p:pic>
        <p:nvPicPr>
          <p:cNvPr id="8" name="תמונה 7" descr="תמונה שמכילה צילום מסך, שולחן, חדר, טלפון&#10;&#10;התיאור נוצר באופן אוטומטי">
            <a:extLst>
              <a:ext uri="{FF2B5EF4-FFF2-40B4-BE49-F238E27FC236}">
                <a16:creationId xmlns:a16="http://schemas.microsoft.com/office/drawing/2014/main" id="{CC960030-B4E6-4F36-89A1-B3A134940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28" y="2563964"/>
            <a:ext cx="8978353" cy="2291546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9CE44E70-499B-4F50-BCA8-4ABA38637626}"/>
              </a:ext>
            </a:extLst>
          </p:cNvPr>
          <p:cNvSpPr/>
          <p:nvPr/>
        </p:nvSpPr>
        <p:spPr>
          <a:xfrm>
            <a:off x="1340684" y="5840019"/>
            <a:ext cx="6242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dirty="0">
                <a:solidFill>
                  <a:srgbClr val="7030A0"/>
                </a:solidFill>
                <a:latin typeface="FbDavidNewPro-Regular"/>
              </a:rPr>
              <a:t>בפתרון אציג 2 דוגמאות ונראה מי יותר יעילה</a:t>
            </a:r>
          </a:p>
        </p:txBody>
      </p:sp>
    </p:spTree>
    <p:extLst>
      <p:ext uri="{BB962C8B-B14F-4D97-AF65-F5344CB8AC3E}">
        <p14:creationId xmlns:p14="http://schemas.microsoft.com/office/powerpoint/2010/main" val="365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948"/>
            <a:ext cx="9802368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 – בגרות 2010 – </a:t>
            </a:r>
            <a:r>
              <a:rPr lang="he-IL" altLang="he-IL" b="1" dirty="0">
                <a:solidFill>
                  <a:srgbClr val="7030A0"/>
                </a:solidFill>
                <a:cs typeface="+mj-cs"/>
              </a:rPr>
              <a:t>פתרון א'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27D835FB-1D1F-43BF-B833-851C70DBB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7" y="987240"/>
            <a:ext cx="7312533" cy="455429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85BC440-2027-4F60-A175-DB438CD00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35" y="1922670"/>
            <a:ext cx="8179577" cy="5015019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7CEA2FC3-87BA-40F3-99C1-3B7960C8EAEA}"/>
              </a:ext>
            </a:extLst>
          </p:cNvPr>
          <p:cNvSpPr/>
          <p:nvPr/>
        </p:nvSpPr>
        <p:spPr>
          <a:xfrm>
            <a:off x="1322521" y="1242251"/>
            <a:ext cx="6163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dirty="0">
                <a:solidFill>
                  <a:srgbClr val="00B050"/>
                </a:solidFill>
                <a:latin typeface="FbDavidNewPro-Regular"/>
              </a:rPr>
              <a:t>פעולה </a:t>
            </a:r>
            <a:r>
              <a:rPr lang="he-IL" dirty="0">
                <a:solidFill>
                  <a:srgbClr val="00B050"/>
                </a:solidFill>
                <a:latin typeface="Times-Roman"/>
              </a:rPr>
              <a:t>המ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קבלת מחסנית </a:t>
            </a:r>
            <a:r>
              <a:rPr lang="en-US" dirty="0">
                <a:solidFill>
                  <a:srgbClr val="00B050"/>
                </a:solidFill>
              </a:rPr>
              <a:t>st2</a:t>
            </a:r>
            <a:r>
              <a:rPr lang="he-IL" dirty="0">
                <a:solidFill>
                  <a:srgbClr val="00B050"/>
                </a:solidFill>
              </a:rPr>
              <a:t> המכילה מספרים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 שלמים וגדולים מ</a:t>
            </a:r>
            <a:r>
              <a:rPr lang="he-IL" baseline="30000" dirty="0">
                <a:solidFill>
                  <a:srgbClr val="00B050"/>
                </a:solidFill>
                <a:latin typeface="FbDavidNewPro-Regular"/>
              </a:rPr>
              <a:t>-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 0, ומחזירה את הסִכום הגדול של זוג איברים במחסנית </a:t>
            </a:r>
            <a:r>
              <a:rPr lang="en-US" dirty="0">
                <a:solidFill>
                  <a:srgbClr val="00B050"/>
                </a:solidFill>
                <a:latin typeface="FbDavidNewPro-Regular"/>
              </a:rPr>
              <a:t>st2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.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B8B8E03-E1A4-4189-A877-B6185AD51ACD}"/>
              </a:ext>
            </a:extLst>
          </p:cNvPr>
          <p:cNvSpPr/>
          <p:nvPr/>
        </p:nvSpPr>
        <p:spPr>
          <a:xfrm>
            <a:off x="6731000" y="4430180"/>
            <a:ext cx="5459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dirty="0">
                <a:solidFill>
                  <a:srgbClr val="00B050"/>
                </a:solidFill>
                <a:latin typeface="FbDavidNewPro-Regular"/>
              </a:rPr>
              <a:t>פעולה </a:t>
            </a:r>
            <a:r>
              <a:rPr lang="he-IL" dirty="0">
                <a:solidFill>
                  <a:srgbClr val="00B050"/>
                </a:solidFill>
                <a:latin typeface="Times-Roman"/>
              </a:rPr>
              <a:t>המ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קבלת שתי מחסנית </a:t>
            </a:r>
            <a:r>
              <a:rPr lang="en-US" dirty="0">
                <a:solidFill>
                  <a:srgbClr val="00B050"/>
                </a:solidFill>
              </a:rPr>
              <a:t>st1</a:t>
            </a:r>
            <a:r>
              <a:rPr lang="he-IL" dirty="0">
                <a:solidFill>
                  <a:srgbClr val="00B050"/>
                </a:solidFill>
              </a:rPr>
              <a:t>, </a:t>
            </a:r>
            <a:r>
              <a:rPr lang="en-US" dirty="0">
                <a:solidFill>
                  <a:srgbClr val="00B050"/>
                </a:solidFill>
              </a:rPr>
              <a:t>st2</a:t>
            </a:r>
            <a:r>
              <a:rPr lang="he-IL" dirty="0">
                <a:solidFill>
                  <a:srgbClr val="00B050"/>
                </a:solidFill>
              </a:rPr>
              <a:t> המכילות</a:t>
            </a:r>
          </a:p>
          <a:p>
            <a:pPr algn="just"/>
            <a:r>
              <a:rPr lang="he-IL" dirty="0">
                <a:solidFill>
                  <a:srgbClr val="00B050"/>
                </a:solidFill>
              </a:rPr>
              <a:t>מספרים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 שלמים וגדולים מ</a:t>
            </a:r>
            <a:r>
              <a:rPr lang="he-IL" baseline="30000" dirty="0">
                <a:solidFill>
                  <a:srgbClr val="00B050"/>
                </a:solidFill>
                <a:latin typeface="FbDavidNewPro-Regular"/>
              </a:rPr>
              <a:t>-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 0,  ומחזירה</a:t>
            </a:r>
          </a:p>
          <a:p>
            <a:pPr algn="just"/>
            <a:r>
              <a:rPr lang="he-IL" dirty="0">
                <a:solidFill>
                  <a:srgbClr val="00B050"/>
                </a:solidFill>
                <a:latin typeface="FbDavidNewPro-Regular"/>
              </a:rPr>
              <a:t>את </a:t>
            </a:r>
            <a:r>
              <a:rPr lang="he-IL" b="1" dirty="0">
                <a:solidFill>
                  <a:srgbClr val="00B050"/>
                </a:solidFill>
                <a:latin typeface="FbDavidNewPro-Regular"/>
              </a:rPr>
              <a:t>הסכום של זוג איברים סכומים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 הקרוב</a:t>
            </a:r>
          </a:p>
          <a:p>
            <a:pPr algn="just"/>
            <a:r>
              <a:rPr lang="he-IL" dirty="0">
                <a:solidFill>
                  <a:srgbClr val="00B050"/>
                </a:solidFill>
                <a:latin typeface="FbDavidNewPro-Regular"/>
              </a:rPr>
              <a:t>ביותר לראש המחסנית </a:t>
            </a:r>
            <a:r>
              <a:rPr lang="en-US" dirty="0">
                <a:solidFill>
                  <a:srgbClr val="00B050"/>
                </a:solidFill>
                <a:latin typeface="FbDavidNewPro-Regular"/>
              </a:rPr>
              <a:t>st1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, שסִכומם גדול</a:t>
            </a:r>
          </a:p>
          <a:p>
            <a:pPr algn="just"/>
            <a:r>
              <a:rPr lang="he-IL" dirty="0">
                <a:solidFill>
                  <a:srgbClr val="00B050"/>
                </a:solidFill>
                <a:latin typeface="FbDavidNewPro-Regular"/>
              </a:rPr>
              <a:t>מהסכום של </a:t>
            </a:r>
            <a:r>
              <a:rPr lang="he-IL" u="sng" dirty="0">
                <a:solidFill>
                  <a:srgbClr val="00B050"/>
                </a:solidFill>
                <a:latin typeface="FbDavidNewPro-Regular"/>
              </a:rPr>
              <a:t>כל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 זוג איברים במחסנית </a:t>
            </a:r>
            <a:r>
              <a:rPr lang="en-US" dirty="0">
                <a:solidFill>
                  <a:srgbClr val="00B050"/>
                </a:solidFill>
                <a:latin typeface="FbDavidNewPro-Regular"/>
              </a:rPr>
              <a:t>st2</a:t>
            </a:r>
            <a:r>
              <a:rPr lang="he-IL" dirty="0">
                <a:solidFill>
                  <a:srgbClr val="00B050"/>
                </a:solidFill>
                <a:latin typeface="Times-Roman"/>
              </a:rPr>
              <a:t>. </a:t>
            </a:r>
          </a:p>
          <a:p>
            <a:pPr algn="just"/>
            <a:r>
              <a:rPr lang="he-IL" dirty="0">
                <a:solidFill>
                  <a:srgbClr val="00B050"/>
                </a:solidFill>
                <a:latin typeface="FbDavidNewPro-Regular"/>
              </a:rPr>
              <a:t>אם אין זוג כזה – הפעולה תחזיר </a:t>
            </a:r>
            <a:r>
              <a:rPr lang="en-US" dirty="0">
                <a:solidFill>
                  <a:srgbClr val="00B050"/>
                </a:solidFill>
                <a:latin typeface="FbDavidNewPro-Regular"/>
              </a:rPr>
              <a:t>0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.</a:t>
            </a:r>
            <a:endParaRPr lang="en-US" dirty="0">
              <a:solidFill>
                <a:srgbClr val="00B050"/>
              </a:solidFill>
              <a:latin typeface="Times-Roman"/>
            </a:endParaRPr>
          </a:p>
          <a:p>
            <a:pPr algn="just"/>
            <a:r>
              <a:rPr lang="he-IL" dirty="0">
                <a:solidFill>
                  <a:srgbClr val="00B050"/>
                </a:solidFill>
                <a:latin typeface="FbDavidNewPro-Regular"/>
              </a:rPr>
              <a:t>הנח/י שבכל אחת מהמחסניות</a:t>
            </a:r>
            <a:r>
              <a:rPr lang="he-IL" dirty="0">
                <a:solidFill>
                  <a:srgbClr val="00B050"/>
                </a:solidFill>
              </a:rPr>
              <a:t> יש לפחות 2 איברים</a:t>
            </a:r>
            <a:r>
              <a:rPr lang="he-IL" dirty="0">
                <a:solidFill>
                  <a:srgbClr val="00B050"/>
                </a:solidFill>
                <a:latin typeface="FbDavidNewPro-Regular"/>
              </a:rPr>
              <a:t>.</a:t>
            </a: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6CF64074-C858-44D8-9123-ED8FE4AE72CA}"/>
              </a:ext>
            </a:extLst>
          </p:cNvPr>
          <p:cNvSpPr/>
          <p:nvPr/>
        </p:nvSpPr>
        <p:spPr>
          <a:xfrm>
            <a:off x="2749550" y="1006290"/>
            <a:ext cx="1892300" cy="255011"/>
          </a:xfrm>
          <a:custGeom>
            <a:avLst/>
            <a:gdLst>
              <a:gd name="connsiteX0" fmla="*/ 0 w 1892300"/>
              <a:gd name="connsiteY0" fmla="*/ 42503 h 255011"/>
              <a:gd name="connsiteX1" fmla="*/ 42503 w 1892300"/>
              <a:gd name="connsiteY1" fmla="*/ 0 h 255011"/>
              <a:gd name="connsiteX2" fmla="*/ 530472 w 1892300"/>
              <a:gd name="connsiteY2" fmla="*/ 0 h 255011"/>
              <a:gd name="connsiteX3" fmla="*/ 946150 w 1892300"/>
              <a:gd name="connsiteY3" fmla="*/ 0 h 255011"/>
              <a:gd name="connsiteX4" fmla="*/ 1379901 w 1892300"/>
              <a:gd name="connsiteY4" fmla="*/ 0 h 255011"/>
              <a:gd name="connsiteX5" fmla="*/ 1849797 w 1892300"/>
              <a:gd name="connsiteY5" fmla="*/ 0 h 255011"/>
              <a:gd name="connsiteX6" fmla="*/ 1892300 w 1892300"/>
              <a:gd name="connsiteY6" fmla="*/ 42503 h 255011"/>
              <a:gd name="connsiteX7" fmla="*/ 1892300 w 1892300"/>
              <a:gd name="connsiteY7" fmla="*/ 212508 h 255011"/>
              <a:gd name="connsiteX8" fmla="*/ 1849797 w 1892300"/>
              <a:gd name="connsiteY8" fmla="*/ 255011 h 255011"/>
              <a:gd name="connsiteX9" fmla="*/ 1452192 w 1892300"/>
              <a:gd name="connsiteY9" fmla="*/ 255011 h 255011"/>
              <a:gd name="connsiteX10" fmla="*/ 964223 w 1892300"/>
              <a:gd name="connsiteY10" fmla="*/ 255011 h 255011"/>
              <a:gd name="connsiteX11" fmla="*/ 494327 w 1892300"/>
              <a:gd name="connsiteY11" fmla="*/ 255011 h 255011"/>
              <a:gd name="connsiteX12" fmla="*/ 42503 w 1892300"/>
              <a:gd name="connsiteY12" fmla="*/ 255011 h 255011"/>
              <a:gd name="connsiteX13" fmla="*/ 0 w 1892300"/>
              <a:gd name="connsiteY13" fmla="*/ 212508 h 255011"/>
              <a:gd name="connsiteX14" fmla="*/ 0 w 1892300"/>
              <a:gd name="connsiteY14" fmla="*/ 42503 h 25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2300" h="255011" extrusionOk="0">
                <a:moveTo>
                  <a:pt x="0" y="42503"/>
                </a:moveTo>
                <a:cubicBezTo>
                  <a:pt x="6850" y="17396"/>
                  <a:pt x="18886" y="875"/>
                  <a:pt x="42503" y="0"/>
                </a:cubicBezTo>
                <a:cubicBezTo>
                  <a:pt x="267247" y="-20598"/>
                  <a:pt x="368020" y="37168"/>
                  <a:pt x="530472" y="0"/>
                </a:cubicBezTo>
                <a:cubicBezTo>
                  <a:pt x="692924" y="-37168"/>
                  <a:pt x="859039" y="23623"/>
                  <a:pt x="946150" y="0"/>
                </a:cubicBezTo>
                <a:cubicBezTo>
                  <a:pt x="1033261" y="-23623"/>
                  <a:pt x="1281755" y="8748"/>
                  <a:pt x="1379901" y="0"/>
                </a:cubicBezTo>
                <a:cubicBezTo>
                  <a:pt x="1478047" y="-8748"/>
                  <a:pt x="1710330" y="14414"/>
                  <a:pt x="1849797" y="0"/>
                </a:cubicBezTo>
                <a:cubicBezTo>
                  <a:pt x="1871434" y="3434"/>
                  <a:pt x="1889940" y="25411"/>
                  <a:pt x="1892300" y="42503"/>
                </a:cubicBezTo>
                <a:cubicBezTo>
                  <a:pt x="1894743" y="88602"/>
                  <a:pt x="1889228" y="166465"/>
                  <a:pt x="1892300" y="212508"/>
                </a:cubicBezTo>
                <a:cubicBezTo>
                  <a:pt x="1895288" y="236359"/>
                  <a:pt x="1873161" y="253074"/>
                  <a:pt x="1849797" y="255011"/>
                </a:cubicBezTo>
                <a:cubicBezTo>
                  <a:pt x="1701330" y="289548"/>
                  <a:pt x="1640538" y="221259"/>
                  <a:pt x="1452192" y="255011"/>
                </a:cubicBezTo>
                <a:cubicBezTo>
                  <a:pt x="1263847" y="288763"/>
                  <a:pt x="1088979" y="209083"/>
                  <a:pt x="964223" y="255011"/>
                </a:cubicBezTo>
                <a:cubicBezTo>
                  <a:pt x="839467" y="300939"/>
                  <a:pt x="656786" y="212231"/>
                  <a:pt x="494327" y="255011"/>
                </a:cubicBezTo>
                <a:cubicBezTo>
                  <a:pt x="331868" y="297791"/>
                  <a:pt x="178781" y="254869"/>
                  <a:pt x="42503" y="255011"/>
                </a:cubicBezTo>
                <a:cubicBezTo>
                  <a:pt x="20150" y="256661"/>
                  <a:pt x="-2199" y="231051"/>
                  <a:pt x="0" y="212508"/>
                </a:cubicBezTo>
                <a:cubicBezTo>
                  <a:pt x="-1432" y="155342"/>
                  <a:pt x="8453" y="95302"/>
                  <a:pt x="0" y="4250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6491628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015DF885-31B0-44B7-B6EE-A18703DCF0FA}"/>
              </a:ext>
            </a:extLst>
          </p:cNvPr>
          <p:cNvSpPr/>
          <p:nvPr/>
        </p:nvSpPr>
        <p:spPr>
          <a:xfrm>
            <a:off x="6343650" y="3612308"/>
            <a:ext cx="2967990" cy="255011"/>
          </a:xfrm>
          <a:custGeom>
            <a:avLst/>
            <a:gdLst>
              <a:gd name="connsiteX0" fmla="*/ 0 w 2967990"/>
              <a:gd name="connsiteY0" fmla="*/ 42503 h 255011"/>
              <a:gd name="connsiteX1" fmla="*/ 42503 w 2967990"/>
              <a:gd name="connsiteY1" fmla="*/ 0 h 255011"/>
              <a:gd name="connsiteX2" fmla="*/ 676759 w 2967990"/>
              <a:gd name="connsiteY2" fmla="*/ 0 h 255011"/>
              <a:gd name="connsiteX3" fmla="*/ 1195697 w 2967990"/>
              <a:gd name="connsiteY3" fmla="*/ 0 h 255011"/>
              <a:gd name="connsiteX4" fmla="*/ 1743464 w 2967990"/>
              <a:gd name="connsiteY4" fmla="*/ 0 h 255011"/>
              <a:gd name="connsiteX5" fmla="*/ 2348890 w 2967990"/>
              <a:gd name="connsiteY5" fmla="*/ 0 h 255011"/>
              <a:gd name="connsiteX6" fmla="*/ 2925487 w 2967990"/>
              <a:gd name="connsiteY6" fmla="*/ 0 h 255011"/>
              <a:gd name="connsiteX7" fmla="*/ 2967990 w 2967990"/>
              <a:gd name="connsiteY7" fmla="*/ 42503 h 255011"/>
              <a:gd name="connsiteX8" fmla="*/ 2967990 w 2967990"/>
              <a:gd name="connsiteY8" fmla="*/ 212508 h 255011"/>
              <a:gd name="connsiteX9" fmla="*/ 2925487 w 2967990"/>
              <a:gd name="connsiteY9" fmla="*/ 255011 h 255011"/>
              <a:gd name="connsiteX10" fmla="*/ 2320060 w 2967990"/>
              <a:gd name="connsiteY10" fmla="*/ 255011 h 255011"/>
              <a:gd name="connsiteX11" fmla="*/ 1714634 w 2967990"/>
              <a:gd name="connsiteY11" fmla="*/ 255011 h 255011"/>
              <a:gd name="connsiteX12" fmla="*/ 1195697 w 2967990"/>
              <a:gd name="connsiteY12" fmla="*/ 255011 h 255011"/>
              <a:gd name="connsiteX13" fmla="*/ 647930 w 2967990"/>
              <a:gd name="connsiteY13" fmla="*/ 255011 h 255011"/>
              <a:gd name="connsiteX14" fmla="*/ 42503 w 2967990"/>
              <a:gd name="connsiteY14" fmla="*/ 255011 h 255011"/>
              <a:gd name="connsiteX15" fmla="*/ 0 w 2967990"/>
              <a:gd name="connsiteY15" fmla="*/ 212508 h 255011"/>
              <a:gd name="connsiteX16" fmla="*/ 0 w 2967990"/>
              <a:gd name="connsiteY16" fmla="*/ 42503 h 25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67990" h="255011" extrusionOk="0">
                <a:moveTo>
                  <a:pt x="0" y="42503"/>
                </a:moveTo>
                <a:cubicBezTo>
                  <a:pt x="6850" y="17396"/>
                  <a:pt x="18886" y="875"/>
                  <a:pt x="42503" y="0"/>
                </a:cubicBezTo>
                <a:cubicBezTo>
                  <a:pt x="306534" y="-11736"/>
                  <a:pt x="370909" y="21688"/>
                  <a:pt x="676759" y="0"/>
                </a:cubicBezTo>
                <a:cubicBezTo>
                  <a:pt x="982609" y="-21688"/>
                  <a:pt x="1001908" y="58640"/>
                  <a:pt x="1195697" y="0"/>
                </a:cubicBezTo>
                <a:cubicBezTo>
                  <a:pt x="1389486" y="-58640"/>
                  <a:pt x="1484201" y="47064"/>
                  <a:pt x="1743464" y="0"/>
                </a:cubicBezTo>
                <a:cubicBezTo>
                  <a:pt x="2002727" y="-47064"/>
                  <a:pt x="2113046" y="39034"/>
                  <a:pt x="2348890" y="0"/>
                </a:cubicBezTo>
                <a:cubicBezTo>
                  <a:pt x="2584734" y="-39034"/>
                  <a:pt x="2665926" y="45512"/>
                  <a:pt x="2925487" y="0"/>
                </a:cubicBezTo>
                <a:cubicBezTo>
                  <a:pt x="2946071" y="4792"/>
                  <a:pt x="2966536" y="17691"/>
                  <a:pt x="2967990" y="42503"/>
                </a:cubicBezTo>
                <a:cubicBezTo>
                  <a:pt x="2974626" y="77534"/>
                  <a:pt x="2961188" y="140117"/>
                  <a:pt x="2967990" y="212508"/>
                </a:cubicBezTo>
                <a:cubicBezTo>
                  <a:pt x="2968300" y="236438"/>
                  <a:pt x="2951145" y="257550"/>
                  <a:pt x="2925487" y="255011"/>
                </a:cubicBezTo>
                <a:cubicBezTo>
                  <a:pt x="2745898" y="323221"/>
                  <a:pt x="2498358" y="231484"/>
                  <a:pt x="2320060" y="255011"/>
                </a:cubicBezTo>
                <a:cubicBezTo>
                  <a:pt x="2141762" y="278538"/>
                  <a:pt x="1869928" y="244046"/>
                  <a:pt x="1714634" y="255011"/>
                </a:cubicBezTo>
                <a:cubicBezTo>
                  <a:pt x="1559340" y="265976"/>
                  <a:pt x="1416765" y="211222"/>
                  <a:pt x="1195697" y="255011"/>
                </a:cubicBezTo>
                <a:cubicBezTo>
                  <a:pt x="974629" y="298800"/>
                  <a:pt x="870300" y="190849"/>
                  <a:pt x="647930" y="255011"/>
                </a:cubicBezTo>
                <a:cubicBezTo>
                  <a:pt x="425560" y="319173"/>
                  <a:pt x="293315" y="188604"/>
                  <a:pt x="42503" y="255011"/>
                </a:cubicBezTo>
                <a:cubicBezTo>
                  <a:pt x="23326" y="253442"/>
                  <a:pt x="-4937" y="235496"/>
                  <a:pt x="0" y="212508"/>
                </a:cubicBezTo>
                <a:cubicBezTo>
                  <a:pt x="-3027" y="168498"/>
                  <a:pt x="15735" y="109453"/>
                  <a:pt x="0" y="4250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6491628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693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948"/>
            <a:ext cx="9802368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 – בגרות 2010 – </a:t>
            </a:r>
            <a:r>
              <a:rPr lang="he-IL" altLang="he-IL" b="1" dirty="0">
                <a:solidFill>
                  <a:srgbClr val="7030A0"/>
                </a:solidFill>
                <a:cs typeface="+mj-cs"/>
              </a:rPr>
              <a:t>פתרון ב'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99E1764-15BE-4F24-884A-CF435BEF5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278"/>
            <a:ext cx="6756177" cy="5454322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7CEA2FC3-87BA-40F3-99C1-3B7960C8EAEA}"/>
              </a:ext>
            </a:extLst>
          </p:cNvPr>
          <p:cNvSpPr/>
          <p:nvPr/>
        </p:nvSpPr>
        <p:spPr>
          <a:xfrm>
            <a:off x="567841" y="1140305"/>
            <a:ext cx="6163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פעולה </a:t>
            </a:r>
            <a:r>
              <a:rPr lang="he-IL" sz="1600" dirty="0">
                <a:solidFill>
                  <a:srgbClr val="00B050"/>
                </a:solidFill>
                <a:latin typeface="Times-Roman"/>
              </a:rPr>
              <a:t>המ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קבלת מחסנית </a:t>
            </a:r>
            <a:r>
              <a:rPr lang="en-US" sz="1600" dirty="0">
                <a:solidFill>
                  <a:srgbClr val="00B050"/>
                </a:solidFill>
              </a:rPr>
              <a:t>st2</a:t>
            </a:r>
            <a:r>
              <a:rPr lang="he-IL" sz="1600" dirty="0">
                <a:solidFill>
                  <a:srgbClr val="00B050"/>
                </a:solidFill>
              </a:rPr>
              <a:t> המכילה מספרים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 שלמים וגדולים מ</a:t>
            </a:r>
            <a:r>
              <a:rPr lang="he-IL" sz="1600" baseline="30000" dirty="0">
                <a:solidFill>
                  <a:srgbClr val="00B050"/>
                </a:solidFill>
                <a:latin typeface="FbDavidNewPro-Regular"/>
              </a:rPr>
              <a:t>-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 0, ומחזירה את הסִכום הגדול של זוג איברים במחסנית </a:t>
            </a:r>
            <a:r>
              <a:rPr lang="en-US" sz="1600" dirty="0">
                <a:solidFill>
                  <a:srgbClr val="00B050"/>
                </a:solidFill>
                <a:latin typeface="FbDavidNewPro-Regular"/>
              </a:rPr>
              <a:t>st2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852A2865-9BE2-488C-BF26-CA43D824B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01" y="2062874"/>
            <a:ext cx="6419739" cy="4774246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B8B8E03-E1A4-4189-A877-B6185AD51ACD}"/>
              </a:ext>
            </a:extLst>
          </p:cNvPr>
          <p:cNvSpPr/>
          <p:nvPr/>
        </p:nvSpPr>
        <p:spPr>
          <a:xfrm>
            <a:off x="6756177" y="2784168"/>
            <a:ext cx="5459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פעולה </a:t>
            </a:r>
            <a:r>
              <a:rPr lang="he-IL" sz="1600" dirty="0">
                <a:solidFill>
                  <a:srgbClr val="00B050"/>
                </a:solidFill>
                <a:latin typeface="Times-Roman"/>
              </a:rPr>
              <a:t>המ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קבלת שתי מחסנית </a:t>
            </a:r>
            <a:r>
              <a:rPr lang="en-US" sz="1600" dirty="0">
                <a:solidFill>
                  <a:srgbClr val="00B050"/>
                </a:solidFill>
              </a:rPr>
              <a:t>st1</a:t>
            </a:r>
            <a:r>
              <a:rPr lang="he-IL" sz="1600" dirty="0">
                <a:solidFill>
                  <a:srgbClr val="00B050"/>
                </a:solidFill>
              </a:rPr>
              <a:t>, </a:t>
            </a:r>
            <a:r>
              <a:rPr lang="en-US" sz="1600" dirty="0">
                <a:solidFill>
                  <a:srgbClr val="00B050"/>
                </a:solidFill>
              </a:rPr>
              <a:t>st2</a:t>
            </a:r>
            <a:r>
              <a:rPr lang="he-IL" sz="1600" dirty="0">
                <a:solidFill>
                  <a:srgbClr val="00B050"/>
                </a:solidFill>
              </a:rPr>
              <a:t> המכילות</a:t>
            </a:r>
          </a:p>
          <a:p>
            <a:pPr algn="just"/>
            <a:r>
              <a:rPr lang="he-IL" sz="1600" dirty="0">
                <a:solidFill>
                  <a:srgbClr val="00B050"/>
                </a:solidFill>
              </a:rPr>
              <a:t>מספרים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 שלמים וגדולים מ</a:t>
            </a:r>
            <a:r>
              <a:rPr lang="he-IL" sz="1600" baseline="30000" dirty="0">
                <a:solidFill>
                  <a:srgbClr val="00B050"/>
                </a:solidFill>
                <a:latin typeface="FbDavidNewPro-Regular"/>
              </a:rPr>
              <a:t>-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 0,  ומחזירה</a:t>
            </a:r>
          </a:p>
          <a:p>
            <a:pPr algn="just"/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את </a:t>
            </a:r>
            <a:r>
              <a:rPr lang="he-IL" sz="1600" b="1" dirty="0">
                <a:solidFill>
                  <a:srgbClr val="00B050"/>
                </a:solidFill>
                <a:latin typeface="FbDavidNewPro-Regular"/>
              </a:rPr>
              <a:t>הסכום של זוג איברים סכומים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 הקרוב</a:t>
            </a:r>
          </a:p>
          <a:p>
            <a:pPr algn="just"/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ביותר לראש המחסנית </a:t>
            </a:r>
            <a:r>
              <a:rPr lang="en-US" sz="1600" dirty="0">
                <a:solidFill>
                  <a:srgbClr val="00B050"/>
                </a:solidFill>
                <a:latin typeface="FbDavidNewPro-Regular"/>
              </a:rPr>
              <a:t>st1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, שסִכומם גדול</a:t>
            </a:r>
          </a:p>
          <a:p>
            <a:pPr algn="just"/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מהסכום של </a:t>
            </a:r>
            <a:r>
              <a:rPr lang="he-IL" sz="1600" u="sng" dirty="0">
                <a:solidFill>
                  <a:srgbClr val="00B050"/>
                </a:solidFill>
                <a:latin typeface="FbDavidNewPro-Regular"/>
              </a:rPr>
              <a:t>כל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 זוג איברים במחסנית </a:t>
            </a:r>
            <a:r>
              <a:rPr lang="en-US" sz="1600" dirty="0">
                <a:solidFill>
                  <a:srgbClr val="00B050"/>
                </a:solidFill>
                <a:latin typeface="FbDavidNewPro-Regular"/>
              </a:rPr>
              <a:t>st2</a:t>
            </a:r>
            <a:r>
              <a:rPr lang="he-IL" sz="1600" dirty="0">
                <a:solidFill>
                  <a:srgbClr val="00B050"/>
                </a:solidFill>
                <a:latin typeface="Times-Roman"/>
              </a:rPr>
              <a:t>. </a:t>
            </a:r>
          </a:p>
          <a:p>
            <a:pPr algn="just"/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אם אין זוג כזה – הפעולה תחזיר </a:t>
            </a:r>
            <a:r>
              <a:rPr lang="en-US" sz="1600" dirty="0">
                <a:solidFill>
                  <a:srgbClr val="00B050"/>
                </a:solidFill>
                <a:latin typeface="FbDavidNewPro-Regular"/>
              </a:rPr>
              <a:t>0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.</a:t>
            </a:r>
            <a:endParaRPr lang="en-US" sz="1600" dirty="0">
              <a:solidFill>
                <a:srgbClr val="00B050"/>
              </a:solidFill>
              <a:latin typeface="Times-Roman"/>
            </a:endParaRPr>
          </a:p>
          <a:p>
            <a:pPr algn="just"/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הנח/י שבכל אחת מהמחסניות</a:t>
            </a:r>
            <a:r>
              <a:rPr lang="he-IL" sz="1600" dirty="0">
                <a:solidFill>
                  <a:srgbClr val="00B050"/>
                </a:solidFill>
              </a:rPr>
              <a:t> יש לפחות </a:t>
            </a:r>
          </a:p>
          <a:p>
            <a:pPr algn="just"/>
            <a:r>
              <a:rPr lang="he-IL" sz="1600" dirty="0">
                <a:solidFill>
                  <a:srgbClr val="00B050"/>
                </a:solidFill>
              </a:rPr>
              <a:t>2 איברים</a:t>
            </a:r>
            <a:r>
              <a:rPr lang="he-IL" sz="1600" dirty="0">
                <a:solidFill>
                  <a:srgbClr val="00B050"/>
                </a:solidFill>
                <a:latin typeface="FbDavidNewPro-Regular"/>
              </a:rPr>
              <a:t>.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2470EC89-8F63-41B2-A742-2615366994A7}"/>
              </a:ext>
            </a:extLst>
          </p:cNvPr>
          <p:cNvSpPr/>
          <p:nvPr/>
        </p:nvSpPr>
        <p:spPr>
          <a:xfrm>
            <a:off x="7268463" y="4846271"/>
            <a:ext cx="2035557" cy="255011"/>
          </a:xfrm>
          <a:custGeom>
            <a:avLst/>
            <a:gdLst>
              <a:gd name="connsiteX0" fmla="*/ 0 w 2035557"/>
              <a:gd name="connsiteY0" fmla="*/ 42503 h 255011"/>
              <a:gd name="connsiteX1" fmla="*/ 42503 w 2035557"/>
              <a:gd name="connsiteY1" fmla="*/ 0 h 255011"/>
              <a:gd name="connsiteX2" fmla="*/ 569152 w 2035557"/>
              <a:gd name="connsiteY2" fmla="*/ 0 h 255011"/>
              <a:gd name="connsiteX3" fmla="*/ 1017779 w 2035557"/>
              <a:gd name="connsiteY3" fmla="*/ 0 h 255011"/>
              <a:gd name="connsiteX4" fmla="*/ 1485911 w 2035557"/>
              <a:gd name="connsiteY4" fmla="*/ 0 h 255011"/>
              <a:gd name="connsiteX5" fmla="*/ 1993054 w 2035557"/>
              <a:gd name="connsiteY5" fmla="*/ 0 h 255011"/>
              <a:gd name="connsiteX6" fmla="*/ 2035557 w 2035557"/>
              <a:gd name="connsiteY6" fmla="*/ 42503 h 255011"/>
              <a:gd name="connsiteX7" fmla="*/ 2035557 w 2035557"/>
              <a:gd name="connsiteY7" fmla="*/ 212508 h 255011"/>
              <a:gd name="connsiteX8" fmla="*/ 1993054 w 2035557"/>
              <a:gd name="connsiteY8" fmla="*/ 255011 h 255011"/>
              <a:gd name="connsiteX9" fmla="*/ 1563933 w 2035557"/>
              <a:gd name="connsiteY9" fmla="*/ 255011 h 255011"/>
              <a:gd name="connsiteX10" fmla="*/ 1037284 w 2035557"/>
              <a:gd name="connsiteY10" fmla="*/ 255011 h 255011"/>
              <a:gd name="connsiteX11" fmla="*/ 530141 w 2035557"/>
              <a:gd name="connsiteY11" fmla="*/ 255011 h 255011"/>
              <a:gd name="connsiteX12" fmla="*/ 42503 w 2035557"/>
              <a:gd name="connsiteY12" fmla="*/ 255011 h 255011"/>
              <a:gd name="connsiteX13" fmla="*/ 0 w 2035557"/>
              <a:gd name="connsiteY13" fmla="*/ 212508 h 255011"/>
              <a:gd name="connsiteX14" fmla="*/ 0 w 2035557"/>
              <a:gd name="connsiteY14" fmla="*/ 42503 h 25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5557" h="255011" extrusionOk="0">
                <a:moveTo>
                  <a:pt x="0" y="42503"/>
                </a:moveTo>
                <a:cubicBezTo>
                  <a:pt x="6850" y="17396"/>
                  <a:pt x="18886" y="875"/>
                  <a:pt x="42503" y="0"/>
                </a:cubicBezTo>
                <a:cubicBezTo>
                  <a:pt x="210248" y="-45991"/>
                  <a:pt x="427346" y="27403"/>
                  <a:pt x="569152" y="0"/>
                </a:cubicBezTo>
                <a:cubicBezTo>
                  <a:pt x="710958" y="-27403"/>
                  <a:pt x="828508" y="41967"/>
                  <a:pt x="1017779" y="0"/>
                </a:cubicBezTo>
                <a:cubicBezTo>
                  <a:pt x="1207050" y="-41967"/>
                  <a:pt x="1338670" y="35660"/>
                  <a:pt x="1485911" y="0"/>
                </a:cubicBezTo>
                <a:cubicBezTo>
                  <a:pt x="1633152" y="-35660"/>
                  <a:pt x="1885162" y="26542"/>
                  <a:pt x="1993054" y="0"/>
                </a:cubicBezTo>
                <a:cubicBezTo>
                  <a:pt x="2014691" y="3434"/>
                  <a:pt x="2033197" y="25411"/>
                  <a:pt x="2035557" y="42503"/>
                </a:cubicBezTo>
                <a:cubicBezTo>
                  <a:pt x="2038000" y="88602"/>
                  <a:pt x="2032485" y="166465"/>
                  <a:pt x="2035557" y="212508"/>
                </a:cubicBezTo>
                <a:cubicBezTo>
                  <a:pt x="2038545" y="236359"/>
                  <a:pt x="2016418" y="253074"/>
                  <a:pt x="1993054" y="255011"/>
                </a:cubicBezTo>
                <a:cubicBezTo>
                  <a:pt x="1828023" y="282767"/>
                  <a:pt x="1727766" y="252430"/>
                  <a:pt x="1563933" y="255011"/>
                </a:cubicBezTo>
                <a:cubicBezTo>
                  <a:pt x="1400100" y="257592"/>
                  <a:pt x="1172520" y="247160"/>
                  <a:pt x="1037284" y="255011"/>
                </a:cubicBezTo>
                <a:cubicBezTo>
                  <a:pt x="902048" y="262862"/>
                  <a:pt x="710840" y="202525"/>
                  <a:pt x="530141" y="255011"/>
                </a:cubicBezTo>
                <a:cubicBezTo>
                  <a:pt x="349442" y="307497"/>
                  <a:pt x="277825" y="232441"/>
                  <a:pt x="42503" y="255011"/>
                </a:cubicBezTo>
                <a:cubicBezTo>
                  <a:pt x="20150" y="256661"/>
                  <a:pt x="-2199" y="231051"/>
                  <a:pt x="0" y="212508"/>
                </a:cubicBezTo>
                <a:cubicBezTo>
                  <a:pt x="-1432" y="155342"/>
                  <a:pt x="8453" y="95302"/>
                  <a:pt x="0" y="4250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6491628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5572C595-2C0C-4D0E-941A-DA2EC73B1AF8}"/>
              </a:ext>
            </a:extLst>
          </p:cNvPr>
          <p:cNvSpPr/>
          <p:nvPr/>
        </p:nvSpPr>
        <p:spPr>
          <a:xfrm>
            <a:off x="2506980" y="885294"/>
            <a:ext cx="1258317" cy="255011"/>
          </a:xfrm>
          <a:custGeom>
            <a:avLst/>
            <a:gdLst>
              <a:gd name="connsiteX0" fmla="*/ 0 w 1258317"/>
              <a:gd name="connsiteY0" fmla="*/ 42503 h 255011"/>
              <a:gd name="connsiteX1" fmla="*/ 42503 w 1258317"/>
              <a:gd name="connsiteY1" fmla="*/ 0 h 255011"/>
              <a:gd name="connsiteX2" fmla="*/ 652625 w 1258317"/>
              <a:gd name="connsiteY2" fmla="*/ 0 h 255011"/>
              <a:gd name="connsiteX3" fmla="*/ 1215814 w 1258317"/>
              <a:gd name="connsiteY3" fmla="*/ 0 h 255011"/>
              <a:gd name="connsiteX4" fmla="*/ 1258317 w 1258317"/>
              <a:gd name="connsiteY4" fmla="*/ 42503 h 255011"/>
              <a:gd name="connsiteX5" fmla="*/ 1258317 w 1258317"/>
              <a:gd name="connsiteY5" fmla="*/ 212508 h 255011"/>
              <a:gd name="connsiteX6" fmla="*/ 1215814 w 1258317"/>
              <a:gd name="connsiteY6" fmla="*/ 255011 h 255011"/>
              <a:gd name="connsiteX7" fmla="*/ 652625 w 1258317"/>
              <a:gd name="connsiteY7" fmla="*/ 255011 h 255011"/>
              <a:gd name="connsiteX8" fmla="*/ 42503 w 1258317"/>
              <a:gd name="connsiteY8" fmla="*/ 255011 h 255011"/>
              <a:gd name="connsiteX9" fmla="*/ 0 w 1258317"/>
              <a:gd name="connsiteY9" fmla="*/ 212508 h 255011"/>
              <a:gd name="connsiteX10" fmla="*/ 0 w 1258317"/>
              <a:gd name="connsiteY10" fmla="*/ 42503 h 25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8317" h="255011" extrusionOk="0">
                <a:moveTo>
                  <a:pt x="0" y="42503"/>
                </a:moveTo>
                <a:cubicBezTo>
                  <a:pt x="6850" y="17396"/>
                  <a:pt x="18886" y="875"/>
                  <a:pt x="42503" y="0"/>
                </a:cubicBezTo>
                <a:cubicBezTo>
                  <a:pt x="299496" y="-9402"/>
                  <a:pt x="435338" y="23569"/>
                  <a:pt x="652625" y="0"/>
                </a:cubicBezTo>
                <a:cubicBezTo>
                  <a:pt x="869912" y="-23569"/>
                  <a:pt x="1001080" y="46676"/>
                  <a:pt x="1215814" y="0"/>
                </a:cubicBezTo>
                <a:cubicBezTo>
                  <a:pt x="1237208" y="-6683"/>
                  <a:pt x="1254987" y="14723"/>
                  <a:pt x="1258317" y="42503"/>
                </a:cubicBezTo>
                <a:cubicBezTo>
                  <a:pt x="1266677" y="93798"/>
                  <a:pt x="1250326" y="173859"/>
                  <a:pt x="1258317" y="212508"/>
                </a:cubicBezTo>
                <a:cubicBezTo>
                  <a:pt x="1255427" y="240774"/>
                  <a:pt x="1237834" y="253673"/>
                  <a:pt x="1215814" y="255011"/>
                </a:cubicBezTo>
                <a:cubicBezTo>
                  <a:pt x="977241" y="308047"/>
                  <a:pt x="811481" y="251027"/>
                  <a:pt x="652625" y="255011"/>
                </a:cubicBezTo>
                <a:cubicBezTo>
                  <a:pt x="493769" y="258995"/>
                  <a:pt x="267630" y="223511"/>
                  <a:pt x="42503" y="255011"/>
                </a:cubicBezTo>
                <a:cubicBezTo>
                  <a:pt x="14259" y="251269"/>
                  <a:pt x="-662" y="229182"/>
                  <a:pt x="0" y="212508"/>
                </a:cubicBezTo>
                <a:cubicBezTo>
                  <a:pt x="-16454" y="146967"/>
                  <a:pt x="8396" y="81713"/>
                  <a:pt x="0" y="4250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6491628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947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948"/>
            <a:ext cx="9802368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 – בגרות 2010 – </a:t>
            </a:r>
            <a:r>
              <a:rPr lang="he-IL" altLang="he-IL" b="1" dirty="0">
                <a:solidFill>
                  <a:srgbClr val="7030A0"/>
                </a:solidFill>
                <a:cs typeface="+mj-cs"/>
              </a:rPr>
              <a:t>יעילות</a:t>
            </a:r>
          </a:p>
        </p:txBody>
      </p:sp>
      <p:pic>
        <p:nvPicPr>
          <p:cNvPr id="6" name="תמונה 5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5965DADB-CCE8-4945-9DF8-03970F8B2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3" y="810837"/>
            <a:ext cx="10518513" cy="49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948"/>
            <a:ext cx="9802368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 – בגרות 2010 – </a:t>
            </a:r>
            <a:r>
              <a:rPr lang="he-IL" altLang="he-IL" b="1" dirty="0">
                <a:solidFill>
                  <a:srgbClr val="7030A0"/>
                </a:solidFill>
                <a:cs typeface="+mj-cs"/>
              </a:rPr>
              <a:t>יעילות</a:t>
            </a:r>
          </a:p>
        </p:txBody>
      </p:sp>
      <p:pic>
        <p:nvPicPr>
          <p:cNvPr id="6" name="תמונה 5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5965DADB-CCE8-4945-9DF8-03970F8B2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3" y="810838"/>
            <a:ext cx="7124785" cy="336927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8407E81-E633-4DC0-B14E-479325B6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4852" y="4318827"/>
            <a:ext cx="8380186" cy="172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60000"/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של </a:t>
            </a:r>
            <a:r>
              <a:rPr lang="en-US" sz="2000" dirty="0">
                <a:latin typeface="+mn-lt"/>
              </a:rPr>
              <a:t>sumPairSt1 (st1, st2)</a:t>
            </a:r>
            <a:r>
              <a:rPr lang="he-IL" sz="2000" dirty="0">
                <a:latin typeface="+mn-lt"/>
              </a:rPr>
              <a:t>  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הוא: </a:t>
            </a:r>
            <a:r>
              <a:rPr lang="en-US" altLang="he-I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pPr defTabSz="360000"/>
            <a:r>
              <a:rPr lang="en-US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הזוגות המקסימאלי במחסנית.</a:t>
            </a:r>
          </a:p>
          <a:p>
            <a:pPr defTabSz="360000"/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אנו עוברים על כל אחת מהמחסניות בנפרד מספר קבוע של פעמים לצורך מציאת סכומים של זוגות איברים. המעבר הראשון מזמן את הפעולה </a:t>
            </a:r>
            <a:r>
              <a:rPr lang="en-US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he-IL" sz="2000" dirty="0">
                <a:latin typeface="+mn-lt"/>
              </a:rPr>
              <a:t>maxS</a:t>
            </a:r>
            <a:r>
              <a:rPr lang="en-US" sz="2000" dirty="0">
                <a:latin typeface="+mn-lt"/>
              </a:rPr>
              <a:t>umPairSt2 </a:t>
            </a:r>
            <a:r>
              <a:rPr lang="he-IL" sz="2000" dirty="0">
                <a:latin typeface="+mn-lt"/>
              </a:rPr>
              <a:t> </a:t>
            </a:r>
            <a:r>
              <a:rPr 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שלה</a:t>
            </a:r>
            <a:r>
              <a:rPr 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הוא: </a:t>
            </a:r>
            <a:r>
              <a:rPr lang="en-US" altLang="he-I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ולאחר מכן עוברים על המחסנית השנייה. שאר הפעולות הן בסיסיות.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C234A9E-99B2-4EFE-873E-CA85AE31C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548" y="1358704"/>
            <a:ext cx="8380186" cy="172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60000"/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של </a:t>
            </a:r>
            <a:r>
              <a:rPr lang="en-US" sz="2000" dirty="0">
                <a:latin typeface="+mn-lt"/>
              </a:rPr>
              <a:t>twoSt1 (st1, st2)</a:t>
            </a:r>
            <a:r>
              <a:rPr lang="he-IL" sz="2000" dirty="0">
                <a:latin typeface="+mn-lt"/>
              </a:rPr>
              <a:t>  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הוא: </a:t>
            </a:r>
            <a:r>
              <a:rPr lang="en-US" altLang="he-I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</a:t>
            </a:r>
            <a:r>
              <a:rPr lang="en-US" altLang="he-IL" sz="20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altLang="he-I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he-IL" altLang="he-I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pPr defTabSz="360000"/>
            <a:r>
              <a:rPr lang="en-US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הזוגות המקסימאלי במחסנית.</a:t>
            </a:r>
          </a:p>
          <a:p>
            <a:pPr defTabSz="360000"/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עבור </a:t>
            </a:r>
            <a:r>
              <a:rPr lang="he-IL" altLang="he-IL" sz="20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כל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זוג מספרים מהמחסנית </a:t>
            </a:r>
            <a:r>
              <a:rPr lang="en-US" altLang="he-I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st1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אנו מזמנים</a:t>
            </a:r>
          </a:p>
          <a:p>
            <a:pPr defTabSz="360000"/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את 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הפעולה </a:t>
            </a:r>
            <a:r>
              <a:rPr lang="en-US" altLang="he-I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altLang="he-IL" sz="2000" dirty="0">
                <a:latin typeface="+mn-lt"/>
              </a:rPr>
              <a:t>maxTwo</a:t>
            </a:r>
            <a:r>
              <a:rPr lang="en-US" sz="2000" dirty="0">
                <a:latin typeface="+mn-lt"/>
              </a:rPr>
              <a:t>St2 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לצורך מציאת סכומים של</a:t>
            </a:r>
          </a:p>
          <a:p>
            <a:pPr defTabSz="360000"/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זוגות איברים, </a:t>
            </a:r>
            <a:r>
              <a:rPr 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שלה הוא: </a:t>
            </a:r>
            <a:r>
              <a:rPr lang="en-US" altLang="he-I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defTabSz="360000"/>
            <a:r>
              <a:rPr lang="he-IL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שאר הפעולות הן בסיסיות.</a:t>
            </a:r>
          </a:p>
        </p:txBody>
      </p:sp>
    </p:spTree>
    <p:extLst>
      <p:ext uri="{BB962C8B-B14F-4D97-AF65-F5344CB8AC3E}">
        <p14:creationId xmlns:p14="http://schemas.microsoft.com/office/powerpoint/2010/main" val="31211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FCD564-A084-419E-8641-A7831C79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 פ ס ק 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6F735D-5034-454F-8D5E-445D79DBF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2629" y="1024128"/>
            <a:ext cx="2162630" cy="457200"/>
          </a:xfrm>
        </p:spPr>
        <p:txBody>
          <a:bodyPr/>
          <a:lstStyle/>
          <a:p>
            <a:r>
              <a:rPr lang="he-IL" dirty="0"/>
              <a:t>בת 10 דקות</a:t>
            </a:r>
          </a:p>
        </p:txBody>
      </p:sp>
      <p:pic>
        <p:nvPicPr>
          <p:cNvPr id="9" name="תמונה 8" descr="תמונה שמכילה צעצוע, בובה, כדור, כדורגל&#10;&#10;התיאור נוצר באופן אוטומטי">
            <a:extLst>
              <a:ext uri="{FF2B5EF4-FFF2-40B4-BE49-F238E27FC236}">
                <a16:creationId xmlns:a16="http://schemas.microsoft.com/office/drawing/2014/main" id="{5029F78C-A80C-4E90-A97B-D75738A3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96" y="889050"/>
            <a:ext cx="1857375" cy="3333750"/>
          </a:xfrm>
          <a:prstGeom prst="rect">
            <a:avLst/>
          </a:prstGeom>
        </p:spPr>
      </p:pic>
      <p:pic>
        <p:nvPicPr>
          <p:cNvPr id="13" name="תמונה 12" descr="תמונה שמכילה חולצה&#10;&#10;התיאור נוצר באופן אוטומטי">
            <a:extLst>
              <a:ext uri="{FF2B5EF4-FFF2-40B4-BE49-F238E27FC236}">
                <a16:creationId xmlns:a16="http://schemas.microsoft.com/office/drawing/2014/main" id="{0584A619-8AAD-4D80-8BAB-2EE336FD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7" y="1252728"/>
            <a:ext cx="2680030" cy="2016169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133664B7-935B-4C15-9078-6388F31ECE6D}"/>
              </a:ext>
            </a:extLst>
          </p:cNvPr>
          <p:cNvSpPr/>
          <p:nvPr/>
        </p:nvSpPr>
        <p:spPr>
          <a:xfrm>
            <a:off x="308881" y="3293940"/>
            <a:ext cx="375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>
                <a:hlinkClick r:id="rId4"/>
              </a:rPr>
              <a:t>https://tenor.com/view/</a:t>
            </a:r>
            <a:r>
              <a:rPr lang="he-IL" sz="1200" dirty="0">
                <a:hlinkClick r:id="rId5"/>
              </a:rPr>
              <a:t> נלקח מהאתר:      </a:t>
            </a:r>
            <a:r>
              <a:rPr lang="en-US" sz="1200" dirty="0"/>
              <a:t> </a:t>
            </a:r>
            <a:endParaRPr lang="en-US" sz="1200" dirty="0">
              <a:hlinkClick r:id="rId5"/>
            </a:endParaRPr>
          </a:p>
          <a:p>
            <a:pPr algn="l" rtl="0"/>
            <a:r>
              <a:rPr lang="en-US" sz="1200" dirty="0">
                <a:hlinkClick r:id="rId5"/>
              </a:rPr>
              <a:t>    happy-time-snoopy-gif-8071150</a:t>
            </a:r>
            <a:endParaRPr lang="he-IL" sz="1200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4AF5918-76C0-476A-AF02-C534AE33CE4D}"/>
              </a:ext>
            </a:extLst>
          </p:cNvPr>
          <p:cNvSpPr/>
          <p:nvPr/>
        </p:nvSpPr>
        <p:spPr>
          <a:xfrm>
            <a:off x="9821276" y="4097902"/>
            <a:ext cx="2292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2014-05-04 </a:t>
            </a:r>
            <a:r>
              <a:rPr lang="he-IL" sz="1200" dirty="0" err="1"/>
              <a:t>Trude</a:t>
            </a:r>
            <a:r>
              <a:rPr lang="he-IL" sz="1200" dirty="0"/>
              <a:t> </a:t>
            </a:r>
            <a:r>
              <a:rPr lang="he-IL" sz="1200" dirty="0" err="1"/>
              <a:t>Sønnesyn</a:t>
            </a:r>
            <a:endParaRPr lang="he-IL" sz="1200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A14604A-C7BD-4B2F-B3D7-5A1C2E6CC7B5}"/>
              </a:ext>
            </a:extLst>
          </p:cNvPr>
          <p:cNvSpPr/>
          <p:nvPr/>
        </p:nvSpPr>
        <p:spPr>
          <a:xfrm>
            <a:off x="8975069" y="4373553"/>
            <a:ext cx="3216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נלקח מהאתר:</a:t>
            </a:r>
            <a:endParaRPr lang="en-US" sz="1200" dirty="0">
              <a:hlinkClick r:id="rId6"/>
            </a:endParaRPr>
          </a:p>
          <a:p>
            <a:pPr algn="l" rtl="0"/>
            <a:r>
              <a:rPr lang="en-US" sz="1200" dirty="0">
                <a:hlinkClick r:id="rId6"/>
              </a:rPr>
              <a:t>http://www.luster.kommune.no/ask-</a:t>
            </a:r>
            <a:endParaRPr lang="en-US" sz="1200" dirty="0">
              <a:hlinkClick r:id="rId7"/>
            </a:endParaRPr>
          </a:p>
          <a:p>
            <a:pPr algn="l" rtl="0"/>
            <a:r>
              <a:rPr lang="en-US" sz="1200" dirty="0">
                <a:hlinkClick r:id="rId7"/>
              </a:rPr>
              <a:t>prosjektet.5483405.html?showtipform=2</a:t>
            </a:r>
            <a:endParaRPr lang="he-IL" sz="1200" dirty="0"/>
          </a:p>
        </p:txBody>
      </p:sp>
      <p:pic>
        <p:nvPicPr>
          <p:cNvPr id="20" name="תמונה 19" descr="תמונה שמכילה מזון, לוח, שולחן, סלט&#10;&#10;התיאור נוצר באופן אוטומטי">
            <a:extLst>
              <a:ext uri="{FF2B5EF4-FFF2-40B4-BE49-F238E27FC236}">
                <a16:creationId xmlns:a16="http://schemas.microsoft.com/office/drawing/2014/main" id="{82D88640-F9E2-49C6-9641-6B1C0320D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53" y="1873554"/>
            <a:ext cx="3154061" cy="2235402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7B1C3AC3-39B5-4583-84A8-AA56D1BE8FFA}"/>
              </a:ext>
            </a:extLst>
          </p:cNvPr>
          <p:cNvSpPr/>
          <p:nvPr/>
        </p:nvSpPr>
        <p:spPr>
          <a:xfrm>
            <a:off x="5389989" y="4065776"/>
            <a:ext cx="2289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https://www.chef-lavan.co.il/</a:t>
            </a:r>
          </a:p>
        </p:txBody>
      </p:sp>
      <p:pic>
        <p:nvPicPr>
          <p:cNvPr id="8" name="תמונה 7" descr="תמונה שמכילה וידאו, מחשב, משחק, שלט&#10;&#10;התיאור נוצר באופן אוטומטי">
            <a:hlinkClick r:id="rId9" action="ppaction://hlinkpres?slideindex=1&amp;slidetitle="/>
            <a:extLst>
              <a:ext uri="{FF2B5EF4-FFF2-40B4-BE49-F238E27FC236}">
                <a16:creationId xmlns:a16="http://schemas.microsoft.com/office/drawing/2014/main" id="{0CE3AFFD-B705-4102-85A1-0C28B919B5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8" y="4108956"/>
            <a:ext cx="4276634" cy="23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22198"/>
            <a:ext cx="9802206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49" y="998114"/>
            <a:ext cx="5216979" cy="58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לפנייך שתי פעולות  הכתובות ב־ </a:t>
            </a:r>
            <a:r>
              <a:rPr lang="en-US" sz="2400" dirty="0"/>
              <a:t>Java</a:t>
            </a:r>
            <a:r>
              <a:rPr lang="he-IL" sz="2400" dirty="0"/>
              <a:t>.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51059FC9-CEC1-4082-B3EA-869681581102}"/>
              </a:ext>
            </a:extLst>
          </p:cNvPr>
          <p:cNvGrpSpPr/>
          <p:nvPr/>
        </p:nvGrpSpPr>
        <p:grpSpPr>
          <a:xfrm>
            <a:off x="5925231" y="1487707"/>
            <a:ext cx="5371010" cy="3762415"/>
            <a:chOff x="6800849" y="1813206"/>
            <a:chExt cx="5371010" cy="3762415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87846C53-4631-43BE-9DAB-F4DE273B4E1B}"/>
                </a:ext>
              </a:extLst>
            </p:cNvPr>
            <p:cNvSpPr/>
            <p:nvPr/>
          </p:nvSpPr>
          <p:spPr>
            <a:xfrm>
              <a:off x="6823709" y="2405522"/>
              <a:ext cx="3664401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7F0055"/>
                  </a:solidFill>
                </a:rPr>
                <a:t>public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7F0055"/>
                  </a:solidFill>
                </a:rPr>
                <a:t>static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7F0055"/>
                  </a:solidFill>
                </a:rPr>
                <a:t>int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sod2</a:t>
              </a:r>
              <a:r>
                <a:rPr lang="en-US" sz="2000" dirty="0">
                  <a:solidFill>
                    <a:srgbClr val="000000"/>
                  </a:solidFill>
                </a:rPr>
                <a:t> (</a:t>
              </a:r>
              <a:r>
                <a:rPr lang="en-US" sz="2000" dirty="0">
                  <a:solidFill>
                    <a:srgbClr val="7F0055"/>
                  </a:solidFill>
                </a:rPr>
                <a:t>int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6A3E3E"/>
                  </a:solidFill>
                </a:rPr>
                <a:t>i</a:t>
              </a:r>
              <a:r>
                <a:rPr lang="en-US" sz="2000" dirty="0">
                  <a:solidFill>
                    <a:srgbClr val="000000"/>
                  </a:solidFill>
                </a:rPr>
                <a:t>)</a:t>
              </a:r>
            </a:p>
            <a:p>
              <a:pPr algn="l" rtl="0"/>
              <a:r>
                <a:rPr lang="en-US" sz="2000" dirty="0">
                  <a:solidFill>
                    <a:srgbClr val="000000"/>
                  </a:solidFill>
                </a:rPr>
                <a:t>{</a:t>
              </a:r>
              <a:endParaRPr lang="he-IL" sz="2000" dirty="0">
                <a:solidFill>
                  <a:srgbClr val="000000"/>
                </a:solidFill>
              </a:endParaRPr>
            </a:p>
            <a:p>
              <a:pPr algn="l" rtl="0"/>
              <a:r>
                <a:rPr lang="en-US" sz="2000" dirty="0">
                  <a:solidFill>
                    <a:srgbClr val="7F0055"/>
                  </a:solidFill>
                </a:rPr>
                <a:t>	if</a:t>
              </a:r>
              <a:r>
                <a:rPr lang="en-US" sz="2000" dirty="0">
                  <a:solidFill>
                    <a:srgbClr val="000000"/>
                  </a:solidFill>
                </a:rPr>
                <a:t> (</a:t>
              </a:r>
              <a:r>
                <a:rPr lang="en-US" sz="2000" dirty="0" err="1">
                  <a:solidFill>
                    <a:srgbClr val="6A3E3E"/>
                  </a:solidFill>
                </a:rPr>
                <a:t>i</a:t>
              </a:r>
              <a:r>
                <a:rPr lang="en-US" sz="2000" dirty="0">
                  <a:solidFill>
                    <a:srgbClr val="000000"/>
                  </a:solidFill>
                </a:rPr>
                <a:t> == 0)</a:t>
              </a:r>
            </a:p>
            <a:p>
              <a:pPr algn="l" rtl="0"/>
              <a:r>
                <a:rPr lang="en-US" sz="2000" dirty="0">
                  <a:solidFill>
                    <a:srgbClr val="7F0055"/>
                  </a:solidFill>
                </a:rPr>
                <a:t>		return</a:t>
              </a:r>
              <a:r>
                <a:rPr lang="en-US" sz="2000" dirty="0">
                  <a:solidFill>
                    <a:srgbClr val="000000"/>
                  </a:solidFill>
                </a:rPr>
                <a:t> 0;</a:t>
              </a:r>
            </a:p>
            <a:p>
              <a:pPr algn="l" rtl="0"/>
              <a:r>
                <a:rPr lang="en-US" sz="2000" dirty="0">
                  <a:solidFill>
                    <a:srgbClr val="7F0055"/>
                  </a:solidFill>
                </a:rPr>
                <a:t>	int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6A3E3E"/>
                  </a:solidFill>
                </a:rPr>
                <a:t>a </a:t>
              </a:r>
              <a:r>
                <a:rPr lang="en-US" sz="2000" dirty="0">
                  <a:solidFill>
                    <a:srgbClr val="000000"/>
                  </a:solidFill>
                </a:rPr>
                <a:t>= </a:t>
              </a:r>
              <a:r>
                <a:rPr lang="en-US" sz="2000" dirty="0" err="1">
                  <a:solidFill>
                    <a:srgbClr val="6A3E3E"/>
                  </a:solidFill>
                </a:rPr>
                <a:t>i</a:t>
              </a:r>
              <a:r>
                <a:rPr lang="en-US" sz="2000" dirty="0">
                  <a:solidFill>
                    <a:srgbClr val="6A3E3E"/>
                  </a:solidFill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</a:rPr>
                <a:t>% 10 ;</a:t>
              </a:r>
            </a:p>
            <a:p>
              <a:pPr algn="l" rtl="0"/>
              <a:r>
                <a:rPr lang="en-US" sz="2000" dirty="0">
                  <a:solidFill>
                    <a:srgbClr val="7F0055"/>
                  </a:solidFill>
                </a:rPr>
                <a:t>	int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6A3E3E"/>
                  </a:solidFill>
                </a:rPr>
                <a:t>b </a:t>
              </a:r>
              <a:r>
                <a:rPr lang="en-US" sz="2000" dirty="0">
                  <a:solidFill>
                    <a:srgbClr val="000000"/>
                  </a:solidFill>
                </a:rPr>
                <a:t>= 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sod2 </a:t>
              </a:r>
              <a:r>
                <a:rPr lang="en-US" sz="2000" dirty="0">
                  <a:solidFill>
                    <a:srgbClr val="000000"/>
                  </a:solidFill>
                </a:rPr>
                <a:t>(</a:t>
              </a:r>
              <a:r>
                <a:rPr lang="en-US" sz="1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6A3E3E"/>
                  </a:solidFill>
                </a:rPr>
                <a:t>i</a:t>
              </a:r>
              <a:r>
                <a:rPr lang="en-US" sz="1000" dirty="0">
                  <a:solidFill>
                    <a:srgbClr val="6A3E3E"/>
                  </a:solidFill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</a:rPr>
                <a:t>/</a:t>
              </a:r>
              <a:r>
                <a:rPr lang="en-US" sz="1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</a:rPr>
                <a:t>10</a:t>
              </a:r>
              <a:r>
                <a:rPr lang="en-US" sz="1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</a:rPr>
                <a:t>)</a:t>
              </a:r>
              <a:r>
                <a:rPr lang="en-US" sz="1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</a:rPr>
                <a:t>;</a:t>
              </a:r>
            </a:p>
            <a:p>
              <a:pPr algn="l" rtl="0"/>
              <a:r>
                <a:rPr lang="en-US" sz="2000" dirty="0">
                  <a:solidFill>
                    <a:srgbClr val="7F0055"/>
                  </a:solidFill>
                </a:rPr>
                <a:t>	if</a:t>
              </a:r>
              <a:r>
                <a:rPr lang="en-US" sz="2000" dirty="0">
                  <a:solidFill>
                    <a:srgbClr val="000000"/>
                  </a:solidFill>
                </a:rPr>
                <a:t> (</a:t>
              </a:r>
              <a:r>
                <a:rPr lang="en-US" sz="2000" dirty="0">
                  <a:solidFill>
                    <a:srgbClr val="6A3E3E"/>
                  </a:solidFill>
                </a:rPr>
                <a:t>a</a:t>
              </a:r>
              <a:r>
                <a:rPr lang="en-US" sz="2000" dirty="0">
                  <a:solidFill>
                    <a:srgbClr val="000000"/>
                  </a:solidFill>
                </a:rPr>
                <a:t> &gt; </a:t>
              </a:r>
              <a:r>
                <a:rPr lang="en-US" sz="2000" dirty="0">
                  <a:solidFill>
                    <a:srgbClr val="6A3E3E"/>
                  </a:solidFill>
                </a:rPr>
                <a:t>b</a:t>
              </a:r>
              <a:r>
                <a:rPr lang="en-US" sz="2000" dirty="0">
                  <a:solidFill>
                    <a:srgbClr val="000000"/>
                  </a:solidFill>
                </a:rPr>
                <a:t>)</a:t>
              </a:r>
            </a:p>
            <a:p>
              <a:pPr algn="l" rtl="0"/>
              <a:r>
                <a:rPr lang="en-US" sz="2000" dirty="0">
                  <a:solidFill>
                    <a:srgbClr val="7F0055"/>
                  </a:solidFill>
                </a:rPr>
                <a:t>		return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6A3E3E"/>
                  </a:solidFill>
                </a:rPr>
                <a:t>a</a:t>
              </a:r>
              <a:r>
                <a:rPr lang="en-US" sz="2000" dirty="0">
                  <a:solidFill>
                    <a:srgbClr val="000000"/>
                  </a:solidFill>
                </a:rPr>
                <a:t>;</a:t>
              </a:r>
            </a:p>
            <a:p>
              <a:pPr algn="l" rtl="0"/>
              <a:r>
                <a:rPr lang="en-US" sz="2000" dirty="0">
                  <a:solidFill>
                    <a:srgbClr val="7F0055"/>
                  </a:solidFill>
                </a:rPr>
                <a:t>	return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>
                  <a:solidFill>
                    <a:srgbClr val="6A3E3E"/>
                  </a:solidFill>
                </a:rPr>
                <a:t>b</a:t>
              </a:r>
              <a:r>
                <a:rPr lang="en-US" sz="2000" dirty="0">
                  <a:solidFill>
                    <a:srgbClr val="000000"/>
                  </a:solidFill>
                </a:rPr>
                <a:t>;</a:t>
              </a:r>
            </a:p>
            <a:p>
              <a:pPr algn="l" rtl="0"/>
              <a:r>
                <a:rPr lang="he-IL" sz="2000" dirty="0">
                  <a:solidFill>
                    <a:srgbClr val="000000"/>
                  </a:solidFill>
                </a:rPr>
                <a:t>{</a:t>
              </a:r>
              <a:endParaRPr lang="he-IL" sz="2000" dirty="0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D2714594-8D3A-4E28-8042-11432906BFE7}"/>
                </a:ext>
              </a:extLst>
            </p:cNvPr>
            <p:cNvSpPr/>
            <p:nvPr/>
          </p:nvSpPr>
          <p:spPr>
            <a:xfrm>
              <a:off x="6800849" y="1813206"/>
              <a:ext cx="53710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32000"/>
              <a:r>
                <a:rPr lang="he-IL" dirty="0">
                  <a:solidFill>
                    <a:srgbClr val="00B050"/>
                  </a:solidFill>
                  <a:latin typeface="FbDavidNewPro-Regular"/>
                </a:rPr>
                <a:t>הפעולה מקבלת מספר שלם </a:t>
              </a:r>
              <a:r>
                <a:rPr lang="en-US" dirty="0">
                  <a:solidFill>
                    <a:srgbClr val="00B050"/>
                  </a:solidFill>
                  <a:latin typeface="FbDavidNewPro-Regular"/>
                </a:rPr>
                <a:t> </a:t>
              </a:r>
              <a:r>
                <a:rPr lang="en-US" dirty="0" err="1">
                  <a:solidFill>
                    <a:srgbClr val="00B050"/>
                  </a:solidFill>
                  <a:latin typeface="FbDavidNewPro-Regular"/>
                </a:rPr>
                <a:t>i</a:t>
              </a:r>
              <a:r>
                <a:rPr lang="he-IL" dirty="0">
                  <a:solidFill>
                    <a:srgbClr val="00B050"/>
                  </a:solidFill>
                  <a:latin typeface="FbDavidNewPro-Regular"/>
                </a:rPr>
                <a:t>וגדול מ</a:t>
              </a:r>
              <a:r>
                <a:rPr lang="he-IL" baseline="30000" dirty="0">
                  <a:solidFill>
                    <a:srgbClr val="00B050"/>
                  </a:solidFill>
                  <a:latin typeface="FbDavidNewPro-Regular"/>
                </a:rPr>
                <a:t>-</a:t>
              </a:r>
              <a:r>
                <a:rPr lang="he-IL" dirty="0">
                  <a:solidFill>
                    <a:srgbClr val="00B050"/>
                  </a:solidFill>
                  <a:latin typeface="FbDavidNewPro-Regular"/>
                </a:rPr>
                <a:t> 0, או שווי לו.  //</a:t>
              </a:r>
            </a:p>
            <a:p>
              <a:pPr defTabSz="432000"/>
              <a:r>
                <a:rPr lang="he-IL" dirty="0">
                  <a:solidFill>
                    <a:srgbClr val="00B050"/>
                  </a:solidFill>
                  <a:latin typeface="FbDavidNewPro-Regular"/>
                </a:rPr>
                <a:t> ומחזירה . . . . . .								    //</a:t>
              </a:r>
              <a:endParaRPr lang="he-IL" dirty="0"/>
            </a:p>
          </p:txBody>
        </p:sp>
      </p:grpSp>
      <p:pic>
        <p:nvPicPr>
          <p:cNvPr id="9" name="תמונה 8">
            <a:extLst>
              <a:ext uri="{FF2B5EF4-FFF2-40B4-BE49-F238E27FC236}">
                <a16:creationId xmlns:a16="http://schemas.microsoft.com/office/drawing/2014/main" id="{B975F264-5FC3-4012-9BEB-C010D718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6" y="5422532"/>
            <a:ext cx="7901244" cy="1435468"/>
          </a:xfrm>
          <a:prstGeom prst="rect">
            <a:avLst/>
          </a:prstGeom>
        </p:spPr>
      </p:pic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F4D54144-E030-43D9-BCA4-38F4D1E227F7}"/>
              </a:ext>
            </a:extLst>
          </p:cNvPr>
          <p:cNvGrpSpPr/>
          <p:nvPr/>
        </p:nvGrpSpPr>
        <p:grpSpPr>
          <a:xfrm>
            <a:off x="-66674" y="5300922"/>
            <a:ext cx="8433434" cy="348344"/>
            <a:chOff x="-66674" y="5300922"/>
            <a:chExt cx="8433434" cy="348344"/>
          </a:xfrm>
        </p:grpSpPr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C2E972C4-0774-4F75-905D-436C1796EF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2857" y="5300922"/>
              <a:ext cx="54639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20460CA7-986B-44BC-8712-B77D039276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6674" y="5649265"/>
              <a:ext cx="29695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C8D89933-8E31-4708-BEB4-2EA2BFA74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2857" y="5300922"/>
              <a:ext cx="0" cy="348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A3581801-C7FF-4C38-A18D-6E0114073C13}"/>
              </a:ext>
            </a:extLst>
          </p:cNvPr>
          <p:cNvGrpSpPr/>
          <p:nvPr/>
        </p:nvGrpSpPr>
        <p:grpSpPr>
          <a:xfrm>
            <a:off x="99576" y="911707"/>
            <a:ext cx="5457826" cy="4752666"/>
            <a:chOff x="-66674" y="1713648"/>
            <a:chExt cx="5457826" cy="4752666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6B8821E7-0533-4F97-9377-5B022736337B}"/>
                </a:ext>
              </a:extLst>
            </p:cNvPr>
            <p:cNvSpPr/>
            <p:nvPr/>
          </p:nvSpPr>
          <p:spPr>
            <a:xfrm>
              <a:off x="-66674" y="1713648"/>
              <a:ext cx="53710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32000"/>
              <a:r>
                <a:rPr lang="he-IL" dirty="0">
                  <a:solidFill>
                    <a:srgbClr val="00B050"/>
                  </a:solidFill>
                  <a:latin typeface="FbDavidNewPro-Regular"/>
                </a:rPr>
                <a:t>הפעולה מקבלת תור, לא ריק, עם מספרים שלמים, //</a:t>
              </a:r>
            </a:p>
            <a:p>
              <a:pPr defTabSz="432000"/>
              <a:r>
                <a:rPr lang="he-IL" dirty="0">
                  <a:solidFill>
                    <a:srgbClr val="00B050"/>
                  </a:solidFill>
                  <a:latin typeface="FbDavidNewPro-Regular"/>
                </a:rPr>
                <a:t> ומחזירה . . . . . .							 	  //</a:t>
              </a:r>
              <a:endParaRPr lang="he-IL" dirty="0"/>
            </a:p>
          </p:txBody>
        </p:sp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22D42E5F-930D-489A-9A6F-809CF7E5206C}"/>
                </a:ext>
              </a:extLst>
            </p:cNvPr>
            <p:cNvSpPr/>
            <p:nvPr/>
          </p:nvSpPr>
          <p:spPr>
            <a:xfrm>
              <a:off x="174173" y="2372886"/>
              <a:ext cx="5216979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360000" rtl="0"/>
              <a:r>
                <a:rPr lang="en-US" sz="2000" dirty="0"/>
                <a:t>public static int </a:t>
              </a:r>
              <a:r>
                <a:rPr lang="en-US" sz="2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sod1</a:t>
              </a:r>
              <a:r>
                <a:rPr lang="en-US" sz="2000" dirty="0"/>
                <a:t> (Queue&lt;Integer&gt; q)</a:t>
              </a:r>
            </a:p>
            <a:p>
              <a:pPr algn="l" defTabSz="360000" rtl="0"/>
              <a:r>
                <a:rPr lang="he-IL" sz="2000" dirty="0"/>
                <a:t>}</a:t>
              </a:r>
            </a:p>
            <a:p>
              <a:pPr algn="l" defTabSz="360000" rtl="0"/>
              <a:r>
                <a:rPr lang="en-US" sz="2000" dirty="0"/>
                <a:t>	int </a:t>
              </a:r>
              <a:r>
                <a:rPr lang="en-US" sz="2000" dirty="0" err="1"/>
                <a:t>i</a:t>
              </a:r>
              <a:r>
                <a:rPr lang="en-US" sz="2000" dirty="0"/>
                <a:t> = </a:t>
              </a:r>
              <a:r>
                <a:rPr lang="en-US" sz="2000" dirty="0" err="1"/>
                <a:t>q.remove</a:t>
              </a:r>
              <a:r>
                <a:rPr lang="en-US" sz="2000" dirty="0"/>
                <a:t>(</a:t>
              </a:r>
              <a:r>
                <a:rPr lang="en-US" sz="800" dirty="0"/>
                <a:t> </a:t>
              </a:r>
              <a:r>
                <a:rPr lang="en-US" sz="2000" dirty="0"/>
                <a:t>);	</a:t>
              </a:r>
            </a:p>
            <a:p>
              <a:pPr algn="l" defTabSz="360000" rtl="0"/>
              <a:r>
                <a:rPr lang="en-US" sz="2000" dirty="0"/>
                <a:t>	int result = </a:t>
              </a:r>
              <a:r>
                <a:rPr lang="en-US" sz="2000" dirty="0" err="1"/>
                <a:t>i</a:t>
              </a:r>
              <a:r>
                <a:rPr lang="en-US" sz="2000" dirty="0"/>
                <a:t>;	</a:t>
              </a:r>
            </a:p>
            <a:p>
              <a:pPr algn="l" defTabSz="360000" rtl="0"/>
              <a:r>
                <a:rPr lang="en-US" sz="2000" dirty="0"/>
                <a:t>	if (! </a:t>
              </a:r>
              <a:r>
                <a:rPr lang="en-US" sz="2000" dirty="0" err="1"/>
                <a:t>q.isEmpty</a:t>
              </a:r>
              <a:r>
                <a:rPr lang="en-US" sz="2000" dirty="0"/>
                <a:t>())	</a:t>
              </a:r>
            </a:p>
            <a:p>
              <a:pPr algn="l" defTabSz="360000" rtl="0"/>
              <a:r>
                <a:rPr lang="en-US" sz="2000" dirty="0"/>
                <a:t>	{</a:t>
              </a:r>
            </a:p>
            <a:p>
              <a:pPr algn="l" defTabSz="360000" rtl="0"/>
              <a:r>
                <a:rPr lang="en-US" sz="2000" dirty="0"/>
                <a:t>		int j = </a:t>
              </a:r>
              <a:r>
                <a:rPr lang="en-US" sz="2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sod1</a:t>
              </a:r>
              <a:r>
                <a:rPr lang="en-US" sz="1000" dirty="0"/>
                <a:t> </a:t>
              </a:r>
              <a:r>
                <a:rPr lang="en-US" sz="2000" dirty="0"/>
                <a:t>(q);</a:t>
              </a:r>
            </a:p>
            <a:p>
              <a:pPr algn="l" defTabSz="360000" rtl="0"/>
              <a:r>
                <a:rPr lang="en-US" sz="2000" dirty="0"/>
                <a:t>		if (result &gt; j)</a:t>
              </a:r>
            </a:p>
            <a:p>
              <a:pPr algn="l" defTabSz="360000" rtl="0"/>
              <a:r>
                <a:rPr lang="en-US" sz="2000" dirty="0"/>
                <a:t>			result= j;</a:t>
              </a:r>
            </a:p>
            <a:p>
              <a:pPr algn="l" defTabSz="360000" rtl="0"/>
              <a:r>
                <a:rPr lang="he-IL" sz="2000" dirty="0"/>
                <a:t>	{</a:t>
              </a:r>
            </a:p>
            <a:p>
              <a:pPr algn="l" defTabSz="360000" rtl="0"/>
              <a:r>
                <a:rPr lang="he-IL" sz="2000" dirty="0"/>
                <a:t>	</a:t>
              </a:r>
              <a:r>
                <a:rPr lang="en-US" sz="2000" dirty="0" err="1"/>
                <a:t>q.insert</a:t>
              </a:r>
              <a:r>
                <a:rPr lang="en-US" sz="1000" dirty="0"/>
                <a:t> </a:t>
              </a:r>
              <a:r>
                <a:rPr lang="en-US" sz="2000" dirty="0"/>
                <a:t>(</a:t>
              </a:r>
              <a:r>
                <a:rPr lang="en-US" sz="1000" dirty="0"/>
                <a:t> </a:t>
              </a:r>
              <a:r>
                <a:rPr lang="en-US" sz="2000" dirty="0" err="1"/>
                <a:t>i</a:t>
              </a:r>
              <a:r>
                <a:rPr lang="en-US" sz="1000" dirty="0"/>
                <a:t> </a:t>
              </a:r>
              <a:r>
                <a:rPr lang="en-US" sz="2000" dirty="0"/>
                <a:t>);</a:t>
              </a:r>
            </a:p>
            <a:p>
              <a:pPr algn="l" defTabSz="360000" rtl="0"/>
              <a:r>
                <a:rPr lang="en-US" sz="2000" dirty="0"/>
                <a:t>	return result;</a:t>
              </a:r>
            </a:p>
            <a:p>
              <a:pPr algn="l" defTabSz="360000" rtl="0"/>
              <a:r>
                <a:rPr lang="he-IL" sz="2000" dirty="0"/>
                <a:t>{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9ACA936-30AA-4680-9205-42D87F67AEA6}"/>
              </a:ext>
            </a:extLst>
          </p:cNvPr>
          <p:cNvSpPr/>
          <p:nvPr/>
        </p:nvSpPr>
        <p:spPr>
          <a:xfrm>
            <a:off x="-184475" y="2404872"/>
            <a:ext cx="10954512" cy="445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0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9ACA936-30AA-4680-9205-42D87F67AEA6}"/>
              </a:ext>
            </a:extLst>
          </p:cNvPr>
          <p:cNvSpPr/>
          <p:nvPr/>
        </p:nvSpPr>
        <p:spPr>
          <a:xfrm>
            <a:off x="-184475" y="2770632"/>
            <a:ext cx="10954512" cy="445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697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יעילות – מחסנית ותור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2709400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מדעי המחשב ב' – נגשים לבגרות 5 </a:t>
            </a:r>
            <a:r>
              <a:rPr lang="he-IL" dirty="0" err="1">
                <a:sym typeface="Varela Round"/>
              </a:rPr>
              <a:t>יח"ל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529232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דפנה מינסטר</a:t>
            </a:r>
          </a:p>
          <a:p>
            <a:r>
              <a:rPr lang="he-IL" dirty="0">
                <a:sym typeface="Varela Round"/>
              </a:rPr>
              <a:t>שם מורה בודק: דפנה לוי רשתי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EBBB32B-224C-4406-ABC6-85EEE52F34EB}"/>
              </a:ext>
            </a:extLst>
          </p:cNvPr>
          <p:cNvSpPr/>
          <p:nvPr/>
        </p:nvSpPr>
        <p:spPr>
          <a:xfrm>
            <a:off x="0" y="4738990"/>
            <a:ext cx="3991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/>
              <a:t>שאלות בגרות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9ACA936-30AA-4680-9205-42D87F67AEA6}"/>
              </a:ext>
            </a:extLst>
          </p:cNvPr>
          <p:cNvSpPr/>
          <p:nvPr/>
        </p:nvSpPr>
        <p:spPr>
          <a:xfrm>
            <a:off x="-184475" y="3154680"/>
            <a:ext cx="10954512" cy="445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19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9ACA936-30AA-4680-9205-42D87F67AEA6}"/>
              </a:ext>
            </a:extLst>
          </p:cNvPr>
          <p:cNvSpPr/>
          <p:nvPr/>
        </p:nvSpPr>
        <p:spPr>
          <a:xfrm>
            <a:off x="-184475" y="3538728"/>
            <a:ext cx="10954512" cy="445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88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9ACA936-30AA-4680-9205-42D87F67AEA6}"/>
              </a:ext>
            </a:extLst>
          </p:cNvPr>
          <p:cNvSpPr/>
          <p:nvPr/>
        </p:nvSpPr>
        <p:spPr>
          <a:xfrm>
            <a:off x="-184475" y="3941064"/>
            <a:ext cx="10954512" cy="445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713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9ACA936-30AA-4680-9205-42D87F67AEA6}"/>
              </a:ext>
            </a:extLst>
          </p:cNvPr>
          <p:cNvSpPr/>
          <p:nvPr/>
        </p:nvSpPr>
        <p:spPr>
          <a:xfrm>
            <a:off x="-184475" y="4361688"/>
            <a:ext cx="10954512" cy="445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1014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9ACA936-30AA-4680-9205-42D87F67AEA6}"/>
              </a:ext>
            </a:extLst>
          </p:cNvPr>
          <p:cNvSpPr/>
          <p:nvPr/>
        </p:nvSpPr>
        <p:spPr>
          <a:xfrm>
            <a:off x="-202763" y="4764024"/>
            <a:ext cx="10954512" cy="445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5451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9ACA936-30AA-4680-9205-42D87F67AEA6}"/>
              </a:ext>
            </a:extLst>
          </p:cNvPr>
          <p:cNvSpPr/>
          <p:nvPr/>
        </p:nvSpPr>
        <p:spPr>
          <a:xfrm>
            <a:off x="-202763" y="5202936"/>
            <a:ext cx="10954512" cy="445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3434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9ACA936-30AA-4680-9205-42D87F67AEA6}"/>
              </a:ext>
            </a:extLst>
          </p:cNvPr>
          <p:cNvSpPr/>
          <p:nvPr/>
        </p:nvSpPr>
        <p:spPr>
          <a:xfrm>
            <a:off x="-202763" y="5586984"/>
            <a:ext cx="10954512" cy="445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076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9ACA936-30AA-4680-9205-42D87F67AEA6}"/>
              </a:ext>
            </a:extLst>
          </p:cNvPr>
          <p:cNvSpPr/>
          <p:nvPr/>
        </p:nvSpPr>
        <p:spPr>
          <a:xfrm>
            <a:off x="-202763" y="5989320"/>
            <a:ext cx="10954512" cy="445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331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9ACA936-30AA-4680-9205-42D87F67AEA6}"/>
              </a:ext>
            </a:extLst>
          </p:cNvPr>
          <p:cNvSpPr/>
          <p:nvPr/>
        </p:nvSpPr>
        <p:spPr>
          <a:xfrm>
            <a:off x="-202763" y="6409944"/>
            <a:ext cx="10954512" cy="445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5293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2009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16" y="875448"/>
            <a:ext cx="10551885" cy="1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5ABE12-F4F2-4096-8859-3B600746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" y="1658865"/>
            <a:ext cx="10584980" cy="5199135"/>
          </a:xfrm>
          <a:prstGeom prst="rect">
            <a:avLst/>
          </a:prstGeom>
        </p:spPr>
      </p:pic>
      <p:sp>
        <p:nvSpPr>
          <p:cNvPr id="3" name="בועת דיבור: אליפסה 2">
            <a:extLst>
              <a:ext uri="{FF2B5EF4-FFF2-40B4-BE49-F238E27FC236}">
                <a16:creationId xmlns:a16="http://schemas.microsoft.com/office/drawing/2014/main" id="{F4A61C7E-7CBE-46DB-82BD-6F3893EAAA79}"/>
              </a:ext>
            </a:extLst>
          </p:cNvPr>
          <p:cNvSpPr/>
          <p:nvPr/>
        </p:nvSpPr>
        <p:spPr>
          <a:xfrm>
            <a:off x="3113461" y="6477000"/>
            <a:ext cx="2179320" cy="286512"/>
          </a:xfrm>
          <a:prstGeom prst="wedgeEllipseCallout">
            <a:avLst>
              <a:gd name="adj1" fmla="val -32371"/>
              <a:gd name="adj2" fmla="val -95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 anchorCtr="1"/>
          <a:lstStyle/>
          <a:p>
            <a:pPr algn="ctr"/>
            <a:r>
              <a:rPr lang="he-IL" dirty="0"/>
              <a:t>התור שיוחזר</a:t>
            </a:r>
          </a:p>
        </p:txBody>
      </p:sp>
    </p:spTree>
    <p:extLst>
      <p:ext uri="{BB962C8B-B14F-4D97-AF65-F5344CB8AC3E}">
        <p14:creationId xmlns:p14="http://schemas.microsoft.com/office/powerpoint/2010/main" val="2814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7">
            <a:extLst>
              <a:ext uri="{FF2B5EF4-FFF2-40B4-BE49-F238E27FC236}">
                <a16:creationId xmlns:a16="http://schemas.microsoft.com/office/drawing/2014/main" id="{A0BACC61-6728-47FD-BFF9-DC5A07E7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r>
              <a:rPr lang="he-IL" dirty="0"/>
              <a:t>דרישות קדם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70E81D7-39E3-47FD-BCA5-49CA03142065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67E9A7E-C93B-4A3F-8B44-C8FE1DA35486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מציין מיקום טקסט 2">
            <a:extLst>
              <a:ext uri="{FF2B5EF4-FFF2-40B4-BE49-F238E27FC236}">
                <a16:creationId xmlns:a16="http://schemas.microsoft.com/office/drawing/2014/main" id="{FA3D2A13-FED3-4AB3-AC5A-CD6707CEFD22}"/>
              </a:ext>
            </a:extLst>
          </p:cNvPr>
          <p:cNvSpPr txBox="1">
            <a:spLocks/>
          </p:cNvSpPr>
          <p:nvPr/>
        </p:nvSpPr>
        <p:spPr>
          <a:xfrm>
            <a:off x="609790" y="1285875"/>
            <a:ext cx="9996297" cy="4374869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יסודות מדעי המחשב.</a:t>
            </a:r>
          </a:p>
          <a:p>
            <a:r>
              <a:rPr lang="he-IL" dirty="0"/>
              <a:t>מבנה נתונים – כל היחידה:</a:t>
            </a:r>
          </a:p>
          <a:p>
            <a:pPr marL="457245" lvl="1" indent="0">
              <a:buNone/>
            </a:pPr>
            <a:r>
              <a:rPr lang="he-IL" dirty="0"/>
              <a:t>			במיוחד מחסנית ותור.</a:t>
            </a:r>
          </a:p>
          <a:p>
            <a:pPr marL="457245" lvl="1" indent="0">
              <a:buNone/>
            </a:pP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54F920E-8A18-43BB-9E18-937261B6F30C}"/>
              </a:ext>
            </a:extLst>
          </p:cNvPr>
          <p:cNvSpPr/>
          <p:nvPr/>
        </p:nvSpPr>
        <p:spPr>
          <a:xfrm>
            <a:off x="1024128" y="4566970"/>
            <a:ext cx="4084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dirty="0">
                <a:hlinkClick r:id="rId3"/>
              </a:rPr>
              <a:t>נלקח מהאתר:</a:t>
            </a:r>
            <a:endParaRPr lang="en-US" sz="1400" dirty="0">
              <a:hlinkClick r:id="rId4"/>
            </a:endParaRPr>
          </a:p>
          <a:p>
            <a:r>
              <a:rPr lang="en-US" sz="1400" dirty="0">
                <a:hlinkClick r:id="rId4"/>
              </a:rPr>
              <a:t>https://gfycat.com/vacantjaggedhorsemouse</a:t>
            </a:r>
            <a:endParaRPr lang="he-IL" sz="14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B8EAE70-4910-4CB0-98F3-B7E62F5EB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2" y="2391704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8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 2009 - פתרון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04A3900-B6C7-472A-A6E5-01B2A1BC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816" y="972566"/>
            <a:ext cx="10551885" cy="84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מה יחזיר הזימון </a:t>
            </a:r>
            <a:r>
              <a:rPr lang="en-US" sz="2400" dirty="0">
                <a:latin typeface="+mn-lt"/>
              </a:rPr>
              <a:t>sod1(</a:t>
            </a:r>
            <a:r>
              <a:rPr lang="en-US" sz="2400" dirty="0" err="1">
                <a:latin typeface="+mn-lt"/>
              </a:rPr>
              <a:t>myQueue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רשום/י את התור המתקבל בתום המעקב. ציין/י את ראש התור וסוף התור.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A9EE217-07D9-4514-ABD6-F892A113B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0" y="1794330"/>
            <a:ext cx="11606202" cy="10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>
              <a:spcAft>
                <a:spcPts val="600"/>
              </a:spcAft>
            </a:pPr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he-IL" sz="2400" dirty="0">
                <a:solidFill>
                  <a:srgbClr val="FFC000"/>
                </a:solidFill>
              </a:rPr>
              <a:t>הזימון של </a:t>
            </a:r>
            <a:r>
              <a:rPr lang="en-US" sz="2400" dirty="0">
                <a:solidFill>
                  <a:srgbClr val="FFC000"/>
                </a:solidFill>
                <a:latin typeface="+mn-lt"/>
              </a:rPr>
              <a:t>sod1(</a:t>
            </a:r>
            <a:r>
              <a:rPr lang="en-US" sz="2400" dirty="0" err="1">
                <a:solidFill>
                  <a:srgbClr val="FFC000"/>
                </a:solidFill>
                <a:latin typeface="+mn-lt"/>
              </a:rPr>
              <a:t>myQueue</a:t>
            </a:r>
            <a:r>
              <a:rPr lang="en-US" sz="2400" dirty="0">
                <a:solidFill>
                  <a:srgbClr val="FFC000"/>
                </a:solidFill>
                <a:latin typeface="+mn-lt"/>
              </a:rPr>
              <a:t>)</a:t>
            </a:r>
            <a:r>
              <a:rPr lang="he-IL" sz="2400" dirty="0">
                <a:solidFill>
                  <a:srgbClr val="FFC000"/>
                </a:solidFill>
                <a:latin typeface="+mn-lt"/>
              </a:rPr>
              <a:t> </a:t>
            </a:r>
            <a:r>
              <a:rPr lang="he-IL" sz="2400" dirty="0">
                <a:solidFill>
                  <a:srgbClr val="FFC000"/>
                </a:solidFill>
              </a:rPr>
              <a:t>יחזיר: 2.</a:t>
            </a:r>
          </a:p>
          <a:p>
            <a:pPr defTabSz="432000"/>
            <a:r>
              <a:rPr lang="he-IL" sz="2400" dirty="0">
                <a:solidFill>
                  <a:srgbClr val="FFC000"/>
                </a:solidFill>
              </a:rPr>
              <a:t>	התור שיתקבל בתום המעקב:  	סוף התור              		          		    ראש התור.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E39D86F-257C-4969-9DCB-E12C73B2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84" y="2221122"/>
            <a:ext cx="3077004" cy="466790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BAD799A1-1137-4F08-958F-E5D33568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6800" y="3090481"/>
            <a:ext cx="13194501" cy="56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ב.	מה מבצעת הפעולה </a:t>
            </a:r>
            <a:r>
              <a:rPr lang="en-US" sz="2400" dirty="0"/>
              <a:t> </a:t>
            </a:r>
            <a:r>
              <a:rPr lang="en-US" sz="2400" dirty="0">
                <a:latin typeface="+mn-lt"/>
              </a:rPr>
              <a:t>sod1(queue)</a:t>
            </a:r>
            <a:r>
              <a:rPr lang="he-IL" sz="2400" dirty="0">
                <a:latin typeface="+mn-lt"/>
              </a:rPr>
              <a:t>בעבור תור </a:t>
            </a:r>
            <a:r>
              <a:rPr lang="en-US" sz="2400" dirty="0">
                <a:latin typeface="+mn-lt"/>
              </a:rPr>
              <a:t>queue</a:t>
            </a:r>
            <a:r>
              <a:rPr lang="he-IL" sz="2400" dirty="0">
                <a:latin typeface="+mn-lt"/>
              </a:rPr>
              <a:t> לא ריק מטיפוס </a:t>
            </a:r>
            <a:r>
              <a:rPr lang="en-US" sz="2400" dirty="0">
                <a:latin typeface="+mn-lt"/>
              </a:rPr>
              <a:t>Queue&lt;Integer&gt;</a:t>
            </a:r>
            <a:r>
              <a:rPr lang="he-IL" sz="2400" dirty="0">
                <a:latin typeface="+mn-lt"/>
              </a:rPr>
              <a:t>? </a:t>
            </a:r>
            <a:r>
              <a:rPr lang="he-IL" sz="2400" dirty="0"/>
              <a:t>	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01E18AC-94EF-4B69-9CC8-463EA54FD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816" y="3644802"/>
            <a:ext cx="10551886" cy="10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>
              <a:spcAft>
                <a:spcPts val="600"/>
              </a:spcAft>
            </a:pPr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he-IL" sz="2400" dirty="0">
                <a:solidFill>
                  <a:srgbClr val="FFC000"/>
                </a:solidFill>
              </a:rPr>
              <a:t>הפעולה 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+mn-lt"/>
              </a:rPr>
              <a:t>sod1(queue)</a:t>
            </a:r>
            <a:r>
              <a:rPr lang="he-IL" sz="2400" dirty="0">
                <a:solidFill>
                  <a:srgbClr val="FFC000"/>
                </a:solidFill>
              </a:rPr>
              <a:t>מקבלת תור </a:t>
            </a:r>
            <a:r>
              <a:rPr lang="en-US" sz="2400" dirty="0">
                <a:solidFill>
                  <a:srgbClr val="FFC000"/>
                </a:solidFill>
                <a:latin typeface="+mn-lt"/>
              </a:rPr>
              <a:t>queue</a:t>
            </a:r>
            <a:r>
              <a:rPr lang="he-IL" sz="2400" dirty="0">
                <a:solidFill>
                  <a:srgbClr val="FFC000"/>
                </a:solidFill>
              </a:rPr>
              <a:t> לא ריק עם מספרים שלמים,</a:t>
            </a:r>
          </a:p>
          <a:p>
            <a:pPr defTabSz="432000">
              <a:spcAft>
                <a:spcPts val="600"/>
              </a:spcAft>
            </a:pPr>
            <a:r>
              <a:rPr lang="he-IL" sz="2400" dirty="0">
                <a:solidFill>
                  <a:srgbClr val="FFC000"/>
                </a:solidFill>
              </a:rPr>
              <a:t>	הופכת את סדר מספריו, ומחזירה את הערך המינימאלי בתור. 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B80A8B2-622E-4EC5-BD5C-825580752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" y="4631106"/>
            <a:ext cx="8380186" cy="172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60000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 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sod1(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myQueue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)</a:t>
            </a:r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he-IL" altLang="he-IL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הוא: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	</a:t>
            </a:r>
          </a:p>
          <a:p>
            <a:pPr defTabSz="360000"/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המספרים בתור.</a:t>
            </a:r>
          </a:p>
          <a:p>
            <a:pPr defTabSz="360000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אנו עוברים על כל המספרים בתור פעמיים לצורך הוצאת האיברים מהתור, מציאת הערך המינימאלי והחזרת האיברים בסדר הפוך. </a:t>
            </a:r>
          </a:p>
          <a:p>
            <a:pPr defTabSz="360000">
              <a:spcBef>
                <a:spcPts val="1200"/>
              </a:spcBef>
            </a:pP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</a:t>
            </a:r>
            <a:r>
              <a:rPr lang="he-IL" altLang="he-IL" sz="2400" b="1" dirty="0">
                <a:solidFill>
                  <a:schemeClr val="bg1"/>
                </a:solidFill>
              </a:rPr>
              <a:t>	שאר הפעולות הן בסיסיות.</a:t>
            </a:r>
          </a:p>
        </p:txBody>
      </p:sp>
    </p:spTree>
    <p:extLst>
      <p:ext uri="{BB962C8B-B14F-4D97-AF65-F5344CB8AC3E}">
        <p14:creationId xmlns:p14="http://schemas.microsoft.com/office/powerpoint/2010/main" val="21822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 2009 - פתרון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04A3900-B6C7-472A-A6E5-01B2A1BC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816" y="972566"/>
            <a:ext cx="10551885" cy="46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ג.	מה יחזיר הזימון </a:t>
            </a:r>
            <a:r>
              <a:rPr lang="en-US" sz="2400" dirty="0">
                <a:latin typeface="+mn-lt"/>
              </a:rPr>
              <a:t>sod2(17852)</a:t>
            </a:r>
            <a:r>
              <a:rPr lang="he-IL" sz="2400" dirty="0">
                <a:latin typeface="+mn-lt"/>
              </a:rPr>
              <a:t>? רשום/י את המעקב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/>
              <a:t>	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A9EE217-07D9-4514-ABD6-F892A113B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0" y="1527630"/>
            <a:ext cx="11606202" cy="10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>
              <a:spcAft>
                <a:spcPts val="600"/>
              </a:spcAft>
            </a:pPr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he-IL" sz="2400" dirty="0">
                <a:solidFill>
                  <a:srgbClr val="FFC000"/>
                </a:solidFill>
              </a:rPr>
              <a:t>הזימון </a:t>
            </a:r>
            <a:r>
              <a:rPr lang="he-IL" sz="2400" dirty="0">
                <a:solidFill>
                  <a:srgbClr val="FFC000"/>
                </a:solidFill>
                <a:latin typeface="+mn-lt"/>
              </a:rPr>
              <a:t>של </a:t>
            </a:r>
            <a:r>
              <a:rPr lang="en-US" sz="2400" dirty="0">
                <a:solidFill>
                  <a:srgbClr val="FFC000"/>
                </a:solidFill>
                <a:latin typeface="+mn-lt"/>
              </a:rPr>
              <a:t>sod2(17852)</a:t>
            </a:r>
            <a:r>
              <a:rPr lang="he-IL" sz="2400" dirty="0">
                <a:solidFill>
                  <a:srgbClr val="FFC000"/>
                </a:solidFill>
                <a:latin typeface="+mn-lt"/>
              </a:rPr>
              <a:t> יחזיר</a:t>
            </a:r>
            <a:r>
              <a:rPr lang="he-IL" sz="2400" dirty="0">
                <a:solidFill>
                  <a:srgbClr val="FFC000"/>
                </a:solidFill>
              </a:rPr>
              <a:t>: 8.</a:t>
            </a:r>
          </a:p>
          <a:p>
            <a:pPr defTabSz="432000"/>
            <a:r>
              <a:rPr lang="he-IL" sz="2400" dirty="0">
                <a:solidFill>
                  <a:srgbClr val="FFC000"/>
                </a:solidFill>
              </a:rPr>
              <a:t>	</a:t>
            </a:r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ציירו עץ מעקב עבור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sod2(17852)</a:t>
            </a:r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AD799A1-1137-4F08-958F-E5D33568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6800" y="2766631"/>
            <a:ext cx="13194501" cy="56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ד.	מה מבצעת הפעולה </a:t>
            </a:r>
            <a:r>
              <a:rPr lang="en-US" sz="2400" dirty="0"/>
              <a:t> </a:t>
            </a:r>
            <a:r>
              <a:rPr lang="en-US" sz="2400" dirty="0">
                <a:latin typeface="+mn-lt"/>
              </a:rPr>
              <a:t>sod2(</a:t>
            </a:r>
            <a:r>
              <a:rPr lang="en-US" sz="8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k</a:t>
            </a:r>
            <a:r>
              <a:rPr lang="en-US" sz="8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)</a:t>
            </a:r>
            <a:r>
              <a:rPr lang="he-IL" sz="2400" dirty="0">
                <a:latin typeface="+mn-lt"/>
              </a:rPr>
              <a:t>בעבור מספר </a:t>
            </a:r>
            <a:r>
              <a:rPr lang="en-US" sz="2400" dirty="0">
                <a:latin typeface="+mn-lt"/>
              </a:rPr>
              <a:t>k</a:t>
            </a:r>
            <a:r>
              <a:rPr lang="he-IL" sz="2400" dirty="0">
                <a:latin typeface="+mn-lt"/>
              </a:rPr>
              <a:t> גדול מ</a:t>
            </a:r>
            <a:r>
              <a:rPr lang="he-IL" sz="2400" baseline="30000" dirty="0">
                <a:latin typeface="+mn-lt"/>
              </a:rPr>
              <a:t>-</a:t>
            </a:r>
            <a:r>
              <a:rPr lang="he-IL" sz="2400" dirty="0">
                <a:latin typeface="+mn-lt"/>
              </a:rPr>
              <a:t> 0 טיפוס שלם? </a:t>
            </a:r>
            <a:r>
              <a:rPr lang="he-IL" sz="2400" dirty="0"/>
              <a:t>	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01E18AC-94EF-4B69-9CC8-463EA54FD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886" y="3320952"/>
            <a:ext cx="10719816" cy="10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>
              <a:spcAft>
                <a:spcPts val="600"/>
              </a:spcAft>
            </a:pPr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he-IL" sz="2400" dirty="0">
                <a:solidFill>
                  <a:srgbClr val="FFC000"/>
                </a:solidFill>
              </a:rPr>
              <a:t>הפעולה 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+mn-lt"/>
              </a:rPr>
              <a:t>sod2</a:t>
            </a:r>
            <a:r>
              <a:rPr lang="he-IL" sz="2400" dirty="0">
                <a:solidFill>
                  <a:srgbClr val="FFC000"/>
                </a:solidFill>
              </a:rPr>
              <a:t>מקבלת מספר שלם, מפרקת את ספרותיו בצורה רקורסיבית,		ומחזירה את הסיפרה המקסימאלית במספר. 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B80A8B2-622E-4EC5-BD5C-825580752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4852" y="4631106"/>
            <a:ext cx="8380186" cy="172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60000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של </a:t>
            </a:r>
            <a:r>
              <a:rPr lang="en-US" sz="2400" b="1" dirty="0">
                <a:latin typeface="+mn-lt"/>
              </a:rPr>
              <a:t>sod2(</a:t>
            </a:r>
            <a:r>
              <a:rPr lang="en-US" sz="8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k</a:t>
            </a:r>
            <a:r>
              <a:rPr lang="en-US" sz="8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) </a:t>
            </a:r>
            <a:r>
              <a:rPr lang="he-IL" sz="2400" b="1" dirty="0"/>
              <a:t>  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הוא: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	</a:t>
            </a:r>
          </a:p>
          <a:p>
            <a:pPr defTabSz="360000"/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הספרות במספר.</a:t>
            </a:r>
          </a:p>
          <a:p>
            <a:pPr defTabSz="360000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אנו עוברים על כל הספרות במספר פעמיים (רקורסיה) לצורך מציאת הערך המקסימאלי. 	</a:t>
            </a:r>
            <a:r>
              <a:rPr lang="he-IL" altLang="he-IL" sz="2400" b="1" dirty="0">
                <a:solidFill>
                  <a:schemeClr val="bg1"/>
                </a:solidFill>
              </a:rPr>
              <a:t>שאר הפעולות הן בסיסיות.</a:t>
            </a:r>
          </a:p>
        </p:txBody>
      </p:sp>
    </p:spTree>
    <p:extLst>
      <p:ext uri="{BB962C8B-B14F-4D97-AF65-F5344CB8AC3E}">
        <p14:creationId xmlns:p14="http://schemas.microsoft.com/office/powerpoint/2010/main" val="7734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3 – בגרות  2009 - פתרון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AD799A1-1137-4F08-958F-E5D33568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6800" y="1079902"/>
            <a:ext cx="13194501" cy="84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ה.	מה מבצעת הפ</a:t>
            </a:r>
            <a:r>
              <a:rPr lang="he-IL" sz="2400" dirty="0">
                <a:latin typeface="+mn-lt"/>
              </a:rPr>
              <a:t>עולה</a:t>
            </a:r>
            <a:r>
              <a:rPr lang="en-US" sz="2400" dirty="0">
                <a:latin typeface="+mn-lt"/>
              </a:rPr>
              <a:t>sod2(sod1(queue)) </a:t>
            </a:r>
            <a:r>
              <a:rPr lang="he-IL" sz="2400" dirty="0">
                <a:latin typeface="+mn-lt"/>
              </a:rPr>
              <a:t> </a:t>
            </a:r>
            <a:r>
              <a:rPr lang="he-IL" sz="2400" dirty="0"/>
              <a:t>בעבור </a:t>
            </a:r>
            <a:r>
              <a:rPr lang="he-IL" sz="2400" dirty="0">
                <a:latin typeface="+mn-lt"/>
              </a:rPr>
              <a:t>תור </a:t>
            </a:r>
            <a:r>
              <a:rPr lang="en-US" sz="2400" dirty="0">
                <a:latin typeface="+mn-lt"/>
              </a:rPr>
              <a:t>queue</a:t>
            </a:r>
            <a:r>
              <a:rPr lang="he-IL" sz="2400" dirty="0">
                <a:latin typeface="+mn-lt"/>
              </a:rPr>
              <a:t> </a:t>
            </a:r>
            <a:r>
              <a:rPr lang="he-IL" sz="2400" dirty="0"/>
              <a:t>לא ריק מטיפוס </a:t>
            </a:r>
          </a:p>
          <a:p>
            <a:pPr defTabSz="432000"/>
            <a:r>
              <a:rPr lang="he-IL" sz="2400" dirty="0"/>
              <a:t>	</a:t>
            </a:r>
            <a:r>
              <a:rPr lang="en-US" sz="2400" dirty="0">
                <a:latin typeface="+mn-lt"/>
              </a:rPr>
              <a:t>Queue&lt;Integer&gt;</a:t>
            </a:r>
            <a:r>
              <a:rPr lang="he-IL" sz="2400" dirty="0">
                <a:latin typeface="+mn-lt"/>
              </a:rPr>
              <a:t> המכיל מספרים שלמים גדולים מ</a:t>
            </a:r>
            <a:r>
              <a:rPr lang="he-IL" sz="2400" baseline="30000" dirty="0">
                <a:latin typeface="+mn-lt"/>
              </a:rPr>
              <a:t>-</a:t>
            </a:r>
            <a:r>
              <a:rPr lang="he-IL" sz="2400" dirty="0">
                <a:latin typeface="+mn-lt"/>
              </a:rPr>
              <a:t> 0? </a:t>
            </a:r>
            <a:r>
              <a:rPr lang="he-IL" sz="2400" dirty="0"/>
              <a:t>	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01E18AC-94EF-4B69-9CC8-463EA54FD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5327"/>
            <a:ext cx="12190412" cy="14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>
              <a:spcAft>
                <a:spcPts val="600"/>
              </a:spcAft>
            </a:pPr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he-IL" sz="2400" dirty="0">
                <a:solidFill>
                  <a:srgbClr val="FFC000"/>
                </a:solidFill>
                <a:latin typeface="+mn-lt"/>
              </a:rPr>
              <a:t>הפעולה</a:t>
            </a:r>
            <a:r>
              <a:rPr lang="en-US" sz="2400" dirty="0">
                <a:solidFill>
                  <a:srgbClr val="FFC000"/>
                </a:solidFill>
                <a:latin typeface="+mn-lt"/>
              </a:rPr>
              <a:t>  sod2(sod1(queue)) </a:t>
            </a:r>
            <a:r>
              <a:rPr lang="he-IL" sz="2400" dirty="0">
                <a:solidFill>
                  <a:srgbClr val="FFC000"/>
                </a:solidFill>
              </a:rPr>
              <a:t>מקבלת תור </a:t>
            </a:r>
            <a:r>
              <a:rPr lang="en-US" sz="2400" dirty="0">
                <a:solidFill>
                  <a:srgbClr val="FFC000"/>
                </a:solidFill>
              </a:rPr>
              <a:t>queue</a:t>
            </a:r>
            <a:r>
              <a:rPr lang="he-IL" sz="2400" dirty="0">
                <a:solidFill>
                  <a:srgbClr val="FFC000"/>
                </a:solidFill>
              </a:rPr>
              <a:t> לא ריק עם מספרים שלמים, הופכת</a:t>
            </a:r>
          </a:p>
          <a:p>
            <a:pPr defTabSz="432000">
              <a:spcAft>
                <a:spcPts val="600"/>
              </a:spcAft>
            </a:pPr>
            <a:r>
              <a:rPr lang="he-IL" sz="2400" dirty="0">
                <a:solidFill>
                  <a:srgbClr val="FFC000"/>
                </a:solidFill>
              </a:rPr>
              <a:t>	את סדר מספריו, ומחזירה את הסיפרה המקסימאלית מהמספר בעל הערך 	המינימאלי</a:t>
            </a:r>
          </a:p>
          <a:p>
            <a:pPr defTabSz="432000">
              <a:spcAft>
                <a:spcPts val="600"/>
              </a:spcAft>
            </a:pPr>
            <a:r>
              <a:rPr lang="he-IL" sz="2400" dirty="0">
                <a:solidFill>
                  <a:srgbClr val="FFC000"/>
                </a:solidFill>
              </a:rPr>
              <a:t>	בתור. 	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B80A8B2-622E-4EC5-BD5C-825580752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139" y="3182382"/>
            <a:ext cx="949238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60000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של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sod2(sod1(queue))</a:t>
            </a:r>
            <a:r>
              <a:rPr lang="en-US" sz="2400" b="1" dirty="0"/>
              <a:t> 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הוא: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</a:t>
            </a:r>
            <a:r>
              <a:rPr lang="en-US" altLang="he-IL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en-US" altLang="he-IL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ממשפחת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	</a:t>
            </a:r>
          </a:p>
          <a:p>
            <a:pPr defTabSz="360000"/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– מציין את מספר המספרים 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בתור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queue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  <a:p>
            <a:pPr defTabSz="360000"/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הספרות במספר.</a:t>
            </a:r>
          </a:p>
          <a:p>
            <a:pPr defTabSz="360000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אנו עוברים על כל המספרים בתור פעמיים לצורך הוצאת האיברים</a:t>
            </a:r>
          </a:p>
          <a:p>
            <a:pPr defTabSz="360000"/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מהתור, מציאת הערך המינימאלי והחזרת האיברים בסדר הפוך,				לאחר מכן אנו עוברים על כל הספרות במספר שהתקבל מ</a:t>
            </a:r>
            <a:r>
              <a:rPr lang="he-IL" altLang="he-IL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					</a:t>
            </a:r>
            <a:r>
              <a:rPr lang="en-US" sz="2400" b="1" dirty="0">
                <a:latin typeface="+mn-lt"/>
              </a:rPr>
              <a:t>sod1(queue)</a:t>
            </a:r>
            <a:r>
              <a:rPr lang="he-IL" sz="2400" b="1" dirty="0">
                <a:latin typeface="+mn-lt"/>
              </a:rPr>
              <a:t> 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פעמיים 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(רקורסיה) לצורך מציאת הערך המקסימאלי.	 	שאר הפעולות הן בסיסיות.</a:t>
            </a:r>
          </a:p>
        </p:txBody>
      </p:sp>
    </p:spTree>
    <p:extLst>
      <p:ext uri="{BB962C8B-B14F-4D97-AF65-F5344CB8AC3E}">
        <p14:creationId xmlns:p14="http://schemas.microsoft.com/office/powerpoint/2010/main" val="16273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 – בגרות 2006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AD799A1-1137-4F08-958F-E5D33568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712" y="674750"/>
            <a:ext cx="2187288" cy="36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לפניך פ</a:t>
            </a:r>
            <a:r>
              <a:rPr lang="he-IL" sz="2400" dirty="0">
                <a:latin typeface="+mn-lt"/>
              </a:rPr>
              <a:t>עולה:</a:t>
            </a:r>
            <a:endParaRPr lang="he-IL" sz="2400" dirty="0"/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C2A5FCE3-28BC-492E-AB6F-9EE0F567D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60141"/>
              </p:ext>
            </p:extLst>
          </p:nvPr>
        </p:nvGraphicFramePr>
        <p:xfrm>
          <a:off x="65313" y="1183164"/>
          <a:ext cx="12066299" cy="1920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80932">
                  <a:extLst>
                    <a:ext uri="{9D8B030D-6E8A-4147-A177-3AD203B41FA5}">
                      <a16:colId xmlns:a16="http://schemas.microsoft.com/office/drawing/2014/main" val="2090759418"/>
                    </a:ext>
                  </a:extLst>
                </a:gridCol>
                <a:gridCol w="9185367">
                  <a:extLst>
                    <a:ext uri="{9D8B030D-6E8A-4147-A177-3AD203B41FA5}">
                      <a16:colId xmlns:a16="http://schemas.microsoft.com/office/drawing/2014/main" val="3688359858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r" rtl="1"/>
                      <a:r>
                        <a:rPr lang="he-IL" sz="2200" b="1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תור</a:t>
                      </a:r>
                      <a:r>
                        <a:rPr lang="he-IL" sz="2400" b="1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_</a:t>
                      </a:r>
                      <a:r>
                        <a:rPr lang="he-IL" sz="2200" b="1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לפי</a:t>
                      </a:r>
                      <a:r>
                        <a:rPr lang="he-IL" sz="2400" b="1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_</a:t>
                      </a:r>
                      <a:r>
                        <a:rPr lang="he-IL" sz="2200" b="1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שכיחות</a:t>
                      </a:r>
                      <a:r>
                        <a:rPr lang="he-IL" sz="10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(Q)</a:t>
                      </a:r>
                      <a:endParaRPr lang="he-IL" sz="24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algn="r" rtl="1"/>
                      <a:endParaRPr lang="he-IL" sz="24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algn="l" rtl="0"/>
                      <a:r>
                        <a:rPr lang="en-US" sz="2000" b="1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queueBy</a:t>
                      </a:r>
                      <a:r>
                        <a:rPr lang="en-US" sz="2000" b="1" dirty="0" err="1">
                          <a:effectLst/>
                        </a:rPr>
                        <a:t>Frequency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(Q)</a:t>
                      </a:r>
                      <a:endParaRPr lang="he-IL" sz="20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defTabSz="432000" rtl="1" eaLnBrk="1" hangingPunct="1"/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הפעולה מקבלת תור </a:t>
                      </a:r>
                      <a:r>
                        <a:rPr lang="en-US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המכיל מספרים שלמים ומחזירה תור חדש. בעבור כל מספר בתור </a:t>
                      </a:r>
                      <a:r>
                        <a:rPr lang="en-US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יהיו בתור החדש שני איברים: האיבר הראשון מכיל את המספר מהתור </a:t>
                      </a:r>
                      <a:r>
                        <a:rPr lang="en-US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והאיבר השני מכיל את מספר הפעמים שהוא מופיע התור </a:t>
                      </a:r>
                      <a:r>
                        <a:rPr lang="en-US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בעבור מספר המופיע יותר מפעם אחת התור </a:t>
                      </a:r>
                      <a:r>
                        <a:rPr lang="en-US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יהיה זוג אחד בלבד בתור החדש.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6456"/>
                  </a:ext>
                </a:extLst>
              </a:tr>
            </a:tbl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F945F4B2-8A3D-48A9-8F37-2F793199F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3" y="3403096"/>
            <a:ext cx="8338089" cy="30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51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 – בגרות 2006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AD799A1-1137-4F08-958F-E5D33568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838" y="1038103"/>
            <a:ext cx="12066299" cy="98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א.	כתב/י שאילת</a:t>
            </a:r>
            <a:r>
              <a:rPr lang="he-IL" sz="2400" dirty="0">
                <a:latin typeface="+mn-lt"/>
              </a:rPr>
              <a:t>ה שתממש את הפעולה </a:t>
            </a:r>
            <a:r>
              <a:rPr lang="he-IL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תור_לפי_שכיחות</a:t>
            </a:r>
            <a:r>
              <a:rPr lang="en-US" sz="2400" dirty="0"/>
              <a:t>(Q)</a:t>
            </a:r>
            <a:r>
              <a:rPr lang="he-IL" sz="2400" dirty="0"/>
              <a:t>.</a:t>
            </a:r>
          </a:p>
          <a:p>
            <a:pPr defTabSz="432000"/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אפשר להשתמש בפעולות הממשק תור ובפעולה </a:t>
            </a:r>
            <a:r>
              <a:rPr lang="he-IL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העתק_תור</a:t>
            </a:r>
            <a:r>
              <a:rPr lang="en-US" sz="2400" dirty="0"/>
              <a:t>(Q)</a:t>
            </a:r>
            <a:r>
              <a:rPr lang="he-IL" sz="2400" dirty="0"/>
              <a:t> שלפניך בלי לממש אותן.</a:t>
            </a: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C2A5FCE3-28BC-492E-AB6F-9EE0F567D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20004"/>
              </p:ext>
            </p:extLst>
          </p:nvPr>
        </p:nvGraphicFramePr>
        <p:xfrm>
          <a:off x="1205076" y="2088179"/>
          <a:ext cx="9786774" cy="1249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090759418"/>
                    </a:ext>
                  </a:extLst>
                </a:gridCol>
                <a:gridCol w="7862724">
                  <a:extLst>
                    <a:ext uri="{9D8B030D-6E8A-4147-A177-3AD203B41FA5}">
                      <a16:colId xmlns:a16="http://schemas.microsoft.com/office/drawing/2014/main" val="3688359858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העתק_תור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(Q)</a:t>
                      </a:r>
                      <a:endParaRPr lang="he-IL" sz="24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algn="r" rtl="1"/>
                      <a:endParaRPr lang="he-IL" sz="8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algn="l" rtl="0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clone</a:t>
                      </a:r>
                      <a:r>
                        <a:rPr lang="en-US" sz="800" b="1" dirty="0">
                          <a:effectLst/>
                        </a:rPr>
                        <a:t>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(Q)</a:t>
                      </a:r>
                      <a:endParaRPr lang="he-IL" sz="24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defTabSz="432000" rtl="1" eaLnBrk="1" hangingPunct="1"/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הפעולה מקבלת תור </a:t>
                      </a:r>
                      <a:r>
                        <a:rPr lang="en-US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ומחזירה תור חדש זהה לו. </a:t>
                      </a:r>
                    </a:p>
                    <a:p>
                      <a:pPr algn="r" defTabSz="432000" rtl="1" eaLnBrk="1" hangingPunct="1"/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הנחה: </a:t>
                      </a:r>
                      <a:r>
                        <a:rPr lang="en-US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מאותחל ותקין.</a:t>
                      </a:r>
                    </a:p>
                    <a:p>
                      <a:pPr marL="0" marR="0" lvl="0" indent="0" algn="r" defTabSz="4320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סיבוכיות זמן הריצה: </a:t>
                      </a:r>
                      <a:r>
                        <a:rPr lang="en-US" altLang="he-IL" sz="28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O</a:t>
                      </a:r>
                      <a:r>
                        <a:rPr lang="en-US" altLang="he-IL" sz="24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(</a:t>
                      </a:r>
                      <a:r>
                        <a:rPr lang="en-US" altLang="he-IL" sz="28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n</a:t>
                      </a:r>
                      <a:r>
                        <a:rPr lang="en-US" altLang="he-IL" sz="24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)</a:t>
                      </a:r>
                      <a:r>
                        <a:rPr lang="he-IL" altLang="he-IL" sz="24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, </a:t>
                      </a:r>
                      <a:r>
                        <a:rPr lang="en-US" altLang="he-IL" sz="24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n</a:t>
                      </a:r>
                      <a:r>
                        <a:rPr lang="he-IL" altLang="he-IL" sz="24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הוא מספר האיברים בתור </a:t>
                      </a:r>
                      <a:r>
                        <a:rPr lang="en-US" altLang="he-IL" sz="24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Q</a:t>
                      </a:r>
                      <a:r>
                        <a:rPr lang="he-IL" altLang="he-IL" sz="2400" b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.</a:t>
                      </a:r>
                      <a:endParaRPr lang="he-IL" sz="24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6456"/>
                  </a:ext>
                </a:extLst>
              </a:tr>
            </a:tbl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CF99549F-F2E8-4AD9-88CF-611FD486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461" y="3520142"/>
            <a:ext cx="12066299" cy="185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ב.	מהי </a:t>
            </a:r>
            <a:r>
              <a:rPr lang="he-IL" altLang="he-IL" sz="2400" dirty="0"/>
              <a:t>סיבוכיות זמן הריצה של </a:t>
            </a:r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הפתרון שכתבת בסעיף א'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?</a:t>
            </a:r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defTabSz="432000"/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נמק/י את תשובתך.</a:t>
            </a:r>
          </a:p>
          <a:p>
            <a:pPr defTabSz="432000"/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הנח/י ש</a:t>
            </a:r>
            <a:r>
              <a:rPr lang="he-IL" altLang="he-IL" sz="2400" dirty="0"/>
              <a:t>סיבוכיות זמן הריצה של כל אחת מפעולות הממשק </a:t>
            </a:r>
            <a:r>
              <a:rPr lang="he-IL" altLang="he-IL" sz="2400" dirty="0">
                <a:latin typeface="+mn-lt"/>
              </a:rPr>
              <a:t>תור היא: </a:t>
            </a:r>
            <a:r>
              <a:rPr lang="en-US" altLang="he-IL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O</a:t>
            </a:r>
            <a:r>
              <a:rPr lang="en-US" altLang="he-IL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(1)</a:t>
            </a:r>
            <a:endParaRPr lang="he-IL" sz="24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Varela Round" panose="00000500000000000000" pitchFamily="2" charset="-79"/>
            </a:endParaRPr>
          </a:p>
          <a:p>
            <a:pPr defTabSz="432000"/>
            <a:endParaRPr lang="he-IL" sz="240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3261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22198"/>
            <a:ext cx="9802368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 – בגרות 2006 - פתרון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7E4CD0F-1DBA-4958-B3AE-0852D2B4CC4F}"/>
              </a:ext>
            </a:extLst>
          </p:cNvPr>
          <p:cNvSpPr/>
          <p:nvPr/>
        </p:nvSpPr>
        <p:spPr>
          <a:xfrm>
            <a:off x="144843" y="1316637"/>
            <a:ext cx="8628520" cy="537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32000" rtl="0"/>
            <a:r>
              <a:rPr lang="en-US" sz="2400" b="1" dirty="0">
                <a:solidFill>
                  <a:srgbClr val="7F0055"/>
                </a:solidFill>
              </a:rPr>
              <a:t> public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7F0055"/>
                </a:solidFill>
              </a:rPr>
              <a:t>static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7F0055"/>
                </a:solidFill>
              </a:rPr>
              <a:t>int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FF66FF"/>
                </a:solidFill>
              </a:rPr>
              <a:t>countRemoveItem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(Queue&lt;Integer&gt; </a:t>
            </a:r>
            <a:r>
              <a:rPr lang="en-US" sz="2000" b="1" dirty="0">
                <a:solidFill>
                  <a:srgbClr val="6A3E3E"/>
                </a:solidFill>
              </a:rPr>
              <a:t>q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>
                <a:solidFill>
                  <a:srgbClr val="7F0055"/>
                </a:solidFill>
              </a:rPr>
              <a:t>int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6A3E3E"/>
                </a:solidFill>
              </a:rPr>
              <a:t>x</a:t>
            </a:r>
            <a:r>
              <a:rPr lang="en-US" sz="2000" b="1" dirty="0">
                <a:solidFill>
                  <a:srgbClr val="000000"/>
                </a:solidFill>
              </a:rPr>
              <a:t>) </a:t>
            </a:r>
            <a:r>
              <a:rPr lang="he-IL" sz="2000" b="1" dirty="0">
                <a:solidFill>
                  <a:srgbClr val="000000"/>
                </a:solidFill>
              </a:rPr>
              <a:t>} </a:t>
            </a:r>
            <a:endParaRPr lang="en-US" sz="2000" b="1" dirty="0">
              <a:solidFill>
                <a:srgbClr val="000000"/>
              </a:solidFill>
            </a:endParaRPr>
          </a:p>
          <a:p>
            <a:pPr algn="r" defTabSz="432000">
              <a:spcBef>
                <a:spcPts val="200"/>
              </a:spcBef>
              <a:spcAft>
                <a:spcPts val="200"/>
              </a:spcAft>
            </a:pPr>
            <a:r>
              <a:rPr lang="he-IL" b="1" dirty="0">
                <a:solidFill>
                  <a:srgbClr val="00B050"/>
                </a:solidFill>
              </a:rPr>
              <a:t>הפעולה מקבלת תור </a:t>
            </a:r>
            <a:r>
              <a:rPr lang="en-US" b="1" dirty="0">
                <a:solidFill>
                  <a:srgbClr val="00B050"/>
                </a:solidFill>
              </a:rPr>
              <a:t>q</a:t>
            </a:r>
            <a:r>
              <a:rPr lang="he-IL" b="1" dirty="0">
                <a:solidFill>
                  <a:srgbClr val="00B050"/>
                </a:solidFill>
              </a:rPr>
              <a:t> עם מספרים שלמים ומספר </a:t>
            </a:r>
            <a:r>
              <a:rPr lang="en-US" b="1" dirty="0">
                <a:solidFill>
                  <a:srgbClr val="00B050"/>
                </a:solidFill>
              </a:rPr>
              <a:t>x</a:t>
            </a:r>
            <a:r>
              <a:rPr lang="he-IL" b="1" dirty="0">
                <a:solidFill>
                  <a:srgbClr val="00B050"/>
                </a:solidFill>
              </a:rPr>
              <a:t>, מונה ומחזירה את מספר		// החזרות של </a:t>
            </a:r>
            <a:r>
              <a:rPr lang="en-US" b="1" dirty="0">
                <a:solidFill>
                  <a:srgbClr val="00B050"/>
                </a:solidFill>
              </a:rPr>
              <a:t>x</a:t>
            </a:r>
            <a:r>
              <a:rPr lang="he-IL" b="1" dirty="0">
                <a:solidFill>
                  <a:srgbClr val="00B050"/>
                </a:solidFill>
              </a:rPr>
              <a:t> בתור </a:t>
            </a:r>
            <a:r>
              <a:rPr lang="en-US" b="1" dirty="0">
                <a:solidFill>
                  <a:srgbClr val="00B050"/>
                </a:solidFill>
              </a:rPr>
              <a:t>q</a:t>
            </a:r>
            <a:r>
              <a:rPr lang="he-IL" b="1" dirty="0">
                <a:solidFill>
                  <a:srgbClr val="00B050"/>
                </a:solidFill>
              </a:rPr>
              <a:t>, ומוציאה את כל איברים הזהים ל- </a:t>
            </a:r>
            <a:r>
              <a:rPr lang="en-US" b="1" dirty="0">
                <a:solidFill>
                  <a:srgbClr val="00B050"/>
                </a:solidFill>
              </a:rPr>
              <a:t>x</a:t>
            </a:r>
            <a:r>
              <a:rPr lang="he-IL" b="1" dirty="0">
                <a:solidFill>
                  <a:srgbClr val="00B050"/>
                </a:solidFill>
              </a:rPr>
              <a:t>.						//</a:t>
            </a:r>
          </a:p>
          <a:p>
            <a:pPr algn="l" defTabSz="432000" rtl="0"/>
            <a:r>
              <a:rPr lang="en-US" sz="2000" b="1" dirty="0">
                <a:solidFill>
                  <a:srgbClr val="000000"/>
                </a:solidFill>
              </a:rPr>
              <a:t>	Queue&lt;Integer&gt; </a:t>
            </a:r>
            <a:r>
              <a:rPr lang="en-US" sz="2000" b="1" dirty="0">
                <a:solidFill>
                  <a:srgbClr val="6A3E3E"/>
                </a:solidFill>
              </a:rPr>
              <a:t>temp</a:t>
            </a:r>
            <a:r>
              <a:rPr lang="en-US" sz="2000" b="1" dirty="0">
                <a:solidFill>
                  <a:srgbClr val="000000"/>
                </a:solidFill>
              </a:rPr>
              <a:t> = </a:t>
            </a:r>
            <a:r>
              <a:rPr lang="en-US" sz="2000" b="1" dirty="0">
                <a:solidFill>
                  <a:srgbClr val="7F0055"/>
                </a:solidFill>
              </a:rPr>
              <a:t>new</a:t>
            </a:r>
            <a:r>
              <a:rPr lang="en-US" sz="2000" b="1" dirty="0">
                <a:solidFill>
                  <a:srgbClr val="000000"/>
                </a:solidFill>
              </a:rPr>
              <a:t> Queue&lt;Integer&gt;();</a:t>
            </a:r>
          </a:p>
          <a:p>
            <a:pPr algn="l" defTabSz="432000" rtl="0"/>
            <a:r>
              <a:rPr lang="en-US" sz="2000" b="1" dirty="0">
                <a:solidFill>
                  <a:srgbClr val="7F0055"/>
                </a:solidFill>
              </a:rPr>
              <a:t>	int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6A3E3E"/>
                </a:solidFill>
              </a:rPr>
              <a:t>count</a:t>
            </a:r>
            <a:r>
              <a:rPr lang="en-US" sz="2000" b="1" dirty="0">
                <a:solidFill>
                  <a:srgbClr val="000000"/>
                </a:solidFill>
              </a:rPr>
              <a:t>=1, </a:t>
            </a:r>
            <a:r>
              <a:rPr lang="en-US" sz="2000" b="1" dirty="0">
                <a:solidFill>
                  <a:srgbClr val="6A3E3E"/>
                </a:solidFill>
              </a:rPr>
              <a:t>y </a:t>
            </a:r>
            <a:r>
              <a:rPr lang="en-US" sz="2000" b="1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en-US" sz="2000" b="1" dirty="0">
                <a:solidFill>
                  <a:srgbClr val="7F0055"/>
                </a:solidFill>
              </a:rPr>
              <a:t>	while</a:t>
            </a:r>
            <a:r>
              <a:rPr lang="en-US" sz="2000" b="1" dirty="0">
                <a:solidFill>
                  <a:srgbClr val="000000"/>
                </a:solidFill>
              </a:rPr>
              <a:t> (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!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6A3E3E"/>
                </a:solidFill>
              </a:rPr>
              <a:t>q</a:t>
            </a:r>
            <a:r>
              <a:rPr lang="en-US" sz="2000" b="1" dirty="0" err="1">
                <a:solidFill>
                  <a:srgbClr val="000000"/>
                </a:solidFill>
              </a:rPr>
              <a:t>.isEmpty</a:t>
            </a:r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))</a:t>
            </a:r>
          </a:p>
          <a:p>
            <a:pPr algn="l" defTabSz="432000" rtl="0"/>
            <a:r>
              <a:rPr lang="he-IL" sz="2000" b="1" dirty="0">
                <a:solidFill>
                  <a:srgbClr val="000000"/>
                </a:solidFill>
              </a:rPr>
              <a:t>	}</a:t>
            </a:r>
          </a:p>
          <a:p>
            <a:pPr algn="l" defTabSz="432000" rtl="0"/>
            <a:r>
              <a:rPr lang="en-US" sz="2000" b="1" dirty="0">
                <a:solidFill>
                  <a:srgbClr val="6A3E3E"/>
                </a:solidFill>
              </a:rPr>
              <a:t>		y</a:t>
            </a:r>
            <a:r>
              <a:rPr lang="en-US" sz="2000" b="1" dirty="0">
                <a:solidFill>
                  <a:srgbClr val="000000"/>
                </a:solidFill>
              </a:rPr>
              <a:t> = </a:t>
            </a:r>
            <a:r>
              <a:rPr lang="en-US" sz="2000" b="1" dirty="0" err="1">
                <a:solidFill>
                  <a:srgbClr val="6A3E3E"/>
                </a:solidFill>
              </a:rPr>
              <a:t>q</a:t>
            </a:r>
            <a:r>
              <a:rPr lang="en-US" sz="2000" b="1" dirty="0" err="1">
                <a:solidFill>
                  <a:srgbClr val="000000"/>
                </a:solidFill>
              </a:rPr>
              <a:t>.remove</a:t>
            </a:r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);</a:t>
            </a:r>
          </a:p>
          <a:p>
            <a:pPr algn="l" defTabSz="432000" rtl="0"/>
            <a:r>
              <a:rPr lang="en-US" sz="2000" b="1" dirty="0">
                <a:solidFill>
                  <a:srgbClr val="7F0055"/>
                </a:solidFill>
              </a:rPr>
              <a:t>		if</a:t>
            </a:r>
            <a:r>
              <a:rPr lang="en-US" sz="2000" b="1" dirty="0">
                <a:solidFill>
                  <a:srgbClr val="000000"/>
                </a:solidFill>
              </a:rPr>
              <a:t> (</a:t>
            </a:r>
            <a:r>
              <a:rPr lang="en-US" sz="2000" b="1" dirty="0">
                <a:solidFill>
                  <a:srgbClr val="6A3E3E"/>
                </a:solidFill>
              </a:rPr>
              <a:t>x</a:t>
            </a:r>
            <a:r>
              <a:rPr lang="en-US" sz="2000" b="1" dirty="0">
                <a:solidFill>
                  <a:srgbClr val="000000"/>
                </a:solidFill>
              </a:rPr>
              <a:t> == </a:t>
            </a:r>
            <a:r>
              <a:rPr lang="en-US" sz="2000" b="1" dirty="0">
                <a:solidFill>
                  <a:srgbClr val="6A3E3E"/>
                </a:solidFill>
              </a:rPr>
              <a:t>y</a:t>
            </a:r>
            <a:r>
              <a:rPr lang="en-US" sz="2000" b="1" dirty="0">
                <a:solidFill>
                  <a:srgbClr val="000000"/>
                </a:solidFill>
              </a:rPr>
              <a:t>)</a:t>
            </a:r>
          </a:p>
          <a:p>
            <a:pPr algn="l" defTabSz="432000" rtl="0"/>
            <a:r>
              <a:rPr lang="en-US" sz="2000" b="1" dirty="0">
                <a:solidFill>
                  <a:srgbClr val="6A3E3E"/>
                </a:solidFill>
              </a:rPr>
              <a:t>			count</a:t>
            </a:r>
            <a:r>
              <a:rPr lang="en-US" sz="800" b="1" dirty="0">
                <a:solidFill>
                  <a:srgbClr val="6A3E3E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+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+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en-US" sz="2000" b="1" dirty="0">
                <a:solidFill>
                  <a:srgbClr val="7F0055"/>
                </a:solidFill>
              </a:rPr>
              <a:t>		else</a:t>
            </a:r>
          </a:p>
          <a:p>
            <a:pPr algn="l" defTabSz="432000" rtl="0"/>
            <a:r>
              <a:rPr lang="en-US" sz="2000" b="1" dirty="0">
                <a:solidFill>
                  <a:srgbClr val="6A3E3E"/>
                </a:solidFill>
              </a:rPr>
              <a:t>			</a:t>
            </a:r>
            <a:r>
              <a:rPr lang="en-US" sz="2000" b="1" dirty="0" err="1">
                <a:solidFill>
                  <a:srgbClr val="6A3E3E"/>
                </a:solidFill>
              </a:rPr>
              <a:t>temp</a:t>
            </a:r>
            <a:r>
              <a:rPr lang="en-US" sz="2000" b="1" dirty="0" err="1">
                <a:solidFill>
                  <a:srgbClr val="000000"/>
                </a:solidFill>
              </a:rPr>
              <a:t>.insert</a:t>
            </a:r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en-US" sz="2000" b="1" dirty="0">
                <a:solidFill>
                  <a:srgbClr val="6A3E3E"/>
                </a:solidFill>
              </a:rPr>
              <a:t>y</a:t>
            </a:r>
            <a:r>
              <a:rPr lang="en-US" sz="2000" b="1" dirty="0">
                <a:solidFill>
                  <a:srgbClr val="000000"/>
                </a:solidFill>
              </a:rPr>
              <a:t>);</a:t>
            </a:r>
          </a:p>
          <a:p>
            <a:pPr algn="l" defTabSz="432000" rtl="0"/>
            <a:r>
              <a:rPr lang="he-IL" sz="2000" b="1" dirty="0">
                <a:solidFill>
                  <a:srgbClr val="000000"/>
                </a:solidFill>
              </a:rPr>
              <a:t>	{</a:t>
            </a:r>
          </a:p>
          <a:p>
            <a:pPr algn="l" defTabSz="432000" rtl="0"/>
            <a:r>
              <a:rPr lang="en-US" sz="2000" b="1" dirty="0">
                <a:solidFill>
                  <a:srgbClr val="7F0055"/>
                </a:solidFill>
              </a:rPr>
              <a:t>	while</a:t>
            </a:r>
            <a:r>
              <a:rPr lang="en-US" sz="2000" b="1" dirty="0">
                <a:solidFill>
                  <a:srgbClr val="000000"/>
                </a:solidFill>
              </a:rPr>
              <a:t> (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!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6A3E3E"/>
                </a:solidFill>
              </a:rPr>
              <a:t>temp</a:t>
            </a:r>
            <a:r>
              <a:rPr lang="en-US" sz="2000" b="1" dirty="0" err="1">
                <a:solidFill>
                  <a:srgbClr val="000000"/>
                </a:solidFill>
              </a:rPr>
              <a:t>.isEmpty</a:t>
            </a:r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))</a:t>
            </a:r>
          </a:p>
          <a:p>
            <a:pPr algn="l" defTabSz="432000" rtl="0"/>
            <a:r>
              <a:rPr lang="en-US" sz="2000" b="1" dirty="0">
                <a:solidFill>
                  <a:srgbClr val="6A3E3E"/>
                </a:solidFill>
              </a:rPr>
              <a:t>		</a:t>
            </a:r>
            <a:r>
              <a:rPr lang="en-US" sz="2000" b="1" dirty="0" err="1">
                <a:solidFill>
                  <a:srgbClr val="6A3E3E"/>
                </a:solidFill>
              </a:rPr>
              <a:t>q</a:t>
            </a:r>
            <a:r>
              <a:rPr lang="en-US" sz="2000" b="1" dirty="0" err="1">
                <a:solidFill>
                  <a:srgbClr val="000000"/>
                </a:solidFill>
              </a:rPr>
              <a:t>.insert</a:t>
            </a:r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en-US" sz="2000" b="1" dirty="0" err="1">
                <a:solidFill>
                  <a:srgbClr val="6A3E3E"/>
                </a:solidFill>
              </a:rPr>
              <a:t>temp</a:t>
            </a:r>
            <a:r>
              <a:rPr lang="en-US" sz="2000" b="1" dirty="0" err="1">
                <a:solidFill>
                  <a:srgbClr val="000000"/>
                </a:solidFill>
              </a:rPr>
              <a:t>.remove</a:t>
            </a:r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));</a:t>
            </a:r>
          </a:p>
          <a:p>
            <a:pPr algn="l" defTabSz="432000" rtl="0"/>
            <a:r>
              <a:rPr lang="en-US" sz="2000" b="1" dirty="0">
                <a:solidFill>
                  <a:srgbClr val="7F0055"/>
                </a:solidFill>
              </a:rPr>
              <a:t>	return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6A3E3E"/>
                </a:solidFill>
              </a:rPr>
              <a:t>count</a:t>
            </a:r>
            <a:r>
              <a:rPr lang="en-US" sz="2000" b="1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he-IL" sz="2000" b="1" dirty="0">
                <a:solidFill>
                  <a:srgbClr val="000000"/>
                </a:solidFill>
              </a:rPr>
              <a:t> {  </a:t>
            </a:r>
            <a:endParaRPr lang="he-IL" sz="2000" b="1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27A7862-0579-4B88-B6F5-1686C140B6B5}"/>
              </a:ext>
            </a:extLst>
          </p:cNvPr>
          <p:cNvSpPr/>
          <p:nvPr/>
        </p:nvSpPr>
        <p:spPr>
          <a:xfrm>
            <a:off x="6032369" y="854972"/>
            <a:ext cx="6014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/>
              <a:t>נגדיר פעולת עזר בשם </a:t>
            </a:r>
            <a:r>
              <a:rPr lang="en-US" sz="2400" b="1" dirty="0" err="1">
                <a:solidFill>
                  <a:srgbClr val="FF66FF"/>
                </a:solidFill>
              </a:rPr>
              <a:t>countRemoveItem</a:t>
            </a:r>
            <a:r>
              <a:rPr lang="en-US" sz="2400" b="1" dirty="0">
                <a:solidFill>
                  <a:srgbClr val="FF66FF"/>
                </a:solidFill>
              </a:rPr>
              <a:t> </a:t>
            </a:r>
            <a:r>
              <a:rPr lang="he-IL" sz="2400" dirty="0"/>
              <a:t>: 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224FD29-9E1B-4F19-A9AB-BD658F40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087" y="2910114"/>
            <a:ext cx="8814633" cy="172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60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 </a:t>
            </a:r>
            <a:r>
              <a:rPr lang="en-US" sz="2400" b="1" dirty="0" err="1">
                <a:solidFill>
                  <a:srgbClr val="FF66FF"/>
                </a:solidFill>
              </a:rPr>
              <a:t>countRemoveItem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(q)</a:t>
            </a:r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הוא: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O(n)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	</a:t>
            </a:r>
          </a:p>
          <a:p>
            <a:pPr defTabSz="360000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המספרים בתור.</a:t>
            </a:r>
          </a:p>
          <a:p>
            <a:pPr defTabSz="360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אנו עוברים על כל המספרים בתור פעמיים: בפעם הראשונה, לצורך הוצאת האיברים מהתור, מניית מספר המופעים של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ושמירת האיברים בתור עזר. ובפעם השנייה לצורך 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החזרתם לתור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q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he-IL" altLang="he-IL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26134CD-F990-40C9-924B-074025A93794}"/>
              </a:ext>
            </a:extLst>
          </p:cNvPr>
          <p:cNvSpPr/>
          <p:nvPr/>
        </p:nvSpPr>
        <p:spPr>
          <a:xfrm>
            <a:off x="2977079" y="5071286"/>
            <a:ext cx="538968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200" dirty="0">
                <a:solidFill>
                  <a:schemeClr val="accent2">
                    <a:lumMod val="75000"/>
                  </a:schemeClr>
                </a:solidFill>
              </a:rPr>
              <a:t>שאלה: האם ניתן לוותר על המשתנה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he-IL" sz="22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he-IL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e-IL" sz="2200" dirty="0">
                <a:solidFill>
                  <a:schemeClr val="accent2">
                    <a:lumMod val="75000"/>
                  </a:schemeClr>
                </a:solidFill>
              </a:rPr>
              <a:t>תשובה: לא.</a:t>
            </a:r>
          </a:p>
          <a:p>
            <a:r>
              <a:rPr lang="he-IL" sz="2200" dirty="0">
                <a:solidFill>
                  <a:schemeClr val="accent2">
                    <a:lumMod val="75000"/>
                  </a:schemeClr>
                </a:solidFill>
              </a:rPr>
              <a:t>כי אז נצטרך לשלוף מהתור פעמיים כל פעם.</a:t>
            </a:r>
          </a:p>
        </p:txBody>
      </p:sp>
    </p:spTree>
    <p:extLst>
      <p:ext uri="{BB962C8B-B14F-4D97-AF65-F5344CB8AC3E}">
        <p14:creationId xmlns:p14="http://schemas.microsoft.com/office/powerpoint/2010/main" val="8603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1 – בגרות 2006 - פתרון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7E4CD0F-1DBA-4958-B3AE-0852D2B4CC4F}"/>
              </a:ext>
            </a:extLst>
          </p:cNvPr>
          <p:cNvSpPr/>
          <p:nvPr/>
        </p:nvSpPr>
        <p:spPr>
          <a:xfrm>
            <a:off x="185280" y="1229413"/>
            <a:ext cx="9466720" cy="561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32000" rtl="0"/>
            <a:r>
              <a:rPr lang="en-US" sz="2000" b="1" dirty="0">
                <a:solidFill>
                  <a:srgbClr val="7F0055"/>
                </a:solidFill>
              </a:rPr>
              <a:t> public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7F0055"/>
                </a:solidFill>
              </a:rPr>
              <a:t>static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/>
              <a:t>Queue&lt;Integer&gt; </a:t>
            </a:r>
            <a:r>
              <a:rPr lang="en-US" sz="2400" b="1" dirty="0" err="1"/>
              <a:t>queueByFrequency</a:t>
            </a:r>
            <a:r>
              <a:rPr lang="en-US" sz="2400" b="1" dirty="0"/>
              <a:t> </a:t>
            </a:r>
            <a:r>
              <a:rPr lang="en-US" sz="2000" b="1" dirty="0">
                <a:solidFill>
                  <a:srgbClr val="000000"/>
                </a:solidFill>
              </a:rPr>
              <a:t>(Queue&lt;Integer&gt; </a:t>
            </a:r>
            <a:r>
              <a:rPr lang="en-US" sz="2000" b="1" dirty="0">
                <a:solidFill>
                  <a:srgbClr val="6A3E3E"/>
                </a:solidFill>
              </a:rPr>
              <a:t>q</a:t>
            </a:r>
            <a:r>
              <a:rPr lang="en-US" sz="2000" b="1" dirty="0">
                <a:solidFill>
                  <a:srgbClr val="000000"/>
                </a:solidFill>
              </a:rPr>
              <a:t>) </a:t>
            </a:r>
            <a:r>
              <a:rPr lang="he-IL" sz="2000" b="1" dirty="0">
                <a:solidFill>
                  <a:srgbClr val="000000"/>
                </a:solidFill>
              </a:rPr>
              <a:t>} </a:t>
            </a:r>
            <a:endParaRPr lang="en-US" sz="2000" b="1" dirty="0">
              <a:solidFill>
                <a:srgbClr val="000000"/>
              </a:solidFill>
            </a:endParaRPr>
          </a:p>
          <a:p>
            <a:pPr algn="r" defTabSz="432000">
              <a:spcBef>
                <a:spcPts val="200"/>
              </a:spcBef>
              <a:spcAft>
                <a:spcPts val="200"/>
              </a:spcAft>
            </a:pPr>
            <a:r>
              <a:rPr lang="he-IL" b="1" dirty="0">
                <a:solidFill>
                  <a:srgbClr val="00B050"/>
                </a:solidFill>
              </a:rPr>
              <a:t>			הפעולה מקבלת תור </a:t>
            </a:r>
            <a:r>
              <a:rPr lang="en-US" b="1" dirty="0">
                <a:solidFill>
                  <a:srgbClr val="00B050"/>
                </a:solidFill>
              </a:rPr>
              <a:t>q</a:t>
            </a:r>
            <a:r>
              <a:rPr lang="he-IL" b="1" dirty="0">
                <a:solidFill>
                  <a:srgbClr val="00B050"/>
                </a:solidFill>
              </a:rPr>
              <a:t> עם מספרים שלמים ומספר </a:t>
            </a:r>
            <a:r>
              <a:rPr lang="en-US" b="1" dirty="0">
                <a:solidFill>
                  <a:srgbClr val="00B050"/>
                </a:solidFill>
              </a:rPr>
              <a:t>x</a:t>
            </a:r>
            <a:r>
              <a:rPr lang="he-IL" b="1" dirty="0">
                <a:solidFill>
                  <a:srgbClr val="00B050"/>
                </a:solidFill>
              </a:rPr>
              <a:t>, מונה ומחזירה את מספר		// </a:t>
            </a:r>
          </a:p>
          <a:p>
            <a:pPr algn="r" defTabSz="432000">
              <a:spcBef>
                <a:spcPts val="200"/>
              </a:spcBef>
              <a:spcAft>
                <a:spcPts val="200"/>
              </a:spcAft>
            </a:pPr>
            <a:r>
              <a:rPr lang="he-IL" b="1" dirty="0">
                <a:solidFill>
                  <a:srgbClr val="00B050"/>
                </a:solidFill>
              </a:rPr>
              <a:t>			החזרות של </a:t>
            </a:r>
            <a:r>
              <a:rPr lang="en-US" b="1" dirty="0">
                <a:solidFill>
                  <a:srgbClr val="00B050"/>
                </a:solidFill>
              </a:rPr>
              <a:t>x</a:t>
            </a:r>
            <a:r>
              <a:rPr lang="he-IL" b="1" dirty="0">
                <a:solidFill>
                  <a:srgbClr val="00B050"/>
                </a:solidFill>
              </a:rPr>
              <a:t> בתור </a:t>
            </a:r>
            <a:r>
              <a:rPr lang="en-US" b="1" dirty="0">
                <a:solidFill>
                  <a:srgbClr val="00B050"/>
                </a:solidFill>
              </a:rPr>
              <a:t>q</a:t>
            </a:r>
            <a:r>
              <a:rPr lang="he-IL" b="1" dirty="0">
                <a:solidFill>
                  <a:srgbClr val="00B050"/>
                </a:solidFill>
              </a:rPr>
              <a:t>, ומוציאה את כל איברים הזהים ל- </a:t>
            </a:r>
            <a:r>
              <a:rPr lang="en-US" b="1" dirty="0">
                <a:solidFill>
                  <a:srgbClr val="00B050"/>
                </a:solidFill>
              </a:rPr>
              <a:t>x</a:t>
            </a:r>
            <a:r>
              <a:rPr lang="he-IL" b="1" dirty="0">
                <a:solidFill>
                  <a:srgbClr val="00B050"/>
                </a:solidFill>
              </a:rPr>
              <a:t>.						//</a:t>
            </a:r>
          </a:p>
          <a:p>
            <a:pPr algn="l" defTabSz="432000" rtl="0"/>
            <a:r>
              <a:rPr lang="en-US" sz="2000" b="1" dirty="0">
                <a:solidFill>
                  <a:srgbClr val="000000"/>
                </a:solidFill>
              </a:rPr>
              <a:t>	Queue&lt;Integer&gt; temp1 = new Queue&lt;Integer&gt;();</a:t>
            </a:r>
          </a:p>
          <a:p>
            <a:pPr algn="l" defTabSz="432000" rtl="0"/>
            <a:r>
              <a:rPr lang="en-US" sz="2000" b="1" dirty="0">
                <a:solidFill>
                  <a:srgbClr val="000000"/>
                </a:solidFill>
              </a:rPr>
              <a:t>	Queue&lt;Integer&gt; temp2 = clone(q);</a:t>
            </a:r>
          </a:p>
          <a:p>
            <a:pPr algn="l" defTabSz="432000" rtl="0"/>
            <a:endParaRPr lang="he-IL" sz="800" dirty="0"/>
          </a:p>
          <a:p>
            <a:pPr algn="l" defTabSz="432000" rtl="0"/>
            <a:r>
              <a:rPr lang="en-US" sz="2000" b="1" dirty="0"/>
              <a:t>	int </a:t>
            </a:r>
            <a:r>
              <a:rPr lang="en-US" sz="2000" b="1" dirty="0">
                <a:solidFill>
                  <a:srgbClr val="FFC000"/>
                </a:solidFill>
              </a:rPr>
              <a:t>count</a:t>
            </a:r>
            <a:r>
              <a:rPr lang="en-US" sz="2000" b="1" dirty="0"/>
              <a:t> ,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en-US" sz="2000" b="1" dirty="0"/>
              <a:t>;</a:t>
            </a:r>
          </a:p>
          <a:p>
            <a:pPr algn="l" defTabSz="432000" rtl="0"/>
            <a:r>
              <a:rPr lang="en-US" sz="2000" b="1" dirty="0"/>
              <a:t>	while (</a:t>
            </a:r>
            <a:r>
              <a:rPr lang="en-US" sz="800" b="1" dirty="0"/>
              <a:t> </a:t>
            </a:r>
            <a:r>
              <a:rPr lang="en-US" sz="2000" b="1" dirty="0"/>
              <a:t>!</a:t>
            </a:r>
            <a:r>
              <a:rPr lang="en-US" sz="800" b="1" dirty="0"/>
              <a:t> </a:t>
            </a:r>
            <a:r>
              <a:rPr lang="en-US" sz="2000" b="1" dirty="0" err="1"/>
              <a:t>q.isEmpty</a:t>
            </a:r>
            <a:r>
              <a:rPr lang="en-US" sz="2000" b="1" dirty="0"/>
              <a:t>(</a:t>
            </a:r>
            <a:r>
              <a:rPr lang="en-US" sz="800" b="1" dirty="0"/>
              <a:t> </a:t>
            </a:r>
            <a:r>
              <a:rPr lang="en-US" sz="2000" b="1" dirty="0"/>
              <a:t>))</a:t>
            </a:r>
          </a:p>
          <a:p>
            <a:pPr algn="l" defTabSz="432000" rtl="0"/>
            <a:r>
              <a:rPr lang="en-US" sz="2000" b="1" dirty="0"/>
              <a:t>	{</a:t>
            </a:r>
          </a:p>
          <a:p>
            <a:pPr algn="l" defTabSz="432000" rtl="0"/>
            <a:r>
              <a:rPr lang="en-US" sz="2000" b="1" dirty="0"/>
              <a:t>		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en-US" sz="2000" b="1" dirty="0"/>
              <a:t> = </a:t>
            </a:r>
            <a:r>
              <a:rPr lang="en-US" sz="2000" b="1" dirty="0" err="1"/>
              <a:t>q.remove</a:t>
            </a:r>
            <a:r>
              <a:rPr lang="en-US" sz="2000" b="1" dirty="0"/>
              <a:t>(</a:t>
            </a:r>
            <a:r>
              <a:rPr lang="en-US" sz="800" b="1" dirty="0"/>
              <a:t> </a:t>
            </a:r>
            <a:r>
              <a:rPr lang="en-US" sz="2000" b="1" dirty="0"/>
              <a:t>);</a:t>
            </a:r>
          </a:p>
          <a:p>
            <a:pPr algn="l" defTabSz="432000" rtl="0"/>
            <a:r>
              <a:rPr lang="en-US" sz="2000" b="1" dirty="0"/>
              <a:t>		</a:t>
            </a:r>
            <a:r>
              <a:rPr lang="en-US" sz="2000" b="1" dirty="0">
                <a:solidFill>
                  <a:srgbClr val="FFC000"/>
                </a:solidFill>
              </a:rPr>
              <a:t>count</a:t>
            </a:r>
            <a:r>
              <a:rPr lang="en-US" sz="2000" b="1" dirty="0"/>
              <a:t> = </a:t>
            </a:r>
            <a:r>
              <a:rPr lang="en-US" sz="2400" b="1" dirty="0" err="1">
                <a:solidFill>
                  <a:srgbClr val="FF66FF"/>
                </a:solidFill>
              </a:rPr>
              <a:t>countRemoveItem</a:t>
            </a:r>
            <a:r>
              <a:rPr lang="en-US" sz="2000" b="1" i="1" dirty="0"/>
              <a:t> </a:t>
            </a:r>
            <a:r>
              <a:rPr lang="en-US" sz="2000" b="1" dirty="0"/>
              <a:t>(q,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en-US" sz="2000" b="1" dirty="0"/>
              <a:t>);</a:t>
            </a:r>
          </a:p>
          <a:p>
            <a:pPr algn="l" defTabSz="432000" rtl="0"/>
            <a:r>
              <a:rPr lang="en-US" sz="2000" b="1" dirty="0"/>
              <a:t>		temp1.insert(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en-US" sz="2000" b="1" dirty="0"/>
              <a:t>);</a:t>
            </a:r>
          </a:p>
          <a:p>
            <a:pPr algn="l" defTabSz="432000" rtl="0"/>
            <a:r>
              <a:rPr lang="en-US" sz="2000" b="1" dirty="0"/>
              <a:t>		temp1.insert(</a:t>
            </a:r>
            <a:r>
              <a:rPr lang="en-US" sz="800" b="1" dirty="0"/>
              <a:t> </a:t>
            </a:r>
            <a:r>
              <a:rPr lang="en-US" sz="2000" b="1" dirty="0">
                <a:solidFill>
                  <a:srgbClr val="FFC000"/>
                </a:solidFill>
              </a:rPr>
              <a:t>count</a:t>
            </a:r>
            <a:r>
              <a:rPr lang="en-US" sz="800" b="1" dirty="0"/>
              <a:t> </a:t>
            </a:r>
            <a:r>
              <a:rPr lang="en-US" sz="2000" b="1" dirty="0"/>
              <a:t>);</a:t>
            </a:r>
          </a:p>
          <a:p>
            <a:pPr lvl="1" algn="l" defTabSz="432000" rtl="0"/>
            <a:r>
              <a:rPr lang="en-US" sz="2000" b="1" dirty="0"/>
              <a:t>}</a:t>
            </a:r>
            <a:endParaRPr lang="he-IL" sz="2000" b="1" dirty="0"/>
          </a:p>
          <a:p>
            <a:pPr algn="l" defTabSz="432000" rtl="0"/>
            <a:r>
              <a:rPr lang="en-US" sz="2000" b="1" dirty="0"/>
              <a:t>	while (</a:t>
            </a:r>
            <a:r>
              <a:rPr lang="en-US" sz="800" b="1" dirty="0"/>
              <a:t> </a:t>
            </a:r>
            <a:r>
              <a:rPr lang="en-US" sz="2000" b="1" dirty="0"/>
              <a:t>!</a:t>
            </a:r>
            <a:r>
              <a:rPr lang="en-US" sz="800" b="1" dirty="0"/>
              <a:t> </a:t>
            </a:r>
            <a:r>
              <a:rPr lang="en-US" sz="2000" b="1" dirty="0"/>
              <a:t>temp2.isEmpty(</a:t>
            </a:r>
            <a:r>
              <a:rPr lang="en-US" sz="800" b="1" dirty="0"/>
              <a:t> </a:t>
            </a:r>
            <a:r>
              <a:rPr lang="en-US" sz="2000" b="1" dirty="0"/>
              <a:t>))</a:t>
            </a:r>
          </a:p>
          <a:p>
            <a:pPr algn="l" defTabSz="432000" rtl="0"/>
            <a:r>
              <a:rPr lang="en-US" sz="2000" b="1" dirty="0"/>
              <a:t>		</a:t>
            </a:r>
            <a:r>
              <a:rPr lang="en-US" sz="2000" b="1" dirty="0" err="1"/>
              <a:t>q.insert</a:t>
            </a:r>
            <a:r>
              <a:rPr lang="en-US" sz="800" b="1" dirty="0"/>
              <a:t> </a:t>
            </a:r>
            <a:r>
              <a:rPr lang="en-US" sz="2000" b="1" dirty="0"/>
              <a:t>(temp2.remove(</a:t>
            </a:r>
            <a:r>
              <a:rPr lang="en-US" sz="800" b="1" dirty="0"/>
              <a:t> </a:t>
            </a:r>
            <a:r>
              <a:rPr lang="en-US" sz="2000" b="1" dirty="0"/>
              <a:t>));</a:t>
            </a:r>
          </a:p>
          <a:p>
            <a:pPr algn="l" defTabSz="432000" rtl="0"/>
            <a:r>
              <a:rPr lang="en-US" sz="2000" b="1" dirty="0"/>
              <a:t>	return temp1;</a:t>
            </a:r>
            <a:r>
              <a:rPr lang="he-IL" sz="2000" b="1" dirty="0">
                <a:solidFill>
                  <a:srgbClr val="000000"/>
                </a:solidFill>
              </a:rPr>
              <a:t> </a:t>
            </a:r>
          </a:p>
          <a:p>
            <a:pPr algn="l" defTabSz="432000" rtl="0"/>
            <a:r>
              <a:rPr lang="he-IL" sz="2000" b="1" dirty="0">
                <a:solidFill>
                  <a:srgbClr val="000000"/>
                </a:solidFill>
              </a:rPr>
              <a:t>{  </a:t>
            </a:r>
            <a:endParaRPr lang="he-IL" sz="2000" b="1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27A7862-0579-4B88-B6F5-1686C140B6B5}"/>
              </a:ext>
            </a:extLst>
          </p:cNvPr>
          <p:cNvSpPr/>
          <p:nvPr/>
        </p:nvSpPr>
        <p:spPr>
          <a:xfrm>
            <a:off x="6807200" y="790821"/>
            <a:ext cx="5226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/>
              <a:t>א.  </a:t>
            </a:r>
            <a:r>
              <a:rPr lang="he-IL" sz="2400" dirty="0"/>
              <a:t>הפעולה </a:t>
            </a:r>
            <a:r>
              <a:rPr lang="he-IL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תור</a:t>
            </a:r>
            <a:r>
              <a:rPr lang="he-IL" sz="2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_</a:t>
            </a:r>
            <a:r>
              <a:rPr lang="he-IL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לפי</a:t>
            </a:r>
            <a:r>
              <a:rPr lang="he-IL" sz="2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_</a:t>
            </a:r>
            <a:r>
              <a:rPr lang="he-IL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שכיחות</a:t>
            </a:r>
            <a:r>
              <a:rPr lang="he-IL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/>
              <a:t>(Q)</a:t>
            </a:r>
            <a:r>
              <a:rPr lang="he-IL" sz="2400" dirty="0"/>
              <a:t>: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7589649-F93F-496E-B1B0-B2F0AD4633CA}"/>
              </a:ext>
            </a:extLst>
          </p:cNvPr>
          <p:cNvSpPr/>
          <p:nvPr/>
        </p:nvSpPr>
        <p:spPr>
          <a:xfrm>
            <a:off x="4572000" y="2628230"/>
            <a:ext cx="74618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he-IL" sz="2400" b="1" dirty="0"/>
              <a:t>ב. 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 הפעולה הוא: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</a:t>
            </a:r>
            <a:r>
              <a:rPr lang="en-US" altLang="he-IL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he-IL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pPr defTabSz="360000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n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המספרים בתור.</a:t>
            </a:r>
          </a:p>
          <a:p>
            <a:pPr defTabSz="360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עבור </a:t>
            </a:r>
            <a:r>
              <a:rPr lang="he-IL" altLang="he-IL" sz="2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כל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מספר בתור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אנו מזמנים את הפעולה</a:t>
            </a:r>
          </a:p>
          <a:p>
            <a:pPr defTabSz="360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400" b="1" dirty="0" err="1">
                <a:solidFill>
                  <a:srgbClr val="FF66FF"/>
                </a:solidFill>
              </a:rPr>
              <a:t>countRemoveItem</a:t>
            </a:r>
            <a:r>
              <a:rPr lang="he-IL" sz="2400" dirty="0"/>
              <a:t> </a:t>
            </a:r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שלה הוא: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defTabSz="360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שאר הפעולות הן בסיסיות.</a:t>
            </a:r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8564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רֶקוּרְסְיָה ויעילות</a:t>
            </a:r>
            <a:endParaRPr lang="he-IL" dirty="0">
              <a:latin typeface="+mj-lt"/>
            </a:endParaRP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97588" y="1007388"/>
            <a:ext cx="9802368" cy="431447"/>
          </a:xfrm>
        </p:spPr>
        <p:txBody>
          <a:bodyPr/>
          <a:lstStyle/>
          <a:p>
            <a:r>
              <a:rPr lang="he-IL" altLang="he-IL" sz="4000" b="1" dirty="0"/>
              <a:t>ביבליוגרפיה: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284813" y="1632299"/>
            <a:ext cx="12084770" cy="3404396"/>
          </a:xfrm>
        </p:spPr>
        <p:txBody>
          <a:bodyPr>
            <a:normAutofit/>
          </a:bodyPr>
          <a:lstStyle/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 err="1"/>
              <a:t>ברנדס</a:t>
            </a:r>
            <a:r>
              <a:rPr lang="he-IL" sz="2800" dirty="0"/>
              <a:t>, ע. (2007). </a:t>
            </a:r>
            <a:r>
              <a:rPr lang="he-IL" sz="2800" i="1" dirty="0"/>
              <a:t>עיצוב תוכנה מבוסס עצמים</a:t>
            </a:r>
            <a:r>
              <a:rPr lang="he-IL" sz="2800" dirty="0"/>
              <a:t>. ירושלים: המרכז להוראת המדעים ע"ש עמוס דה-שליט (</a:t>
            </a:r>
            <a:r>
              <a:rPr lang="he-IL" sz="2800" dirty="0" err="1"/>
              <a:t>מל"מ</a:t>
            </a:r>
            <a:r>
              <a:rPr lang="he-IL" sz="2800" dirty="0"/>
              <a:t>), האוניברסיטה העברית בירושלים.</a:t>
            </a:r>
          </a:p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/>
              <a:t>פונק, ש' ושוורץ ש' (2020).   </a:t>
            </a:r>
            <a:r>
              <a:rPr lang="he-IL" sz="2800" i="1" dirty="0"/>
              <a:t>ספר-מדעי-המחשב  שער </a:t>
            </a:r>
            <a:r>
              <a:rPr lang="en-US" sz="2800" i="1" dirty="0"/>
              <a:t>I</a:t>
            </a:r>
            <a:r>
              <a:rPr lang="he-IL" sz="2800" i="1" dirty="0"/>
              <a:t>. 				</a:t>
            </a:r>
            <a:r>
              <a:rPr lang="he-IL" sz="2800" dirty="0"/>
              <a:t>הגוף המבצע: אורט ישראל. </a:t>
            </a:r>
            <a:r>
              <a:rPr lang="he-IL" sz="2800" b="1" dirty="0">
                <a:solidFill>
                  <a:schemeClr val="tx1">
                    <a:lumMod val="85000"/>
                  </a:schemeClr>
                </a:solidFill>
              </a:rPr>
              <a:t>ספר אינטרנטי</a:t>
            </a:r>
          </a:p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 err="1"/>
              <a:t>מינסטר</a:t>
            </a:r>
            <a:r>
              <a:rPr lang="he-IL" sz="2800" dirty="0"/>
              <a:t>, ד' וברנד ב' (2020). </a:t>
            </a:r>
            <a:r>
              <a:rPr lang="he-IL" sz="2800" i="1" dirty="0"/>
              <a:t>ספר-מדעי-המחשב  שער </a:t>
            </a:r>
            <a:r>
              <a:rPr lang="en-US" sz="2800" i="1" dirty="0"/>
              <a:t>II</a:t>
            </a:r>
            <a:r>
              <a:rPr lang="he-IL" sz="2800" i="1" dirty="0"/>
              <a:t>. 				</a:t>
            </a:r>
            <a:r>
              <a:rPr lang="he-IL" sz="2800" dirty="0"/>
              <a:t>הגוף המבצע: אורט ישראל. </a:t>
            </a:r>
            <a:r>
              <a:rPr lang="he-IL" sz="2800" b="1" dirty="0">
                <a:solidFill>
                  <a:schemeClr val="tx1">
                    <a:lumMod val="85000"/>
                  </a:schemeClr>
                </a:solidFill>
              </a:rPr>
              <a:t>ספר אינטרנטי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0B8282A-152E-4F3D-A4D0-6BC36E5D2199}"/>
              </a:ext>
            </a:extLst>
          </p:cNvPr>
          <p:cNvSpPr/>
          <p:nvPr/>
        </p:nvSpPr>
        <p:spPr>
          <a:xfrm>
            <a:off x="1844558" y="4927282"/>
            <a:ext cx="3451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End</a:t>
            </a:r>
            <a:endParaRPr lang="he-IL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4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2496457" y="1167549"/>
            <a:ext cx="8698301" cy="3087210"/>
          </a:xfrm>
        </p:spPr>
        <p:txBody>
          <a:bodyPr>
            <a:noAutofit/>
          </a:bodyPr>
          <a:lstStyle/>
          <a:p>
            <a:pPr marL="457200" indent="-457200" defTabSz="432000">
              <a:buFont typeface="+mj-lt"/>
              <a:buAutoNum type="arabicPeriod"/>
            </a:pPr>
            <a:r>
              <a:rPr lang="he-IL" sz="2800" dirty="0"/>
              <a:t>פרק 1 - בחינת בגרות 2020 – שאלה 4  (מחסנית) 				</a:t>
            </a:r>
            <a:r>
              <a:rPr lang="he-IL" sz="1000" dirty="0"/>
              <a:t> </a:t>
            </a:r>
            <a:r>
              <a:rPr lang="he-IL" sz="2800" dirty="0"/>
              <a:t>בחינת בגרות 2010 – שאלה 1  (מחסנית) </a:t>
            </a:r>
          </a:p>
          <a:p>
            <a:pPr marL="0" indent="0" defTabSz="432000">
              <a:buNone/>
            </a:pPr>
            <a:r>
              <a:rPr lang="he-IL" sz="2800" dirty="0"/>
              <a:t>2. </a:t>
            </a:r>
            <a:r>
              <a:rPr lang="he-IL" sz="1000" dirty="0"/>
              <a:t> </a:t>
            </a:r>
            <a:r>
              <a:rPr lang="he-IL" sz="2800" dirty="0"/>
              <a:t>פרק 2 - בחינת בגרות 2009 – שאלה 3  </a:t>
            </a:r>
            <a:r>
              <a:rPr lang="he-IL" sz="1000" dirty="0"/>
              <a:t> </a:t>
            </a:r>
            <a:r>
              <a:rPr lang="he-IL" sz="2800" dirty="0"/>
              <a:t>(תור)</a:t>
            </a:r>
          </a:p>
          <a:p>
            <a:pPr marL="0" indent="0" defTabSz="432000">
              <a:buNone/>
            </a:pPr>
            <a:r>
              <a:rPr lang="he-IL" sz="2800" dirty="0"/>
              <a:t>				בחינת בגרות 2006 – שאלה 1  (תור)</a:t>
            </a:r>
          </a:p>
          <a:p>
            <a:pPr marL="0" indent="0" defTabSz="432000">
              <a:buNone/>
            </a:pPr>
            <a:endParaRPr lang="he-IL" sz="2800" dirty="0"/>
          </a:p>
          <a:p>
            <a:pPr marL="0" indent="0" defTabSz="432000">
              <a:buNone/>
            </a:pPr>
            <a:r>
              <a:rPr lang="he-IL" sz="2800" dirty="0"/>
              <a:t>			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C1450FC-4C40-4C28-B2A9-857B58644A48}"/>
              </a:ext>
            </a:extLst>
          </p:cNvPr>
          <p:cNvSpPr/>
          <p:nvPr/>
        </p:nvSpPr>
        <p:spPr>
          <a:xfrm>
            <a:off x="27775" y="4867774"/>
            <a:ext cx="402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>
                <a:hlinkClick r:id="rId3"/>
              </a:rPr>
              <a:t>נלקח מהאתר: </a:t>
            </a:r>
            <a:r>
              <a:rPr lang="he-IL" sz="1200" dirty="0"/>
              <a:t> </a:t>
            </a:r>
            <a:r>
              <a:rPr lang="en-US" sz="1200" dirty="0">
                <a:hlinkClick r:id="rId4"/>
              </a:rPr>
              <a:t>https://gist.github.com/njang/2d318820030fcfb7804ecb43771a74e3</a:t>
            </a:r>
            <a:endParaRPr lang="he-IL" sz="1200" dirty="0"/>
          </a:p>
        </p:txBody>
      </p:sp>
      <p:pic>
        <p:nvPicPr>
          <p:cNvPr id="10" name="תמונה 9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73CFF9E-F659-4B24-B97F-54A002FAA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0" y="1788303"/>
            <a:ext cx="2533321" cy="31130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0B8B8E03-E1A4-4189-A877-B6185AD51ACD}"/>
              </a:ext>
            </a:extLst>
          </p:cNvPr>
          <p:cNvSpPr/>
          <p:nvPr/>
        </p:nvSpPr>
        <p:spPr>
          <a:xfrm>
            <a:off x="124137" y="863263"/>
            <a:ext cx="11953562" cy="280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400" dirty="0">
                <a:latin typeface="FbDavidNewPro-Regular"/>
              </a:rPr>
              <a:t>כתב/י פעולה חיצונית </a:t>
            </a:r>
            <a:r>
              <a:rPr lang="en-US" sz="2200" dirty="0" err="1"/>
              <a:t>isExist</a:t>
            </a:r>
            <a:r>
              <a:rPr lang="he-IL" sz="2400" dirty="0">
                <a:latin typeface="Times-Roman"/>
              </a:rPr>
              <a:t> </a:t>
            </a:r>
            <a:r>
              <a:rPr lang="he-IL" sz="2400" dirty="0">
                <a:latin typeface="FbDavidNewPro-Regular"/>
              </a:rPr>
              <a:t>בשפת</a:t>
            </a:r>
            <a:r>
              <a:rPr lang="en-US" sz="2400" dirty="0">
                <a:latin typeface="FbDavidNewPro-Regular"/>
              </a:rPr>
              <a:t> </a:t>
            </a:r>
            <a:r>
              <a:rPr lang="en-US" sz="2200" dirty="0"/>
              <a:t>Java</a:t>
            </a:r>
            <a:r>
              <a:rPr lang="en-US" sz="2400" dirty="0">
                <a:latin typeface="Times-Roman"/>
              </a:rPr>
              <a:t> </a:t>
            </a:r>
            <a:r>
              <a:rPr lang="he-IL" sz="2400" dirty="0">
                <a:latin typeface="FbDavidNewPro-Regular"/>
              </a:rPr>
              <a:t>או</a:t>
            </a:r>
            <a:r>
              <a:rPr lang="en-US" sz="2200" dirty="0" err="1"/>
              <a:t>IsExist</a:t>
            </a:r>
            <a:r>
              <a:rPr lang="en-US" sz="2400" dirty="0">
                <a:latin typeface="Times-Roman"/>
              </a:rPr>
              <a:t> </a:t>
            </a:r>
            <a:r>
              <a:rPr lang="he-IL" sz="2400" dirty="0">
                <a:latin typeface="Times-Roman"/>
              </a:rPr>
              <a:t> </a:t>
            </a:r>
            <a:r>
              <a:rPr lang="he-IL" sz="2400" dirty="0">
                <a:latin typeface="FbDavidNewPro-Regular"/>
              </a:rPr>
              <a:t>בשפת </a:t>
            </a:r>
            <a:r>
              <a:rPr lang="he-IL" sz="2200" dirty="0"/>
              <a:t>#</a:t>
            </a:r>
            <a:r>
              <a:rPr lang="en-US" sz="2200" dirty="0"/>
              <a:t>C</a:t>
            </a:r>
            <a:r>
              <a:rPr lang="he-IL" sz="2400" dirty="0">
                <a:latin typeface="Times-Roman"/>
              </a:rPr>
              <a:t>. </a:t>
            </a:r>
            <a:r>
              <a:rPr lang="he-IL" sz="2400" dirty="0">
                <a:latin typeface="FbDavidNewPro-Regular"/>
              </a:rPr>
              <a:t>הפעולה תקבל מספר - </a:t>
            </a:r>
            <a:r>
              <a:rPr lang="en-US" sz="2400" dirty="0"/>
              <a:t>num</a:t>
            </a:r>
            <a:r>
              <a:rPr lang="he-IL" sz="2400" dirty="0">
                <a:latin typeface="Times-Roman"/>
              </a:rPr>
              <a:t> </a:t>
            </a:r>
            <a:r>
              <a:rPr lang="he-IL" sz="2400" dirty="0">
                <a:latin typeface="FbDavidNewPro-Regular"/>
              </a:rPr>
              <a:t>מטיפוס שלם בין </a:t>
            </a:r>
            <a:r>
              <a:rPr lang="he-IL" sz="2400" dirty="0">
                <a:latin typeface="Times-Roman"/>
              </a:rPr>
              <a:t>0 </a:t>
            </a:r>
            <a:r>
              <a:rPr lang="he-IL" sz="2400" dirty="0">
                <a:latin typeface="FbDavidNewPro-Regular"/>
              </a:rPr>
              <a:t>ל־ </a:t>
            </a:r>
            <a:r>
              <a:rPr lang="he-IL" sz="2400" dirty="0">
                <a:latin typeface="Times-Roman"/>
              </a:rPr>
              <a:t>9 (</a:t>
            </a:r>
            <a:r>
              <a:rPr lang="he-IL" sz="2400" dirty="0">
                <a:latin typeface="FbDavidNewPro-Regular"/>
              </a:rPr>
              <a:t>כולל), ומחסנית - </a:t>
            </a:r>
            <a:r>
              <a:rPr lang="en-US" sz="2400" dirty="0">
                <a:latin typeface="FbDavidNewPro-Regular"/>
              </a:rPr>
              <a:t> </a:t>
            </a:r>
            <a:r>
              <a:rPr lang="en-US" sz="2400" dirty="0" err="1"/>
              <a:t>stk</a:t>
            </a:r>
            <a:r>
              <a:rPr lang="he-IL" sz="2400" dirty="0">
                <a:latin typeface="FbDavidNewPro-Regular"/>
              </a:rPr>
              <a:t>מטיפוס שלם. הפעולה תחזיר </a:t>
            </a:r>
            <a:r>
              <a:rPr lang="en-US" sz="2400" dirty="0"/>
              <a:t>true</a:t>
            </a:r>
            <a:r>
              <a:rPr lang="he-IL" sz="2400" dirty="0">
                <a:latin typeface="Times-Roman"/>
              </a:rPr>
              <a:t> </a:t>
            </a:r>
            <a:r>
              <a:rPr lang="he-IL" sz="2400" dirty="0">
                <a:latin typeface="FbDavidNewPro-Regular"/>
              </a:rPr>
              <a:t>אם יש במחסנית מספר שסִפרת האחדות שלו שווה למספר </a:t>
            </a:r>
            <a:r>
              <a:rPr lang="en-US" sz="2400" dirty="0"/>
              <a:t>num</a:t>
            </a:r>
            <a:r>
              <a:rPr lang="he-IL" sz="2400" dirty="0">
                <a:latin typeface="Times-Roman"/>
              </a:rPr>
              <a:t>, </a:t>
            </a:r>
            <a:r>
              <a:rPr lang="he-IL" sz="2400" dirty="0">
                <a:latin typeface="FbDavidNewPro-Regular"/>
              </a:rPr>
              <a:t>אחרת היא תחזיר </a:t>
            </a:r>
            <a:r>
              <a:rPr lang="en-US" sz="2400" dirty="0"/>
              <a:t>false</a:t>
            </a:r>
            <a:r>
              <a:rPr lang="he-IL" sz="2400" dirty="0">
                <a:latin typeface="Times-Roman"/>
              </a:rPr>
              <a:t>.</a:t>
            </a:r>
            <a:endParaRPr lang="en-US" sz="2400" dirty="0">
              <a:latin typeface="Times-Roman"/>
            </a:endParaRPr>
          </a:p>
          <a:p>
            <a:pPr algn="just">
              <a:lnSpc>
                <a:spcPct val="150000"/>
              </a:lnSpc>
            </a:pPr>
            <a:r>
              <a:rPr lang="he-IL" sz="2400" dirty="0">
                <a:latin typeface="FbDavidNewPro-Regular"/>
              </a:rPr>
              <a:t>הנח/י שהמספרים במחסנית</a:t>
            </a:r>
            <a:r>
              <a:rPr lang="en-US" sz="2400" dirty="0" err="1"/>
              <a:t>stk</a:t>
            </a:r>
            <a:r>
              <a:rPr lang="en-US" sz="2400" dirty="0">
                <a:latin typeface="Times-Roman"/>
              </a:rPr>
              <a:t> </a:t>
            </a:r>
            <a:r>
              <a:rPr lang="he-IL" sz="2400" dirty="0">
                <a:latin typeface="Times-Roman"/>
              </a:rPr>
              <a:t> </a:t>
            </a:r>
            <a:r>
              <a:rPr lang="he-IL" sz="2400" dirty="0">
                <a:latin typeface="FbDavidNewPro-Regular"/>
              </a:rPr>
              <a:t>אינם שליליים.</a:t>
            </a:r>
          </a:p>
          <a:p>
            <a:pPr algn="just">
              <a:lnSpc>
                <a:spcPct val="150000"/>
              </a:lnSpc>
            </a:pPr>
            <a:r>
              <a:rPr lang="he-IL" sz="2400" dirty="0">
                <a:latin typeface="FbDavidNewPro-Regular"/>
              </a:rPr>
              <a:t>דוגמה: עבור</a:t>
            </a:r>
            <a:r>
              <a:rPr lang="en-US" sz="2400" dirty="0">
                <a:latin typeface="FbDavidNewPro-Regular"/>
              </a:rPr>
              <a:t> </a:t>
            </a:r>
            <a:r>
              <a:rPr lang="en-US" sz="2400" dirty="0"/>
              <a:t>num</a:t>
            </a:r>
            <a:r>
              <a:rPr lang="en-US" sz="2400" dirty="0">
                <a:latin typeface="Times-Roman"/>
              </a:rPr>
              <a:t> </a:t>
            </a:r>
            <a:r>
              <a:rPr lang="he-IL" sz="2400" dirty="0">
                <a:latin typeface="FbDavidNewPro-Regular"/>
              </a:rPr>
              <a:t>שווה ל־ </a:t>
            </a:r>
            <a:r>
              <a:rPr lang="he-IL" sz="2400" dirty="0">
                <a:latin typeface="Times-Roman"/>
              </a:rPr>
              <a:t>8 </a:t>
            </a:r>
            <a:r>
              <a:rPr lang="he-IL" sz="2400" dirty="0">
                <a:latin typeface="FbDavidNewPro-Regular"/>
              </a:rPr>
              <a:t>והמחסנית</a:t>
            </a:r>
            <a:r>
              <a:rPr lang="en-US" sz="2400" dirty="0" err="1"/>
              <a:t>stk</a:t>
            </a:r>
            <a:r>
              <a:rPr lang="en-US" sz="2400" dirty="0">
                <a:latin typeface="Times-Roman"/>
              </a:rPr>
              <a:t> </a:t>
            </a:r>
            <a:r>
              <a:rPr lang="he-IL" sz="2400" dirty="0">
                <a:latin typeface="Times-Roman"/>
              </a:rPr>
              <a:t> </a:t>
            </a:r>
            <a:r>
              <a:rPr lang="he-IL" sz="2400" dirty="0">
                <a:latin typeface="FbDavidNewPro-Regular"/>
              </a:rPr>
              <a:t>שלפניך:</a:t>
            </a:r>
          </a:p>
        </p:txBody>
      </p:sp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4א' – בגרות 2020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74D9A86-7E78-4E12-BF05-AF2EB6A0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7" y="2922675"/>
            <a:ext cx="3795495" cy="2089144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7C222D2A-5AEC-4BAA-9600-B142CEF25778}"/>
              </a:ext>
            </a:extLst>
          </p:cNvPr>
          <p:cNvSpPr/>
          <p:nvPr/>
        </p:nvSpPr>
        <p:spPr>
          <a:xfrm>
            <a:off x="505137" y="3316140"/>
            <a:ext cx="115725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dirty="0">
              <a:latin typeface="FbDavidNewPro-Regular"/>
            </a:endParaRPr>
          </a:p>
          <a:p>
            <a:pPr>
              <a:lnSpc>
                <a:spcPct val="150000"/>
              </a:lnSpc>
            </a:pPr>
            <a:r>
              <a:rPr lang="he-IL" sz="2400" dirty="0"/>
              <a:t>	הפעולה תחזיר </a:t>
            </a:r>
            <a:r>
              <a:rPr lang="en-US" sz="2400" dirty="0"/>
              <a:t>true</a:t>
            </a:r>
            <a:r>
              <a:rPr lang="he-IL" sz="2400" dirty="0"/>
              <a:t>,</a:t>
            </a:r>
            <a:r>
              <a:rPr lang="en-US" sz="2400" dirty="0"/>
              <a:t> </a:t>
            </a:r>
            <a:r>
              <a:rPr lang="he-IL" sz="2400" dirty="0"/>
              <a:t>משום שבמחסנית יש מספר 568 שספרת </a:t>
            </a:r>
          </a:p>
          <a:p>
            <a:r>
              <a:rPr lang="he-IL" sz="2400" dirty="0"/>
              <a:t>	האחדות שלו היא 8 .</a:t>
            </a:r>
          </a:p>
          <a:p>
            <a:endParaRPr lang="he-IL" sz="2400" dirty="0"/>
          </a:p>
          <a:p>
            <a:endParaRPr lang="he-IL" sz="2400" dirty="0"/>
          </a:p>
          <a:p>
            <a:r>
              <a:rPr lang="he-IL" sz="2400" dirty="0"/>
              <a:t>				  הערה: </a:t>
            </a:r>
            <a:r>
              <a:rPr lang="he-IL" sz="2400" b="1" u="sng" dirty="0"/>
              <a:t>חובה</a:t>
            </a:r>
            <a:r>
              <a:rPr lang="he-IL" sz="2400" dirty="0"/>
              <a:t> לשמור על מבנה המחסנית עם סיום הפעולה.</a:t>
            </a:r>
          </a:p>
        </p:txBody>
      </p:sp>
    </p:spTree>
    <p:extLst>
      <p:ext uri="{BB962C8B-B14F-4D97-AF65-F5344CB8AC3E}">
        <p14:creationId xmlns:p14="http://schemas.microsoft.com/office/powerpoint/2010/main" val="37761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155448"/>
            <a:ext cx="8204200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4א' – בגרות 2020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7C222D2A-5AEC-4BAA-9600-B142CEF25778}"/>
              </a:ext>
            </a:extLst>
          </p:cNvPr>
          <p:cNvSpPr/>
          <p:nvPr/>
        </p:nvSpPr>
        <p:spPr>
          <a:xfrm>
            <a:off x="114302" y="1031145"/>
            <a:ext cx="11925298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60000" rtl="0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public static </a:t>
            </a:r>
            <a:r>
              <a:rPr lang="en-US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boolean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isExist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(Stack&lt;Integer&gt; </a:t>
            </a:r>
            <a:r>
              <a:rPr lang="en-US" sz="2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stk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int num) {	</a:t>
            </a:r>
          </a:p>
          <a:p>
            <a:pPr defTabSz="360000"/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הפעולה מקבלת מספר - </a:t>
            </a:r>
            <a:r>
              <a:rPr lang="en-US" sz="2000" dirty="0">
                <a:solidFill>
                  <a:srgbClr val="00B050"/>
                </a:solidFill>
              </a:rPr>
              <a:t>num</a:t>
            </a:r>
            <a:r>
              <a:rPr lang="he-IL" sz="2000" dirty="0">
                <a:solidFill>
                  <a:srgbClr val="00B050"/>
                </a:solidFill>
                <a:latin typeface="Times-Roman"/>
              </a:rPr>
              <a:t> 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מטיפוס שלם בין </a:t>
            </a:r>
            <a:r>
              <a:rPr lang="he-IL" sz="2000" dirty="0">
                <a:solidFill>
                  <a:srgbClr val="00B050"/>
                </a:solidFill>
                <a:latin typeface="Times-Roman"/>
              </a:rPr>
              <a:t>0 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ל־ </a:t>
            </a:r>
            <a:r>
              <a:rPr lang="he-IL" sz="2000" dirty="0">
                <a:solidFill>
                  <a:srgbClr val="00B050"/>
                </a:solidFill>
                <a:latin typeface="Times-Roman"/>
              </a:rPr>
              <a:t>9 (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כולל), ומחסנית - </a:t>
            </a:r>
            <a:r>
              <a:rPr lang="en-US" sz="2000" dirty="0">
                <a:solidFill>
                  <a:srgbClr val="00B050"/>
                </a:solidFill>
                <a:latin typeface="FbDavidNewPro-Regular"/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stk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מטיפוס שלם. 	ומחזירה			//</a:t>
            </a:r>
          </a:p>
          <a:p>
            <a:pPr defTabSz="360000"/>
            <a:r>
              <a:rPr lang="en-US" sz="2000" dirty="0">
                <a:solidFill>
                  <a:srgbClr val="00B050"/>
                </a:solidFill>
              </a:rPr>
              <a:t>true</a:t>
            </a:r>
            <a:r>
              <a:rPr lang="he-IL" sz="2000" dirty="0">
                <a:solidFill>
                  <a:srgbClr val="00B050"/>
                </a:solidFill>
                <a:latin typeface="Times-Roman"/>
              </a:rPr>
              <a:t> 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אם יש במחסנית מספר שסִפרת האחדות שלו שווה למספר </a:t>
            </a:r>
            <a:r>
              <a:rPr lang="en-US" sz="2000" dirty="0">
                <a:solidFill>
                  <a:srgbClr val="00B050"/>
                </a:solidFill>
              </a:rPr>
              <a:t>num</a:t>
            </a:r>
            <a:r>
              <a:rPr lang="he-IL" sz="2000" dirty="0">
                <a:solidFill>
                  <a:srgbClr val="00B050"/>
                </a:solidFill>
                <a:latin typeface="Times-Roman"/>
              </a:rPr>
              <a:t>, 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אחרת היא תחזיר </a:t>
            </a:r>
            <a:r>
              <a:rPr lang="en-US" sz="2000" dirty="0">
                <a:solidFill>
                  <a:srgbClr val="00B050"/>
                </a:solidFill>
              </a:rPr>
              <a:t>false</a:t>
            </a:r>
            <a:r>
              <a:rPr lang="he-IL" sz="2000" dirty="0">
                <a:solidFill>
                  <a:srgbClr val="00B050"/>
                </a:solidFill>
                <a:latin typeface="Times-Roman"/>
              </a:rPr>
              <a:t>.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 				//</a:t>
            </a:r>
            <a:endParaRPr lang="en-US" sz="2000" dirty="0">
              <a:solidFill>
                <a:srgbClr val="00B050"/>
              </a:solidFill>
              <a:latin typeface="FbDavidNewPro-Regular"/>
            </a:endParaRPr>
          </a:p>
          <a:p>
            <a:pPr algn="l" defTabSz="360000" rtl="0"/>
            <a:endParaRPr lang="en-US" sz="800" dirty="0">
              <a:solidFill>
                <a:srgbClr val="00B050"/>
              </a:solidFill>
              <a:latin typeface="FbDavidNewPro-Regular"/>
            </a:endParaRPr>
          </a:p>
          <a:p>
            <a:pPr algn="l" defTabSz="360000" rtl="0">
              <a:spcBef>
                <a:spcPts val="600"/>
              </a:spcBef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if (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stk.isEmpty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())</a:t>
            </a:r>
          </a:p>
          <a:p>
            <a:pPr algn="l" defTabSz="360000" rtl="0">
              <a:spcBef>
                <a:spcPts val="200"/>
              </a:spcBef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	return false;</a:t>
            </a:r>
            <a:endParaRPr lang="he-IL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l" defTabSz="360000" rtl="0">
              <a:spcBef>
                <a:spcPts val="200"/>
              </a:spcBef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int x =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stk.pop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();</a:t>
            </a:r>
          </a:p>
          <a:p>
            <a:pPr algn="l" defTabSz="360000" rtl="0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if (x</a:t>
            </a:r>
            <a:r>
              <a:rPr lang="en-US" sz="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%</a:t>
            </a:r>
            <a:r>
              <a:rPr lang="en-US" sz="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10 == num) </a:t>
            </a:r>
          </a:p>
          <a:p>
            <a:pPr algn="l" defTabSz="360000" rtl="0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{</a:t>
            </a:r>
            <a:endParaRPr lang="he-IL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l" defTabSz="360000" rtl="0">
              <a:spcAft>
                <a:spcPts val="200"/>
              </a:spcAft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	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stk.push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(x);</a:t>
            </a:r>
          </a:p>
          <a:p>
            <a:pPr algn="l" defTabSz="360000" rtl="0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	return true;</a:t>
            </a:r>
          </a:p>
          <a:p>
            <a:pPr algn="l" defTabSz="360000" rtl="0">
              <a:spcAft>
                <a:spcPts val="200"/>
              </a:spcAft>
            </a:pPr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{</a:t>
            </a:r>
          </a:p>
          <a:p>
            <a:pPr algn="l" defTabSz="360000" rtl="0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boolean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flag = </a:t>
            </a:r>
            <a:r>
              <a:rPr lang="en-US" sz="2000" b="1" dirty="0" err="1">
                <a:solidFill>
                  <a:srgbClr val="FFC000"/>
                </a:solidFill>
              </a:rPr>
              <a:t>isExist</a:t>
            </a:r>
            <a:r>
              <a:rPr lang="en-US" sz="2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stk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num);</a:t>
            </a:r>
          </a:p>
          <a:p>
            <a:pPr algn="l" defTabSz="360000" rtl="0">
              <a:spcBef>
                <a:spcPts val="200"/>
              </a:spcBef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stk.push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(x);</a:t>
            </a:r>
          </a:p>
          <a:p>
            <a:pPr algn="l" defTabSz="360000" rtl="0">
              <a:spcBef>
                <a:spcPts val="200"/>
              </a:spcBef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return flag;</a:t>
            </a:r>
          </a:p>
          <a:p>
            <a:pPr algn="l" defTabSz="360000" rtl="0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}</a:t>
            </a:r>
          </a:p>
          <a:p>
            <a:pPr algn="l" defTabSz="360000" rtl="0"/>
            <a:endParaRPr lang="he-IL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C0D53B0-C232-4285-A656-1B746F48B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96239"/>
            <a:ext cx="78409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 הפעולה הוא: 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המספרים במחסנית </a:t>
            </a:r>
            <a:r>
              <a:rPr lang="en-US" altLang="he-I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stk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במקרה הגרוע, אנו עוברים על כל מספרי המחסנית פעמיים (רקורסיה) לצורך מציאת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בספרת האחדות במספרים. שאר הפעולות הן בסיסיות.</a:t>
            </a:r>
          </a:p>
          <a:p>
            <a:pPr algn="r" defTabSz="432000" rtl="1" eaLnBrk="1" hangingPunct="1"/>
            <a:endParaRPr lang="he-IL" altLang="he-I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74D9A86-7E78-4E12-BF05-AF2EB6A0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68" y="4130538"/>
            <a:ext cx="3159580" cy="17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155448"/>
            <a:ext cx="8204200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4ב' – בגרות 2020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B8B8E03-E1A4-4189-A877-B6185AD51ACD}"/>
              </a:ext>
            </a:extLst>
          </p:cNvPr>
          <p:cNvSpPr/>
          <p:nvPr/>
        </p:nvSpPr>
        <p:spPr>
          <a:xfrm>
            <a:off x="124137" y="875448"/>
            <a:ext cx="11953562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400" dirty="0"/>
              <a:t>לשם פתרון סעיף זה בלבד תוכל להשתמש בפעולה שלפניך ללא צורך לממש:</a:t>
            </a:r>
            <a:endParaRPr lang="he-IL" sz="2400" dirty="0">
              <a:latin typeface="FbDavidNewPro-Regular"/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483D10C4-0D16-44BA-A7FD-7A1CF6675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69734"/>
              </p:ext>
            </p:extLst>
          </p:nvPr>
        </p:nvGraphicFramePr>
        <p:xfrm>
          <a:off x="124138" y="1625131"/>
          <a:ext cx="11953562" cy="29652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485056301"/>
                    </a:ext>
                  </a:extLst>
                </a:gridCol>
                <a:gridCol w="8010212">
                  <a:extLst>
                    <a:ext uri="{9D8B030D-6E8A-4147-A177-3AD203B41FA5}">
                      <a16:colId xmlns:a16="http://schemas.microsoft.com/office/drawing/2014/main" val="2208035998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u="none" strike="noStrike" baseline="0" dirty="0">
                          <a:solidFill>
                            <a:schemeClr val="bg1"/>
                          </a:solidFill>
                          <a:latin typeface="FbDavidNewPro-Bold"/>
                        </a:rPr>
                        <a:t>תיאור הפעולה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400" b="1" i="0" u="none" strike="noStrike" baseline="0" dirty="0">
                          <a:solidFill>
                            <a:schemeClr val="bg1"/>
                          </a:solidFill>
                          <a:latin typeface="FbDavidNewPro-Bold"/>
                        </a:rPr>
                        <a:t>כותרת הפעולה</a:t>
                      </a:r>
                      <a:endParaRPr lang="he-IL" sz="2400" b="1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603557"/>
                  </a:ext>
                </a:extLst>
              </a:tr>
              <a:tr h="1026629">
                <a:tc>
                  <a:txBody>
                    <a:bodyPr/>
                    <a:lstStyle/>
                    <a:p>
                      <a:r>
                        <a:rPr 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הפעולה מקבלת מחסנית</a:t>
                      </a:r>
                    </a:p>
                    <a:p>
                      <a:r>
                        <a:rPr 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מטיפוס שלם ומחזירה העתק מדויק של המחסנית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בלי לשנות את המחסנית המקורית.</a:t>
                      </a:r>
                      <a:endParaRPr lang="he-IL" sz="2400" b="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בשפת </a:t>
                      </a: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Java</a:t>
                      </a:r>
                      <a:r>
                        <a:rPr lang="he-IL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lang="en-US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>
                        <a:spcAft>
                          <a:spcPts val="1200"/>
                        </a:spcAft>
                      </a:pP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public static Stack &lt;Integer&gt;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clone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Stack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lang="en-US" sz="2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Integer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s</a:t>
                      </a:r>
                      <a:r>
                        <a:rPr lang="en-US" sz="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e-IL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e-IL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בשפת #</a:t>
                      </a: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he-IL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lang="en-US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public static Stack &lt;int&gt;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Clone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Stack &lt;int&gt; s )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918970"/>
                  </a:ext>
                </a:extLst>
              </a:tr>
              <a:tr h="522515">
                <a:tc gridSpan="2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2400" b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סדר הגודל של הפעולה </a:t>
                      </a:r>
                      <a:r>
                        <a:rPr lang="en-US" sz="2400" b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clone</a:t>
                      </a:r>
                      <a:r>
                        <a:rPr lang="he-IL" sz="2400" b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הוא: </a:t>
                      </a:r>
                      <a:r>
                        <a:rPr lang="en-US" altLang="he-IL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O(n)</a:t>
                      </a:r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23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5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155448"/>
            <a:ext cx="8204200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4ב' – בגרות 2020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5BFA8BB3-2ABB-43D7-8A24-3F84D69DAF3D}"/>
              </a:ext>
            </a:extLst>
          </p:cNvPr>
          <p:cNvSpPr/>
          <p:nvPr/>
        </p:nvSpPr>
        <p:spPr>
          <a:xfrm>
            <a:off x="-134188" y="895794"/>
            <a:ext cx="122046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/>
              <a:t>נגדיר: הספרה המשמעותית במספר היא הספרה הכי שמאלית שלו.</a:t>
            </a:r>
          </a:p>
          <a:p>
            <a:r>
              <a:rPr lang="he-IL" sz="2400" dirty="0"/>
              <a:t>לדוגמה הספרה 3 היא הספרה המשמעותית במספר 32, והספרה 5 היא הספרה המשמעותית במספר 541.</a:t>
            </a:r>
          </a:p>
          <a:p>
            <a:r>
              <a:rPr lang="he-IL" sz="2400" dirty="0"/>
              <a:t>כתב/י שאילתה חיצונית</a:t>
            </a:r>
            <a:r>
              <a:rPr lang="en-US" sz="2400" dirty="0"/>
              <a:t> </a:t>
            </a:r>
            <a:r>
              <a:rPr lang="en-US" sz="2400" dirty="0" err="1"/>
              <a:t>allExist</a:t>
            </a:r>
            <a:r>
              <a:rPr lang="en-US" sz="2400" dirty="0"/>
              <a:t> </a:t>
            </a:r>
            <a:r>
              <a:rPr lang="he-IL" sz="2400" dirty="0"/>
              <a:t>בשפת </a:t>
            </a:r>
            <a:r>
              <a:rPr lang="en-US" sz="2400" dirty="0"/>
              <a:t>Java </a:t>
            </a:r>
            <a:r>
              <a:rPr lang="he-IL" sz="2400" dirty="0"/>
              <a:t> או </a:t>
            </a:r>
            <a:r>
              <a:rPr lang="en-US" sz="2400" dirty="0" err="1"/>
              <a:t>AllExist</a:t>
            </a:r>
            <a:r>
              <a:rPr lang="en-US" sz="2400" dirty="0"/>
              <a:t> </a:t>
            </a:r>
            <a:r>
              <a:rPr lang="he-IL" sz="2400" dirty="0"/>
              <a:t> </a:t>
            </a:r>
            <a:r>
              <a:rPr lang="he-IL" sz="2400" dirty="0">
                <a:latin typeface="FbDavidNewPro-Regular"/>
              </a:rPr>
              <a:t>בשפת </a:t>
            </a:r>
            <a:r>
              <a:rPr lang="he-IL" sz="2200" dirty="0"/>
              <a:t>#</a:t>
            </a:r>
            <a:r>
              <a:rPr lang="en-US" sz="2200" dirty="0"/>
              <a:t>C</a:t>
            </a:r>
            <a:r>
              <a:rPr lang="he-IL" sz="2400" dirty="0">
                <a:latin typeface="Times-Roman"/>
              </a:rPr>
              <a:t>, </a:t>
            </a:r>
            <a:r>
              <a:rPr lang="he-IL" sz="2400" dirty="0"/>
              <a:t>המקבלת מחסנית </a:t>
            </a:r>
            <a:r>
              <a:rPr lang="en-US" sz="2400" dirty="0" err="1"/>
              <a:t>stk</a:t>
            </a:r>
            <a:r>
              <a:rPr lang="en-US" sz="2400" dirty="0"/>
              <a:t> </a:t>
            </a:r>
            <a:r>
              <a:rPr lang="he-IL" sz="2400" dirty="0"/>
              <a:t> שאינה ריקה, מטיפוס שלם. הפעולה תחזיר </a:t>
            </a:r>
            <a:r>
              <a:rPr lang="en-US" sz="2400" dirty="0"/>
              <a:t>true</a:t>
            </a:r>
            <a:r>
              <a:rPr lang="he-IL" sz="2400" dirty="0"/>
              <a:t> אם כל הספרות המשמעותיות במספרים שבמחסנית מופיעות בספרת ה</a:t>
            </a:r>
            <a:r>
              <a:rPr lang="he-IL" sz="2400" u="sng" dirty="0"/>
              <a:t>אחדות</a:t>
            </a:r>
            <a:r>
              <a:rPr lang="he-IL" sz="2400" dirty="0"/>
              <a:t> במספרים כלשהם במחסנית, אחרת היא תחזיר </a:t>
            </a:r>
            <a:r>
              <a:rPr lang="en-US" sz="2400" dirty="0"/>
              <a:t>false</a:t>
            </a:r>
            <a:r>
              <a:rPr lang="he-IL" sz="2400" dirty="0"/>
              <a:t>.</a:t>
            </a:r>
            <a:endParaRPr lang="en-US" sz="2400" dirty="0"/>
          </a:p>
          <a:p>
            <a:r>
              <a:rPr lang="he-IL" sz="2400" dirty="0"/>
              <a:t>הנח/י שהמספרים במחסנית</a:t>
            </a:r>
            <a:r>
              <a:rPr lang="en-US" sz="2400" dirty="0" err="1"/>
              <a:t>stk</a:t>
            </a:r>
            <a:r>
              <a:rPr lang="en-US" sz="2400" dirty="0"/>
              <a:t> </a:t>
            </a:r>
            <a:r>
              <a:rPr lang="he-IL" sz="2400" dirty="0"/>
              <a:t> אינם שליליים.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B788D24-ED9F-4BEC-911D-7D69118DA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189" y="3463506"/>
            <a:ext cx="2524477" cy="1943371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B2838ED-7D74-4A7C-ADD5-47FDAEB8B663}"/>
              </a:ext>
            </a:extLst>
          </p:cNvPr>
          <p:cNvSpPr/>
          <p:nvPr/>
        </p:nvSpPr>
        <p:spPr>
          <a:xfrm>
            <a:off x="6439901" y="3522640"/>
            <a:ext cx="5470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דוגמה: עבור המחסנית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stk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שלפניך:</a:t>
            </a:r>
          </a:p>
          <a:p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תחזיר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true </a:t>
            </a:r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כי כל הספרות המשמעותיות במספרים שבמחסנית — 7 , 5 , 2 , 1 — מופיעות בספרת האחדות במספרים שבמחסנית.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1D3F2BA-353F-41AC-8E12-BE1C52FF102D}"/>
              </a:ext>
            </a:extLst>
          </p:cNvPr>
          <p:cNvSpPr/>
          <p:nvPr/>
        </p:nvSpPr>
        <p:spPr>
          <a:xfrm>
            <a:off x="-134189" y="5087962"/>
            <a:ext cx="84780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			</a:t>
            </a:r>
            <a:r>
              <a:rPr lang="he-IL" sz="2000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דוגמה נוספת</a:t>
            </a:r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: עבור המחסנית </a:t>
            </a:r>
            <a:r>
              <a:rPr lang="en-US" sz="2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stk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שלפניך:</a:t>
            </a:r>
          </a:p>
          <a:p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הפעולה תחזיר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false </a:t>
            </a:r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כי מתוך הספרות המשמעותיות במחסנית </a:t>
            </a:r>
            <a:r>
              <a:rPr lang="he-IL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—</a:t>
            </a:r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5 , 2 , 1 </a:t>
            </a:r>
            <a:r>
              <a:rPr lang="he-IL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—</a:t>
            </a:r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</a:t>
            </a:r>
          </a:p>
          <a:p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הספרה 2 אינה מופיעה בספרת האחדות בשום מספר מן המספרים    </a:t>
            </a:r>
          </a:p>
          <a:p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 שבמחסנית.</a:t>
            </a:r>
          </a:p>
          <a:p>
            <a:r>
              <a:rPr lang="he-IL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	     הערה: אפשר להשתמש בפעולה שכתבת בסעיף א.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4097854-81BB-4BB7-A340-A9E15CFAC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95" y="3667690"/>
            <a:ext cx="2495898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3281B75F-B974-4736-8F75-05EF018E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155448"/>
            <a:ext cx="8204200" cy="720000"/>
          </a:xfrm>
        </p:spPr>
        <p:txBody>
          <a:bodyPr rtlCol="0"/>
          <a:lstStyle/>
          <a:p>
            <a:pPr algn="ctr" defTabSz="432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4ב' – בגרות 2020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41335F89-CF86-4DE4-9A2F-C27217CCE9FF}"/>
              </a:ext>
            </a:extLst>
          </p:cNvPr>
          <p:cNvSpPr/>
          <p:nvPr/>
        </p:nvSpPr>
        <p:spPr>
          <a:xfrm>
            <a:off x="175080" y="1487357"/>
            <a:ext cx="98833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32000" rtl="0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public static int </a:t>
            </a:r>
            <a:r>
              <a:rPr lang="en-US" sz="2400" b="1" dirty="0" err="1">
                <a:solidFill>
                  <a:srgbClr val="FF66FF"/>
                </a:solidFill>
              </a:rPr>
              <a:t>mostValuedDigit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 int x )</a:t>
            </a:r>
          </a:p>
          <a:p>
            <a:pPr algn="l" defTabSz="432000" rtl="0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{	</a:t>
            </a:r>
          </a:p>
          <a:p>
            <a:pPr defTabSz="432000">
              <a:lnSpc>
                <a:spcPct val="150000"/>
              </a:lnSpc>
            </a:pP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השאילתה מקבלת מספר </a:t>
            </a:r>
            <a:r>
              <a:rPr lang="en-US" sz="2000" dirty="0">
                <a:solidFill>
                  <a:srgbClr val="00B050"/>
                </a:solidFill>
              </a:rPr>
              <a:t>x</a:t>
            </a:r>
            <a:r>
              <a:rPr lang="he-IL" sz="2000" dirty="0">
                <a:solidFill>
                  <a:srgbClr val="00B050"/>
                </a:solidFill>
                <a:latin typeface="Times-Roman"/>
              </a:rPr>
              <a:t> </a:t>
            </a:r>
            <a:r>
              <a:rPr lang="he-IL" sz="2000" dirty="0">
                <a:solidFill>
                  <a:srgbClr val="00B050"/>
                </a:solidFill>
                <a:latin typeface="FbDavidNewPro-Regular"/>
              </a:rPr>
              <a:t>מטיפוס שלם ומחזירה את הספרה המשמעותית במספר. 	//</a:t>
            </a:r>
          </a:p>
          <a:p>
            <a:pPr defTabSz="432000">
              <a:lnSpc>
                <a:spcPct val="150000"/>
              </a:lnSpc>
            </a:pPr>
            <a:endParaRPr lang="en-US" sz="800" dirty="0">
              <a:solidFill>
                <a:srgbClr val="00B050"/>
              </a:solidFill>
              <a:latin typeface="FbDavidNewPro-Regular"/>
            </a:endParaRPr>
          </a:p>
          <a:p>
            <a:pPr algn="l" defTabSz="432000" rtl="0">
              <a:lnSpc>
                <a:spcPct val="150000"/>
              </a:lnSpc>
            </a:pPr>
            <a:r>
              <a:rPr lang="en-US" sz="2400" dirty="0"/>
              <a:t>	if ( x &lt; 10 )</a:t>
            </a:r>
          </a:p>
          <a:p>
            <a:pPr algn="l" defTabSz="432000" rtl="0">
              <a:lnSpc>
                <a:spcPct val="150000"/>
              </a:lnSpc>
            </a:pPr>
            <a:r>
              <a:rPr lang="en-US" sz="2400" dirty="0"/>
              <a:t>		return x ;</a:t>
            </a:r>
          </a:p>
          <a:p>
            <a:pPr algn="l" defTabSz="432000" rtl="0">
              <a:lnSpc>
                <a:spcPct val="150000"/>
              </a:lnSpc>
            </a:pPr>
            <a:r>
              <a:rPr lang="he-IL" sz="2400" dirty="0"/>
              <a:t>	</a:t>
            </a:r>
            <a:r>
              <a:rPr lang="en-US" sz="2400" dirty="0"/>
              <a:t>return ( </a:t>
            </a:r>
            <a:r>
              <a:rPr lang="en-US" sz="2400" b="1" dirty="0" err="1">
                <a:solidFill>
                  <a:srgbClr val="FF66FF"/>
                </a:solidFill>
              </a:rPr>
              <a:t>mostValuedDigit</a:t>
            </a:r>
            <a:r>
              <a:rPr lang="en-US" sz="2400" dirty="0"/>
              <a:t> (x/10));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</a:p>
          <a:p>
            <a:pPr algn="l" defTabSz="432000" rtl="0"/>
            <a:r>
              <a:rPr lang="he-IL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{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798520A-F93D-4C9C-A9E2-4310D3408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450" y="4836288"/>
            <a:ext cx="66058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 הפעולה הוא:  </a:t>
            </a:r>
            <a:r>
              <a:rPr lang="en-US" altLang="he-I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הספרות במספר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אנו עוברים על כל הספרות פעמיים (רקורסיה) לצורך מציאת </a:t>
            </a:r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הספרה המשמעותית במספר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שאר הפעולות הן בסיסיות.</a:t>
            </a:r>
          </a:p>
          <a:p>
            <a:pPr algn="r" defTabSz="432000" rtl="1" eaLnBrk="1" hangingPunct="1"/>
            <a:endParaRPr lang="he-IL" altLang="he-I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F618191-49F7-41F3-9C57-73BC58C96712}"/>
              </a:ext>
            </a:extLst>
          </p:cNvPr>
          <p:cNvSpPr/>
          <p:nvPr/>
        </p:nvSpPr>
        <p:spPr>
          <a:xfrm>
            <a:off x="6223000" y="1025692"/>
            <a:ext cx="5719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/>
              <a:t>נגדיר פעולת עזר בשם </a:t>
            </a:r>
            <a:r>
              <a:rPr lang="en-US" sz="2400" b="1" dirty="0" err="1">
                <a:solidFill>
                  <a:srgbClr val="FF66FF"/>
                </a:solidFill>
              </a:rPr>
              <a:t>mostValuedDigit</a:t>
            </a:r>
            <a:r>
              <a:rPr lang="he-IL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1702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39367</TotalTime>
  <Words>3707</Words>
  <Application>Microsoft Office PowerPoint</Application>
  <PresentationFormat>מסך רחב</PresentationFormat>
  <Paragraphs>351</Paragraphs>
  <Slides>38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7" baseType="lpstr">
      <vt:lpstr>Arial</vt:lpstr>
      <vt:lpstr>Calibri</vt:lpstr>
      <vt:lpstr>Century Gothic</vt:lpstr>
      <vt:lpstr>Consolas</vt:lpstr>
      <vt:lpstr>FbDavidNewPro-Bold</vt:lpstr>
      <vt:lpstr>FbDavidNewPro-Regular</vt:lpstr>
      <vt:lpstr>Times-Roman</vt:lpstr>
      <vt:lpstr>Varela Round</vt:lpstr>
      <vt:lpstr>ערכת נושא Office</vt:lpstr>
      <vt:lpstr>מערכת שידורים לאומית</vt:lpstr>
      <vt:lpstr>יעילות – מחסנית ותור</vt:lpstr>
      <vt:lpstr>דרישות קדם</vt:lpstr>
      <vt:lpstr>מה נלמד היום </vt:lpstr>
      <vt:lpstr>שאלה 4א' – בגרות 2020</vt:lpstr>
      <vt:lpstr>שאלה 4א' – בגרות 2020</vt:lpstr>
      <vt:lpstr>שאלה 4ב' – בגרות 2020</vt:lpstr>
      <vt:lpstr>שאלה 4ב' – בגרות 2020</vt:lpstr>
      <vt:lpstr>שאלה 4ב' – בגרות 2020</vt:lpstr>
      <vt:lpstr>שאלה 4ב' – בגרות 2020</vt:lpstr>
      <vt:lpstr>שאלה 1 – בגרות 2010</vt:lpstr>
      <vt:lpstr>שאלה 1 – בגרות 2010 – פתרון א'</vt:lpstr>
      <vt:lpstr>שאלה 1 – בגרות 2010 – פתרון ב'</vt:lpstr>
      <vt:lpstr>שאלה 1 – בגרות 2010 – יעילות</vt:lpstr>
      <vt:lpstr>שאלה 1 – בגרות 2010 – יעילות</vt:lpstr>
      <vt:lpstr>ה פ ס ק ה</vt:lpstr>
      <vt:lpstr>שאלה 3 – בגרות 2009</vt:lpstr>
      <vt:lpstr>שאלה 3 – בגרות 2009</vt:lpstr>
      <vt:lpstr>שאלה 3 – בגרות 2009</vt:lpstr>
      <vt:lpstr>שאלה 3 – בגרות 2009</vt:lpstr>
      <vt:lpstr>שאלה 3 – בגרות 2009</vt:lpstr>
      <vt:lpstr>שאלה 3 – בגרות 2009</vt:lpstr>
      <vt:lpstr>שאלה 3 – בגרות 2009</vt:lpstr>
      <vt:lpstr>שאלה 3 – בגרות 2009</vt:lpstr>
      <vt:lpstr>שאלה 3 – בגרות 2009</vt:lpstr>
      <vt:lpstr>שאלה 3 – בגרות 2009</vt:lpstr>
      <vt:lpstr>שאלה 3 – בגרות 2009</vt:lpstr>
      <vt:lpstr>שאלה 3 – בגרות 2009</vt:lpstr>
      <vt:lpstr>שאלה 3 – בגרות 2009</vt:lpstr>
      <vt:lpstr>שאלה 3 – בגרות  2009 - פתרון</vt:lpstr>
      <vt:lpstr>שאלה 3 – בגרות  2009 - פתרון</vt:lpstr>
      <vt:lpstr>שאלה 3 – בגרות  2009 - פתרון</vt:lpstr>
      <vt:lpstr>שאלה 1 – בגרות 2006</vt:lpstr>
      <vt:lpstr>שאלה 1 – בגרות 2006</vt:lpstr>
      <vt:lpstr>שאלה 1 – בגרות 2006 - פתרון</vt:lpstr>
      <vt:lpstr>שאלה 1 – בגרות 2006 - פתרון</vt:lpstr>
      <vt:lpstr>רֶקוּרְסְיָה ויעילות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יעילות 3ו- 4- מחסנית ותור - שאלות בגרות</dc:title>
  <dc:subject>יעילות - מחסנית ותור - שאלות בגרות</dc:subject>
  <dc:creator>דפנה מינסטר - Dafna Minster</dc:creator>
  <cp:keywords>יעילות; רקורסיה; מדעי המחשב; מחסנית; Stack ;Queue; תור</cp:keywords>
  <cp:lastModifiedBy>דפנה מינסטר</cp:lastModifiedBy>
  <cp:revision>564</cp:revision>
  <dcterms:created xsi:type="dcterms:W3CDTF">2020-03-15T19:13:03Z</dcterms:created>
  <dcterms:modified xsi:type="dcterms:W3CDTF">2020-08-22T11:48:40Z</dcterms:modified>
</cp:coreProperties>
</file>