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7" r:id="rId33"/>
    <p:sldId id="257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arela Round" panose="00000500000000000000" pitchFamily="2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aWS704Uh/B4B7NJgyX3ls8BY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5ED"/>
    <a:srgbClr val="99D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306"/>
      </p:cViewPr>
      <p:guideLst>
        <p:guide orient="horz" pos="153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42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" y="2693991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-1488811" y="6304088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9986483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6"/>
          <p:cNvSpPr/>
          <p:nvPr/>
        </p:nvSpPr>
        <p:spPr>
          <a:xfrm>
            <a:off x="8259471" y="6565100"/>
            <a:ext cx="4434215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>
            <a:spLocks noGrp="1"/>
          </p:cNvSpPr>
          <p:nvPr>
            <p:ph type="pic" idx="2"/>
          </p:nvPr>
        </p:nvSpPr>
        <p:spPr>
          <a:xfrm>
            <a:off x="5513041" y="1030564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6"/>
          <p:cNvSpPr>
            <a:spLocks noGrp="1"/>
          </p:cNvSpPr>
          <p:nvPr>
            <p:ph type="pic" idx="3"/>
          </p:nvPr>
        </p:nvSpPr>
        <p:spPr>
          <a:xfrm>
            <a:off x="1241441" y="10305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>
            <a:spLocks noGrp="1"/>
          </p:cNvSpPr>
          <p:nvPr>
            <p:ph type="pic" idx="4"/>
          </p:nvPr>
        </p:nvSpPr>
        <p:spPr>
          <a:xfrm>
            <a:off x="1241441" y="39329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0171544" y="938560"/>
            <a:ext cx="2190883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4"/>
          </p:nvPr>
        </p:nvSpPr>
        <p:spPr>
          <a:xfrm>
            <a:off x="4414861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>
            <a:spLocks noGrp="1"/>
          </p:cNvSpPr>
          <p:nvPr>
            <p:ph type="pic" idx="5"/>
          </p:nvPr>
        </p:nvSpPr>
        <p:spPr>
          <a:xfrm>
            <a:off x="4414861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בלבד">
  <p:cSld name="1_כותרת בלבד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8667717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212944" y="1396872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7329949" y="6155858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9501144" y="5870970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-501113" y="1636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1" y="3002331"/>
            <a:ext cx="12192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2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  <a:defRPr sz="33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  <a:defRPr sz="21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432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11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11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11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234417" y="1312990"/>
            <a:ext cx="7910519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2"/>
          <p:cNvSpPr/>
          <p:nvPr/>
        </p:nvSpPr>
        <p:spPr>
          <a:xfrm>
            <a:off x="10082354" y="81724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-2155687" y="6347806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3600"/>
              <a:buNone/>
              <a:defRPr sz="36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667717" y="6685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13"/>
          <p:cNvSpPr>
            <a:spLocks noGrp="1"/>
          </p:cNvSpPr>
          <p:nvPr>
            <p:ph type="media" idx="2"/>
          </p:nvPr>
        </p:nvSpPr>
        <p:spPr>
          <a:xfrm>
            <a:off x="363416" y="639719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63418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defRPr sz="1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>
            <a:spLocks noGrp="1"/>
          </p:cNvSpPr>
          <p:nvPr>
            <p:ph type="pic" idx="2"/>
          </p:nvPr>
        </p:nvSpPr>
        <p:spPr>
          <a:xfrm>
            <a:off x="161149" y="964353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6444697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1733911" y="186260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>
            <a:spLocks noGrp="1"/>
          </p:cNvSpPr>
          <p:nvPr>
            <p:ph type="pic" idx="3"/>
          </p:nvPr>
        </p:nvSpPr>
        <p:spPr>
          <a:xfrm>
            <a:off x="843276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LVy1iWk54o?feature=oembed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PS48O47fbk?start=5&amp;feature=oembed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melllgKPtY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6600"/>
              <a:t>מערכת שידורים לאומית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5147733" y="213094"/>
            <a:ext cx="70442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/>
              <a:t>הגישה הפסיכולוגית פיזיולוגית </a:t>
            </a:r>
            <a:endParaRPr/>
          </a:p>
        </p:txBody>
      </p:sp>
      <p:pic>
        <p:nvPicPr>
          <p:cNvPr id="166" name="Google Shape;166;p24" descr="https://upload.wikimedia.org/wikipedia/commons/thumb/c/cd/Biofeedback_training_program_for_post-traumatic_stress_symptoms.jpg/1024px-Biofeedback_training_program_for_post-traumatic_stress_symptom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42" y="872067"/>
            <a:ext cx="6169025" cy="49699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6423025" y="933094"/>
            <a:ext cx="563033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הקשר בין תהליכים פיזיולוגים שמתרחשים במוח והשפעתם על הפעילות הספורטיבית.</a:t>
            </a:r>
            <a:endParaRPr lang="he-IL" sz="12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התמקדות בקצב לב, פעילות מוחית ומתח שרירים (משוב ביולוגי- ביופידבק).</a:t>
            </a:r>
            <a:endParaRPr lang="he-IL" sz="12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המטרה- לווסת את רמת המתח והעוררות המוחית ולהתאימם לביצוע.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5672667" y="213094"/>
            <a:ext cx="651933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/>
              <a:t>הגישה הפסיכו- חברתית</a:t>
            </a:r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67" y="1176867"/>
            <a:ext cx="5774265" cy="445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6900331" y="902744"/>
            <a:ext cx="448733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חוקרת את הקשר בין ההתנהגות של הספורטאי לבין השפעת הסביבה</a:t>
            </a:r>
            <a:r>
              <a:rPr lang="he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הסביבה החברתית משפיעה על הספורטאי  </a:t>
            </a:r>
            <a:endParaRPr sz="24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864" y="2841736"/>
            <a:ext cx="5266266" cy="263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2870200" y="213094"/>
            <a:ext cx="93218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dirty="0"/>
              <a:t>הגישה החשיבתית </a:t>
            </a:r>
            <a:r>
              <a:rPr lang="he-IL" dirty="0"/>
              <a:t>(</a:t>
            </a:r>
            <a:r>
              <a:rPr lang="iw-IL" dirty="0"/>
              <a:t>קוגנטיבית</a:t>
            </a:r>
            <a:r>
              <a:rPr lang="he-IL" dirty="0"/>
              <a:t>)</a:t>
            </a:r>
            <a:r>
              <a:rPr lang="iw-IL" dirty="0"/>
              <a:t> התנהגותית </a:t>
            </a:r>
            <a:endParaRPr dirty="0"/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33" y="846667"/>
            <a:ext cx="6096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6646333" y="1320800"/>
            <a:ext cx="499533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המחשבות והתפיסות ההכרתיו</a:t>
            </a:r>
            <a:r>
              <a:rPr lang="he-IL" sz="32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ת (</a:t>
            </a:r>
            <a:r>
              <a:rPr lang="iw-IL" sz="32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חשיבה, זכירה ולמידה</a:t>
            </a:r>
            <a:r>
              <a:rPr lang="he-IL" sz="32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 </a:t>
            </a:r>
            <a:r>
              <a:rPr lang="iw-IL" sz="32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שיש לספורטאים והשפעתם על הביצוע</a:t>
            </a:r>
            <a:r>
              <a:rPr lang="he-IL" sz="32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5469467" y="213094"/>
            <a:ext cx="672253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/>
              <a:t>תפקיד פסיכולוג הספורט </a:t>
            </a: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863600" y="933094"/>
            <a:ext cx="10608733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פיתוח תוכניות לשיפור הביצוע הספורטיבי תוך שימוש בטכניקות שונות.</a:t>
            </a:r>
            <a:endParaRPr sz="1200" dirty="0">
              <a:solidFill>
                <a:srgbClr val="002060"/>
              </a:solidFill>
            </a:endParaRPr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הערכה פסיכולוגית של מצב הספורטאים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1200" dirty="0">
              <a:solidFill>
                <a:srgbClr val="002060"/>
              </a:solidFill>
            </a:endParaRPr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שיפור התקשורת בין הספורטאים ובין ספורטאים למאמנים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1200" dirty="0">
              <a:solidFill>
                <a:srgbClr val="002060"/>
              </a:solidFill>
            </a:endParaRPr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התערבות בתקופת משבר כדי לחזור לתפקוד ספורטיבי תקין.</a:t>
            </a:r>
            <a:endParaRPr sz="28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עבודה מול המאמנים כדי לשפר את תפוקתם ולהנחותם בעבודה מול הספורטאים .</a:t>
            </a:r>
            <a:endParaRPr sz="28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תפקוד כתרפיסט כאשר הבעיות אי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נ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ן קשורות לעולם הספורטיבי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6286499" y="0"/>
            <a:ext cx="57150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dirty="0"/>
              <a:t>מיהו פסיכולוג ספורט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E099C7-3876-4D86-8686-F6C7DDA6E458}"/>
              </a:ext>
            </a:extLst>
          </p:cNvPr>
          <p:cNvSpPr/>
          <p:nvPr/>
        </p:nvSpPr>
        <p:spPr>
          <a:xfrm>
            <a:off x="0" y="5186597"/>
            <a:ext cx="8169639" cy="1671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Online Media 2" title="What is a Sport Psychologist?">
            <a:hlinkClick r:id="" action="ppaction://media"/>
            <a:extLst>
              <a:ext uri="{FF2B5EF4-FFF2-40B4-BE49-F238E27FC236}">
                <a16:creationId xmlns:a16="http://schemas.microsoft.com/office/drawing/2014/main" id="{4E6A0AF7-A1BB-4ECF-9239-33B05233DC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790" y="545268"/>
            <a:ext cx="11162676" cy="627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219612" y="0"/>
            <a:ext cx="103124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sz="3200" dirty="0"/>
              <a:t>פסיכולוג ספורט מעלה  ביטחון עצמי לספורטאים </a:t>
            </a:r>
            <a:endParaRPr sz="3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547D06-958D-47C6-BC05-3E3A58D3ED9C}"/>
              </a:ext>
            </a:extLst>
          </p:cNvPr>
          <p:cNvSpPr/>
          <p:nvPr/>
        </p:nvSpPr>
        <p:spPr>
          <a:xfrm>
            <a:off x="-98474" y="5303520"/>
            <a:ext cx="5824025" cy="18006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Online Media 2" title="ￗﾑￗﾙￗﾘￗﾗￗﾕￗﾟ ￗﾢￗﾦￗﾞￗﾙ ￗﾑￗﾡￗﾤￗﾕￗﾨￗﾘ">
            <a:hlinkClick r:id="" action="ppaction://media"/>
            <a:extLst>
              <a:ext uri="{FF2B5EF4-FFF2-40B4-BE49-F238E27FC236}">
                <a16:creationId xmlns:a16="http://schemas.microsoft.com/office/drawing/2014/main" id="{71BD4D9A-C06C-4AAB-A216-1FEB081C05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1410" y="720000"/>
            <a:ext cx="8359531" cy="626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w-IL" dirty="0"/>
              <a:t>שאלות חזרה </a:t>
            </a:r>
            <a:endParaRPr dirty="0"/>
          </a:p>
        </p:txBody>
      </p:sp>
      <p:sp>
        <p:nvSpPr>
          <p:cNvPr id="206" name="Google Shape;206;p30"/>
          <p:cNvSpPr/>
          <p:nvPr/>
        </p:nvSpPr>
        <p:spPr>
          <a:xfrm>
            <a:off x="805543" y="933094"/>
            <a:ext cx="1041988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he-IL" sz="28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1.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ציין גישה אחת בפסיכולוגיה של הספורט והסבר אותה? </a:t>
            </a:r>
            <a:endParaRPr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R="0" lvl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he-IL" sz="28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2.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איזה מוסד בארץ מהווה את הבסיס לפסיכולוגיה של הספורט?</a:t>
            </a:r>
            <a:endParaRPr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ctrTitle"/>
          </p:nvPr>
        </p:nvSpPr>
        <p:spPr>
          <a:xfrm>
            <a:off x="185058" y="2238556"/>
            <a:ext cx="12192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</a:pPr>
            <a:endParaRPr sz="3200"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</a:pPr>
            <a:r>
              <a:rPr lang="iw-IL" sz="3200" dirty="0"/>
              <a:t>חינוך גופני </a:t>
            </a:r>
            <a:endParaRPr sz="3200"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</a:pPr>
            <a:endParaRPr sz="500"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</a:pPr>
            <a:r>
              <a:rPr lang="iw-IL" sz="3200" dirty="0"/>
              <a:t>מקצוע מוגבר לבגרות 5 יח'</a:t>
            </a:r>
            <a:endParaRPr sz="3200" dirty="0"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1"/>
          </p:nvPr>
        </p:nvSpPr>
        <p:spPr>
          <a:xfrm>
            <a:off x="185058" y="301902"/>
            <a:ext cx="12192000" cy="253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4000" dirty="0"/>
              <a:t>                     </a:t>
            </a:r>
            <a:endParaRPr sz="4000" dirty="0"/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4000" dirty="0"/>
              <a:t>                             </a:t>
            </a:r>
            <a:endParaRPr sz="4000" dirty="0"/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4000" dirty="0"/>
              <a:t>הפסיכולוגיה של הספורט</a:t>
            </a:r>
            <a:endParaRPr lang="he-IL" sz="4000" dirty="0"/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4000" dirty="0"/>
              <a:t>חלק ב</a:t>
            </a:r>
            <a:r>
              <a:rPr lang="he-IL" sz="4000" dirty="0"/>
              <a:t>' -</a:t>
            </a:r>
            <a:r>
              <a:rPr lang="iw-IL" sz="4000" dirty="0"/>
              <a:t> נושא השיעור: אישיות -פרויד</a:t>
            </a:r>
            <a:endParaRPr sz="4000" dirty="0"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2"/>
          </p:nvPr>
        </p:nvSpPr>
        <p:spPr>
          <a:xfrm>
            <a:off x="1937657" y="3777662"/>
            <a:ext cx="121920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 dirty="0"/>
              <a:t>                                       שם המורה: מיכל אור</a:t>
            </a:r>
            <a:r>
              <a:rPr lang="iw-IL" sz="1800" dirty="0"/>
              <a:t> </a:t>
            </a:r>
            <a:endParaRPr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w-IL"/>
              <a:t>מה נלמד? </a:t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1101875" y="841112"/>
            <a:ext cx="9668934" cy="258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9837" marR="0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מהי אישיות?</a:t>
            </a:r>
            <a:endParaRPr sz="36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29837" marR="0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הגישה הפסיכואנליטית של פרויד בנוגע לאישיות</a:t>
            </a:r>
            <a:endParaRPr sz="3600" b="0" i="0" u="none" strike="noStrike" cap="none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852" y="1427420"/>
            <a:ext cx="6692295" cy="399366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/>
          <p:nvPr/>
        </p:nvSpPr>
        <p:spPr>
          <a:xfrm>
            <a:off x="5101770" y="596423"/>
            <a:ext cx="21674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אישיות</a:t>
            </a:r>
            <a:endParaRPr sz="48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629534" y="3799505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0" y="1438505"/>
            <a:ext cx="12192000" cy="2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900"/>
            </a:pPr>
            <a:r>
              <a:rPr lang="iw-IL" sz="4800" dirty="0"/>
              <a:t> </a:t>
            </a:r>
            <a:r>
              <a:rPr lang="iw-IL" sz="4400" dirty="0"/>
              <a:t>פסיכולוגיה של הספורט</a:t>
            </a:r>
            <a:r>
              <a:rPr lang="he-IL" sz="4400" dirty="0"/>
              <a:t> - מבוא ואישיות  </a:t>
            </a:r>
            <a:br>
              <a:rPr lang="en-US" sz="4800" dirty="0"/>
            </a:br>
            <a:r>
              <a:rPr lang="iw-IL" sz="4000" dirty="0"/>
              <a:t>חינוך גופני</a:t>
            </a:r>
            <a:endParaRPr sz="4000"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00"/>
              <a:buFont typeface="Varela Round"/>
              <a:buNone/>
            </a:pPr>
            <a:r>
              <a:rPr lang="iw-IL" sz="4000" dirty="0"/>
              <a:t>מקצוע מוגבר לבגרות</a:t>
            </a:r>
            <a:r>
              <a:rPr lang="en-US" sz="4000" dirty="0"/>
              <a:t>  </a:t>
            </a:r>
            <a:r>
              <a:rPr lang="he-IL" sz="4000" dirty="0"/>
              <a:t>5</a:t>
            </a:r>
            <a:r>
              <a:rPr lang="en-US" sz="4000" dirty="0"/>
              <a:t> </a:t>
            </a:r>
            <a:r>
              <a:rPr lang="iw-IL" sz="4000" dirty="0"/>
              <a:t>יח"ל</a:t>
            </a:r>
            <a:endParaRPr sz="4000"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2"/>
          </p:nvPr>
        </p:nvSpPr>
        <p:spPr>
          <a:xfrm>
            <a:off x="2155371" y="3394613"/>
            <a:ext cx="121920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000" dirty="0"/>
              <a:t>                                        שם המורה:  מיכל אור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3733800" y="213094"/>
            <a:ext cx="84582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sz="3200"/>
              <a:t>אילו תכונות מאפיינות את האישיות שלכם? </a:t>
            </a:r>
            <a:endParaRPr sz="3200"/>
          </a:p>
        </p:txBody>
      </p:sp>
      <p:sp>
        <p:nvSpPr>
          <p:cNvPr id="232" name="Google Shape;232;p34"/>
          <p:cNvSpPr txBox="1"/>
          <p:nvPr/>
        </p:nvSpPr>
        <p:spPr>
          <a:xfrm>
            <a:off x="1261533" y="1210733"/>
            <a:ext cx="10287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גמיש</a:t>
            </a: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שקול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בטוח בעצמי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ר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גוע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זו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רם,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אנרגטי סקס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י,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משעש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אדיב,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פרקטי 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מעשי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),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יציב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חיוני,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משתף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נכנס לויכוחים</a:t>
            </a: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משכנע</a:t>
            </a: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חברותי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נעים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נכנע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אסרטיבי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יצירתי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דומיננטי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מאורגן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אימפולסיבי</a:t>
            </a: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(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פועל בלי לחשוב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אופטי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מי,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ביישן,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חם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עוצמת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זהיר,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בע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ל חוש הומור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נחוש בדעתי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פתוח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מופנם 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מסוגר בתוך עצמו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 כן וישר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נשי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עקשן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מתלהב,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שמ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גברי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חשדן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תוקפני,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עויין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כעסן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שולל דברים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חסר סבלנות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פסימי,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שיפוטי </a:t>
            </a: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מבקר אחרים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תחרותי</a:t>
            </a:r>
            <a:r>
              <a:rPr lang="he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אמיץ</a:t>
            </a:r>
            <a:br>
              <a:rPr lang="iw-IL" sz="2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28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905221" y="1742752"/>
            <a:ext cx="6096000" cy="3807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/>
        </p:nvSpPr>
        <p:spPr>
          <a:xfrm>
            <a:off x="2905221" y="521641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איזו תכונה אני אוהב בעצמי?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איזו תכונה אני רוצה לשפר בעצמי ?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איזו תכונה אני רואה באחר?  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5415214" y="1921084"/>
            <a:ext cx="1719741" cy="9193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התנהגות</a:t>
            </a:r>
            <a:endParaRPr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4342225" y="3370283"/>
            <a:ext cx="2393556" cy="510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יחסים בין אישים</a:t>
            </a:r>
            <a:endParaRPr sz="2400" b="1" i="0" u="none" strike="noStrike" cap="none">
              <a:solidFill>
                <a:srgbClr val="00206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2613861" y="3883745"/>
            <a:ext cx="1186722" cy="9193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מימוש עצמי</a:t>
            </a:r>
            <a:endParaRPr sz="2400" b="1" i="0" u="none" strike="noStrike" cap="none">
              <a:solidFill>
                <a:srgbClr val="00206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341224" y="1954928"/>
            <a:ext cx="2519271" cy="132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הצלחה או כישלון עם חברים</a:t>
            </a:r>
            <a:endParaRPr sz="2400" b="1" i="0" u="none" strike="noStrike" cap="none">
              <a:solidFill>
                <a:srgbClr val="00206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1605061" y="206310"/>
            <a:ext cx="9889775" cy="107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he-IL" sz="32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אישיות= מונח תיאורטי . תגובות שונות במצבי חיים שונים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5415214" y="1020791"/>
            <a:ext cx="6389070" cy="46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כל הגדרה משקפת את גישתו של הפסיכולוג </a:t>
            </a:r>
            <a:endParaRPr sz="2400" b="1" i="0" u="none" strike="noStrike" cap="none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" name="Google Shape;246;p36">
            <a:extLst>
              <a:ext uri="{FF2B5EF4-FFF2-40B4-BE49-F238E27FC236}">
                <a16:creationId xmlns:a16="http://schemas.microsoft.com/office/drawing/2014/main" id="{DAAEB8B2-AC48-44BE-87E8-0238E0F0ACA1}"/>
              </a:ext>
            </a:extLst>
          </p:cNvPr>
          <p:cNvSpPr txBox="1"/>
          <p:nvPr/>
        </p:nvSpPr>
        <p:spPr>
          <a:xfrm>
            <a:off x="8524746" y="2211408"/>
            <a:ext cx="1659399" cy="510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אופי</a:t>
            </a:r>
            <a:endParaRPr sz="2400" b="1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5" name="Google Shape;254;p36">
            <a:extLst>
              <a:ext uri="{FF2B5EF4-FFF2-40B4-BE49-F238E27FC236}">
                <a16:creationId xmlns:a16="http://schemas.microsoft.com/office/drawing/2014/main" id="{EAA0DFDF-65D8-40CB-AD4B-D3B409E2F68A}"/>
              </a:ext>
            </a:extLst>
          </p:cNvPr>
          <p:cNvSpPr txBox="1"/>
          <p:nvPr/>
        </p:nvSpPr>
        <p:spPr>
          <a:xfrm>
            <a:off x="7628357" y="3199552"/>
            <a:ext cx="1962783" cy="9193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למשמעות הצלחה</a:t>
            </a:r>
            <a:endParaRPr sz="2400" b="1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6" name="Google Shape;255;p36">
            <a:extLst>
              <a:ext uri="{FF2B5EF4-FFF2-40B4-BE49-F238E27FC236}">
                <a16:creationId xmlns:a16="http://schemas.microsoft.com/office/drawing/2014/main" id="{D629E0A5-0106-429E-A2AA-42921EDED4E6}"/>
              </a:ext>
            </a:extLst>
          </p:cNvPr>
          <p:cNvSpPr txBox="1"/>
          <p:nvPr/>
        </p:nvSpPr>
        <p:spPr>
          <a:xfrm>
            <a:off x="8195099" y="4596319"/>
            <a:ext cx="3240018" cy="510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תחושות במצב תחרות</a:t>
            </a:r>
            <a:endParaRPr sz="2400" b="1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969765" cy="691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722378" y="1132693"/>
            <a:ext cx="37621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אישיות = Personality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מסכה שחבשו שחקני תיאטרון. לפי ההתנהגות החיצונית של האדם אפשר לקבוע את אישיותו</a:t>
            </a:r>
            <a:endParaRPr sz="24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548641" y="3579707"/>
            <a:ext cx="2685625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אזהרה: 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מי שחי עם מסיכה הוא מזויף!!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הוא מרמה אך ורק את עצמו 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w-IL" sz="4400" dirty="0"/>
              <a:t>גישות באישיות</a:t>
            </a:r>
            <a:endParaRPr sz="4400" dirty="0"/>
          </a:p>
        </p:txBody>
      </p:sp>
      <p:sp>
        <p:nvSpPr>
          <p:cNvPr id="271" name="Google Shape;271;p38"/>
          <p:cNvSpPr/>
          <p:nvPr/>
        </p:nvSpPr>
        <p:spPr>
          <a:xfrm>
            <a:off x="1805142" y="1206588"/>
            <a:ext cx="885978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ארבע גישות עיקריות מסבירות את הקשר בין האישיות לבין התפקוד היומיומי. </a:t>
            </a:r>
            <a:endParaRPr sz="1200" dirty="0">
              <a:solidFill>
                <a:srgbClr val="0070C0"/>
              </a:solidFill>
            </a:endParaRPr>
          </a:p>
          <a:p>
            <a:pPr marL="0" marR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וכיצד הן באות לידי ביטוי בספורט </a:t>
            </a:r>
            <a:endParaRPr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637" y="1865328"/>
            <a:ext cx="3740725" cy="375615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/>
          <p:nvPr/>
        </p:nvSpPr>
        <p:spPr>
          <a:xfrm>
            <a:off x="3834401" y="418819"/>
            <a:ext cx="414543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זיגמונד פרויד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1564444" y="1157442"/>
            <a:ext cx="71313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הגישה הפסיכואנליטית </a:t>
            </a:r>
            <a:endParaRPr sz="40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7484533" y="6356350"/>
            <a:ext cx="629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0" descr="תוצאת תמונה עבור שיחה עם פסיכולוג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1205339"/>
            <a:ext cx="6440690" cy="379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/>
        </p:nvSpPr>
        <p:spPr>
          <a:xfrm>
            <a:off x="3862032" y="1947408"/>
            <a:ext cx="15308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אני משלם 600 ₪  לשעה על שינה??!</a:t>
            </a:r>
            <a:endParaRPr b="0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6757262" y="1166584"/>
            <a:ext cx="467273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ניתוח חלומות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התמודדות עם טראומות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התמודדות עם עימותים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התמודדות עם משברים בעבר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טראומות ילדות</a:t>
            </a:r>
            <a:endParaRPr sz="24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8245380" y="5407886"/>
            <a:ext cx="532568" cy="26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47" y="1450752"/>
            <a:ext cx="5164280" cy="324593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/>
        </p:nvSpPr>
        <p:spPr>
          <a:xfrm>
            <a:off x="5694218" y="1440361"/>
            <a:ext cx="608741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פשר החלומות</a:t>
            </a:r>
            <a:r>
              <a:rPr lang="iw-IL" sz="1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לחלום יש משמעות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*משמעות החלום היא נפשית ולא גופנית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*החלום הוא ייחודי לכל אדם 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*לאדם יש מניע לחלום 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*לכל מחשבה רגש ופעולה יש סיבות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 אנשים שבויים בדפוסי ההתנהגות שלהם אם נבין אותן אפשר להשתנות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7628467" y="5969000"/>
            <a:ext cx="972834" cy="21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0" y="213094"/>
            <a:ext cx="121920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dirty="0"/>
              <a:t>המודל הדינאמי: האדם נולד עם שני דחפים </a:t>
            </a:r>
            <a:endParaRPr dirty="0"/>
          </a:p>
        </p:txBody>
      </p:sp>
      <p:sp>
        <p:nvSpPr>
          <p:cNvPr id="303" name="Google Shape;303;p42"/>
          <p:cNvSpPr/>
          <p:nvPr/>
        </p:nvSpPr>
        <p:spPr>
          <a:xfrm>
            <a:off x="7577696" y="1288639"/>
            <a:ext cx="3538728" cy="1682496"/>
          </a:xfrm>
          <a:prstGeom prst="flowChartPreparation">
            <a:avLst/>
          </a:prstGeom>
          <a:solidFill>
            <a:srgbClr val="C5E5ED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דחף החיים – ליבידו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דחף מיני </a:t>
            </a:r>
            <a:endParaRPr sz="24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1811169" y="1368370"/>
            <a:ext cx="3538728" cy="1682496"/>
          </a:xfrm>
          <a:prstGeom prst="flowChartPreparation">
            <a:avLst/>
          </a:prstGeom>
          <a:solidFill>
            <a:srgbClr val="C5E5ED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3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דחף למות </a:t>
            </a:r>
            <a:endParaRPr sz="2300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3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דחף</a:t>
            </a:r>
            <a:r>
              <a:rPr lang="he-IL" sz="23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3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התוקפנות </a:t>
            </a:r>
            <a:endParaRPr sz="23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05" name="Google Shape;305;p42" descr="תוצאת תמונה עבור ליבידו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067" y="3343368"/>
            <a:ext cx="4472242" cy="231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183" y="3330533"/>
            <a:ext cx="3953171" cy="2311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85CEF-1ABE-4DF5-9CCF-D854835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136371"/>
            <a:ext cx="12191999" cy="720000"/>
          </a:xfrm>
        </p:spPr>
        <p:txBody>
          <a:bodyPr/>
          <a:lstStyle/>
          <a:p>
            <a:pPr algn="ctr"/>
            <a:r>
              <a:rPr lang="he-IL" dirty="0"/>
              <a:t>דחף התוקפנות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BCC53-43A9-4F95-9D1C-A50AD4F37DD7}"/>
              </a:ext>
            </a:extLst>
          </p:cNvPr>
          <p:cNvSpPr/>
          <p:nvPr/>
        </p:nvSpPr>
        <p:spPr>
          <a:xfrm>
            <a:off x="-168812" y="5683348"/>
            <a:ext cx="8215532" cy="156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Aggression in Sport">
            <a:hlinkClick r:id="" action="ppaction://media"/>
            <a:extLst>
              <a:ext uri="{FF2B5EF4-FFF2-40B4-BE49-F238E27FC236}">
                <a16:creationId xmlns:a16="http://schemas.microsoft.com/office/drawing/2014/main" id="{39973803-0EFC-44D4-86E7-6B7A2907FD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356" y="842303"/>
            <a:ext cx="10302241" cy="57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iw-IL" sz="3600" dirty="0">
                <a:solidFill>
                  <a:srgbClr val="192A72"/>
                </a:solidFill>
              </a:rPr>
              <a:t>מה נלמד היום</a:t>
            </a:r>
            <a:r>
              <a:rPr lang="he-IL" sz="3600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2"/>
          </p:nvPr>
        </p:nvSpPr>
        <p:spPr>
          <a:xfrm>
            <a:off x="224259" y="1340768"/>
            <a:ext cx="964223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sz="2800" dirty="0">
                <a:solidFill>
                  <a:srgbClr val="192A72"/>
                </a:solidFill>
              </a:rPr>
              <a:t>מהי פסיכולוגיה של הספורט ושלבי התפתחותה ?</a:t>
            </a:r>
            <a:endParaRPr dirty="0"/>
          </a:p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sz="2800" dirty="0">
                <a:solidFill>
                  <a:srgbClr val="192A72"/>
                </a:solidFill>
              </a:rPr>
              <a:t>שלוש הגישות בתחום הפסיכולוגיה של הספורט</a:t>
            </a:r>
            <a:endParaRPr sz="2800" dirty="0">
              <a:solidFill>
                <a:srgbClr val="192A72"/>
              </a:solidFill>
            </a:endParaRPr>
          </a:p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sz="2800" dirty="0">
                <a:solidFill>
                  <a:srgbClr val="192A72"/>
                </a:solidFill>
              </a:rPr>
              <a:t>מה תפקידו של פסיכולוג הספורט?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w-IL" dirty="0"/>
              <a:t>הפסקה + </a:t>
            </a:r>
            <a:r>
              <a:rPr lang="he-IL" dirty="0"/>
              <a:t> </a:t>
            </a:r>
            <a:r>
              <a:rPr lang="iw-IL" dirty="0"/>
              <a:t>שאלות חזרה</a:t>
            </a:r>
            <a:endParaRPr dirty="0"/>
          </a:p>
        </p:txBody>
      </p:sp>
      <p:sp>
        <p:nvSpPr>
          <p:cNvPr id="312" name="Google Shape;312;p43"/>
          <p:cNvSpPr txBox="1"/>
          <p:nvPr/>
        </p:nvSpPr>
        <p:spPr>
          <a:xfrm>
            <a:off x="4109663" y="1417834"/>
            <a:ext cx="7017249" cy="438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3" descr="נועם-גרשוני-מדליה | שווים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77031" y="1126889"/>
            <a:ext cx="3554741" cy="4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3"/>
          <p:cNvSpPr txBox="1"/>
          <p:nvPr/>
        </p:nvSpPr>
        <p:spPr>
          <a:xfrm>
            <a:off x="5078859" y="1053101"/>
            <a:ext cx="6096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2400"/>
            </a:pPr>
            <a:r>
              <a:rPr lang="he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1.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נועם גרשוני, היה טייס קרב במלחמת לבנון השנייה ונפצע אנושות. הוא שכב חצי שנה במיטה בלי יכולת לזוז. לאחר שיקום ארוך הצליח להשיג מדלית זהב בטניס ב2012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תכונות באישיות יש לנועם שהביאו אותו להיות אלוף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?</a:t>
            </a:r>
          </a:p>
          <a:p>
            <a:pPr algn="r" rtl="1">
              <a:buSzPts val="2400"/>
            </a:pPr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buSzPts val="2400"/>
            </a:pPr>
            <a:r>
              <a:rPr lang="he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2.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הסבר לפי הגישה הקוגנטיבית התנהגותית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,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את ההצלחה של נועם בספורט.</a:t>
            </a:r>
            <a:endParaRPr sz="2400" b="0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0" y="566385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w-IL" sz="4400" dirty="0"/>
              <a:t>מטלות סיכום:</a:t>
            </a:r>
            <a:endParaRPr sz="4400" dirty="0"/>
          </a:p>
        </p:txBody>
      </p:sp>
      <p:sp>
        <p:nvSpPr>
          <p:cNvPr id="320" name="Google Shape;320;p44"/>
          <p:cNvSpPr txBox="1"/>
          <p:nvPr/>
        </p:nvSpPr>
        <p:spPr>
          <a:xfrm>
            <a:off x="571499" y="1727200"/>
            <a:ext cx="110787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he-IL" sz="3200" b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1. </a:t>
            </a:r>
            <a:r>
              <a:rPr lang="iw-IL" sz="3200" b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רשום ארבעה עקרונות של החלומות ע"פ פרויד.</a:t>
            </a:r>
            <a:endParaRPr sz="3200" b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2. </a:t>
            </a:r>
            <a:r>
              <a:rPr lang="iw-IL" sz="32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מהי שיטת הפסיכואנליזה של פרויד?</a:t>
            </a:r>
            <a:endParaRPr sz="32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>
            <a:spLocks noGrp="1"/>
          </p:cNvSpPr>
          <p:nvPr>
            <p:ph type="ctrTitle"/>
          </p:nvPr>
        </p:nvSpPr>
        <p:spPr>
          <a:xfrm>
            <a:off x="2573867" y="2820991"/>
            <a:ext cx="7289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</a:pPr>
            <a:r>
              <a:rPr lang="iw-IL"/>
              <a:t>תודה שצפיתם בשיעור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887486" y="3663537"/>
            <a:ext cx="111744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1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3345" y="1807029"/>
            <a:ext cx="7130141" cy="3832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304472" y="360438"/>
            <a:ext cx="958305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פסיכולוגיה של הספורט :</a:t>
            </a:r>
            <a:br>
              <a:rPr lang="en-US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תחום מדעי החוקר את התנהגות בני האדם העוסקים בפעילות ספורטיבית, במטרה לשפר את הביצועים של הספורטאי. </a:t>
            </a:r>
            <a:endParaRPr sz="2400" b="1" i="0" u="none" strike="noStrike" cap="none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9743" y="1382484"/>
            <a:ext cx="5366658" cy="367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649687" y="1523665"/>
            <a:ext cx="597625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w-IL" sz="2800" b="1" i="0" u="none" strike="noStrike" cap="none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שתי המטרות העיקריות: </a:t>
            </a:r>
            <a:endParaRPr sz="16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</a:t>
            </a: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להבין איך המרכיב הפסיכולוגי משפיע על הביצוע הספורטיבי </a:t>
            </a:r>
            <a:r>
              <a:rPr lang="he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(</a:t>
            </a: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ליחיד או לקבוצות</a:t>
            </a:r>
            <a:r>
              <a:rPr lang="he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).</a:t>
            </a:r>
            <a:endParaRPr lang="he-IL" sz="24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2. </a:t>
            </a:r>
            <a:r>
              <a:rPr lang="iw-IL" sz="2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להבין איך ההשתתפות בספורט משפיעה על   ההתפתחות הפסיכולוגית של האדם </a:t>
            </a:r>
            <a:endParaRPr sz="2400" b="1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1" y="305006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dirty="0"/>
              <a:t>סקירה היסטורית של הפסיכולוגיה של הספורט  </a:t>
            </a:r>
            <a:endParaRPr dirty="0"/>
          </a:p>
        </p:txBody>
      </p:sp>
      <p:sp>
        <p:nvSpPr>
          <p:cNvPr id="140" name="Google Shape;140;p20"/>
          <p:cNvSpPr/>
          <p:nvPr/>
        </p:nvSpPr>
        <p:spPr>
          <a:xfrm>
            <a:off x="628952" y="1122980"/>
            <a:ext cx="10955867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תקופה ראשונה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1895-1920 -נורמן טריפלט חקר רוכבי אופניים </a:t>
            </a:r>
            <a:endParaRPr sz="24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</a:t>
            </a: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תקופה שניה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1921-1938 -גריפיט קולמן אבי פסיכולוגית הספורט בארה"ב פיתח מעבדה מדעית ויסד בית ספר בתחום האימון </a:t>
            </a:r>
            <a:endParaRPr sz="2400" b="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</a:t>
            </a:r>
            <a:r>
              <a:rPr lang="iw-IL" sz="24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תקופה שלישית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1939-1965 -פרנקלין הנלי פיתח מחקרי שדה, תוכנית להכשרת מורים לחנ"ג וחקר הקינסיולוגיה </a:t>
            </a:r>
            <a:endParaRPr sz="24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57200" y="213094"/>
            <a:ext cx="117348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dirty="0"/>
              <a:t>המשך סקירה היסטורית של הפסיכולוגיה של הספורט </a:t>
            </a:r>
            <a:endParaRPr dirty="0"/>
          </a:p>
        </p:txBody>
      </p:sp>
      <p:sp>
        <p:nvSpPr>
          <p:cNvPr id="146" name="Google Shape;146;p21"/>
          <p:cNvSpPr/>
          <p:nvPr/>
        </p:nvSpPr>
        <p:spPr>
          <a:xfrm>
            <a:off x="489856" y="933178"/>
            <a:ext cx="11094961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</a:rPr>
              <a:t>*</a:t>
            </a:r>
            <a:r>
              <a:rPr lang="he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תקופה רביעית 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1966-1977 -הבסיס לפסיכולוגיה בתחום האקדמאי. מחקרים בקינסיולוגיה ולמידה מוטורית. ברוס אוליבי עבד עם ספורטאים וקבוצות </a:t>
            </a:r>
          </a:p>
          <a:p>
            <a:pPr lvl="0" algn="r" rtl="1">
              <a:lnSpc>
                <a:spcPct val="150000"/>
              </a:lnSpc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</a:t>
            </a:r>
            <a:r>
              <a:rPr lang="he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תקופה חמישית 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1978-2000 -מאמצע שנות ה-70 היתה התפתחות והכרה במחקר וגם ביעוץ בשטח </a:t>
            </a:r>
          </a:p>
          <a:p>
            <a:pPr lvl="0" algn="r" rtl="1">
              <a:lnSpc>
                <a:spcPct val="150000"/>
              </a:lnSpc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*</a:t>
            </a:r>
            <a:r>
              <a:rPr lang="he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תקופה שישית 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משנת 2000 ואילך- הכרה בעולם. ירחונים מקצועיים וחוגי הסמכה לפסיכולוגים ויועצים בתחום</a:t>
            </a:r>
            <a:endParaRPr lang="he-IL" sz="2400" dirty="0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/>
            <a:r>
              <a:rPr lang="he-IL" dirty="0"/>
              <a:t>הפסיכולוגיה של הספורט בישראל</a:t>
            </a:r>
            <a:endParaRPr dirty="0"/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57" y="1238661"/>
            <a:ext cx="5987143" cy="32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6281057" y="1358404"/>
            <a:ext cx="5725886" cy="2677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התפתחה בשנות ה-60 </a:t>
            </a:r>
            <a:endParaRPr sz="28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האיגוד הישראלי לפסיכולוגיה וסוציולוגיה של החנ"ג נוסד ב-1974 </a:t>
            </a:r>
            <a:endParaRPr sz="28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מכון וינגייט- מחלקה למחקר ורפואת ספורט וכן שירותי ייעוץ בתחום הפסיכולוגי-מנטאלי</a:t>
            </a:r>
            <a:endParaRPr sz="28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 descr="https://image.shutterstock.com/image-photo/orange-synthetic-pavement-running-track-260nw-282603704.jpg"/>
          <p:cNvPicPr preferRelativeResize="0"/>
          <p:nvPr/>
        </p:nvPicPr>
        <p:blipFill rotWithShape="1">
          <a:blip r:embed="rId3">
            <a:alphaModFix/>
          </a:blip>
          <a:srcRect b="21947"/>
          <a:stretch/>
        </p:blipFill>
        <p:spPr>
          <a:xfrm>
            <a:off x="1867172" y="1879491"/>
            <a:ext cx="8123367" cy="3693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1557739" y="594865"/>
            <a:ext cx="8432800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</a:t>
            </a:r>
            <a:r>
              <a:rPr lang="iw-IL" sz="36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שלוש גישות שונות</a:t>
            </a:r>
            <a:br>
              <a:rPr lang="iw-IL" sz="36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36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בתחום הפסיכולוגיה של הספורט </a:t>
            </a:r>
            <a:endParaRPr sz="36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923</Words>
  <Application>Microsoft Office PowerPoint</Application>
  <PresentationFormat>מסך רחב</PresentationFormat>
  <Paragraphs>113</Paragraphs>
  <Slides>33</Slides>
  <Notes>32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8" baseType="lpstr">
      <vt:lpstr>Varela Round</vt:lpstr>
      <vt:lpstr>Times New Roman</vt:lpstr>
      <vt:lpstr>Calibri</vt:lpstr>
      <vt:lpstr>Arial</vt:lpstr>
      <vt:lpstr>Default Design</vt:lpstr>
      <vt:lpstr>מערכת שידורים לאומית</vt:lpstr>
      <vt:lpstr> פסיכולוגיה של הספורט - מבוא ואישיות   חינוך גופני מקצוע מוגבר לבגרות  5 יח"ל</vt:lpstr>
      <vt:lpstr>מה נלמד היום?</vt:lpstr>
      <vt:lpstr>מצגת של PowerPoint‏</vt:lpstr>
      <vt:lpstr>מצגת של PowerPoint‏</vt:lpstr>
      <vt:lpstr>סקירה היסטורית של הפסיכולוגיה של הספורט  </vt:lpstr>
      <vt:lpstr>המשך סקירה היסטורית של הפסיכולוגיה של הספורט </vt:lpstr>
      <vt:lpstr>הפסיכולוגיה של הספורט בישראל</vt:lpstr>
      <vt:lpstr>מצגת של PowerPoint‏</vt:lpstr>
      <vt:lpstr>הגישה הפסיכולוגית פיזיולוגית </vt:lpstr>
      <vt:lpstr>הגישה הפסיכו- חברתית</vt:lpstr>
      <vt:lpstr>הגישה החשיבתית (קוגנטיבית) התנהגותית </vt:lpstr>
      <vt:lpstr>תפקיד פסיכולוג הספורט </vt:lpstr>
      <vt:lpstr>מיהו פסיכולוג ספורט </vt:lpstr>
      <vt:lpstr>פסיכולוג ספורט מעלה  ביטחון עצמי לספורטאים </vt:lpstr>
      <vt:lpstr>שאלות חזרה </vt:lpstr>
      <vt:lpstr> חינוך גופני   מקצוע מוגבר לבגרות 5 יח'</vt:lpstr>
      <vt:lpstr>מה נלמד? </vt:lpstr>
      <vt:lpstr>מצגת של PowerPoint‏</vt:lpstr>
      <vt:lpstr>אילו תכונות מאפיינות את האישיות שלכם? </vt:lpstr>
      <vt:lpstr>מצגת של PowerPoint‏</vt:lpstr>
      <vt:lpstr>מצגת של PowerPoint‏</vt:lpstr>
      <vt:lpstr>מצגת של PowerPoint‏</vt:lpstr>
      <vt:lpstr>גישות באישיות</vt:lpstr>
      <vt:lpstr>מצגת של PowerPoint‏</vt:lpstr>
      <vt:lpstr>מצגת של PowerPoint‏</vt:lpstr>
      <vt:lpstr>מצגת של PowerPoint‏</vt:lpstr>
      <vt:lpstr>המודל הדינאמי: האדם נולד עם שני דחפים </vt:lpstr>
      <vt:lpstr>דחף התוקפנות</vt:lpstr>
      <vt:lpstr>הפסקה +  שאלות חזרה</vt:lpstr>
      <vt:lpstr>מטלות סיכום:</vt:lpstr>
      <vt:lpstr>תודה שצפיתם בשיעור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oferm</dc:creator>
  <cp:lastModifiedBy>שני שמלה/Shani Chemla</cp:lastModifiedBy>
  <cp:revision>8</cp:revision>
  <dcterms:created xsi:type="dcterms:W3CDTF">2001-07-19T09:13:26Z</dcterms:created>
  <dcterms:modified xsi:type="dcterms:W3CDTF">2022-01-05T12:36:42Z</dcterms:modified>
</cp:coreProperties>
</file>