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7" r:id="rId2"/>
    <p:sldId id="262" r:id="rId3"/>
    <p:sldId id="263" r:id="rId4"/>
    <p:sldId id="288" r:id="rId5"/>
    <p:sldId id="289" r:id="rId6"/>
    <p:sldId id="303" r:id="rId7"/>
    <p:sldId id="305" r:id="rId8"/>
    <p:sldId id="308" r:id="rId9"/>
    <p:sldId id="306" r:id="rId10"/>
    <p:sldId id="307" r:id="rId11"/>
    <p:sldId id="315" r:id="rId12"/>
    <p:sldId id="309" r:id="rId13"/>
    <p:sldId id="316" r:id="rId14"/>
    <p:sldId id="317" r:id="rId15"/>
    <p:sldId id="310" r:id="rId16"/>
    <p:sldId id="311" r:id="rId17"/>
    <p:sldId id="312" r:id="rId18"/>
    <p:sldId id="314" r:id="rId19"/>
    <p:sldId id="313" r:id="rId20"/>
    <p:sldId id="291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סגנון בהיר 2 - הדגשה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9365" autoAdjust="0"/>
  </p:normalViewPr>
  <p:slideViewPr>
    <p:cSldViewPr snapToGrid="0" snapToObjects="1">
      <p:cViewPr varScale="1">
        <p:scale>
          <a:sx n="55" d="100"/>
          <a:sy n="55" d="100"/>
        </p:scale>
        <p:origin x="102" y="30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495;&#1493;&#1489;&#1512;&#1514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גיליון1!$E$5</c:f>
              <c:strCache>
                <c:ptCount val="1"/>
                <c:pt idx="0">
                  <c:v>מכנסיים X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גיליון1!$D$6:$D$10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11</c:v>
                </c:pt>
              </c:numCache>
            </c:numRef>
          </c:xVal>
          <c:yVal>
            <c:numRef>
              <c:f>גיליון1!$E$6:$E$10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8B0-42E5-AF09-73A0CC7B80E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049753648"/>
        <c:axId val="1034883040"/>
      </c:scatterChart>
      <c:valAx>
        <c:axId val="104975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34883040"/>
        <c:crosses val="autoZero"/>
        <c:crossBetween val="midCat"/>
        <c:majorUnit val="1"/>
      </c:valAx>
      <c:valAx>
        <c:axId val="103488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1049753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A91513-5C1A-4ED3-94DB-C94D5A673E7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1B0426D-855E-4227-A170-9F70100C7E79}">
      <dgm:prSet/>
      <dgm:spPr/>
      <dgm:t>
        <a:bodyPr/>
        <a:lstStyle/>
        <a:p>
          <a:pPr algn="r">
            <a:lnSpc>
              <a:spcPct val="100000"/>
            </a:lnSpc>
          </a:pPr>
          <a:r>
            <a:rPr lang="he-IL" dirty="0"/>
            <a:t>יזם- אדם שיעלה את היוזמה לייצור המוצר.</a:t>
          </a:r>
        </a:p>
        <a:p>
          <a:pPr algn="r">
            <a:lnSpc>
              <a:spcPct val="100000"/>
            </a:lnSpc>
          </a:pPr>
          <a:r>
            <a:rPr lang="he-IL" dirty="0">
              <a:solidFill>
                <a:srgbClr val="FFC000"/>
              </a:solidFill>
            </a:rPr>
            <a:t>תשלום: רווח מהמוצר </a:t>
          </a:r>
          <a:endParaRPr lang="en-US" dirty="0">
            <a:solidFill>
              <a:srgbClr val="FFC000"/>
            </a:solidFill>
          </a:endParaRPr>
        </a:p>
      </dgm:t>
    </dgm:pt>
    <dgm:pt modelId="{2A9790CE-CF12-4F4A-983F-C3E2A66A2152}" type="parTrans" cxnId="{6AD3147C-2E04-4665-A44B-51DD49500B34}">
      <dgm:prSet/>
      <dgm:spPr/>
      <dgm:t>
        <a:bodyPr/>
        <a:lstStyle/>
        <a:p>
          <a:pPr algn="r"/>
          <a:endParaRPr lang="en-US" sz="2000"/>
        </a:p>
      </dgm:t>
    </dgm:pt>
    <dgm:pt modelId="{D4084950-15BA-4D4C-AD7C-543C5F959340}" type="sibTrans" cxnId="{6AD3147C-2E04-4665-A44B-51DD49500B34}">
      <dgm:prSet/>
      <dgm:spPr/>
      <dgm:t>
        <a:bodyPr/>
        <a:lstStyle/>
        <a:p>
          <a:pPr algn="r"/>
          <a:endParaRPr lang="en-US"/>
        </a:p>
      </dgm:t>
    </dgm:pt>
    <dgm:pt modelId="{EBC461DA-77BE-49CD-BFC7-D39B9DB1AF11}">
      <dgm:prSet/>
      <dgm:spPr/>
      <dgm:t>
        <a:bodyPr/>
        <a:lstStyle/>
        <a:p>
          <a:pPr algn="r">
            <a:lnSpc>
              <a:spcPct val="100000"/>
            </a:lnSpc>
          </a:pPr>
          <a:r>
            <a:rPr lang="he-IL" dirty="0"/>
            <a:t>מיקום- מקום פיזי בו נוכל לייצר את המוצר. </a:t>
          </a:r>
        </a:p>
        <a:p>
          <a:pPr algn="r">
            <a:lnSpc>
              <a:spcPct val="100000"/>
            </a:lnSpc>
          </a:pPr>
          <a:r>
            <a:rPr lang="he-IL" dirty="0">
              <a:solidFill>
                <a:srgbClr val="92D050"/>
              </a:solidFill>
            </a:rPr>
            <a:t>תשלום: דמי שכירות, רכישה</a:t>
          </a:r>
          <a:endParaRPr lang="en-US" dirty="0">
            <a:solidFill>
              <a:srgbClr val="92D050"/>
            </a:solidFill>
          </a:endParaRPr>
        </a:p>
      </dgm:t>
    </dgm:pt>
    <dgm:pt modelId="{A3200744-F2E6-4157-BFA9-60092E9BC029}" type="parTrans" cxnId="{C490FC95-FEBD-4929-BAF8-155B9168515E}">
      <dgm:prSet/>
      <dgm:spPr/>
      <dgm:t>
        <a:bodyPr/>
        <a:lstStyle/>
        <a:p>
          <a:pPr algn="r"/>
          <a:endParaRPr lang="en-US" sz="2000"/>
        </a:p>
      </dgm:t>
    </dgm:pt>
    <dgm:pt modelId="{9E6592D3-1250-4D58-8B72-4B6186B07ADE}" type="sibTrans" cxnId="{C490FC95-FEBD-4929-BAF8-155B9168515E}">
      <dgm:prSet/>
      <dgm:spPr/>
      <dgm:t>
        <a:bodyPr/>
        <a:lstStyle/>
        <a:p>
          <a:pPr algn="r"/>
          <a:endParaRPr lang="en-US"/>
        </a:p>
      </dgm:t>
    </dgm:pt>
    <dgm:pt modelId="{8480DE89-A7A6-4E64-A8AB-DCD0F1AA4BDA}">
      <dgm:prSet/>
      <dgm:spPr/>
      <dgm:t>
        <a:bodyPr/>
        <a:lstStyle/>
        <a:p>
          <a:pPr algn="r">
            <a:lnSpc>
              <a:spcPct val="100000"/>
            </a:lnSpc>
          </a:pPr>
          <a:r>
            <a:rPr lang="he-IL" dirty="0"/>
            <a:t>הון- גיוס כספים כדי לייצר את המוצר.</a:t>
          </a:r>
        </a:p>
        <a:p>
          <a:pPr algn="r">
            <a:lnSpc>
              <a:spcPct val="100000"/>
            </a:lnSpc>
          </a:pPr>
          <a:r>
            <a:rPr lang="he-IL" dirty="0">
              <a:solidFill>
                <a:srgbClr val="7030A0"/>
              </a:solidFill>
            </a:rPr>
            <a:t>תשלום: ריביות</a:t>
          </a:r>
          <a:endParaRPr lang="en-US" dirty="0">
            <a:solidFill>
              <a:srgbClr val="7030A0"/>
            </a:solidFill>
          </a:endParaRPr>
        </a:p>
      </dgm:t>
    </dgm:pt>
    <dgm:pt modelId="{DA73AD83-72F3-439E-891D-6ED450BF64B9}" type="parTrans" cxnId="{E6531F1C-70BC-4324-9721-6C11BBC43FAF}">
      <dgm:prSet/>
      <dgm:spPr/>
      <dgm:t>
        <a:bodyPr/>
        <a:lstStyle/>
        <a:p>
          <a:pPr algn="r"/>
          <a:endParaRPr lang="en-US" sz="2000"/>
        </a:p>
      </dgm:t>
    </dgm:pt>
    <dgm:pt modelId="{D80D506E-CA03-4043-BA56-FD32C97C7EFD}" type="sibTrans" cxnId="{E6531F1C-70BC-4324-9721-6C11BBC43FAF}">
      <dgm:prSet/>
      <dgm:spPr/>
      <dgm:t>
        <a:bodyPr/>
        <a:lstStyle/>
        <a:p>
          <a:pPr algn="r"/>
          <a:endParaRPr lang="en-US"/>
        </a:p>
      </dgm:t>
    </dgm:pt>
    <dgm:pt modelId="{5F0A3094-EC48-4516-93D1-5339AC314DAC}">
      <dgm:prSet/>
      <dgm:spPr/>
      <dgm:t>
        <a:bodyPr/>
        <a:lstStyle/>
        <a:p>
          <a:pPr algn="r">
            <a:lnSpc>
              <a:spcPct val="100000"/>
            </a:lnSpc>
          </a:pPr>
          <a:r>
            <a:rPr lang="he-IL" dirty="0"/>
            <a:t>עבודה- אנשים בעלי ידע שייצרו את המוצר. </a:t>
          </a:r>
        </a:p>
        <a:p>
          <a:pPr algn="r">
            <a:lnSpc>
              <a:spcPct val="100000"/>
            </a:lnSpc>
          </a:pPr>
          <a:r>
            <a:rPr lang="he-IL" dirty="0">
              <a:solidFill>
                <a:schemeClr val="accent1"/>
              </a:solidFill>
            </a:rPr>
            <a:t>תשלום: שכר עבודה</a:t>
          </a:r>
          <a:endParaRPr lang="en-US" dirty="0">
            <a:solidFill>
              <a:schemeClr val="accent1"/>
            </a:solidFill>
          </a:endParaRPr>
        </a:p>
      </dgm:t>
    </dgm:pt>
    <dgm:pt modelId="{9ADA5059-EA31-46DF-B394-E871482C18C1}" type="parTrans" cxnId="{91C08166-63BE-4CBF-98EF-7C95CC9BE090}">
      <dgm:prSet/>
      <dgm:spPr/>
      <dgm:t>
        <a:bodyPr/>
        <a:lstStyle/>
        <a:p>
          <a:pPr algn="r"/>
          <a:endParaRPr lang="en-US" sz="2000"/>
        </a:p>
      </dgm:t>
    </dgm:pt>
    <dgm:pt modelId="{670C22DD-5391-410C-A4AF-CA7D7BE36886}" type="sibTrans" cxnId="{91C08166-63BE-4CBF-98EF-7C95CC9BE090}">
      <dgm:prSet/>
      <dgm:spPr/>
      <dgm:t>
        <a:bodyPr/>
        <a:lstStyle/>
        <a:p>
          <a:pPr algn="r"/>
          <a:endParaRPr lang="en-US"/>
        </a:p>
      </dgm:t>
    </dgm:pt>
    <dgm:pt modelId="{C7405172-7A61-4D56-85F7-2A723EDF52C6}" type="pres">
      <dgm:prSet presAssocID="{C8A91513-5C1A-4ED3-94DB-C94D5A673E7B}" presName="root" presStyleCnt="0">
        <dgm:presLayoutVars>
          <dgm:dir/>
          <dgm:resizeHandles val="exact"/>
        </dgm:presLayoutVars>
      </dgm:prSet>
      <dgm:spPr/>
    </dgm:pt>
    <dgm:pt modelId="{A76ACE23-F348-4F37-87B3-45F17B274534}" type="pres">
      <dgm:prSet presAssocID="{21B0426D-855E-4227-A170-9F70100C7E79}" presName="compNode" presStyleCnt="0"/>
      <dgm:spPr/>
    </dgm:pt>
    <dgm:pt modelId="{C0382232-4CF0-4E87-BCC6-1F600C3FBD25}" type="pres">
      <dgm:prSet presAssocID="{21B0426D-855E-4227-A170-9F70100C7E79}" presName="bgRect" presStyleLbl="bgShp" presStyleIdx="0" presStyleCnt="4"/>
      <dgm:spPr/>
    </dgm:pt>
    <dgm:pt modelId="{A29EA066-56FB-42F9-910A-68FDE19D7631}" type="pres">
      <dgm:prSet presAssocID="{21B0426D-855E-4227-A170-9F70100C7E7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A963DB39-6333-4B07-ABF4-6A41D4D43B1F}" type="pres">
      <dgm:prSet presAssocID="{21B0426D-855E-4227-A170-9F70100C7E79}" presName="spaceRect" presStyleCnt="0"/>
      <dgm:spPr/>
    </dgm:pt>
    <dgm:pt modelId="{C56E8626-9AB2-492E-BC9D-CDFA3409F48E}" type="pres">
      <dgm:prSet presAssocID="{21B0426D-855E-4227-A170-9F70100C7E79}" presName="parTx" presStyleLbl="revTx" presStyleIdx="0" presStyleCnt="4">
        <dgm:presLayoutVars>
          <dgm:chMax val="0"/>
          <dgm:chPref val="0"/>
        </dgm:presLayoutVars>
      </dgm:prSet>
      <dgm:spPr/>
    </dgm:pt>
    <dgm:pt modelId="{4DF2FF3A-D03A-4E46-A311-9C1FE8C92779}" type="pres">
      <dgm:prSet presAssocID="{D4084950-15BA-4D4C-AD7C-543C5F959340}" presName="sibTrans" presStyleCnt="0"/>
      <dgm:spPr/>
    </dgm:pt>
    <dgm:pt modelId="{8F9A1775-9227-4FA5-858A-0AC22FD9FD7B}" type="pres">
      <dgm:prSet presAssocID="{EBC461DA-77BE-49CD-BFC7-D39B9DB1AF11}" presName="compNode" presStyleCnt="0"/>
      <dgm:spPr/>
    </dgm:pt>
    <dgm:pt modelId="{A9C0D6EB-8829-4CF0-9116-D146E54BB415}" type="pres">
      <dgm:prSet presAssocID="{EBC461DA-77BE-49CD-BFC7-D39B9DB1AF11}" presName="bgRect" presStyleLbl="bgShp" presStyleIdx="1" presStyleCnt="4"/>
      <dgm:spPr/>
    </dgm:pt>
    <dgm:pt modelId="{337978F6-1DA5-4318-AB61-15454617156D}" type="pres">
      <dgm:prSet presAssocID="{EBC461DA-77BE-49CD-BFC7-D39B9DB1AF11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סמן"/>
        </a:ext>
      </dgm:extLst>
    </dgm:pt>
    <dgm:pt modelId="{721F0C0F-BC8E-4265-8E13-490393C5CE2C}" type="pres">
      <dgm:prSet presAssocID="{EBC461DA-77BE-49CD-BFC7-D39B9DB1AF11}" presName="spaceRect" presStyleCnt="0"/>
      <dgm:spPr/>
    </dgm:pt>
    <dgm:pt modelId="{154C2505-BF37-4A32-B7D6-FDCC439E2219}" type="pres">
      <dgm:prSet presAssocID="{EBC461DA-77BE-49CD-BFC7-D39B9DB1AF11}" presName="parTx" presStyleLbl="revTx" presStyleIdx="1" presStyleCnt="4">
        <dgm:presLayoutVars>
          <dgm:chMax val="0"/>
          <dgm:chPref val="0"/>
        </dgm:presLayoutVars>
      </dgm:prSet>
      <dgm:spPr/>
    </dgm:pt>
    <dgm:pt modelId="{50D8F9EE-A04B-41A1-AE2D-90B9228CB4A6}" type="pres">
      <dgm:prSet presAssocID="{9E6592D3-1250-4D58-8B72-4B6186B07ADE}" presName="sibTrans" presStyleCnt="0"/>
      <dgm:spPr/>
    </dgm:pt>
    <dgm:pt modelId="{E1512A43-BB1E-42D6-9394-2A345129225A}" type="pres">
      <dgm:prSet presAssocID="{8480DE89-A7A6-4E64-A8AB-DCD0F1AA4BDA}" presName="compNode" presStyleCnt="0"/>
      <dgm:spPr/>
    </dgm:pt>
    <dgm:pt modelId="{F4D602D4-5B5E-498D-A0C5-7ECE05F4515C}" type="pres">
      <dgm:prSet presAssocID="{8480DE89-A7A6-4E64-A8AB-DCD0F1AA4BDA}" presName="bgRect" presStyleLbl="bgShp" presStyleIdx="2" presStyleCnt="4"/>
      <dgm:spPr/>
    </dgm:pt>
    <dgm:pt modelId="{51D07A22-FC6F-4E7E-AF0D-E2BBEF9A9020}" type="pres">
      <dgm:prSet presAssocID="{8480DE89-A7A6-4E64-A8AB-DCD0F1AA4BDA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כסף"/>
        </a:ext>
      </dgm:extLst>
    </dgm:pt>
    <dgm:pt modelId="{F5A08115-DAE7-42B4-A2B3-4E7A3B1266D2}" type="pres">
      <dgm:prSet presAssocID="{8480DE89-A7A6-4E64-A8AB-DCD0F1AA4BDA}" presName="spaceRect" presStyleCnt="0"/>
      <dgm:spPr/>
    </dgm:pt>
    <dgm:pt modelId="{6C205B7F-7653-4900-BDDD-85B1D39C1EA8}" type="pres">
      <dgm:prSet presAssocID="{8480DE89-A7A6-4E64-A8AB-DCD0F1AA4BDA}" presName="parTx" presStyleLbl="revTx" presStyleIdx="2" presStyleCnt="4">
        <dgm:presLayoutVars>
          <dgm:chMax val="0"/>
          <dgm:chPref val="0"/>
        </dgm:presLayoutVars>
      </dgm:prSet>
      <dgm:spPr/>
    </dgm:pt>
    <dgm:pt modelId="{DD98C336-39C7-46D0-8F78-DAD1558A129C}" type="pres">
      <dgm:prSet presAssocID="{D80D506E-CA03-4043-BA56-FD32C97C7EFD}" presName="sibTrans" presStyleCnt="0"/>
      <dgm:spPr/>
    </dgm:pt>
    <dgm:pt modelId="{AADF648E-E0D0-4C9B-8BD1-C12E06ECDBE6}" type="pres">
      <dgm:prSet presAssocID="{5F0A3094-EC48-4516-93D1-5339AC314DAC}" presName="compNode" presStyleCnt="0"/>
      <dgm:spPr/>
    </dgm:pt>
    <dgm:pt modelId="{C35479DD-9713-4186-A773-5C623F5513CE}" type="pres">
      <dgm:prSet presAssocID="{5F0A3094-EC48-4516-93D1-5339AC314DAC}" presName="bgRect" presStyleLbl="bgShp" presStyleIdx="3" presStyleCnt="4"/>
      <dgm:spPr/>
    </dgm:pt>
    <dgm:pt modelId="{A4BD06E7-AF04-4911-916C-B6ED266CE87B}" type="pres">
      <dgm:prSet presAssocID="{5F0A3094-EC48-4516-93D1-5339AC314DAC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שף"/>
        </a:ext>
      </dgm:extLst>
    </dgm:pt>
    <dgm:pt modelId="{5A466B28-99FB-4253-9B01-47A27F049872}" type="pres">
      <dgm:prSet presAssocID="{5F0A3094-EC48-4516-93D1-5339AC314DAC}" presName="spaceRect" presStyleCnt="0"/>
      <dgm:spPr/>
    </dgm:pt>
    <dgm:pt modelId="{BBFF15D5-255C-400A-84D8-198B0FBC0FBF}" type="pres">
      <dgm:prSet presAssocID="{5F0A3094-EC48-4516-93D1-5339AC314DA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6531F1C-70BC-4324-9721-6C11BBC43FAF}" srcId="{C8A91513-5C1A-4ED3-94DB-C94D5A673E7B}" destId="{8480DE89-A7A6-4E64-A8AB-DCD0F1AA4BDA}" srcOrd="2" destOrd="0" parTransId="{DA73AD83-72F3-439E-891D-6ED450BF64B9}" sibTransId="{D80D506E-CA03-4043-BA56-FD32C97C7EFD}"/>
    <dgm:cxn modelId="{38052920-420E-455A-A04F-7BFE42E15508}" type="presOf" srcId="{8480DE89-A7A6-4E64-A8AB-DCD0F1AA4BDA}" destId="{6C205B7F-7653-4900-BDDD-85B1D39C1EA8}" srcOrd="0" destOrd="0" presId="urn:microsoft.com/office/officeart/2018/2/layout/IconVerticalSolidList"/>
    <dgm:cxn modelId="{B6A07A3E-0182-413D-A4BD-F68527334459}" type="presOf" srcId="{5F0A3094-EC48-4516-93D1-5339AC314DAC}" destId="{BBFF15D5-255C-400A-84D8-198B0FBC0FBF}" srcOrd="0" destOrd="0" presId="urn:microsoft.com/office/officeart/2018/2/layout/IconVerticalSolidList"/>
    <dgm:cxn modelId="{91C08166-63BE-4CBF-98EF-7C95CC9BE090}" srcId="{C8A91513-5C1A-4ED3-94DB-C94D5A673E7B}" destId="{5F0A3094-EC48-4516-93D1-5339AC314DAC}" srcOrd="3" destOrd="0" parTransId="{9ADA5059-EA31-46DF-B394-E871482C18C1}" sibTransId="{670C22DD-5391-410C-A4AF-CA7D7BE36886}"/>
    <dgm:cxn modelId="{6AD3147C-2E04-4665-A44B-51DD49500B34}" srcId="{C8A91513-5C1A-4ED3-94DB-C94D5A673E7B}" destId="{21B0426D-855E-4227-A170-9F70100C7E79}" srcOrd="0" destOrd="0" parTransId="{2A9790CE-CF12-4F4A-983F-C3E2A66A2152}" sibTransId="{D4084950-15BA-4D4C-AD7C-543C5F959340}"/>
    <dgm:cxn modelId="{C490FC95-FEBD-4929-BAF8-155B9168515E}" srcId="{C8A91513-5C1A-4ED3-94DB-C94D5A673E7B}" destId="{EBC461DA-77BE-49CD-BFC7-D39B9DB1AF11}" srcOrd="1" destOrd="0" parTransId="{A3200744-F2E6-4157-BFA9-60092E9BC029}" sibTransId="{9E6592D3-1250-4D58-8B72-4B6186B07ADE}"/>
    <dgm:cxn modelId="{7D1A10D7-B2F5-460B-BE52-E46C7E2EA090}" type="presOf" srcId="{C8A91513-5C1A-4ED3-94DB-C94D5A673E7B}" destId="{C7405172-7A61-4D56-85F7-2A723EDF52C6}" srcOrd="0" destOrd="0" presId="urn:microsoft.com/office/officeart/2018/2/layout/IconVerticalSolidList"/>
    <dgm:cxn modelId="{00D221D7-756B-4BA8-A930-540D20130B72}" type="presOf" srcId="{EBC461DA-77BE-49CD-BFC7-D39B9DB1AF11}" destId="{154C2505-BF37-4A32-B7D6-FDCC439E2219}" srcOrd="0" destOrd="0" presId="urn:microsoft.com/office/officeart/2018/2/layout/IconVerticalSolidList"/>
    <dgm:cxn modelId="{8F5DA2DA-8702-450D-964B-2D0A0DEB95E0}" type="presOf" srcId="{21B0426D-855E-4227-A170-9F70100C7E79}" destId="{C56E8626-9AB2-492E-BC9D-CDFA3409F48E}" srcOrd="0" destOrd="0" presId="urn:microsoft.com/office/officeart/2018/2/layout/IconVerticalSolidList"/>
    <dgm:cxn modelId="{7DACF7CE-5433-4C48-863F-41A9550D4E34}" type="presParOf" srcId="{C7405172-7A61-4D56-85F7-2A723EDF52C6}" destId="{A76ACE23-F348-4F37-87B3-45F17B274534}" srcOrd="0" destOrd="0" presId="urn:microsoft.com/office/officeart/2018/2/layout/IconVerticalSolidList"/>
    <dgm:cxn modelId="{12D1A965-67BA-4D4F-9C82-676DD7D1F316}" type="presParOf" srcId="{A76ACE23-F348-4F37-87B3-45F17B274534}" destId="{C0382232-4CF0-4E87-BCC6-1F600C3FBD25}" srcOrd="0" destOrd="0" presId="urn:microsoft.com/office/officeart/2018/2/layout/IconVerticalSolidList"/>
    <dgm:cxn modelId="{5E283F80-A641-49CF-A97A-E74A6780A984}" type="presParOf" srcId="{A76ACE23-F348-4F37-87B3-45F17B274534}" destId="{A29EA066-56FB-42F9-910A-68FDE19D7631}" srcOrd="1" destOrd="0" presId="urn:microsoft.com/office/officeart/2018/2/layout/IconVerticalSolidList"/>
    <dgm:cxn modelId="{6FD42239-8F87-4294-97BF-369EDDE3AC0B}" type="presParOf" srcId="{A76ACE23-F348-4F37-87B3-45F17B274534}" destId="{A963DB39-6333-4B07-ABF4-6A41D4D43B1F}" srcOrd="2" destOrd="0" presId="urn:microsoft.com/office/officeart/2018/2/layout/IconVerticalSolidList"/>
    <dgm:cxn modelId="{57856FC3-FD2A-4342-91B3-0EC0263F1687}" type="presParOf" srcId="{A76ACE23-F348-4F37-87B3-45F17B274534}" destId="{C56E8626-9AB2-492E-BC9D-CDFA3409F48E}" srcOrd="3" destOrd="0" presId="urn:microsoft.com/office/officeart/2018/2/layout/IconVerticalSolidList"/>
    <dgm:cxn modelId="{79B663BD-073E-47A3-A1AB-14577763C2CB}" type="presParOf" srcId="{C7405172-7A61-4D56-85F7-2A723EDF52C6}" destId="{4DF2FF3A-D03A-4E46-A311-9C1FE8C92779}" srcOrd="1" destOrd="0" presId="urn:microsoft.com/office/officeart/2018/2/layout/IconVerticalSolidList"/>
    <dgm:cxn modelId="{66C95B2B-56A9-49A0-849B-D855D3C95204}" type="presParOf" srcId="{C7405172-7A61-4D56-85F7-2A723EDF52C6}" destId="{8F9A1775-9227-4FA5-858A-0AC22FD9FD7B}" srcOrd="2" destOrd="0" presId="urn:microsoft.com/office/officeart/2018/2/layout/IconVerticalSolidList"/>
    <dgm:cxn modelId="{48C85BCD-6C12-4588-AD7B-C015E676BB57}" type="presParOf" srcId="{8F9A1775-9227-4FA5-858A-0AC22FD9FD7B}" destId="{A9C0D6EB-8829-4CF0-9116-D146E54BB415}" srcOrd="0" destOrd="0" presId="urn:microsoft.com/office/officeart/2018/2/layout/IconVerticalSolidList"/>
    <dgm:cxn modelId="{836C9FC9-E86E-4E76-9BF0-1FA7DEB05BB3}" type="presParOf" srcId="{8F9A1775-9227-4FA5-858A-0AC22FD9FD7B}" destId="{337978F6-1DA5-4318-AB61-15454617156D}" srcOrd="1" destOrd="0" presId="urn:microsoft.com/office/officeart/2018/2/layout/IconVerticalSolidList"/>
    <dgm:cxn modelId="{DBE3DBC4-CCD4-41F5-8B35-F7E436B6D24A}" type="presParOf" srcId="{8F9A1775-9227-4FA5-858A-0AC22FD9FD7B}" destId="{721F0C0F-BC8E-4265-8E13-490393C5CE2C}" srcOrd="2" destOrd="0" presId="urn:microsoft.com/office/officeart/2018/2/layout/IconVerticalSolidList"/>
    <dgm:cxn modelId="{EF8AC237-9820-4787-A4D6-9926C4E3143C}" type="presParOf" srcId="{8F9A1775-9227-4FA5-858A-0AC22FD9FD7B}" destId="{154C2505-BF37-4A32-B7D6-FDCC439E2219}" srcOrd="3" destOrd="0" presId="urn:microsoft.com/office/officeart/2018/2/layout/IconVerticalSolidList"/>
    <dgm:cxn modelId="{DC3ECE8C-C039-4326-ACF1-6BA153B80A76}" type="presParOf" srcId="{C7405172-7A61-4D56-85F7-2A723EDF52C6}" destId="{50D8F9EE-A04B-41A1-AE2D-90B9228CB4A6}" srcOrd="3" destOrd="0" presId="urn:microsoft.com/office/officeart/2018/2/layout/IconVerticalSolidList"/>
    <dgm:cxn modelId="{0E8C1AD1-D501-43A7-AEE7-C7BDE64DB1A6}" type="presParOf" srcId="{C7405172-7A61-4D56-85F7-2A723EDF52C6}" destId="{E1512A43-BB1E-42D6-9394-2A345129225A}" srcOrd="4" destOrd="0" presId="urn:microsoft.com/office/officeart/2018/2/layout/IconVerticalSolidList"/>
    <dgm:cxn modelId="{DC170B35-973E-4455-881A-D440BE7DF28C}" type="presParOf" srcId="{E1512A43-BB1E-42D6-9394-2A345129225A}" destId="{F4D602D4-5B5E-498D-A0C5-7ECE05F4515C}" srcOrd="0" destOrd="0" presId="urn:microsoft.com/office/officeart/2018/2/layout/IconVerticalSolidList"/>
    <dgm:cxn modelId="{1442F59F-EC27-4085-88E5-C30EA2EF2D97}" type="presParOf" srcId="{E1512A43-BB1E-42D6-9394-2A345129225A}" destId="{51D07A22-FC6F-4E7E-AF0D-E2BBEF9A9020}" srcOrd="1" destOrd="0" presId="urn:microsoft.com/office/officeart/2018/2/layout/IconVerticalSolidList"/>
    <dgm:cxn modelId="{5C6BDD01-82FC-463F-8B8C-80562B966590}" type="presParOf" srcId="{E1512A43-BB1E-42D6-9394-2A345129225A}" destId="{F5A08115-DAE7-42B4-A2B3-4E7A3B1266D2}" srcOrd="2" destOrd="0" presId="urn:microsoft.com/office/officeart/2018/2/layout/IconVerticalSolidList"/>
    <dgm:cxn modelId="{C134A07E-257B-4900-9540-D213B9071FA9}" type="presParOf" srcId="{E1512A43-BB1E-42D6-9394-2A345129225A}" destId="{6C205B7F-7653-4900-BDDD-85B1D39C1EA8}" srcOrd="3" destOrd="0" presId="urn:microsoft.com/office/officeart/2018/2/layout/IconVerticalSolidList"/>
    <dgm:cxn modelId="{5C273C61-00FF-4E8E-82BA-A89D37BC29F6}" type="presParOf" srcId="{C7405172-7A61-4D56-85F7-2A723EDF52C6}" destId="{DD98C336-39C7-46D0-8F78-DAD1558A129C}" srcOrd="5" destOrd="0" presId="urn:microsoft.com/office/officeart/2018/2/layout/IconVerticalSolidList"/>
    <dgm:cxn modelId="{21F727D7-209D-4137-936B-6F252E9DB6A7}" type="presParOf" srcId="{C7405172-7A61-4D56-85F7-2A723EDF52C6}" destId="{AADF648E-E0D0-4C9B-8BD1-C12E06ECDBE6}" srcOrd="6" destOrd="0" presId="urn:microsoft.com/office/officeart/2018/2/layout/IconVerticalSolidList"/>
    <dgm:cxn modelId="{2204CF49-8D55-43AF-BA8E-B75BDBF47E5F}" type="presParOf" srcId="{AADF648E-E0D0-4C9B-8BD1-C12E06ECDBE6}" destId="{C35479DD-9713-4186-A773-5C623F5513CE}" srcOrd="0" destOrd="0" presId="urn:microsoft.com/office/officeart/2018/2/layout/IconVerticalSolidList"/>
    <dgm:cxn modelId="{2C2A7D5E-34C4-45A1-8AD3-4BFD7A1AB4B9}" type="presParOf" srcId="{AADF648E-E0D0-4C9B-8BD1-C12E06ECDBE6}" destId="{A4BD06E7-AF04-4911-916C-B6ED266CE87B}" srcOrd="1" destOrd="0" presId="urn:microsoft.com/office/officeart/2018/2/layout/IconVerticalSolidList"/>
    <dgm:cxn modelId="{0DBF705C-5858-473E-ABD0-CBC41CFECC14}" type="presParOf" srcId="{AADF648E-E0D0-4C9B-8BD1-C12E06ECDBE6}" destId="{5A466B28-99FB-4253-9B01-47A27F049872}" srcOrd="2" destOrd="0" presId="urn:microsoft.com/office/officeart/2018/2/layout/IconVerticalSolidList"/>
    <dgm:cxn modelId="{626AB440-B65A-447F-A0CA-F7D51C66666B}" type="presParOf" srcId="{AADF648E-E0D0-4C9B-8BD1-C12E06ECDBE6}" destId="{BBFF15D5-255C-400A-84D8-198B0FBC0FB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2232-4CF0-4E87-BCC6-1F600C3FBD25}">
      <dsp:nvSpPr>
        <dsp:cNvPr id="0" name=""/>
        <dsp:cNvSpPr/>
      </dsp:nvSpPr>
      <dsp:spPr>
        <a:xfrm>
          <a:off x="0" y="1723"/>
          <a:ext cx="7384084" cy="873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EA066-56FB-42F9-910A-68FDE19D7631}">
      <dsp:nvSpPr>
        <dsp:cNvPr id="0" name=""/>
        <dsp:cNvSpPr/>
      </dsp:nvSpPr>
      <dsp:spPr>
        <a:xfrm>
          <a:off x="264254" y="198276"/>
          <a:ext cx="480462" cy="48046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E8626-9AB2-492E-BC9D-CDFA3409F48E}">
      <dsp:nvSpPr>
        <dsp:cNvPr id="0" name=""/>
        <dsp:cNvSpPr/>
      </dsp:nvSpPr>
      <dsp:spPr>
        <a:xfrm>
          <a:off x="1008972" y="1723"/>
          <a:ext cx="6375111" cy="873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3" tIns="92453" rIns="92453" bIns="92453" numCol="1" spcCol="1270" anchor="ctr" anchorCtr="0">
          <a:noAutofit/>
        </a:bodyPr>
        <a:lstStyle/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יזם- אדם שיעלה את היוזמה לייצור המוצר.</a:t>
          </a:r>
        </a:p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solidFill>
                <a:srgbClr val="FFC000"/>
              </a:solidFill>
            </a:rPr>
            <a:t>תשלום: רווח מהמוצר </a:t>
          </a:r>
          <a:endParaRPr lang="en-US" sz="1900" kern="1200" dirty="0">
            <a:solidFill>
              <a:srgbClr val="FFC000"/>
            </a:solidFill>
          </a:endParaRPr>
        </a:p>
      </dsp:txBody>
      <dsp:txXfrm>
        <a:off x="1008972" y="1723"/>
        <a:ext cx="6375111" cy="873569"/>
      </dsp:txXfrm>
    </dsp:sp>
    <dsp:sp modelId="{A9C0D6EB-8829-4CF0-9116-D146E54BB415}">
      <dsp:nvSpPr>
        <dsp:cNvPr id="0" name=""/>
        <dsp:cNvSpPr/>
      </dsp:nvSpPr>
      <dsp:spPr>
        <a:xfrm>
          <a:off x="0" y="1093684"/>
          <a:ext cx="7384084" cy="873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7978F6-1DA5-4318-AB61-15454617156D}">
      <dsp:nvSpPr>
        <dsp:cNvPr id="0" name=""/>
        <dsp:cNvSpPr/>
      </dsp:nvSpPr>
      <dsp:spPr>
        <a:xfrm>
          <a:off x="264254" y="1290237"/>
          <a:ext cx="480462" cy="4804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4C2505-BF37-4A32-B7D6-FDCC439E2219}">
      <dsp:nvSpPr>
        <dsp:cNvPr id="0" name=""/>
        <dsp:cNvSpPr/>
      </dsp:nvSpPr>
      <dsp:spPr>
        <a:xfrm>
          <a:off x="1008972" y="1093684"/>
          <a:ext cx="6375111" cy="873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3" tIns="92453" rIns="92453" bIns="92453" numCol="1" spcCol="1270" anchor="ctr" anchorCtr="0">
          <a:noAutofit/>
        </a:bodyPr>
        <a:lstStyle/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מיקום- מקום פיזי בו נוכל לייצר את המוצר. </a:t>
          </a:r>
        </a:p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solidFill>
                <a:srgbClr val="92D050"/>
              </a:solidFill>
            </a:rPr>
            <a:t>תשלום: דמי שכירות, רכישה</a:t>
          </a:r>
          <a:endParaRPr lang="en-US" sz="1900" kern="1200" dirty="0">
            <a:solidFill>
              <a:srgbClr val="92D050"/>
            </a:solidFill>
          </a:endParaRPr>
        </a:p>
      </dsp:txBody>
      <dsp:txXfrm>
        <a:off x="1008972" y="1093684"/>
        <a:ext cx="6375111" cy="873569"/>
      </dsp:txXfrm>
    </dsp:sp>
    <dsp:sp modelId="{F4D602D4-5B5E-498D-A0C5-7ECE05F4515C}">
      <dsp:nvSpPr>
        <dsp:cNvPr id="0" name=""/>
        <dsp:cNvSpPr/>
      </dsp:nvSpPr>
      <dsp:spPr>
        <a:xfrm>
          <a:off x="0" y="2185646"/>
          <a:ext cx="7384084" cy="873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07A22-FC6F-4E7E-AF0D-E2BBEF9A9020}">
      <dsp:nvSpPr>
        <dsp:cNvPr id="0" name=""/>
        <dsp:cNvSpPr/>
      </dsp:nvSpPr>
      <dsp:spPr>
        <a:xfrm>
          <a:off x="264254" y="2382199"/>
          <a:ext cx="480462" cy="48046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05B7F-7653-4900-BDDD-85B1D39C1EA8}">
      <dsp:nvSpPr>
        <dsp:cNvPr id="0" name=""/>
        <dsp:cNvSpPr/>
      </dsp:nvSpPr>
      <dsp:spPr>
        <a:xfrm>
          <a:off x="1008972" y="2185646"/>
          <a:ext cx="6375111" cy="873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3" tIns="92453" rIns="92453" bIns="92453" numCol="1" spcCol="1270" anchor="ctr" anchorCtr="0">
          <a:noAutofit/>
        </a:bodyPr>
        <a:lstStyle/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הון- גיוס כספים כדי לייצר את המוצר.</a:t>
          </a:r>
        </a:p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solidFill>
                <a:srgbClr val="7030A0"/>
              </a:solidFill>
            </a:rPr>
            <a:t>תשלום: ריביות</a:t>
          </a:r>
          <a:endParaRPr lang="en-US" sz="1900" kern="1200" dirty="0">
            <a:solidFill>
              <a:srgbClr val="7030A0"/>
            </a:solidFill>
          </a:endParaRPr>
        </a:p>
      </dsp:txBody>
      <dsp:txXfrm>
        <a:off x="1008972" y="2185646"/>
        <a:ext cx="6375111" cy="873569"/>
      </dsp:txXfrm>
    </dsp:sp>
    <dsp:sp modelId="{C35479DD-9713-4186-A773-5C623F5513CE}">
      <dsp:nvSpPr>
        <dsp:cNvPr id="0" name=""/>
        <dsp:cNvSpPr/>
      </dsp:nvSpPr>
      <dsp:spPr>
        <a:xfrm>
          <a:off x="0" y="3277607"/>
          <a:ext cx="7384084" cy="87356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BD06E7-AF04-4911-916C-B6ED266CE87B}">
      <dsp:nvSpPr>
        <dsp:cNvPr id="0" name=""/>
        <dsp:cNvSpPr/>
      </dsp:nvSpPr>
      <dsp:spPr>
        <a:xfrm>
          <a:off x="264254" y="3474160"/>
          <a:ext cx="480462" cy="480462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F15D5-255C-400A-84D8-198B0FBC0FBF}">
      <dsp:nvSpPr>
        <dsp:cNvPr id="0" name=""/>
        <dsp:cNvSpPr/>
      </dsp:nvSpPr>
      <dsp:spPr>
        <a:xfrm>
          <a:off x="1008972" y="3277607"/>
          <a:ext cx="6375111" cy="873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3" tIns="92453" rIns="92453" bIns="92453" numCol="1" spcCol="1270" anchor="ctr" anchorCtr="0">
          <a:noAutofit/>
        </a:bodyPr>
        <a:lstStyle/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/>
            <a:t>עבודה- אנשים בעלי ידע שייצרו את המוצר. </a:t>
          </a:r>
        </a:p>
        <a:p>
          <a:pPr marL="0" lvl="0" indent="0" algn="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solidFill>
                <a:schemeClr val="accent1"/>
              </a:solidFill>
            </a:rPr>
            <a:t>תשלום: שכר עבודה</a:t>
          </a:r>
          <a:endParaRPr lang="en-US" sz="1900" kern="1200" dirty="0">
            <a:solidFill>
              <a:schemeClr val="accent1"/>
            </a:solidFill>
          </a:endParaRPr>
        </a:p>
      </dsp:txBody>
      <dsp:txXfrm>
        <a:off x="1008972" y="3277607"/>
        <a:ext cx="6375111" cy="87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ג'/שבט/תשפ"ב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99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ג'/שבט/תשפ"ב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5" r:id="rId6"/>
    <p:sldLayoutId id="2147483666" r:id="rId7"/>
    <p:sldLayoutId id="2147483663" r:id="rId8"/>
    <p:sldLayoutId id="2147483669" r:id="rId9"/>
    <p:sldLayoutId id="2147483671" r:id="rId10"/>
    <p:sldLayoutId id="2147483668" r:id="rId11"/>
    <p:sldLayoutId id="2147483670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תופעת המחסור במשק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במשק, תופעת המחסור מתבטאת בי</a:t>
            </a:r>
            <a:r>
              <a:rPr lang="he-IL" b="1" dirty="0"/>
              <a:t>כולות הייצור </a:t>
            </a:r>
            <a:r>
              <a:rPr lang="he-IL" dirty="0"/>
              <a:t>של פירמה: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גורמי הייצור (המשאבים) מוגבלים, ולכן למרות שהפירמה הייתה רוצה לייצר עוד ועוד מוצרים, יכולות הייצור שלה מוגבלות.</a:t>
            </a:r>
          </a:p>
          <a:p>
            <a:pPr marL="96848" indent="0">
              <a:buNone/>
            </a:pPr>
            <a:endParaRPr lang="he-IL" dirty="0"/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0FFCAF96-1ECB-42BE-BC09-91E2CDA21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11" y="3931533"/>
            <a:ext cx="2399829" cy="2399829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E2CAC8E-F4E2-4C96-B1BE-F8A3BC03B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84" y="3882162"/>
            <a:ext cx="2539494" cy="24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3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עקומת התמורה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/>
            <a:r>
              <a:rPr lang="he-IL" dirty="0"/>
              <a:t>מתארת את כל אפשרויות הייצור במשק </a:t>
            </a:r>
            <a:br>
              <a:rPr lang="en-US" dirty="0"/>
            </a:br>
            <a:r>
              <a:rPr lang="he-IL" dirty="0"/>
              <a:t>בו שני מוצרים בלבד.</a:t>
            </a:r>
          </a:p>
          <a:p>
            <a:pPr marL="342900" indent="-342900"/>
            <a:r>
              <a:rPr lang="he-IL" dirty="0"/>
              <a:t>עקומת התמורה מדגימה את בעיית המחסור.</a:t>
            </a:r>
          </a:p>
          <a:p>
            <a:pPr marL="96848" indent="0">
              <a:buNone/>
            </a:pPr>
            <a:endParaRPr lang="he-IL" dirty="0"/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3CB229ED-3668-47C2-9D50-180B3C6C3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1" t="8197" r="8343" b="5690"/>
          <a:stretch/>
        </p:blipFill>
        <p:spPr>
          <a:xfrm>
            <a:off x="707504" y="3931991"/>
            <a:ext cx="3757898" cy="2644727"/>
          </a:xfrm>
          <a:prstGeom prst="rect">
            <a:avLst/>
          </a:prstGeom>
        </p:spPr>
      </p:pic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D5489BF7-D175-4815-978B-9B92A51DFD41}"/>
              </a:ext>
            </a:extLst>
          </p:cNvPr>
          <p:cNvSpPr txBox="1"/>
          <p:nvPr/>
        </p:nvSpPr>
        <p:spPr>
          <a:xfrm>
            <a:off x="250304" y="3666802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יחידות ממוצר א'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2761E5A4-6AAC-4A76-807F-3EFF02C12B3D}"/>
              </a:ext>
            </a:extLst>
          </p:cNvPr>
          <p:cNvSpPr txBox="1"/>
          <p:nvPr/>
        </p:nvSpPr>
        <p:spPr>
          <a:xfrm>
            <a:off x="4140933" y="5732408"/>
            <a:ext cx="914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14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יחידות ממוצר ב'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AEFC5C87-B5B3-4844-A3F6-68E8993BF8CE}"/>
              </a:ext>
            </a:extLst>
          </p:cNvPr>
          <p:cNvSpPr/>
          <p:nvPr/>
        </p:nvSpPr>
        <p:spPr>
          <a:xfrm>
            <a:off x="3206187" y="3411422"/>
            <a:ext cx="6558295" cy="1893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dirty="0">
                <a:solidFill>
                  <a:srgbClr val="002060"/>
                </a:solidFill>
                <a:cs typeface="Varela Round" pitchFamily="2" charset="-79"/>
              </a:rPr>
              <a:t>עקומה זו נקראת "</a:t>
            </a:r>
            <a:r>
              <a:rPr lang="he-IL" sz="2000" b="1" dirty="0">
                <a:solidFill>
                  <a:srgbClr val="002060"/>
                </a:solidFill>
                <a:cs typeface="Varela Round" pitchFamily="2" charset="-79"/>
              </a:rPr>
              <a:t>עקומת התמורה</a:t>
            </a:r>
            <a:r>
              <a:rPr lang="he-IL" sz="2000" dirty="0">
                <a:solidFill>
                  <a:srgbClr val="002060"/>
                </a:solidFill>
                <a:cs typeface="Varela Round" pitchFamily="2" charset="-79"/>
              </a:rPr>
              <a:t>", כי כל נקודה על העקומה מראה לנו מהי התמורה שאנחנו נאלצים לשלם (מהו הוויתור שאנחנו עושים) במוצר אחד, כדי שנוכל לייצר כמות גדולה יותר מהמוצר השני</a:t>
            </a:r>
            <a:r>
              <a:rPr lang="he-I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88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הנחות עקומת התמורה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e-IL" dirty="0"/>
              <a:t>המשק מייצר שני מוצרים בלבד</a:t>
            </a:r>
          </a:p>
          <a:p>
            <a:pPr>
              <a:lnSpc>
                <a:spcPct val="150000"/>
              </a:lnSpc>
            </a:pPr>
            <a:r>
              <a:rPr lang="he-IL" dirty="0"/>
              <a:t>היצרן יכול לייצר או את מוצר א', או את מוצר ב', </a:t>
            </a:r>
            <a:br>
              <a:rPr lang="en-US" dirty="0"/>
            </a:br>
            <a:r>
              <a:rPr lang="he-IL" dirty="0"/>
              <a:t>או את שניהם.</a:t>
            </a:r>
          </a:p>
          <a:p>
            <a:pPr>
              <a:lnSpc>
                <a:spcPct val="150000"/>
              </a:lnSpc>
            </a:pPr>
            <a:r>
              <a:rPr lang="he-IL" dirty="0"/>
              <a:t>הייצור נועד למכירה, ולא למלאי.</a:t>
            </a:r>
          </a:p>
          <a:p>
            <a:pPr>
              <a:lnSpc>
                <a:spcPct val="150000"/>
              </a:lnSpc>
            </a:pPr>
            <a:r>
              <a:rPr lang="he-IL" dirty="0"/>
              <a:t>כמות גורמי הייצור והטכנולוגיה ידועה מראש.</a:t>
            </a:r>
          </a:p>
          <a:p>
            <a:pPr>
              <a:lnSpc>
                <a:spcPct val="150000"/>
              </a:lnSpc>
            </a:pPr>
            <a:r>
              <a:rPr lang="he-IL" dirty="0"/>
              <a:t>כל גורמי הייצור משתתפים בייצור באופן עצמאי.</a:t>
            </a:r>
          </a:p>
          <a:p>
            <a:pPr marL="96848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183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EB8426-99C3-428A-8AF3-B74F0E044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4ECA239-C42D-45C5-8AA7-4E431886BF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עקומת התמורה – דוגמה "משק מתוק"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104A755-993C-4364-9D57-8E63620E7D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539801" y="1749171"/>
            <a:ext cx="9017923" cy="3490214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1800" dirty="0"/>
              <a:t>למשק "מתוק" יש 100 עובדים. בעזרתם הם יכולים לייצר מסטיקים וסוכריות.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1800" dirty="0"/>
              <a:t>אם הם בוחרים לייצר רק סוכריות, הם יכולים לייצר 400 חבילות בשעה (נק' </a:t>
            </a:r>
            <a:r>
              <a:rPr lang="en-US" altLang="he-IL" sz="1800" dirty="0"/>
              <a:t>A</a:t>
            </a:r>
            <a:r>
              <a:rPr lang="he-IL" altLang="he-IL" sz="1800" dirty="0"/>
              <a:t>).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1800" dirty="0"/>
              <a:t>אם הם בוחרים לייצר רק מסטיקים, הם יכולים לייצר 100 חבילות בשעה (נק' </a:t>
            </a:r>
            <a:r>
              <a:rPr lang="en-US" altLang="he-IL" sz="1800" dirty="0"/>
              <a:t>B</a:t>
            </a:r>
            <a:r>
              <a:rPr lang="he-IL" altLang="he-IL" sz="1800" dirty="0"/>
              <a:t>).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1800" dirty="0"/>
              <a:t>הם יכולים לבחור לייצר גם מסטיקים וגם סוכריות, אבל אז הם יצטרכו לעשות וויתורים...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he-IL" altLang="he-IL" sz="1800" dirty="0"/>
              <a:t>לדוגמה, ה"מחיר" של המשק כשהוא בוחר לייצר 50 חבילות מסטיקים (בנקודה </a:t>
            </a:r>
            <a:r>
              <a:rPr lang="en-US" altLang="he-IL" sz="1800" dirty="0"/>
              <a:t>C</a:t>
            </a:r>
            <a:r>
              <a:rPr lang="he-IL" altLang="he-IL" sz="1800" dirty="0"/>
              <a:t>) הוא וויתור על 100 חבילות של סוכריות. לכן בנקודה זו המשק ייצר רק 300 חב' סוכריות.</a:t>
            </a:r>
          </a:p>
          <a:p>
            <a:endParaRPr lang="he-IL" sz="1800" dirty="0"/>
          </a:p>
        </p:txBody>
      </p:sp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19613310-A04C-4D34-BDAF-D601358D3B26}"/>
              </a:ext>
            </a:extLst>
          </p:cNvPr>
          <p:cNvSpPr txBox="1">
            <a:spLocks/>
          </p:cNvSpPr>
          <p:nvPr/>
        </p:nvSpPr>
        <p:spPr>
          <a:xfrm>
            <a:off x="-992314" y="2234506"/>
            <a:ext cx="8031963" cy="46234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1800" dirty="0"/>
          </a:p>
        </p:txBody>
      </p:sp>
      <p:grpSp>
        <p:nvGrpSpPr>
          <p:cNvPr id="20" name="קבוצה 19">
            <a:extLst>
              <a:ext uri="{FF2B5EF4-FFF2-40B4-BE49-F238E27FC236}">
                <a16:creationId xmlns:a16="http://schemas.microsoft.com/office/drawing/2014/main" id="{59841515-642F-44F6-83B6-6AE531223762}"/>
              </a:ext>
            </a:extLst>
          </p:cNvPr>
          <p:cNvGrpSpPr/>
          <p:nvPr/>
        </p:nvGrpSpPr>
        <p:grpSpPr>
          <a:xfrm>
            <a:off x="258451" y="2191890"/>
            <a:ext cx="5495808" cy="4452661"/>
            <a:chOff x="2671" y="1533715"/>
            <a:chExt cx="5495808" cy="4452661"/>
          </a:xfrm>
        </p:grpSpPr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66631074-D403-44BA-AD84-FBE83FEF5BBF}"/>
                </a:ext>
              </a:extLst>
            </p:cNvPr>
            <p:cNvSpPr/>
            <p:nvPr/>
          </p:nvSpPr>
          <p:spPr>
            <a:xfrm>
              <a:off x="1158950" y="2348951"/>
              <a:ext cx="1365811" cy="2871635"/>
            </a:xfrm>
            <a:custGeom>
              <a:avLst/>
              <a:gdLst>
                <a:gd name="connsiteX0" fmla="*/ 0 w 2541181"/>
                <a:gd name="connsiteY0" fmla="*/ 0 h 2286000"/>
                <a:gd name="connsiteX1" fmla="*/ 1701209 w 2541181"/>
                <a:gd name="connsiteY1" fmla="*/ 648586 h 2286000"/>
                <a:gd name="connsiteX2" fmla="*/ 2541181 w 2541181"/>
                <a:gd name="connsiteY2" fmla="*/ 2286000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1181" h="2286000">
                  <a:moveTo>
                    <a:pt x="0" y="0"/>
                  </a:moveTo>
                  <a:cubicBezTo>
                    <a:pt x="638839" y="133793"/>
                    <a:pt x="1277679" y="267586"/>
                    <a:pt x="1701209" y="648586"/>
                  </a:cubicBezTo>
                  <a:cubicBezTo>
                    <a:pt x="2124739" y="1029586"/>
                    <a:pt x="2332960" y="1657793"/>
                    <a:pt x="2541181" y="2286000"/>
                  </a:cubicBezTo>
                </a:path>
              </a:pathLst>
            </a:cu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DA429FD9-1AC9-4E24-B134-A7F743535ED6}"/>
                </a:ext>
              </a:extLst>
            </p:cNvPr>
            <p:cNvSpPr/>
            <p:nvPr/>
          </p:nvSpPr>
          <p:spPr>
            <a:xfrm>
              <a:off x="1158949" y="1874511"/>
              <a:ext cx="3604437" cy="3346076"/>
            </a:xfrm>
            <a:custGeom>
              <a:avLst/>
              <a:gdLst>
                <a:gd name="connsiteX0" fmla="*/ 0 w 3604437"/>
                <a:gd name="connsiteY0" fmla="*/ 0 h 3346076"/>
                <a:gd name="connsiteX1" fmla="*/ 0 w 3604437"/>
                <a:gd name="connsiteY1" fmla="*/ 702676 h 3346076"/>
                <a:gd name="connsiteX2" fmla="*/ 0 w 3604437"/>
                <a:gd name="connsiteY2" fmla="*/ 1338430 h 3346076"/>
                <a:gd name="connsiteX3" fmla="*/ 0 w 3604437"/>
                <a:gd name="connsiteY3" fmla="*/ 2074567 h 3346076"/>
                <a:gd name="connsiteX4" fmla="*/ 0 w 3604437"/>
                <a:gd name="connsiteY4" fmla="*/ 3346076 h 3346076"/>
                <a:gd name="connsiteX5" fmla="*/ 528651 w 3604437"/>
                <a:gd name="connsiteY5" fmla="*/ 3346076 h 3346076"/>
                <a:gd name="connsiteX6" fmla="*/ 1093346 w 3604437"/>
                <a:gd name="connsiteY6" fmla="*/ 3346076 h 3346076"/>
                <a:gd name="connsiteX7" fmla="*/ 1658041 w 3604437"/>
                <a:gd name="connsiteY7" fmla="*/ 3346076 h 3346076"/>
                <a:gd name="connsiteX8" fmla="*/ 2186692 w 3604437"/>
                <a:gd name="connsiteY8" fmla="*/ 3346076 h 3346076"/>
                <a:gd name="connsiteX9" fmla="*/ 2679298 w 3604437"/>
                <a:gd name="connsiteY9" fmla="*/ 3346076 h 3346076"/>
                <a:gd name="connsiteX10" fmla="*/ 3604437 w 3604437"/>
                <a:gd name="connsiteY10" fmla="*/ 3346076 h 3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04437" h="3346076" extrusionOk="0">
                  <a:moveTo>
                    <a:pt x="0" y="0"/>
                  </a:moveTo>
                  <a:cubicBezTo>
                    <a:pt x="21084" y="299375"/>
                    <a:pt x="3312" y="355841"/>
                    <a:pt x="0" y="702676"/>
                  </a:cubicBezTo>
                  <a:cubicBezTo>
                    <a:pt x="-3312" y="1049511"/>
                    <a:pt x="-22335" y="1122651"/>
                    <a:pt x="0" y="1338430"/>
                  </a:cubicBezTo>
                  <a:cubicBezTo>
                    <a:pt x="22335" y="1554209"/>
                    <a:pt x="20601" y="1816525"/>
                    <a:pt x="0" y="2074567"/>
                  </a:cubicBezTo>
                  <a:cubicBezTo>
                    <a:pt x="-20601" y="2332609"/>
                    <a:pt x="-35170" y="2837863"/>
                    <a:pt x="0" y="3346076"/>
                  </a:cubicBezTo>
                  <a:cubicBezTo>
                    <a:pt x="144729" y="3346578"/>
                    <a:pt x="321615" y="3327770"/>
                    <a:pt x="528651" y="3346076"/>
                  </a:cubicBezTo>
                  <a:cubicBezTo>
                    <a:pt x="735687" y="3364382"/>
                    <a:pt x="917520" y="3329298"/>
                    <a:pt x="1093346" y="3346076"/>
                  </a:cubicBezTo>
                  <a:cubicBezTo>
                    <a:pt x="1269173" y="3362854"/>
                    <a:pt x="1408244" y="3352390"/>
                    <a:pt x="1658041" y="3346076"/>
                  </a:cubicBezTo>
                  <a:cubicBezTo>
                    <a:pt x="1907838" y="3339762"/>
                    <a:pt x="1997739" y="3368286"/>
                    <a:pt x="2186692" y="3346076"/>
                  </a:cubicBezTo>
                  <a:cubicBezTo>
                    <a:pt x="2375645" y="3323866"/>
                    <a:pt x="2485734" y="3361606"/>
                    <a:pt x="2679298" y="3346076"/>
                  </a:cubicBezTo>
                  <a:cubicBezTo>
                    <a:pt x="2872862" y="3330546"/>
                    <a:pt x="3242048" y="3334305"/>
                    <a:pt x="3604437" y="3346076"/>
                  </a:cubicBezTo>
                </a:path>
              </a:pathLst>
            </a:custGeom>
            <a:noFill/>
            <a:ln w="38100">
              <a:solidFill>
                <a:srgbClr val="002060"/>
              </a:solidFill>
              <a:headEnd type="arrow" w="med" len="med"/>
              <a:tailEnd type="arrow" w="med" len="med"/>
              <a:extLst>
                <a:ext uri="{C807C97D-BFC1-408E-A445-0C87EB9F89A2}">
                  <ask:lineSketchStyleProps xmlns:ask="http://schemas.microsoft.com/office/drawing/2018/sketchyshapes" xmlns="" sd="1101853310">
                    <a:custGeom>
                      <a:avLst/>
                      <a:gdLst>
                        <a:gd name="connsiteX0" fmla="*/ 0 w 3604437"/>
                        <a:gd name="connsiteY0" fmla="*/ 0 h 2923953"/>
                        <a:gd name="connsiteX1" fmla="*/ 0 w 3604437"/>
                        <a:gd name="connsiteY1" fmla="*/ 2923953 h 2923953"/>
                        <a:gd name="connsiteX2" fmla="*/ 3604437 w 3604437"/>
                        <a:gd name="connsiteY2" fmla="*/ 2923953 h 2923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04437" h="2923953">
                          <a:moveTo>
                            <a:pt x="0" y="0"/>
                          </a:moveTo>
                          <a:lnTo>
                            <a:pt x="0" y="2923953"/>
                          </a:lnTo>
                          <a:lnTo>
                            <a:pt x="3604437" y="2923953"/>
                          </a:lnTo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9114017B-EB14-41B5-A5A6-D8E3A2B52A77}"/>
                </a:ext>
              </a:extLst>
            </p:cNvPr>
            <p:cNvSpPr/>
            <p:nvPr/>
          </p:nvSpPr>
          <p:spPr>
            <a:xfrm>
              <a:off x="4028293" y="5478545"/>
              <a:ext cx="147018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מסטיקים</a:t>
              </a:r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E9634F04-72C0-4B56-8C45-EAEC1903BB6A}"/>
                </a:ext>
              </a:extLst>
            </p:cNvPr>
            <p:cNvSpPr/>
            <p:nvPr/>
          </p:nvSpPr>
          <p:spPr>
            <a:xfrm>
              <a:off x="2671" y="1533715"/>
              <a:ext cx="12731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סוכריות</a:t>
              </a:r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BD384212-0C85-4013-9BED-06CC85324E97}"/>
                </a:ext>
              </a:extLst>
            </p:cNvPr>
            <p:cNvSpPr/>
            <p:nvPr/>
          </p:nvSpPr>
          <p:spPr>
            <a:xfrm>
              <a:off x="2299797" y="5278490"/>
              <a:ext cx="561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100</a:t>
              </a:r>
            </a:p>
          </p:txBody>
        </p:sp>
        <p:sp>
          <p:nvSpPr>
            <p:cNvPr id="26" name="מלבן 25">
              <a:extLst>
                <a:ext uri="{FF2B5EF4-FFF2-40B4-BE49-F238E27FC236}">
                  <a16:creationId xmlns:a16="http://schemas.microsoft.com/office/drawing/2014/main" id="{726B33B4-388E-4222-ABA5-BB5186FE7E30}"/>
                </a:ext>
              </a:extLst>
            </p:cNvPr>
            <p:cNvSpPr/>
            <p:nvPr/>
          </p:nvSpPr>
          <p:spPr>
            <a:xfrm>
              <a:off x="532368" y="2191890"/>
              <a:ext cx="561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400</a:t>
              </a:r>
            </a:p>
          </p:txBody>
        </p:sp>
        <p:sp>
          <p:nvSpPr>
            <p:cNvPr id="27" name="צורה חופשית: צורה 26">
              <a:extLst>
                <a:ext uri="{FF2B5EF4-FFF2-40B4-BE49-F238E27FC236}">
                  <a16:creationId xmlns:a16="http://schemas.microsoft.com/office/drawing/2014/main" id="{D747A641-70F8-4034-9635-BA24A7840528}"/>
                </a:ext>
              </a:extLst>
            </p:cNvPr>
            <p:cNvSpPr/>
            <p:nvPr/>
          </p:nvSpPr>
          <p:spPr>
            <a:xfrm>
              <a:off x="1148316" y="2974352"/>
              <a:ext cx="780047" cy="2235602"/>
            </a:xfrm>
            <a:custGeom>
              <a:avLst/>
              <a:gdLst>
                <a:gd name="connsiteX0" fmla="*/ 0 w 1148317"/>
                <a:gd name="connsiteY0" fmla="*/ 0 h 1222744"/>
                <a:gd name="connsiteX1" fmla="*/ 1148317 w 1148317"/>
                <a:gd name="connsiteY1" fmla="*/ 0 h 1222744"/>
                <a:gd name="connsiteX2" fmla="*/ 1148317 w 1148317"/>
                <a:gd name="connsiteY2" fmla="*/ 1222744 h 122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317" h="1222744">
                  <a:moveTo>
                    <a:pt x="0" y="0"/>
                  </a:moveTo>
                  <a:lnTo>
                    <a:pt x="1148317" y="0"/>
                  </a:lnTo>
                  <a:lnTo>
                    <a:pt x="1148317" y="1222744"/>
                  </a:lnTo>
                </a:path>
              </a:pathLst>
            </a:custGeom>
            <a:noFill/>
            <a:ln w="28575">
              <a:solidFill>
                <a:srgbClr val="0070C0"/>
              </a:solidFill>
              <a:prstDash val="lgDash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E39E1D0D-6798-4965-8546-DCF6F97315A4}"/>
                </a:ext>
              </a:extLst>
            </p:cNvPr>
            <p:cNvSpPr/>
            <p:nvPr/>
          </p:nvSpPr>
          <p:spPr>
            <a:xfrm>
              <a:off x="1644701" y="5276424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50</a:t>
              </a:r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20ED3922-CD66-4237-8584-5349756B1C27}"/>
                </a:ext>
              </a:extLst>
            </p:cNvPr>
            <p:cNvSpPr/>
            <p:nvPr/>
          </p:nvSpPr>
          <p:spPr>
            <a:xfrm>
              <a:off x="532368" y="2835583"/>
              <a:ext cx="56110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300</a:t>
              </a:r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88B36CCD-9706-4D23-B37D-308EB475CAE2}"/>
                </a:ext>
              </a:extLst>
            </p:cNvPr>
            <p:cNvSpPr/>
            <p:nvPr/>
          </p:nvSpPr>
          <p:spPr>
            <a:xfrm>
              <a:off x="1963660" y="2744158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2000" dirty="0">
                  <a:latin typeface="Comic Sans MS" panose="030F0702030302020204" pitchFamily="66" charset="0"/>
                  <a:ea typeface="Times New Roman" panose="02020603050405020304" pitchFamily="18" charset="0"/>
                  <a:cs typeface="David" panose="020E0502060401010101" pitchFamily="34" charset="-79"/>
                </a:rPr>
                <a:t>C</a:t>
              </a:r>
              <a:endParaRPr lang="he-IL" altLang="he-IL" sz="2000" dirty="0">
                <a:latin typeface="Comic Sans MS" panose="030F0702030302020204" pitchFamily="66" charset="0"/>
                <a:ea typeface="Times New Roman" panose="02020603050405020304" pitchFamily="18" charset="0"/>
                <a:cs typeface="David" panose="020E0502060401010101" pitchFamily="34" charset="-79"/>
              </a:endParaRPr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89551476-CD60-4AAE-BAAB-096B7464993D}"/>
                </a:ext>
              </a:extLst>
            </p:cNvPr>
            <p:cNvSpPr/>
            <p:nvPr/>
          </p:nvSpPr>
          <p:spPr>
            <a:xfrm>
              <a:off x="1093471" y="1997768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2000" dirty="0">
                  <a:latin typeface="Comic Sans MS" panose="030F0702030302020204" pitchFamily="66" charset="0"/>
                  <a:ea typeface="Times New Roman" panose="02020603050405020304" pitchFamily="18" charset="0"/>
                  <a:cs typeface="David" panose="020E0502060401010101" pitchFamily="34" charset="-79"/>
                </a:rPr>
                <a:t>A</a:t>
              </a:r>
              <a:endParaRPr lang="he-IL" altLang="he-IL" sz="2000" dirty="0">
                <a:latin typeface="Comic Sans MS" panose="030F0702030302020204" pitchFamily="66" charset="0"/>
                <a:ea typeface="Times New Roman" panose="02020603050405020304" pitchFamily="18" charset="0"/>
                <a:cs typeface="David" panose="020E0502060401010101" pitchFamily="34" charset="-79"/>
              </a:endParaRPr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A6638D52-AF25-436D-ACFC-EC24965F804A}"/>
                </a:ext>
              </a:extLst>
            </p:cNvPr>
            <p:cNvSpPr/>
            <p:nvPr/>
          </p:nvSpPr>
          <p:spPr>
            <a:xfrm>
              <a:off x="2445253" y="4839168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he-IL" sz="2000" dirty="0">
                  <a:latin typeface="Comic Sans MS" panose="030F0702030302020204" pitchFamily="66" charset="0"/>
                  <a:ea typeface="Times New Roman" panose="02020603050405020304" pitchFamily="18" charset="0"/>
                  <a:cs typeface="David" panose="020E0502060401010101" pitchFamily="34" charset="-79"/>
                </a:rPr>
                <a:t>B</a:t>
              </a:r>
              <a:endParaRPr lang="he-IL" altLang="he-IL" sz="2000" dirty="0">
                <a:latin typeface="Comic Sans MS" panose="030F0702030302020204" pitchFamily="66" charset="0"/>
                <a:ea typeface="Times New Roman" panose="02020603050405020304" pitchFamily="18" charset="0"/>
                <a:cs typeface="David" panose="020E0502060401010101" pitchFamily="34" charset="-79"/>
              </a:endParaRPr>
            </a:p>
          </p:txBody>
        </p:sp>
        <p:sp>
          <p:nvSpPr>
            <p:cNvPr id="33" name="מלבן 32">
              <a:extLst>
                <a:ext uri="{FF2B5EF4-FFF2-40B4-BE49-F238E27FC236}">
                  <a16:creationId xmlns:a16="http://schemas.microsoft.com/office/drawing/2014/main" id="{3C0B50E3-BFA7-4B1F-A887-05AE0B960677}"/>
                </a:ext>
              </a:extLst>
            </p:cNvPr>
            <p:cNvSpPr/>
            <p:nvPr/>
          </p:nvSpPr>
          <p:spPr>
            <a:xfrm>
              <a:off x="597846" y="4942590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0</a:t>
              </a:r>
            </a:p>
          </p:txBody>
        </p:sp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D03FFBF0-7A6A-4162-B231-773A12789B20}"/>
                </a:ext>
              </a:extLst>
            </p:cNvPr>
            <p:cNvSpPr/>
            <p:nvPr/>
          </p:nvSpPr>
          <p:spPr>
            <a:xfrm>
              <a:off x="995275" y="5276424"/>
              <a:ext cx="5611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sz="2000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0</a:t>
              </a:r>
            </a:p>
          </p:txBody>
        </p:sp>
      </p:grpSp>
      <p:pic>
        <p:nvPicPr>
          <p:cNvPr id="36" name="תמונה 35">
            <a:extLst>
              <a:ext uri="{FF2B5EF4-FFF2-40B4-BE49-F238E27FC236}">
                <a16:creationId xmlns:a16="http://schemas.microsoft.com/office/drawing/2014/main" id="{8C4D3C43-F16F-450B-A6F8-72C35A45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74" y="873546"/>
            <a:ext cx="1445006" cy="1445006"/>
          </a:xfrm>
          <a:prstGeom prst="rect">
            <a:avLst/>
          </a:prstGeom>
        </p:spPr>
      </p:pic>
      <p:pic>
        <p:nvPicPr>
          <p:cNvPr id="37" name="תמונה 36">
            <a:extLst>
              <a:ext uri="{FF2B5EF4-FFF2-40B4-BE49-F238E27FC236}">
                <a16:creationId xmlns:a16="http://schemas.microsoft.com/office/drawing/2014/main" id="{62376D32-058D-4538-9324-0548CAED6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62" y="1070266"/>
            <a:ext cx="1475540" cy="9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1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2D73EF-86FD-4D41-A5C1-8D32DDE14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80446FE-98EF-403F-AA61-6F4F34D05C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עקומת התמורה - תרגול</a:t>
            </a:r>
          </a:p>
        </p:txBody>
      </p:sp>
      <p:graphicFrame>
        <p:nvGraphicFramePr>
          <p:cNvPr id="13" name="מציין מיקום תוכן 12">
            <a:extLst>
              <a:ext uri="{FF2B5EF4-FFF2-40B4-BE49-F238E27FC236}">
                <a16:creationId xmlns:a16="http://schemas.microsoft.com/office/drawing/2014/main" id="{B6B86529-7024-4BDD-BC98-5D551349CC3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1247222"/>
              </p:ext>
            </p:extLst>
          </p:nvPr>
        </p:nvGraphicFramePr>
        <p:xfrm>
          <a:off x="252029" y="1464092"/>
          <a:ext cx="4283576" cy="1198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43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he-IL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נקודה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A</a:t>
                      </a:r>
                      <a:endParaRPr lang="he-IL" sz="24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B</a:t>
                      </a:r>
                      <a:endParaRPr lang="he-IL" sz="24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C</a:t>
                      </a:r>
                      <a:endParaRPr lang="he-IL" sz="24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D</a:t>
                      </a:r>
                      <a:endParaRPr lang="he-IL" sz="24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kern="1200" dirty="0">
                          <a:solidFill>
                            <a:schemeClr val="bg1"/>
                          </a:solidFill>
                          <a:latin typeface="Varela Round" panose="00000500000000000000" pitchFamily="2" charset="-79"/>
                          <a:ea typeface="+mn-ea"/>
                          <a:cs typeface="Varela Round" panose="00000500000000000000" pitchFamily="2" charset="-79"/>
                        </a:rPr>
                        <a:t>E</a:t>
                      </a:r>
                      <a:endParaRPr lang="he-IL" sz="2400" kern="1200" dirty="0">
                        <a:solidFill>
                          <a:schemeClr val="bg1"/>
                        </a:solidFill>
                        <a:latin typeface="Varela Round" panose="00000500000000000000" pitchFamily="2" charset="-79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2B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חולצות 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X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מכנסיים </a:t>
                      </a:r>
                      <a:r>
                        <a:rPr lang="en-US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Y</a:t>
                      </a:r>
                      <a:endParaRPr lang="he-IL" dirty="0">
                        <a:latin typeface="Varela Round" panose="00000500000000000000" pitchFamily="2" charset="-79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dirty="0">
                          <a:latin typeface="Varela Round" panose="00000500000000000000" pitchFamily="2" charset="-79"/>
                          <a:cs typeface="Varela Round" panose="00000500000000000000" pitchFamily="2" charset="-79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AB7A134-2114-47D6-9B1F-E5F43C4E39B0}"/>
              </a:ext>
            </a:extLst>
          </p:cNvPr>
          <p:cNvGrpSpPr/>
          <p:nvPr/>
        </p:nvGrpSpPr>
        <p:grpSpPr>
          <a:xfrm>
            <a:off x="5419285" y="1813162"/>
            <a:ext cx="4798913" cy="3111634"/>
            <a:chOff x="5093762" y="1209153"/>
            <a:chExt cx="7426415" cy="4702242"/>
          </a:xfrm>
        </p:grpSpPr>
        <p:graphicFrame>
          <p:nvGraphicFramePr>
            <p:cNvPr id="15" name="תרשים 14">
              <a:extLst>
                <a:ext uri="{FF2B5EF4-FFF2-40B4-BE49-F238E27FC236}">
                  <a16:creationId xmlns:a16="http://schemas.microsoft.com/office/drawing/2014/main" id="{76D03BC5-E1B4-4514-B69C-92B960BE0CC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27532987"/>
                </p:ext>
              </p:extLst>
            </p:nvPr>
          </p:nvGraphicFramePr>
          <p:xfrm>
            <a:off x="5446749" y="1573620"/>
            <a:ext cx="6504246" cy="39127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8E272CD5-4D54-4E08-A1C0-2EFD76C0965C}"/>
                </a:ext>
              </a:extLst>
            </p:cNvPr>
            <p:cNvSpPr/>
            <p:nvPr/>
          </p:nvSpPr>
          <p:spPr>
            <a:xfrm>
              <a:off x="11049991" y="5447628"/>
              <a:ext cx="1470186" cy="463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חולצות</a:t>
              </a:r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7BBEFC53-C4A9-4A03-A16C-3FAD1DD0E326}"/>
                </a:ext>
              </a:extLst>
            </p:cNvPr>
            <p:cNvSpPr/>
            <p:nvPr/>
          </p:nvSpPr>
          <p:spPr>
            <a:xfrm>
              <a:off x="5093762" y="1209153"/>
              <a:ext cx="1903588" cy="5581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he-IL" altLang="he-IL" dirty="0">
                  <a:latin typeface="Varela Round" panose="00000500000000000000" pitchFamily="2" charset="-79"/>
                  <a:ea typeface="Times New Roman" panose="02020603050405020304" pitchFamily="18" charset="0"/>
                  <a:cs typeface="Varela Round" panose="00000500000000000000" pitchFamily="2" charset="-79"/>
                </a:rPr>
                <a:t>מכנסיים</a:t>
              </a:r>
            </a:p>
          </p:txBody>
        </p:sp>
      </p:grpSp>
      <p:sp>
        <p:nvSpPr>
          <p:cNvPr id="18" name="TextBox 7">
            <a:extLst>
              <a:ext uri="{FF2B5EF4-FFF2-40B4-BE49-F238E27FC236}">
                <a16:creationId xmlns:a16="http://schemas.microsoft.com/office/drawing/2014/main" id="{309821AD-61AF-4B78-8337-FFD67EA912CE}"/>
              </a:ext>
            </a:extLst>
          </p:cNvPr>
          <p:cNvSpPr txBox="1"/>
          <p:nvPr/>
        </p:nvSpPr>
        <p:spPr>
          <a:xfrm>
            <a:off x="0" y="3288634"/>
            <a:ext cx="520683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האם ניתן לייצר 6 מכנסיים ו-11 חולצות?</a:t>
            </a:r>
          </a:p>
          <a:p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האם ניתן לייצר 2 מכנסיים  ו – 7 חולצות? האם כדאי?</a:t>
            </a:r>
          </a:p>
          <a:p>
            <a:pPr marL="342900" indent="-342900">
              <a:buFont typeface="Arial" pitchFamily="34" charset="0"/>
              <a:buChar char="•"/>
            </a:pPr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סמן נקודה המתארת הקצאה יעילה </a:t>
            </a:r>
            <a:br>
              <a:rPr lang="en-US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</a:b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של המשאבים.</a:t>
            </a:r>
          </a:p>
          <a:p>
            <a:endParaRPr lang="he-IL" sz="2000" dirty="0">
              <a:solidFill>
                <a:srgbClr val="002060"/>
              </a:solidFill>
              <a:latin typeface="Varela Round" pitchFamily="2" charset="-79"/>
              <a:cs typeface="Varela Round" pitchFamily="2" charset="-79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he-IL" sz="2000" dirty="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rPr>
              <a:t>סמן נקודה המתארת את תופעת המחסור</a:t>
            </a:r>
          </a:p>
        </p:txBody>
      </p:sp>
    </p:spTree>
    <p:extLst>
      <p:ext uri="{BB962C8B-B14F-4D97-AF65-F5344CB8AC3E}">
        <p14:creationId xmlns:p14="http://schemas.microsoft.com/office/powerpoint/2010/main" val="403897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</p:spPr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שוק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789" y="1475392"/>
            <a:ext cx="8031963" cy="4152517"/>
          </a:xfrm>
        </p:spPr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מערכת שבה נפגשים היצרנים המייצרים מוצר למכירה, וצרכנים המבקשים לרכוש מוצר זה.</a:t>
            </a:r>
          </a:p>
          <a:p>
            <a:pPr marL="0" indent="0">
              <a:buNone/>
            </a:pPr>
            <a:r>
              <a:rPr lang="he-IL" dirty="0"/>
              <a:t>ביניהם מתנהל משא ומתן על מחיר המוצר</a:t>
            </a:r>
            <a:r>
              <a:rPr lang="en-US" dirty="0"/>
              <a:t> </a:t>
            </a:r>
            <a:r>
              <a:rPr lang="he-IL" dirty="0"/>
              <a:t>ועל הכמות הנרכשת.</a:t>
            </a:r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25A7314-A842-4DAE-94D7-E05A1CB6D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12" y="3429000"/>
            <a:ext cx="5108891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כוחות השוק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הקונה, הצרכן </a:t>
            </a:r>
            <a:r>
              <a:rPr lang="he-IL" b="1" u="sng" dirty="0"/>
              <a:t>מבקש לקנות </a:t>
            </a:r>
            <a:r>
              <a:rPr lang="he-IL" dirty="0"/>
              <a:t>את המוצר, </a:t>
            </a:r>
          </a:p>
          <a:p>
            <a:pPr marL="0" indent="0">
              <a:buNone/>
            </a:pPr>
            <a:r>
              <a:rPr lang="he-IL" dirty="0"/>
              <a:t>ולכן מגדיר את </a:t>
            </a:r>
            <a:r>
              <a:rPr lang="he-IL" b="1" u="sng" dirty="0"/>
              <a:t>הביקוש </a:t>
            </a:r>
            <a:r>
              <a:rPr lang="he-IL" dirty="0"/>
              <a:t>למוצר.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המוכר, היצרן, </a:t>
            </a:r>
            <a:r>
              <a:rPr lang="he-IL" b="1" u="sng" dirty="0"/>
              <a:t>מציע סחורה/שירות </a:t>
            </a:r>
            <a:r>
              <a:rPr lang="he-IL" dirty="0"/>
              <a:t>למכירה, </a:t>
            </a:r>
          </a:p>
          <a:p>
            <a:pPr marL="0" indent="0">
              <a:buNone/>
            </a:pPr>
            <a:r>
              <a:rPr lang="he-IL" dirty="0"/>
              <a:t>ולכן מגדיר את</a:t>
            </a:r>
            <a:r>
              <a:rPr lang="he-IL" b="1" u="sng" dirty="0"/>
              <a:t> היצע </a:t>
            </a:r>
            <a:r>
              <a:rPr lang="he-IL" dirty="0"/>
              <a:t>המוצר.</a:t>
            </a:r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46" name="תמונה 45">
            <a:extLst>
              <a:ext uri="{FF2B5EF4-FFF2-40B4-BE49-F238E27FC236}">
                <a16:creationId xmlns:a16="http://schemas.microsoft.com/office/drawing/2014/main" id="{96820242-EE90-4B6E-A4F5-1D90189B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7" t="32272" r="52237" b="10390"/>
          <a:stretch/>
        </p:blipFill>
        <p:spPr>
          <a:xfrm>
            <a:off x="515273" y="1725682"/>
            <a:ext cx="2932838" cy="2435746"/>
          </a:xfrm>
          <a:prstGeom prst="rect">
            <a:avLst/>
          </a:prstGeom>
        </p:spPr>
      </p:pic>
      <p:pic>
        <p:nvPicPr>
          <p:cNvPr id="47" name="תמונה 46">
            <a:extLst>
              <a:ext uri="{FF2B5EF4-FFF2-40B4-BE49-F238E27FC236}">
                <a16:creationId xmlns:a16="http://schemas.microsoft.com/office/drawing/2014/main" id="{82AF0CA7-9B50-4F7A-B3AF-B90F2193D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94" t="31570" r="3027" b="10858"/>
          <a:stretch/>
        </p:blipFill>
        <p:spPr>
          <a:xfrm>
            <a:off x="658471" y="4161429"/>
            <a:ext cx="2684265" cy="22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6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שיווי משקל בשוק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dirty="0"/>
              <a:t>שיווי משקל מתקיים כאשר </a:t>
            </a:r>
            <a:r>
              <a:rPr lang="he-IL" u="sng" dirty="0"/>
              <a:t>במחיר המוצר</a:t>
            </a:r>
            <a:r>
              <a:rPr lang="he-IL" dirty="0"/>
              <a:t>, </a:t>
            </a:r>
          </a:p>
          <a:p>
            <a:pPr marL="0" indent="0">
              <a:buNone/>
            </a:pPr>
            <a:r>
              <a:rPr lang="he-IL" u="sng" dirty="0"/>
              <a:t>הכמות המבוקשת </a:t>
            </a:r>
            <a:r>
              <a:rPr lang="he-IL" dirty="0"/>
              <a:t>ע"י הצרכנים שווה </a:t>
            </a:r>
            <a:r>
              <a:rPr lang="he-IL" u="sng" dirty="0"/>
              <a:t>לכמות המוצעת </a:t>
            </a:r>
            <a:br>
              <a:rPr lang="en-US" u="sng" dirty="0"/>
            </a:br>
            <a:r>
              <a:rPr lang="he-IL" dirty="0"/>
              <a:t>ע"י היצרנים, ללא עודפים.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מחיר זה נקרא מחיר שיווי משקל, הכמות נקראת </a:t>
            </a:r>
            <a:br>
              <a:rPr lang="en-US" dirty="0"/>
            </a:br>
            <a:r>
              <a:rPr lang="he-IL" dirty="0"/>
              <a:t>כמות שיווי משקל.</a:t>
            </a:r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977EFF7-39D6-46C4-B622-BA58A3EA8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01" y="4303333"/>
            <a:ext cx="2183168" cy="241591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D5AE41A-1B7B-4989-A118-9DD3C176C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985" y="4331329"/>
            <a:ext cx="2888015" cy="23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שוק תחרותי (משוכלל)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9698" y="1745393"/>
            <a:ext cx="8812506" cy="4899513"/>
          </a:xfrm>
        </p:spPr>
        <p:txBody>
          <a:bodyPr>
            <a:norm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u="sng" dirty="0"/>
              <a:t>יש מספר רב של יצרנים וצרכנים</a:t>
            </a:r>
            <a:r>
              <a:rPr lang="he-IL" altLang="he-IL" dirty="0"/>
              <a:t>, כך שכל יחידה כלכלית </a:t>
            </a:r>
            <a:br>
              <a:rPr lang="en-US" altLang="he-IL" dirty="0"/>
            </a:br>
            <a:r>
              <a:rPr lang="he-IL" altLang="he-IL" dirty="0"/>
              <a:t>(צרכן יחיד או יצרן יחיד) סבורה שהתנהגותה אינה יכולה להשפיע על מחיר השוק (אין השפעה לצרכן בודד או ליצרן בודד)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u="sng" dirty="0"/>
              <a:t>המוצר אחיד </a:t>
            </a:r>
            <a:r>
              <a:rPr lang="he-IL" altLang="he-IL" dirty="0"/>
              <a:t>בעיני הצרכנים והיצרנים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/>
              <a:t>לצרכנים וליצרנים יש </a:t>
            </a:r>
            <a:r>
              <a:rPr lang="he-IL" altLang="he-IL" b="1" u="sng" dirty="0"/>
              <a:t>מידע מלא לגבי המחירים </a:t>
            </a:r>
            <a:r>
              <a:rPr lang="he-IL" altLang="he-IL" dirty="0"/>
              <a:t>בשוק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dirty="0"/>
              <a:t>כל יחידה כלכלית </a:t>
            </a:r>
            <a:r>
              <a:rPr lang="he-IL" altLang="he-IL" b="1" u="sng" dirty="0"/>
              <a:t>רציונלית בהתנהגותה</a:t>
            </a:r>
            <a:r>
              <a:rPr lang="he-IL" altLang="he-IL" dirty="0"/>
              <a:t>: היצרן הבודד מבקש למקסם רווח, והצרכן הבודד מבקש למקסם תועלת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u="sng" dirty="0"/>
              <a:t>אין התערבות ממשלתית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b="1" u="sng" dirty="0"/>
              <a:t>אין התארגנות </a:t>
            </a:r>
            <a:r>
              <a:rPr lang="he-IL" altLang="he-IL" dirty="0"/>
              <a:t>של היחידות הכלכליות שמשפיעה על המחיר</a:t>
            </a:r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5F2A54E-196F-4BBF-9B37-F981A6CDE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52" y="5366654"/>
            <a:ext cx="2437934" cy="133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עודף ביקוש ועודף היצע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624" y="1834390"/>
            <a:ext cx="4729616" cy="3189219"/>
          </a:xfrm>
        </p:spPr>
        <p:txBody>
          <a:bodyPr/>
          <a:lstStyle/>
          <a:p>
            <a:pPr marL="0" indent="0">
              <a:buNone/>
            </a:pPr>
            <a:r>
              <a:rPr lang="he-IL" b="1" dirty="0"/>
              <a:t>עודף ביקוש –</a:t>
            </a:r>
          </a:p>
          <a:p>
            <a:pPr marL="0" indent="0">
              <a:buNone/>
            </a:pPr>
            <a:r>
              <a:rPr lang="he-IL" dirty="0"/>
              <a:t>מצב בו הצרכנים מבקשים לרכוש כמות גדולה יותר מאשר היצרנים מוכנים למכור.</a:t>
            </a:r>
          </a:p>
          <a:p>
            <a:pPr marL="0" indent="0">
              <a:buNone/>
            </a:pPr>
            <a:r>
              <a:rPr lang="he-IL" dirty="0"/>
              <a:t>כל מחיר שיהיה נמוך ממחיר שיווי משקל יוביל לעודף ביקוש.</a:t>
            </a:r>
          </a:p>
          <a:p>
            <a:pPr marL="0" indent="0">
              <a:buNone/>
            </a:pPr>
            <a:endParaRPr lang="he-IL" dirty="0"/>
          </a:p>
          <a:p>
            <a:pPr marL="96848" indent="0">
              <a:buNone/>
            </a:pPr>
            <a:endParaRPr lang="he-IL" dirty="0"/>
          </a:p>
        </p:txBody>
      </p:sp>
      <p:sp>
        <p:nvSpPr>
          <p:cNvPr id="5" name="מציין מיקום תוכן 3">
            <a:extLst>
              <a:ext uri="{FF2B5EF4-FFF2-40B4-BE49-F238E27FC236}">
                <a16:creationId xmlns:a16="http://schemas.microsoft.com/office/drawing/2014/main" id="{6949996E-02B8-4126-A4B4-329E8B9F82AB}"/>
              </a:ext>
            </a:extLst>
          </p:cNvPr>
          <p:cNvSpPr txBox="1">
            <a:spLocks/>
          </p:cNvSpPr>
          <p:nvPr/>
        </p:nvSpPr>
        <p:spPr>
          <a:xfrm>
            <a:off x="1257327" y="1834389"/>
            <a:ext cx="4729616" cy="318921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e-IL" b="1" dirty="0"/>
              <a:t>עודף היצע –</a:t>
            </a:r>
          </a:p>
          <a:p>
            <a:pPr marL="0" indent="0">
              <a:buFont typeface="Arial" pitchFamily="34" charset="0"/>
              <a:buNone/>
            </a:pPr>
            <a:r>
              <a:rPr lang="he-IL" dirty="0"/>
              <a:t>מצב בו היצרנים מעוניינים למכור כמות גדולה יותר מאשר הצרכנים מוכנים לרכוש.</a:t>
            </a:r>
          </a:p>
          <a:p>
            <a:pPr marL="0" indent="0">
              <a:buFont typeface="Arial" pitchFamily="34" charset="0"/>
              <a:buNone/>
            </a:pPr>
            <a:r>
              <a:rPr lang="he-IL" dirty="0"/>
              <a:t>כל מחיר שיהיה גבוה ממחיר שיווי משקל יוביל לעודף היצע.</a:t>
            </a:r>
          </a:p>
          <a:p>
            <a:pPr marL="0" indent="0">
              <a:buFont typeface="Arial" pitchFamily="34" charset="0"/>
              <a:buNone/>
            </a:pPr>
            <a:endParaRPr lang="he-IL" dirty="0"/>
          </a:p>
          <a:p>
            <a:pPr marL="96848" indent="0">
              <a:buFont typeface="Arial" pitchFamily="34" charset="0"/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988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74496"/>
            <a:ext cx="12192001" cy="126016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מבוא לכלכלה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679845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ניהול עסקי כיתות י"א – י"ב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219915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ליאת זיני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537543" cy="54007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מושגים בסיסיים בכלכלה: </a:t>
            </a:r>
            <a:endParaRPr lang="he-IL" dirty="0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4925195" y="1984724"/>
            <a:ext cx="2956040" cy="415305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מוצר 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מוצר כלכלי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גורמי הייצור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תופעת המחסור</a:t>
            </a:r>
          </a:p>
          <a:p>
            <a:pPr>
              <a:lnSpc>
                <a:spcPct val="200000"/>
              </a:lnSpc>
            </a:pP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5" name="מציין מיקום תוכן 7">
            <a:extLst>
              <a:ext uri="{FF2B5EF4-FFF2-40B4-BE49-F238E27FC236}">
                <a16:creationId xmlns:a16="http://schemas.microsoft.com/office/drawing/2014/main" id="{576DB313-265C-4983-AE9C-768FEF2A7C32}"/>
              </a:ext>
            </a:extLst>
          </p:cNvPr>
          <p:cNvSpPr txBox="1">
            <a:spLocks/>
          </p:cNvSpPr>
          <p:nvPr/>
        </p:nvSpPr>
        <p:spPr>
          <a:xfrm>
            <a:off x="1608736" y="1977754"/>
            <a:ext cx="3316459" cy="415305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439782" indent="-342934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שוק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שיווי משקל בשוק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שוק תחרותי (משוכלל)</a:t>
            </a:r>
          </a:p>
          <a:p>
            <a:pPr>
              <a:lnSpc>
                <a:spcPct val="200000"/>
              </a:lnSpc>
            </a:pPr>
            <a:r>
              <a:rPr lang="he-IL" dirty="0">
                <a:solidFill>
                  <a:schemeClr val="tx1"/>
                </a:solidFill>
              </a:rPr>
              <a:t>עקומת התמורה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871496"/>
            <a:ext cx="12192001" cy="1260164"/>
          </a:xfrm>
        </p:spPr>
        <p:txBody>
          <a:bodyPr/>
          <a:lstStyle/>
          <a:p>
            <a:r>
              <a:rPr lang="he-IL">
                <a:solidFill>
                  <a:srgbClr val="192A72"/>
                </a:solidFill>
              </a:rPr>
              <a:t>6.1 מבוא </a:t>
            </a:r>
            <a:r>
              <a:rPr lang="he-IL" dirty="0">
                <a:solidFill>
                  <a:srgbClr val="192A72"/>
                </a:solidFill>
              </a:rPr>
              <a:t>לכלכלה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988685"/>
            <a:ext cx="12192001" cy="642174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  <a:sym typeface="Varela Round"/>
              </a:rPr>
              <a:t>מושגים בסיסיים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</p:spPr>
        <p:txBody>
          <a:bodyPr/>
          <a:lstStyle/>
          <a:p>
            <a:r>
              <a:rPr lang="he-IL" dirty="0"/>
              <a:t>מבוא כלכלה</a:t>
            </a: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515273" y="1185389"/>
            <a:ext cx="8072546" cy="540070"/>
          </a:xfrm>
        </p:spPr>
        <p:txBody>
          <a:bodyPr/>
          <a:lstStyle/>
          <a:p>
            <a:r>
              <a:rPr lang="he-IL" dirty="0"/>
              <a:t>מהי כלכלה?</a:t>
            </a:r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4"/>
          </p:nvPr>
        </p:nvSpPr>
        <p:spPr>
          <a:xfrm>
            <a:off x="515273" y="1725460"/>
            <a:ext cx="7761461" cy="4153058"/>
          </a:xfrm>
        </p:spPr>
        <p:txBody>
          <a:bodyPr/>
          <a:lstStyle/>
          <a:p>
            <a:pPr marL="96848" indent="0">
              <a:lnSpc>
                <a:spcPct val="150000"/>
              </a:lnSpc>
              <a:buNone/>
            </a:pPr>
            <a:r>
              <a:rPr lang="en-US" dirty="0" err="1"/>
              <a:t>בוחנת</a:t>
            </a:r>
            <a:r>
              <a:rPr lang="en-US" dirty="0"/>
              <a:t> </a:t>
            </a:r>
            <a:r>
              <a:rPr lang="en-US" dirty="0" err="1"/>
              <a:t>את</a:t>
            </a:r>
            <a:r>
              <a:rPr lang="en-US" dirty="0"/>
              <a:t> </a:t>
            </a:r>
            <a:r>
              <a:rPr lang="en-US" dirty="0" err="1"/>
              <a:t>השיקולים</a:t>
            </a:r>
            <a:r>
              <a:rPr lang="en-US" dirty="0"/>
              <a:t>, </a:t>
            </a:r>
            <a:r>
              <a:rPr lang="en-US" dirty="0" err="1"/>
              <a:t>ההחלטות</a:t>
            </a:r>
            <a:r>
              <a:rPr lang="en-US" dirty="0"/>
              <a:t> </a:t>
            </a:r>
            <a:r>
              <a:rPr lang="en-US" dirty="0" err="1"/>
              <a:t>והפעולות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של</a:t>
            </a:r>
            <a:r>
              <a:rPr lang="he-IL" dirty="0"/>
              <a:t> </a:t>
            </a:r>
            <a:r>
              <a:rPr lang="en-US" dirty="0" err="1"/>
              <a:t>בני</a:t>
            </a:r>
            <a:r>
              <a:rPr lang="en-US" dirty="0"/>
              <a:t> </a:t>
            </a:r>
            <a:r>
              <a:rPr lang="en-US" dirty="0" err="1"/>
              <a:t>האדם</a:t>
            </a:r>
            <a:r>
              <a:rPr lang="en-US" dirty="0"/>
              <a:t> </a:t>
            </a:r>
            <a:r>
              <a:rPr lang="en-US" dirty="0" err="1"/>
              <a:t>לסיפוק</a:t>
            </a:r>
            <a:r>
              <a:rPr lang="en-US" dirty="0"/>
              <a:t> </a:t>
            </a:r>
            <a:r>
              <a:rPr lang="en-US" dirty="0" err="1"/>
              <a:t>צרכיהם</a:t>
            </a:r>
            <a:r>
              <a:rPr lang="he-IL" dirty="0"/>
              <a:t>.</a:t>
            </a:r>
            <a:br>
              <a:rPr lang="en-US" dirty="0"/>
            </a:b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A269EC85-F08F-457A-959A-7E14552C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13"/>
          <a:stretch/>
        </p:blipFill>
        <p:spPr>
          <a:xfrm>
            <a:off x="1927523" y="3156286"/>
            <a:ext cx="2740729" cy="287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6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מהו מוצר?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6848" indent="0">
              <a:buNone/>
            </a:pPr>
            <a:r>
              <a:rPr lang="he-IL" dirty="0"/>
              <a:t>סחורה מוחשית או שירות מסוים המספקים צורך מסוים</a:t>
            </a:r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1C2DBA64-13CE-4F59-A03C-F754F2CCE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29" y="3031586"/>
            <a:ext cx="2813538" cy="211015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E169128-5C6A-4388-B7E1-8F01BF6032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112"/>
          <a:stretch/>
        </p:blipFill>
        <p:spPr>
          <a:xfrm>
            <a:off x="2549769" y="2828856"/>
            <a:ext cx="2322444" cy="23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מהו מוצר </a:t>
            </a:r>
            <a:r>
              <a:rPr lang="he-IL" u="sng" dirty="0"/>
              <a:t>כלכלי</a:t>
            </a:r>
            <a:r>
              <a:rPr lang="he-IL" dirty="0"/>
              <a:t>?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6848" indent="0">
              <a:buNone/>
            </a:pPr>
            <a:r>
              <a:rPr lang="he-IL" dirty="0"/>
              <a:t>מוצר שהכמות שלו מוגבלת- כדי להשיגו נאלץ לוותר </a:t>
            </a:r>
            <a:br>
              <a:rPr lang="en-US" dirty="0"/>
            </a:br>
            <a:r>
              <a:rPr lang="he-IL" dirty="0"/>
              <a:t>על מוצר אחר. </a:t>
            </a:r>
          </a:p>
          <a:p>
            <a:pPr marL="96848" indent="0">
              <a:buNone/>
            </a:pPr>
            <a:endParaRPr lang="he-IL" dirty="0"/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F880329-1CE8-40D6-BD80-47AE11E9C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15" y="3024554"/>
            <a:ext cx="2813539" cy="3165231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FBA4A22-DEBF-4067-A732-7FD482990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254" y="3024553"/>
            <a:ext cx="2813539" cy="31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26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5" y="1162530"/>
            <a:ext cx="8582426" cy="962715"/>
          </a:xfrm>
        </p:spPr>
        <p:txBody>
          <a:bodyPr/>
          <a:lstStyle/>
          <a:p>
            <a:r>
              <a:rPr lang="he-IL" dirty="0"/>
              <a:t>גורמי ייצור</a:t>
            </a:r>
          </a:p>
          <a:p>
            <a:r>
              <a:rPr lang="he-IL" dirty="0"/>
              <a:t>האמצעים שצריך כדי לייצר מוצר – </a:t>
            </a:r>
            <a:br>
              <a:rPr lang="en-US" dirty="0"/>
            </a:br>
            <a:r>
              <a:rPr lang="he-IL" dirty="0"/>
              <a:t>ומה התשלום בגינם?</a:t>
            </a:r>
          </a:p>
        </p:txBody>
      </p:sp>
      <p:graphicFrame>
        <p:nvGraphicFramePr>
          <p:cNvPr id="7" name="מציין מיקום תוכן 2">
            <a:extLst>
              <a:ext uri="{FF2B5EF4-FFF2-40B4-BE49-F238E27FC236}">
                <a16:creationId xmlns:a16="http://schemas.microsoft.com/office/drawing/2014/main" id="{BFDACD4F-C2CB-47DB-BC39-47C0728BBC5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735934"/>
              </p:ext>
            </p:extLst>
          </p:nvPr>
        </p:nvGraphicFramePr>
        <p:xfrm>
          <a:off x="257453" y="2399409"/>
          <a:ext cx="7384084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84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C8410FD-883A-46BC-9FFC-B86F6DF76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מבוא לכלכלה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B18466E-FCBE-4AF8-9C16-385D69B283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תופעת המחסור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322E73-1AB0-4FEE-85F1-0630D8ED3C1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96848" indent="0">
              <a:buNone/>
            </a:pPr>
            <a:r>
              <a:rPr lang="he-IL" dirty="0"/>
              <a:t>הפער בין הרצונות והצרכים שלנו לבין המשאבים </a:t>
            </a:r>
            <a:br>
              <a:rPr lang="en-US" dirty="0"/>
            </a:br>
            <a:r>
              <a:rPr lang="he-IL" dirty="0"/>
              <a:t>העומדים לרשותנו. </a:t>
            </a:r>
          </a:p>
          <a:p>
            <a:pPr marL="96848" indent="0">
              <a:buNone/>
            </a:pPr>
            <a:r>
              <a:rPr lang="he-IL" dirty="0"/>
              <a:t>מאחר והמשאבים מוגבלים והרצונות לא, </a:t>
            </a:r>
            <a:br>
              <a:rPr lang="en-US" dirty="0"/>
            </a:br>
            <a:r>
              <a:rPr lang="he-IL" dirty="0"/>
              <a:t>כדי להשיג מוצר אחד נצטרך לוותר על מוצר אחר.</a:t>
            </a:r>
          </a:p>
          <a:p>
            <a:pPr marL="96848" indent="0">
              <a:buNone/>
            </a:pPr>
            <a:r>
              <a:rPr lang="he-IL" dirty="0"/>
              <a:t> </a:t>
            </a:r>
          </a:p>
          <a:p>
            <a:pPr marL="96848" indent="0">
              <a:buNone/>
            </a:pPr>
            <a:endParaRPr lang="he-IL" dirty="0"/>
          </a:p>
          <a:p>
            <a:pPr marL="96848" indent="0">
              <a:buNone/>
            </a:pPr>
            <a:endParaRPr lang="he-IL" dirty="0"/>
          </a:p>
        </p:txBody>
      </p:sp>
      <p:pic>
        <p:nvPicPr>
          <p:cNvPr id="1026" name="Picture 2" descr="מאזניים רפואיים איור הווקטורים קליפ ארט -vc023949-CoolCLIPS.com">
            <a:extLst>
              <a:ext uri="{FF2B5EF4-FFF2-40B4-BE49-F238E27FC236}">
                <a16:creationId xmlns:a16="http://schemas.microsoft.com/office/drawing/2014/main" id="{D3EAEB37-7A69-4B46-8F9A-07320BE686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00"/>
          <a:stretch/>
        </p:blipFill>
        <p:spPr bwMode="auto">
          <a:xfrm>
            <a:off x="1507757" y="4682997"/>
            <a:ext cx="2143125" cy="198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E538C2E4-0E3E-4AE9-BC63-DD81A2A5966B}"/>
              </a:ext>
            </a:extLst>
          </p:cNvPr>
          <p:cNvSpPr txBox="1"/>
          <p:nvPr/>
        </p:nvSpPr>
        <p:spPr>
          <a:xfrm>
            <a:off x="515273" y="4510167"/>
            <a:ext cx="14349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רצונות וצרכים</a:t>
            </a:r>
          </a:p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אינסופיים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78DC5AA-5C06-4AC5-BCC3-0675105FC906}"/>
              </a:ext>
            </a:extLst>
          </p:cNvPr>
          <p:cNvSpPr txBox="1"/>
          <p:nvPr/>
        </p:nvSpPr>
        <p:spPr>
          <a:xfrm>
            <a:off x="3029484" y="3881254"/>
            <a:ext cx="143490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מקורות ומשאבים מוגבלים</a:t>
            </a:r>
          </a:p>
        </p:txBody>
      </p:sp>
      <p:sp>
        <p:nvSpPr>
          <p:cNvPr id="6" name="קשת 5">
            <a:extLst>
              <a:ext uri="{FF2B5EF4-FFF2-40B4-BE49-F238E27FC236}">
                <a16:creationId xmlns:a16="http://schemas.microsoft.com/office/drawing/2014/main" id="{D975C269-0360-4CB2-B00C-CFD2BA7F3A45}"/>
              </a:ext>
            </a:extLst>
          </p:cNvPr>
          <p:cNvSpPr/>
          <p:nvPr/>
        </p:nvSpPr>
        <p:spPr>
          <a:xfrm rot="20432517">
            <a:off x="1313851" y="3757115"/>
            <a:ext cx="2170591" cy="859224"/>
          </a:xfrm>
          <a:prstGeom prst="arc">
            <a:avLst>
              <a:gd name="adj1" fmla="val 10771793"/>
              <a:gd name="adj2" fmla="val 18585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21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6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3208</TotalTime>
  <Words>839</Words>
  <Application>Microsoft Office PowerPoint</Application>
  <PresentationFormat>מסך רחב</PresentationFormat>
  <Paragraphs>150</Paragraphs>
  <Slides>20</Slides>
  <Notes>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David</vt:lpstr>
      <vt:lpstr>Times New Roman</vt:lpstr>
      <vt:lpstr>Varela Round</vt:lpstr>
      <vt:lpstr>ערכת נושא Office</vt:lpstr>
      <vt:lpstr>מערכת שידורים לאומית</vt:lpstr>
      <vt:lpstr>מבוא לכלכלה</vt:lpstr>
      <vt:lpstr>מה נלמד היום </vt:lpstr>
      <vt:lpstr>6.1 מבוא לכלכלה</vt:lpstr>
      <vt:lpstr>מבוא 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מבוא לכלכלה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שני שמלה/Shani Chemla</cp:lastModifiedBy>
  <cp:revision>110</cp:revision>
  <dcterms:created xsi:type="dcterms:W3CDTF">2020-03-15T19:13:03Z</dcterms:created>
  <dcterms:modified xsi:type="dcterms:W3CDTF">2022-01-05T10:45:40Z</dcterms:modified>
</cp:coreProperties>
</file>