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57" r:id="rId2"/>
    <p:sldId id="262" r:id="rId3"/>
    <p:sldId id="263" r:id="rId4"/>
    <p:sldId id="289" r:id="rId5"/>
    <p:sldId id="288" r:id="rId6"/>
    <p:sldId id="291" r:id="rId7"/>
    <p:sldId id="298" r:id="rId8"/>
    <p:sldId id="290" r:id="rId9"/>
    <p:sldId id="292" r:id="rId10"/>
    <p:sldId id="294" r:id="rId11"/>
    <p:sldId id="293" r:id="rId12"/>
    <p:sldId id="295" r:id="rId13"/>
    <p:sldId id="303" r:id="rId14"/>
    <p:sldId id="309" r:id="rId15"/>
    <p:sldId id="307" r:id="rId16"/>
    <p:sldId id="308" r:id="rId17"/>
    <p:sldId id="310" r:id="rId18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102" y="3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cs typeface="Varela Round" panose="00000500000000000000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cs typeface="Varela Round" panose="00000500000000000000"/>
              </a:defRPr>
            </a:lvl1pPr>
          </a:lstStyle>
          <a:p>
            <a:fld id="{5EC061A6-0796-4DA4-BCCF-C39215C865B3}" type="datetimeFigureOut">
              <a:rPr lang="he-IL" smtClean="0"/>
              <a:pPr/>
              <a:t>כ"ט/טבת/תשפ"ב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cs typeface="Varela Round" panose="00000500000000000000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cs typeface="Varela Round" panose="00000500000000000000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5856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587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4440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39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cs typeface="Varela Round" panose="0000050000000000000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cs typeface="Varela Round" panose="0000050000000000000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כ"ט/טבת/תשפ"ב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/>
            </a:endParaRPr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Varela Round" panose="00000500000000000000"/>
              </a:defRPr>
            </a:lvl1pPr>
          </a:lstStyle>
          <a:p>
            <a:fld id="{BB6F552B-607E-4869-A917-C44959BDCB12}" type="datetimeFigureOut">
              <a:rPr lang="he-IL" smtClean="0"/>
              <a:pPr/>
              <a:t>כ"ט/טבת/תשפ"ב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Varela Round" panose="00000500000000000000"/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Varela Round" panose="0000050000000000000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6" r:id="rId7"/>
    <p:sldLayoutId id="2147483667" r:id="rId8"/>
    <p:sldLayoutId id="2147483665" r:id="rId9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9975" y="540471"/>
            <a:ext cx="8927703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יִוָּסְפוּ </a:t>
            </a:r>
            <a:r>
              <a:rPr lang="he-IL" sz="2400" dirty="0"/>
              <a:t>תלמידים חדשים לכיתה .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יִוָּסְפוּ</a:t>
            </a:r>
            <a:r>
              <a:rPr lang="he-IL" sz="2400" dirty="0"/>
              <a:t> הוא  : </a:t>
            </a:r>
            <a:r>
              <a:rPr lang="he-IL" sz="2400" dirty="0" err="1">
                <a:solidFill>
                  <a:srgbClr val="FF0000"/>
                </a:solidFill>
              </a:rPr>
              <a:t>י.ס.פ</a:t>
            </a:r>
            <a:r>
              <a:rPr lang="he-IL" sz="2400" dirty="0"/>
              <a:t> </a:t>
            </a:r>
            <a:r>
              <a:rPr lang="he-IL" sz="2400" dirty="0">
                <a:solidFill>
                  <a:srgbClr val="FF0000"/>
                </a:solidFill>
              </a:rPr>
              <a:t>בניין</a:t>
            </a:r>
            <a:r>
              <a:rPr lang="he-IL" sz="2400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נִפְעַל</a:t>
            </a:r>
            <a:r>
              <a:rPr lang="he-IL" sz="2400" dirty="0"/>
              <a:t> 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b="1" dirty="0"/>
              <a:t>ה יִוָּסְפוּ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סעיף חדש </a:t>
            </a:r>
            <a:r>
              <a:rPr lang="he-IL" sz="2400" b="1" dirty="0">
                <a:solidFill>
                  <a:srgbClr val="FF0000"/>
                </a:solidFill>
              </a:rPr>
              <a:t>הוּסַף</a:t>
            </a:r>
            <a:r>
              <a:rPr lang="he-IL" sz="2400" b="1" dirty="0"/>
              <a:t> לחוזה בין המשכיר ושוכר הדירה. </a:t>
            </a:r>
            <a:r>
              <a:rPr lang="he-IL" sz="2400" b="1" dirty="0">
                <a:solidFill>
                  <a:srgbClr val="FF0000"/>
                </a:solidFill>
              </a:rPr>
              <a:t>בניין</a:t>
            </a:r>
            <a:r>
              <a:rPr lang="he-IL" sz="2400" b="1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הֻפְעַל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he-IL" sz="2400" b="1" dirty="0"/>
              <a:t>ג.השלם שם מאותו השורש של הפועל  יִוָּסְפוּ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dirty="0"/>
              <a:t>ת</a:t>
            </a:r>
            <a:r>
              <a:rPr lang="he-IL" sz="2400" dirty="0">
                <a:solidFill>
                  <a:srgbClr val="FF0000"/>
                </a:solidFill>
              </a:rPr>
              <a:t>ּוֹסֶפֶת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 השכר תועבר למורים בתחילת חודש מאי .</a:t>
            </a:r>
          </a:p>
          <a:p>
            <a:endParaRPr lang="he-IL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69242" y="3294020"/>
            <a:ext cx="8927703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יש </a:t>
            </a:r>
            <a:r>
              <a:rPr lang="he-IL" sz="2400" dirty="0"/>
              <a:t>ל</a:t>
            </a:r>
            <a:r>
              <a:rPr lang="he-IL" sz="2400" dirty="0">
                <a:solidFill>
                  <a:srgbClr val="FF0000"/>
                </a:solidFill>
              </a:rPr>
              <a:t>ְמַלֵּא</a:t>
            </a:r>
            <a:r>
              <a:rPr lang="he-IL" sz="2400" b="1" dirty="0"/>
              <a:t> את הכד במים </a:t>
            </a:r>
          </a:p>
          <a:p>
            <a:r>
              <a:rPr lang="he-IL" sz="2400" b="1" dirty="0"/>
              <a:t>א.השורש הל המילה למלא </a:t>
            </a:r>
            <a:r>
              <a:rPr lang="he-IL" sz="2400" dirty="0" err="1"/>
              <a:t>לְמַלֵּא</a:t>
            </a:r>
            <a:r>
              <a:rPr lang="he-IL" sz="2400" dirty="0"/>
              <a:t> הוא : </a:t>
            </a:r>
            <a:r>
              <a:rPr lang="he-IL" sz="2400" dirty="0" err="1">
                <a:solidFill>
                  <a:srgbClr val="FF0000"/>
                </a:solidFill>
              </a:rPr>
              <a:t>מ.ל.א</a:t>
            </a:r>
            <a:r>
              <a:rPr lang="he-IL" sz="2400" dirty="0">
                <a:solidFill>
                  <a:srgbClr val="FF0000"/>
                </a:solidFill>
              </a:rPr>
              <a:t> בניין </a:t>
            </a:r>
            <a:r>
              <a:rPr lang="he-IL" sz="2400" b="1" dirty="0">
                <a:solidFill>
                  <a:srgbClr val="FF0000"/>
                </a:solidFill>
              </a:rPr>
              <a:t>פִּעֵל</a:t>
            </a:r>
            <a:endParaRPr lang="he-IL" sz="2400" dirty="0">
              <a:solidFill>
                <a:srgbClr val="FF0000"/>
              </a:solidFill>
            </a:endParaRP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לְמַלֵּא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ניפחתי את הבלון, והוא ה</a:t>
            </a:r>
            <a:r>
              <a:rPr lang="he-IL" sz="2400" dirty="0">
                <a:solidFill>
                  <a:srgbClr val="FF0000"/>
                </a:solidFill>
              </a:rPr>
              <a:t>ִתְמַלֵּא</a:t>
            </a:r>
            <a:r>
              <a:rPr lang="he-IL" sz="2400" dirty="0"/>
              <a:t> באוויר עד שהתפוצץ .</a:t>
            </a:r>
            <a:r>
              <a:rPr lang="he-IL" sz="2400" dirty="0">
                <a:solidFill>
                  <a:srgbClr val="FF0000"/>
                </a:solidFill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הִתְפַּעֵל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/>
              <a:t>.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/>
              <a:t>ל</a:t>
            </a:r>
            <a:r>
              <a:rPr lang="he-IL" sz="2400" dirty="0">
                <a:solidFill>
                  <a:srgbClr val="FF0000"/>
                </a:solidFill>
              </a:rPr>
              <a:t>ְמַלֵּא </a:t>
            </a:r>
            <a:r>
              <a:rPr lang="he-IL" sz="2400" b="1" dirty="0"/>
              <a:t>ּ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.</a:t>
            </a:r>
            <a:endParaRPr lang="he-IL" sz="2400" dirty="0"/>
          </a:p>
          <a:p>
            <a:r>
              <a:rPr lang="he-IL" sz="2400" dirty="0"/>
              <a:t>במעיל החורף יש </a:t>
            </a:r>
            <a:r>
              <a:rPr lang="he-IL" sz="2400" dirty="0">
                <a:solidFill>
                  <a:srgbClr val="FF0000"/>
                </a:solidFill>
              </a:rPr>
              <a:t>מִלּוּי</a:t>
            </a:r>
            <a:r>
              <a:rPr lang="he-IL" sz="2400" dirty="0"/>
              <a:t> של פוך סינתטי.</a:t>
            </a:r>
            <a:endParaRPr lang="he-IL" sz="2400" b="1" dirty="0"/>
          </a:p>
          <a:p>
            <a:endParaRPr lang="he-IL" sz="2400" b="1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16406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2388" y="298897"/>
            <a:ext cx="9569976" cy="65518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הנחנו זרעים של שעועית בתוך צמר גפן לח, ולאחר כמה ימים הם נָבְטוּ</a:t>
            </a:r>
          </a:p>
          <a:p>
            <a:r>
              <a:rPr lang="he-IL" sz="2400" dirty="0"/>
              <a:t>א.השורש של הפועל נָבְטוּ  הוא : ________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נָבְטו</a:t>
            </a:r>
            <a:r>
              <a:rPr lang="he-IL" sz="2400" dirty="0"/>
              <a:t>ּ</a:t>
            </a:r>
            <a:r>
              <a:rPr lang="he-IL" sz="2400" b="1" dirty="0"/>
              <a:t>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 כשנסענו ברכבת _________ דרך החלון החוצה לראות את הנוף.</a:t>
            </a:r>
            <a:br>
              <a:rPr lang="he-IL" sz="2400" dirty="0"/>
            </a:br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נָבְטוּ </a:t>
            </a:r>
            <a:r>
              <a:rPr lang="he-IL" sz="2400" b="1" dirty="0"/>
              <a:t>, על פי המשפט שלפניך .</a:t>
            </a:r>
          </a:p>
          <a:p>
            <a:r>
              <a:rPr lang="he-IL" sz="2400" dirty="0"/>
              <a:t>חיים יבין הגיש את התכנית ______ לחדשות במשך שנים רבות.</a:t>
            </a:r>
          </a:p>
          <a:p>
            <a:endParaRPr lang="he-IL" sz="2400" dirty="0"/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א.החייל  </a:t>
            </a:r>
            <a:r>
              <a:rPr lang="he-IL" sz="2400" dirty="0">
                <a:solidFill>
                  <a:srgbClr val="FF0000"/>
                </a:solidFill>
              </a:rPr>
              <a:t>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מהבסיס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א. ציין את השורש של הפועל  </a:t>
            </a:r>
            <a:r>
              <a:rPr lang="he-IL" sz="2400" dirty="0">
                <a:solidFill>
                  <a:srgbClr val="FF0000"/>
                </a:solidFill>
              </a:rPr>
              <a:t>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_________________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ב. במקומות החסרים השלם פעלים  מאותו השורש של הפועל</a:t>
            </a:r>
            <a:r>
              <a:rPr lang="he-IL" sz="2400" dirty="0">
                <a:solidFill>
                  <a:srgbClr val="FF0000"/>
                </a:solidFill>
              </a:rPr>
              <a:t> 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אך </a:t>
            </a: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בבניים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אחרים על פי ההקשר במשפט.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הקצין ______________ על חייליו במהלך המבצע האחרון.</a:t>
            </a: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בחודש האחרון פעילים רבים _________________ למפלגה החדשה.</a:t>
            </a: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החייל קיבל (שם פעולה )  ____________ פקודה לחזור לאלתר לבסיס.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e-IL" sz="2400" dirty="0">
              <a:cs typeface="Varela Round" panose="00000500000000000000"/>
            </a:endParaRPr>
          </a:p>
          <a:p>
            <a:endParaRPr lang="he-IL" sz="2400" dirty="0">
              <a:cs typeface="Varela Round" panose="00000500000000000000"/>
            </a:endParaRPr>
          </a:p>
          <a:p>
            <a:endParaRPr lang="he-IL" sz="2400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026708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51379" y="153071"/>
            <a:ext cx="8665640" cy="65518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הנחנו זרעים של שעועית בתוך צמר גפן לח, ולאחר כמה ימים הם </a:t>
            </a:r>
            <a:r>
              <a:rPr lang="he-IL" sz="2400" dirty="0">
                <a:solidFill>
                  <a:srgbClr val="FF0000"/>
                </a:solidFill>
              </a:rPr>
              <a:t>נָבְטוּ</a:t>
            </a:r>
          </a:p>
          <a:p>
            <a:r>
              <a:rPr lang="he-IL" sz="2400" dirty="0"/>
              <a:t>א.השורש של הפועל נָבְטוּ  הוא : </a:t>
            </a:r>
            <a:r>
              <a:rPr lang="he-IL" sz="2400" dirty="0" err="1">
                <a:solidFill>
                  <a:srgbClr val="FF0000"/>
                </a:solidFill>
              </a:rPr>
              <a:t>נ.ב.ט</a:t>
            </a:r>
            <a:r>
              <a:rPr lang="he-IL" sz="2400" dirty="0">
                <a:solidFill>
                  <a:srgbClr val="FF0000"/>
                </a:solidFill>
              </a:rPr>
              <a:t>  בניין  </a:t>
            </a:r>
            <a:r>
              <a:rPr lang="he-IL" sz="2400" b="1" dirty="0">
                <a:solidFill>
                  <a:srgbClr val="FF0000"/>
                </a:solidFill>
              </a:rPr>
              <a:t>קל – פָּעַל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b="1" dirty="0"/>
              <a:t>ה </a:t>
            </a:r>
            <a:r>
              <a:rPr lang="he-IL" sz="2400" b="1" dirty="0" err="1"/>
              <a:t>ה</a:t>
            </a:r>
            <a:r>
              <a:rPr lang="he-IL" sz="2400" dirty="0"/>
              <a:t> נָבְטוּ</a:t>
            </a:r>
            <a:r>
              <a:rPr lang="he-IL" sz="2400" b="1" dirty="0"/>
              <a:t>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 כשנסענו ברכבת  </a:t>
            </a:r>
            <a:r>
              <a:rPr lang="he-IL" sz="2400" dirty="0">
                <a:solidFill>
                  <a:srgbClr val="FF0000"/>
                </a:solidFill>
              </a:rPr>
              <a:t>הִבַּטְנוּ</a:t>
            </a:r>
            <a:r>
              <a:rPr lang="he-IL" sz="2400" dirty="0"/>
              <a:t>  דרך החלון החוצה לראות את הנוף. </a:t>
            </a:r>
            <a:r>
              <a:rPr lang="he-IL" sz="2400" dirty="0">
                <a:solidFill>
                  <a:srgbClr val="FF0000"/>
                </a:solidFill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הִפְעִיל</a:t>
            </a:r>
            <a:br>
              <a:rPr lang="he-IL" sz="2400" dirty="0"/>
            </a:br>
            <a:r>
              <a:rPr lang="he-IL" sz="2400" b="1" dirty="0"/>
              <a:t>ג.השלם שם מאותו השורש של הפועל ג</a:t>
            </a:r>
            <a:r>
              <a:rPr lang="he-IL" sz="2400" dirty="0"/>
              <a:t> </a:t>
            </a:r>
            <a:r>
              <a:rPr lang="he-IL" sz="2400" dirty="0" err="1"/>
              <a:t>נָבְטוּ</a:t>
            </a:r>
            <a:r>
              <a:rPr lang="he-IL" sz="2400" b="1" dirty="0" err="1"/>
              <a:t>,על</a:t>
            </a:r>
            <a:r>
              <a:rPr lang="he-IL" sz="2400" b="1" dirty="0"/>
              <a:t> פי המשפט שלפניך.</a:t>
            </a:r>
          </a:p>
          <a:p>
            <a:r>
              <a:rPr lang="he-IL" sz="2400" dirty="0"/>
              <a:t>חיים יבין הגיש את התכנית  </a:t>
            </a:r>
            <a:r>
              <a:rPr lang="he-IL" sz="2400" dirty="0">
                <a:solidFill>
                  <a:srgbClr val="FF0000"/>
                </a:solidFill>
              </a:rPr>
              <a:t>מַבָּט </a:t>
            </a:r>
            <a:r>
              <a:rPr lang="he-IL" sz="2400" dirty="0"/>
              <a:t>לחדשות במשך שנים רבות.</a:t>
            </a:r>
          </a:p>
          <a:p>
            <a:endParaRPr lang="he-IL" sz="2400" dirty="0"/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החייל  </a:t>
            </a:r>
            <a:r>
              <a:rPr lang="he-IL" sz="2400" dirty="0">
                <a:solidFill>
                  <a:srgbClr val="FF0000"/>
                </a:solidFill>
              </a:rPr>
              <a:t>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מהבסיס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א.ציין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את השורש של הפועל  </a:t>
            </a:r>
            <a:r>
              <a:rPr lang="he-IL" sz="2400" dirty="0">
                <a:solidFill>
                  <a:srgbClr val="FF0000"/>
                </a:solidFill>
              </a:rPr>
              <a:t>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: </a:t>
            </a: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פ.ק.ד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נִפְעַל</a:t>
            </a:r>
          </a:p>
          <a:p>
            <a:pPr>
              <a:lnSpc>
                <a:spcPct val="107000"/>
              </a:lnSpc>
            </a:pP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ב.במקומות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החסרים השלם פעלים 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נפְקַד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אך </a:t>
            </a: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בבניים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אחרים על פי ההקשר במשפט.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הקצין </a:t>
            </a:r>
            <a:r>
              <a:rPr lang="he-IL" sz="2400" dirty="0">
                <a:solidFill>
                  <a:srgbClr val="FF0000"/>
                </a:solidFill>
              </a:rPr>
              <a:t>פִּקֵּד</a:t>
            </a:r>
            <a:r>
              <a:rPr lang="he-IL" sz="2400" dirty="0"/>
              <a:t> 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על חייליו במהלך המבצע האחרון.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פִּעֵל</a:t>
            </a:r>
            <a:endParaRPr lang="he-I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בחודש האחרון פעילים רבים </a:t>
            </a:r>
            <a:r>
              <a:rPr lang="he-IL" sz="2400" dirty="0">
                <a:solidFill>
                  <a:srgbClr val="FF0000"/>
                </a:solidFill>
              </a:rPr>
              <a:t>הִתְפַּקְּדוּ</a:t>
            </a:r>
            <a:r>
              <a:rPr lang="he-IL" sz="2400" dirty="0"/>
              <a:t> 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למפלגה החדשה.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הִתְפַּעֵל</a:t>
            </a: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החייל קיבל (שם פעולה )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פְּ</a:t>
            </a:r>
            <a:r>
              <a:rPr lang="he-IL" sz="2400" dirty="0">
                <a:solidFill>
                  <a:srgbClr val="FF0000"/>
                </a:solidFill>
              </a:rPr>
              <a:t>קוּדָה</a:t>
            </a:r>
            <a:r>
              <a:rPr lang="he-IL" sz="2400" dirty="0"/>
              <a:t> 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לחזור לאלתר לבסיס.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e-IL" sz="2400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828934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59589" y="75233"/>
            <a:ext cx="8486011" cy="6329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he-I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שם העצם ושם התואר – יחיד ורבים   </a:t>
            </a: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לפניך צירוף של שם עצם ושם תואר בצורת היחיד: </a:t>
            </a:r>
            <a:r>
              <a:rPr lang="he-IL" sz="2400" b="1" dirty="0">
                <a:latin typeface="Calibri" panose="020F0502020204030204" pitchFamily="34" charset="0"/>
                <a:ea typeface="Calibri" panose="020F0502020204030204" pitchFamily="34" charset="0"/>
              </a:rPr>
              <a:t>לקוח מועדף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הרבים.________________________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מטבע עתיק</a:t>
            </a:r>
            <a:r>
              <a:rPr lang="he-IL" sz="2400" dirty="0"/>
              <a:t>.</a:t>
            </a:r>
          </a:p>
          <a:p>
            <a:pPr>
              <a:spcAft>
                <a:spcPts val="1000"/>
              </a:spcAft>
            </a:pPr>
            <a:r>
              <a:rPr lang="he-IL" sz="2400" dirty="0"/>
              <a:t>הפוך את הצירוף לצורת הרבים ______________________ </a:t>
            </a:r>
          </a:p>
          <a:p>
            <a:pPr>
              <a:spcAft>
                <a:spcPts val="1000"/>
              </a:spcAft>
            </a:pPr>
            <a:endParaRPr lang="he-IL" sz="2400" dirty="0">
              <a:effectLst/>
            </a:endParaRPr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וילון חדש</a:t>
            </a:r>
          </a:p>
          <a:p>
            <a:pPr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הרבים.________________________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endParaRPr lang="he-IL" sz="2400" dirty="0"/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קיר חזק</a:t>
            </a:r>
          </a:p>
          <a:p>
            <a:pPr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הרבים.________________________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endParaRPr lang="he-IL" sz="2400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534384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818866" y="615166"/>
            <a:ext cx="9378079" cy="536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לפניך צירוף של שם עצם ושם תואר בצורת היחיד: </a:t>
            </a:r>
            <a:r>
              <a:rPr lang="he-IL" sz="2400" b="1" dirty="0">
                <a:latin typeface="Calibri" panose="020F0502020204030204" pitchFamily="34" charset="0"/>
                <a:ea typeface="Calibri" panose="020F0502020204030204" pitchFamily="34" charset="0"/>
              </a:rPr>
              <a:t>לקוח מועדף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הרבים: 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לקוחות מועדפים 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מטבע עתיק</a:t>
            </a:r>
            <a:r>
              <a:rPr lang="he-IL" sz="2400" dirty="0"/>
              <a:t>.</a:t>
            </a:r>
          </a:p>
          <a:p>
            <a:pPr>
              <a:spcAft>
                <a:spcPts val="1000"/>
              </a:spcAft>
            </a:pPr>
            <a:r>
              <a:rPr lang="he-IL" sz="2400" dirty="0"/>
              <a:t>הפוך את הצירוף לצורת הרבים : </a:t>
            </a:r>
            <a:r>
              <a:rPr lang="he-IL" sz="2400" dirty="0">
                <a:solidFill>
                  <a:srgbClr val="FF0000"/>
                </a:solidFill>
              </a:rPr>
              <a:t>מטבעות עתיקים  </a:t>
            </a:r>
          </a:p>
          <a:p>
            <a:pPr>
              <a:spcAft>
                <a:spcPts val="1000"/>
              </a:spcAft>
            </a:pPr>
            <a:endParaRPr lang="he-IL" sz="2400" dirty="0"/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וילון חדש</a:t>
            </a:r>
          </a:p>
          <a:p>
            <a:pPr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הרבים: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וילונות נקיים 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endParaRPr lang="he-IL" sz="2400" dirty="0"/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קיר חזק</a:t>
            </a:r>
          </a:p>
          <a:p>
            <a:pPr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הרבים: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קירות חזקים 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0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129" y="-4902"/>
            <a:ext cx="10076872" cy="71404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לפניך צירופים סמן את הצירופים שאי אפשר להוסיף להם את ה"א היידוע בצבע אדום</a:t>
            </a:r>
          </a:p>
          <a:p>
            <a:endParaRPr lang="he-IL" sz="2400" dirty="0"/>
          </a:p>
          <a:p>
            <a:pPr fontAlgn="base"/>
            <a:r>
              <a:rPr lang="he-IL" sz="2200" dirty="0"/>
              <a:t>מכונת </a:t>
            </a:r>
            <a:r>
              <a:rPr lang="he-IL" sz="2200" b="1" dirty="0"/>
              <a:t>ה</a:t>
            </a:r>
            <a:r>
              <a:rPr lang="he-IL" sz="2200" dirty="0"/>
              <a:t>כביסה </a:t>
            </a:r>
          </a:p>
          <a:p>
            <a:pPr fontAlgn="base"/>
            <a:r>
              <a:rPr lang="he-IL" sz="2200" dirty="0">
                <a:solidFill>
                  <a:srgbClr val="C00000"/>
                </a:solidFill>
              </a:rPr>
              <a:t>הבן</a:t>
            </a:r>
            <a:r>
              <a:rPr lang="he-IL" sz="2200" dirty="0"/>
              <a:t> </a:t>
            </a:r>
            <a:r>
              <a:rPr lang="he-IL" sz="2200" dirty="0">
                <a:solidFill>
                  <a:srgbClr val="C00000"/>
                </a:solidFill>
              </a:rPr>
              <a:t>אדם</a:t>
            </a:r>
            <a:r>
              <a:rPr lang="he-IL" sz="2200" dirty="0"/>
              <a:t> : צורה לא נכונה הצורה הנכונה ,הצורה הנכונה </a:t>
            </a:r>
            <a:r>
              <a:rPr lang="he-IL" sz="2200" dirty="0">
                <a:solidFill>
                  <a:srgbClr val="0070C0"/>
                </a:solidFill>
              </a:rPr>
              <a:t>בן האדם כמו בן הדודה </a:t>
            </a:r>
            <a:r>
              <a:rPr lang="he-IL" sz="2200" dirty="0"/>
              <a:t>בסמיכות מיידעים את המילה האחרונה</a:t>
            </a:r>
          </a:p>
          <a:p>
            <a:pPr fontAlgn="base"/>
            <a:r>
              <a:rPr lang="he-IL" sz="2200" dirty="0"/>
              <a:t>שולחן </a:t>
            </a:r>
            <a:r>
              <a:rPr lang="he-IL" sz="2200" b="1" dirty="0"/>
              <a:t>ה</a:t>
            </a:r>
            <a:r>
              <a:rPr lang="he-IL" sz="2200" dirty="0"/>
              <a:t>כתיבה </a:t>
            </a:r>
          </a:p>
          <a:p>
            <a:pPr fontAlgn="base"/>
            <a:r>
              <a:rPr lang="he-IL" sz="2200" dirty="0"/>
              <a:t>יום </a:t>
            </a:r>
            <a:r>
              <a:rPr lang="he-IL" sz="2200" b="1" dirty="0"/>
              <a:t>ה</a:t>
            </a:r>
            <a:r>
              <a:rPr lang="he-IL" sz="2200" dirty="0"/>
              <a:t>הולדת </a:t>
            </a:r>
          </a:p>
          <a:p>
            <a:pPr fontAlgn="base"/>
            <a:r>
              <a:rPr lang="he-IL" sz="2200" dirty="0"/>
              <a:t>משקפי </a:t>
            </a:r>
            <a:r>
              <a:rPr lang="he-IL" sz="2200" b="1" dirty="0"/>
              <a:t>ה</a:t>
            </a:r>
            <a:r>
              <a:rPr lang="he-IL" sz="2200" dirty="0"/>
              <a:t>שמש </a:t>
            </a:r>
          </a:p>
          <a:p>
            <a:pPr fontAlgn="base"/>
            <a:r>
              <a:rPr lang="he-IL" sz="2200" dirty="0">
                <a:solidFill>
                  <a:srgbClr val="FF0000"/>
                </a:solidFill>
              </a:rPr>
              <a:t>ממלא מקום הסגן נשיא: </a:t>
            </a:r>
            <a:r>
              <a:rPr lang="he-IL" sz="2200" dirty="0"/>
              <a:t>הצור הנכונה </a:t>
            </a:r>
            <a:r>
              <a:rPr lang="he-IL" sz="2200" dirty="0">
                <a:solidFill>
                  <a:srgbClr val="0070C0"/>
                </a:solidFill>
              </a:rPr>
              <a:t>ממלא מקום סגן </a:t>
            </a:r>
            <a:r>
              <a:rPr lang="he-IL" sz="2200" b="1" dirty="0">
                <a:solidFill>
                  <a:srgbClr val="0070C0"/>
                </a:solidFill>
              </a:rPr>
              <a:t>ה</a:t>
            </a:r>
            <a:r>
              <a:rPr lang="he-IL" sz="2200" dirty="0">
                <a:solidFill>
                  <a:srgbClr val="0070C0"/>
                </a:solidFill>
              </a:rPr>
              <a:t>נשיא </a:t>
            </a:r>
            <a:r>
              <a:rPr lang="he-IL" sz="2200" dirty="0"/>
              <a:t>בשרשרת סמיכויות ה' הידיעה תבוא לפני המילה האחרונה בשרשרת</a:t>
            </a:r>
          </a:p>
          <a:p>
            <a:pPr fontAlgn="base"/>
            <a:r>
              <a:rPr lang="he-IL" sz="2200" dirty="0" err="1">
                <a:solidFill>
                  <a:srgbClr val="FF0000"/>
                </a:solidFill>
              </a:rPr>
              <a:t>איאד</a:t>
            </a:r>
            <a:r>
              <a:rPr lang="he-IL" sz="2200" dirty="0">
                <a:solidFill>
                  <a:srgbClr val="FF0000"/>
                </a:solidFill>
              </a:rPr>
              <a:t> </a:t>
            </a:r>
            <a:r>
              <a:rPr lang="he-IL" sz="2200" dirty="0" err="1">
                <a:solidFill>
                  <a:srgbClr val="FF0000"/>
                </a:solidFill>
              </a:rPr>
              <a:t>קיזל</a:t>
            </a:r>
            <a:r>
              <a:rPr lang="he-IL" sz="2200" dirty="0">
                <a:solidFill>
                  <a:srgbClr val="FF0000"/>
                </a:solidFill>
              </a:rPr>
              <a:t> הדרוזי  : צורה </a:t>
            </a:r>
            <a:r>
              <a:rPr lang="he-IL" sz="2200" dirty="0">
                <a:solidFill>
                  <a:srgbClr val="0070C0"/>
                </a:solidFill>
              </a:rPr>
              <a:t>נכונה </a:t>
            </a:r>
            <a:r>
              <a:rPr lang="he-IL" sz="2200" dirty="0" err="1">
                <a:solidFill>
                  <a:srgbClr val="0070C0"/>
                </a:solidFill>
              </a:rPr>
              <a:t>איאד</a:t>
            </a:r>
            <a:r>
              <a:rPr lang="he-IL" sz="2200" dirty="0">
                <a:solidFill>
                  <a:srgbClr val="0070C0"/>
                </a:solidFill>
              </a:rPr>
              <a:t> </a:t>
            </a:r>
            <a:r>
              <a:rPr lang="he-IL" sz="2200" dirty="0" err="1">
                <a:solidFill>
                  <a:srgbClr val="0070C0"/>
                </a:solidFill>
              </a:rPr>
              <a:t>קיזל</a:t>
            </a:r>
            <a:r>
              <a:rPr lang="he-IL" sz="2200" dirty="0">
                <a:solidFill>
                  <a:srgbClr val="0070C0"/>
                </a:solidFill>
              </a:rPr>
              <a:t>  דרוזי</a:t>
            </a:r>
            <a:r>
              <a:rPr lang="he-IL" sz="2200" dirty="0">
                <a:solidFill>
                  <a:srgbClr val="FF0000"/>
                </a:solidFill>
              </a:rPr>
              <a:t> שם פרטי מיודע לך אי אפשר להוסיף אליו ה' הידוע</a:t>
            </a:r>
          </a:p>
          <a:p>
            <a:pPr fontAlgn="base"/>
            <a:r>
              <a:rPr lang="he-IL" sz="2200" dirty="0">
                <a:solidFill>
                  <a:srgbClr val="FF0000"/>
                </a:solidFill>
              </a:rPr>
              <a:t>הנגיף הקורונה : נגיף הקורונה</a:t>
            </a:r>
          </a:p>
          <a:p>
            <a:pPr fontAlgn="base"/>
            <a:r>
              <a:rPr lang="he-IL" sz="2200" dirty="0"/>
              <a:t>בת </a:t>
            </a:r>
            <a:r>
              <a:rPr lang="he-IL" sz="2200" b="1" dirty="0"/>
              <a:t>ה</a:t>
            </a:r>
            <a:r>
              <a:rPr lang="he-IL" sz="2200" dirty="0"/>
              <a:t>מצווה</a:t>
            </a:r>
          </a:p>
          <a:p>
            <a:pPr fontAlgn="base"/>
            <a:r>
              <a:rPr lang="he-IL" sz="2200" dirty="0"/>
              <a:t>סגן </a:t>
            </a:r>
            <a:r>
              <a:rPr lang="he-IL" sz="2200" b="1" dirty="0"/>
              <a:t>ה</a:t>
            </a:r>
            <a:r>
              <a:rPr lang="he-IL" sz="2200" dirty="0"/>
              <a:t>נשיא</a:t>
            </a:r>
          </a:p>
          <a:p>
            <a:pPr fontAlgn="base"/>
            <a:r>
              <a:rPr lang="he-IL" sz="2200" dirty="0"/>
              <a:t>דמי </a:t>
            </a:r>
            <a:r>
              <a:rPr lang="he-IL" sz="2200" b="1" dirty="0"/>
              <a:t>ה</a:t>
            </a:r>
            <a:r>
              <a:rPr lang="he-IL" sz="2200" dirty="0"/>
              <a:t>ביטוח</a:t>
            </a:r>
          </a:p>
          <a:p>
            <a:r>
              <a:rPr lang="he-IL" sz="2200" dirty="0">
                <a:solidFill>
                  <a:srgbClr val="FF0000"/>
                </a:solidFill>
              </a:rPr>
              <a:t>הבית הספר : </a:t>
            </a:r>
            <a:r>
              <a:rPr lang="he-IL" sz="2200" dirty="0"/>
              <a:t>את צירוף הסמיכות מיידעים רק בתווית יידוע אחת היידוע לא יבוא בראש הצירוף אלא לפני המילה האחרונה בו – היא </a:t>
            </a:r>
            <a:r>
              <a:rPr lang="he-IL" sz="2200" dirty="0" err="1"/>
              <a:t>הסומך.לכן</a:t>
            </a:r>
            <a:r>
              <a:rPr lang="he-IL" sz="2200" dirty="0"/>
              <a:t> הצורה הנכונה היא  </a:t>
            </a:r>
            <a:r>
              <a:rPr lang="he-IL" sz="2200" dirty="0">
                <a:solidFill>
                  <a:srgbClr val="0070C0"/>
                </a:solidFill>
              </a:rPr>
              <a:t>בית הספר </a:t>
            </a:r>
          </a:p>
          <a:p>
            <a:pPr fontAlgn="base"/>
            <a:endParaRPr lang="he-IL" sz="2200" dirty="0">
              <a:cs typeface="Varela Round" panose="00000500000000000000"/>
            </a:endParaRPr>
          </a:p>
          <a:p>
            <a:pPr fontAlgn="base"/>
            <a:endParaRPr lang="he-IL" dirty="0">
              <a:cs typeface="Varela Round" panose="00000500000000000000"/>
            </a:endParaRPr>
          </a:p>
          <a:p>
            <a:endParaRPr lang="he-IL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500736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68365" y="1023582"/>
            <a:ext cx="5290536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FF0000"/>
                </a:solidFill>
              </a:rPr>
              <a:t>כתוב במילה אחת את הצירופים הבאים</a:t>
            </a:r>
          </a:p>
          <a:p>
            <a:r>
              <a:rPr lang="he-IL" sz="2400" dirty="0"/>
              <a:t> הַסֵפֶר שֶלְּךָ  : סִפְרְך</a:t>
            </a:r>
          </a:p>
          <a:p>
            <a:r>
              <a:rPr lang="he-IL" sz="2400" dirty="0"/>
              <a:t> שִיר שֶלָּהֶן  : שִירָן</a:t>
            </a:r>
          </a:p>
          <a:p>
            <a:r>
              <a:rPr lang="he-IL" sz="2400" dirty="0"/>
              <a:t> סִירָה שֶלָּכֶם : סִירַתְכֶם</a:t>
            </a:r>
          </a:p>
          <a:p>
            <a:r>
              <a:rPr lang="he-IL" sz="2400" dirty="0"/>
              <a:t> </a:t>
            </a:r>
            <a:r>
              <a:rPr lang="he-IL" sz="2400" b="1" dirty="0"/>
              <a:t>סוּס  שלה </a:t>
            </a:r>
            <a:r>
              <a:rPr lang="he-IL" sz="2400" dirty="0"/>
              <a:t>: סוסָהּ</a:t>
            </a:r>
          </a:p>
          <a:p>
            <a:r>
              <a:rPr lang="he-IL" sz="2400" dirty="0"/>
              <a:t> אַבָּא שלו : אָבִיו</a:t>
            </a:r>
          </a:p>
          <a:p>
            <a:r>
              <a:rPr lang="he-IL" sz="2400" dirty="0"/>
              <a:t> מְנַהֵל שלהם : מְנַהֲלָם</a:t>
            </a:r>
          </a:p>
          <a:p>
            <a:r>
              <a:rPr lang="he-IL" sz="2400" dirty="0"/>
              <a:t> דּוֹד שֶׁלְּךָ</a:t>
            </a:r>
            <a:r>
              <a:rPr lang="he-IL" sz="2400" b="1" dirty="0"/>
              <a:t> : </a:t>
            </a:r>
            <a:r>
              <a:rPr lang="he-IL" sz="2400" dirty="0"/>
              <a:t>דּוֹדְךָ</a:t>
            </a:r>
          </a:p>
        </p:txBody>
      </p:sp>
    </p:spTree>
    <p:extLst>
      <p:ext uri="{BB962C8B-B14F-4D97-AF65-F5344CB8AC3E}">
        <p14:creationId xmlns:p14="http://schemas.microsoft.com/office/powerpoint/2010/main" val="1755064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48333" y="3016166"/>
            <a:ext cx="10471879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4" y="1838683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97332" y="1716286"/>
            <a:ext cx="10871177" cy="1260000"/>
          </a:xfrm>
        </p:spPr>
        <p:txBody>
          <a:bodyPr/>
          <a:lstStyle/>
          <a:p>
            <a:r>
              <a:rPr lang="he-IL" sz="4000" dirty="0">
                <a:solidFill>
                  <a:srgbClr val="192A72"/>
                </a:solidFill>
              </a:rPr>
              <a:t>תרגילים במערכת הפועל והשם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2596471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מקצוע : עברית לדרוזים</a:t>
            </a:r>
          </a:p>
          <a:p>
            <a:endParaRPr lang="he-IL" dirty="0">
              <a:sym typeface="Varela Round"/>
            </a:endParaRPr>
          </a:p>
          <a:p>
            <a:r>
              <a:rPr lang="he-IL" dirty="0">
                <a:sym typeface="Varela Round"/>
              </a:rPr>
              <a:t> </a:t>
            </a:r>
          </a:p>
          <a:p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215789" y="3723711"/>
            <a:ext cx="10872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שאלון 015381</a:t>
            </a:r>
          </a:p>
          <a:p>
            <a:endParaRPr lang="he-IL" dirty="0">
              <a:sym typeface="Varela Round"/>
            </a:endParaRPr>
          </a:p>
          <a:p>
            <a:r>
              <a:rPr lang="he-IL" dirty="0">
                <a:sym typeface="Varela Round"/>
              </a:rPr>
              <a:t>שכבת  - י"א </a:t>
            </a:r>
          </a:p>
          <a:p>
            <a:endParaRPr lang="he-IL" dirty="0">
              <a:sym typeface="Varela Round"/>
            </a:endParaRPr>
          </a:p>
          <a:p>
            <a:r>
              <a:rPr lang="he-IL" dirty="0">
                <a:sym typeface="Varela Round"/>
              </a:rPr>
              <a:t>שם המורה – </a:t>
            </a:r>
            <a:r>
              <a:rPr lang="he-IL" dirty="0" err="1">
                <a:sym typeface="Varela Round"/>
              </a:rPr>
              <a:t>איאד</a:t>
            </a:r>
            <a:r>
              <a:rPr lang="he-IL" dirty="0">
                <a:sym typeface="Varela Round"/>
              </a:rPr>
              <a:t> </a:t>
            </a:r>
            <a:r>
              <a:rPr lang="he-IL" dirty="0" err="1">
                <a:sym typeface="Varela Round"/>
              </a:rPr>
              <a:t>קיזל</a:t>
            </a:r>
            <a:endParaRPr lang="he-IL" dirty="0">
              <a:sym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282" y="13057"/>
            <a:ext cx="10103755" cy="63094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/>
              <a:t>הפועל ושם העצם </a:t>
            </a:r>
          </a:p>
          <a:p>
            <a:endParaRPr lang="he-IL" dirty="0"/>
          </a:p>
          <a:p>
            <a:r>
              <a:rPr lang="he-IL" sz="2400" dirty="0"/>
              <a:t>ענו על השאלות שלפניכם .</a:t>
            </a:r>
          </a:p>
          <a:p>
            <a:r>
              <a:rPr lang="he-IL" sz="2400" b="1" dirty="0"/>
              <a:t>1. </a:t>
            </a:r>
            <a:r>
              <a:rPr lang="he-IL" sz="2400" b="1" dirty="0">
                <a:solidFill>
                  <a:srgbClr val="FF0000"/>
                </a:solidFill>
              </a:rPr>
              <a:t>הִזָּכְרוּ</a:t>
            </a:r>
            <a:r>
              <a:rPr lang="he-IL" sz="2400" b="1" dirty="0"/>
              <a:t> </a:t>
            </a:r>
            <a:r>
              <a:rPr lang="he-IL" sz="2400" dirty="0"/>
              <a:t>במה שנאמר לכם</a:t>
            </a:r>
            <a:r>
              <a:rPr lang="en-US" sz="2400" dirty="0"/>
              <a:t> !</a:t>
            </a:r>
            <a:endParaRPr lang="he-IL" sz="2400" dirty="0"/>
          </a:p>
          <a:p>
            <a:r>
              <a:rPr lang="he-IL" sz="2400" dirty="0"/>
              <a:t>א.השורש של הפועל  </a:t>
            </a:r>
            <a:r>
              <a:rPr lang="he-IL" sz="2400" b="1" dirty="0"/>
              <a:t>הזָּכְרוּ</a:t>
            </a:r>
            <a:r>
              <a:rPr lang="he-IL" sz="2400" dirty="0"/>
              <a:t>   הוא _____________.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הִזָּכְרוּ 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אמיר _________ מה שאמרתי לך !</a:t>
            </a:r>
            <a:endParaRPr lang="en-US" sz="2400" dirty="0"/>
          </a:p>
          <a:p>
            <a:r>
              <a:rPr lang="he-IL" sz="2400" b="1" dirty="0"/>
              <a:t>ג.השלם שם מאותו השורש של הפועל הִזָּכְרוּ ,על פי המשפט שלפניך .</a:t>
            </a:r>
          </a:p>
          <a:p>
            <a:r>
              <a:rPr lang="he-IL" sz="2400" b="1" dirty="0"/>
              <a:t>המילה __________ היא שם עצם מופשט .</a:t>
            </a:r>
            <a:endParaRPr lang="en-US" sz="2400" dirty="0"/>
          </a:p>
          <a:p>
            <a:endParaRPr lang="he-IL" sz="2400" dirty="0"/>
          </a:p>
          <a:p>
            <a:r>
              <a:rPr lang="he-IL" sz="2400" dirty="0"/>
              <a:t>2.</a:t>
            </a:r>
            <a:r>
              <a:rPr lang="he-IL" sz="2400" b="1" dirty="0"/>
              <a:t> </a:t>
            </a:r>
            <a:r>
              <a:rPr lang="he-IL" sz="2400" b="1" dirty="0">
                <a:solidFill>
                  <a:srgbClr val="C00000"/>
                </a:solidFill>
              </a:rPr>
              <a:t>הִסְמִיכוּ</a:t>
            </a:r>
            <a:r>
              <a:rPr lang="he-IL" sz="2400" b="1" dirty="0"/>
              <a:t>   </a:t>
            </a:r>
            <a:r>
              <a:rPr lang="he-IL" sz="2400" dirty="0"/>
              <a:t>אותי לתפקיד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 </a:t>
            </a:r>
            <a:r>
              <a:rPr lang="he-IL" sz="2400" b="1" dirty="0"/>
              <a:t> </a:t>
            </a:r>
            <a:r>
              <a:rPr lang="he-IL" sz="2400" b="1" dirty="0">
                <a:solidFill>
                  <a:srgbClr val="C00000"/>
                </a:solidFill>
              </a:rPr>
              <a:t>הִ</a:t>
            </a:r>
            <a:r>
              <a:rPr lang="he-IL" sz="2400" b="1" dirty="0">
                <a:solidFill>
                  <a:srgbClr val="FF0000"/>
                </a:solidFill>
              </a:rPr>
              <a:t>סְמִיכוּ </a:t>
            </a:r>
            <a:r>
              <a:rPr lang="he-IL" sz="2400" dirty="0"/>
              <a:t>  </a:t>
            </a:r>
            <a:r>
              <a:rPr lang="he-IL" sz="2400" b="1" dirty="0"/>
              <a:t>הוא __________________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הִסְמִיכוּ   </a:t>
            </a:r>
            <a:r>
              <a:rPr lang="he-IL" sz="2400" u="sng" dirty="0"/>
              <a:t>אך בבניין אחר.</a:t>
            </a:r>
            <a:endParaRPr lang="en-US" sz="2400" dirty="0"/>
          </a:p>
          <a:p>
            <a:r>
              <a:rPr lang="he-IL" sz="2400" b="1" dirty="0"/>
              <a:t>ההנדסאים ___________ לחתום על אישורי הבנייה .</a:t>
            </a:r>
            <a:endParaRPr lang="he-IL" sz="2400" dirty="0"/>
          </a:p>
          <a:p>
            <a:r>
              <a:rPr lang="he-IL" sz="2400" b="1" dirty="0"/>
              <a:t>ג.השלם שם מאותו השורש של הפועל   ה</a:t>
            </a:r>
            <a:r>
              <a:rPr lang="he-IL" sz="2400" b="1" dirty="0">
                <a:solidFill>
                  <a:srgbClr val="C00000"/>
                </a:solidFill>
              </a:rPr>
              <a:t>ִ</a:t>
            </a:r>
            <a:r>
              <a:rPr lang="he-IL" sz="2400" b="1" dirty="0">
                <a:solidFill>
                  <a:srgbClr val="FF0000"/>
                </a:solidFill>
              </a:rPr>
              <a:t>סְמִיכוּ</a:t>
            </a:r>
            <a:r>
              <a:rPr lang="he-IL" sz="2400" b="1" dirty="0"/>
              <a:t>  ,על פי המשפט שלפניך .</a:t>
            </a:r>
          </a:p>
          <a:p>
            <a:r>
              <a:rPr lang="he-IL" sz="2400" b="1" dirty="0"/>
              <a:t>אמיר קיבל את ___________ לעסוק ברפואה.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41946" y="290689"/>
            <a:ext cx="9453763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1.הִזָּכְרוּ </a:t>
            </a:r>
            <a:r>
              <a:rPr lang="he-IL" sz="2400" dirty="0"/>
              <a:t>במה שנאמר לכם</a:t>
            </a:r>
            <a:r>
              <a:rPr lang="en-US" sz="2400" dirty="0"/>
              <a:t> !</a:t>
            </a:r>
            <a:endParaRPr lang="he-IL" sz="2400" dirty="0"/>
          </a:p>
          <a:p>
            <a:r>
              <a:rPr lang="he-IL" sz="2400" dirty="0"/>
              <a:t>א.השורש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b="1" dirty="0">
                <a:solidFill>
                  <a:srgbClr val="FF0000"/>
                </a:solidFill>
              </a:rPr>
              <a:t>ִזָּכְרוּ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/>
              <a:t>הוא </a:t>
            </a:r>
            <a:r>
              <a:rPr lang="he-IL" sz="2400" dirty="0" err="1">
                <a:solidFill>
                  <a:srgbClr val="FF0000"/>
                </a:solidFill>
              </a:rPr>
              <a:t>ז.כ.ר</a:t>
            </a:r>
            <a:r>
              <a:rPr lang="he-IL" sz="2400" dirty="0">
                <a:solidFill>
                  <a:srgbClr val="FF0000"/>
                </a:solidFill>
              </a:rPr>
              <a:t> / בניין </a:t>
            </a:r>
            <a:r>
              <a:rPr lang="he-IL" sz="2400" b="1" dirty="0">
                <a:solidFill>
                  <a:srgbClr val="FF0000"/>
                </a:solidFill>
              </a:rPr>
              <a:t>נִפְעַל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b="1" dirty="0"/>
              <a:t>הִזָּכְרוּ 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אמיר </a:t>
            </a:r>
            <a:r>
              <a:rPr lang="he-IL" sz="2400" dirty="0">
                <a:solidFill>
                  <a:srgbClr val="FF0000"/>
                </a:solidFill>
              </a:rPr>
              <a:t>זְכֿר</a:t>
            </a:r>
            <a:r>
              <a:rPr lang="he-IL" sz="2400" dirty="0"/>
              <a:t>  מה שאמרתי לך ! </a:t>
            </a:r>
            <a:r>
              <a:rPr lang="he-IL" sz="2400" dirty="0">
                <a:solidFill>
                  <a:srgbClr val="FF0000"/>
                </a:solidFill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קל – פָּעַל</a:t>
            </a:r>
            <a:r>
              <a:rPr lang="he-IL" sz="2400" dirty="0">
                <a:solidFill>
                  <a:srgbClr val="FF0000"/>
                </a:solidFill>
              </a:rPr>
              <a:t> .תזכרו השם </a:t>
            </a:r>
            <a:r>
              <a:rPr lang="he-IL" sz="2400" dirty="0"/>
              <a:t>זָכָר</a:t>
            </a:r>
            <a:r>
              <a:rPr lang="he-IL" sz="2400" dirty="0">
                <a:solidFill>
                  <a:srgbClr val="FF0000"/>
                </a:solidFill>
              </a:rPr>
              <a:t> מנוקד בקמץ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he-IL" sz="2400" b="1" dirty="0"/>
              <a:t>ג.השלם שם מאותו השורש של הפועל הִזָּכְרוּ ,על פי המשפט שלפניך .</a:t>
            </a:r>
          </a:p>
          <a:p>
            <a:r>
              <a:rPr lang="he-IL" sz="2400" b="1" dirty="0"/>
              <a:t>המילה </a:t>
            </a:r>
            <a:r>
              <a:rPr lang="he-IL" sz="2400" dirty="0">
                <a:solidFill>
                  <a:srgbClr val="FF0000"/>
                </a:solidFill>
              </a:rPr>
              <a:t>זִכָּרוֹן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היא שם עצם מופשט .שם עצם מופשט משקל קטלון</a:t>
            </a:r>
            <a:endParaRPr lang="en-US" sz="2400" dirty="0"/>
          </a:p>
          <a:p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2.</a:t>
            </a:r>
            <a:r>
              <a:rPr lang="he-IL" sz="2400" b="1" dirty="0"/>
              <a:t> הִסְמִיכוּ   </a:t>
            </a:r>
            <a:r>
              <a:rPr lang="he-IL" sz="2400" dirty="0"/>
              <a:t>אותי לתפקיד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הִסְמִיכוּ</a:t>
            </a:r>
            <a:r>
              <a:rPr lang="he-IL" sz="2400" dirty="0"/>
              <a:t>  </a:t>
            </a:r>
            <a:r>
              <a:rPr lang="he-IL" sz="2400" b="1" dirty="0"/>
              <a:t>הוא : שורש </a:t>
            </a:r>
            <a:r>
              <a:rPr lang="he-IL" sz="2400" b="1" dirty="0" err="1">
                <a:solidFill>
                  <a:srgbClr val="FF0000"/>
                </a:solidFill>
              </a:rPr>
              <a:t>ס.מ.כ</a:t>
            </a:r>
            <a:r>
              <a:rPr lang="he-IL" sz="2400" b="1" dirty="0">
                <a:solidFill>
                  <a:srgbClr val="FF0000"/>
                </a:solidFill>
              </a:rPr>
              <a:t>  בניין הִפְעִיל 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הִסְמִיכוּ   </a:t>
            </a:r>
            <a:r>
              <a:rPr lang="he-IL" sz="2400" u="sng" dirty="0"/>
              <a:t>אך בבניין אחר.</a:t>
            </a:r>
            <a:endParaRPr lang="en-US" sz="2400" dirty="0"/>
          </a:p>
          <a:p>
            <a:r>
              <a:rPr lang="he-IL" sz="2400" b="1" dirty="0"/>
              <a:t>ההנדסאים </a:t>
            </a:r>
            <a:r>
              <a:rPr lang="he-IL" sz="2400" b="1" dirty="0">
                <a:solidFill>
                  <a:srgbClr val="FF0000"/>
                </a:solidFill>
              </a:rPr>
              <a:t>מֻסְמָכִים</a:t>
            </a:r>
            <a:r>
              <a:rPr lang="he-IL" sz="2400" b="1" dirty="0"/>
              <a:t> לחתום על אישורי הבנייה .</a:t>
            </a:r>
            <a:r>
              <a:rPr lang="he-IL" sz="2400" b="1" dirty="0">
                <a:solidFill>
                  <a:srgbClr val="FF0000"/>
                </a:solidFill>
              </a:rPr>
              <a:t>בניין הֻפְעַל </a:t>
            </a:r>
            <a:endParaRPr lang="he-IL" sz="2400" dirty="0">
              <a:solidFill>
                <a:srgbClr val="FF0000"/>
              </a:solidFill>
            </a:endParaRPr>
          </a:p>
          <a:p>
            <a:r>
              <a:rPr lang="he-IL" sz="2400" b="1" dirty="0"/>
              <a:t>ג.השלם שם מאותו השורש של הפועל הִסְמִיכוּ  ,על פי המשפט שלפניך .</a:t>
            </a:r>
          </a:p>
          <a:p>
            <a:r>
              <a:rPr lang="he-IL" sz="2400" b="1" dirty="0"/>
              <a:t>אמיר קיבל את ה </a:t>
            </a:r>
            <a:r>
              <a:rPr lang="he-IL" sz="2400" dirty="0">
                <a:solidFill>
                  <a:srgbClr val="FF0000"/>
                </a:solidFill>
              </a:rPr>
              <a:t>הַסְמָכָה</a:t>
            </a:r>
            <a:r>
              <a:rPr lang="he-IL" sz="2400" b="1" dirty="0"/>
              <a:t> לעסוק ברפואה.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6" name="TextBox 5"/>
          <p:cNvSpPr txBox="1"/>
          <p:nvPr/>
        </p:nvSpPr>
        <p:spPr>
          <a:xfrm>
            <a:off x="397027" y="151146"/>
            <a:ext cx="9332793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cs typeface="Varela Round" panose="00000500000000000000"/>
              </a:rPr>
              <a:t>3</a:t>
            </a:r>
            <a:r>
              <a:rPr lang="he-IL" sz="2400" dirty="0"/>
              <a:t>.</a:t>
            </a:r>
            <a:r>
              <a:rPr lang="he-IL" sz="2400" b="1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גִּיַּסְנוּ</a:t>
            </a:r>
            <a:r>
              <a:rPr lang="he-IL" sz="2400" b="1" dirty="0"/>
              <a:t> </a:t>
            </a:r>
            <a:r>
              <a:rPr lang="he-IL" sz="2400" dirty="0"/>
              <a:t>את כולם לעזרתו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ג</a:t>
            </a:r>
            <a:r>
              <a:rPr lang="he-IL" sz="2400" b="1" dirty="0">
                <a:solidFill>
                  <a:srgbClr val="FF0000"/>
                </a:solidFill>
              </a:rPr>
              <a:t>ּ</a:t>
            </a:r>
            <a:r>
              <a:rPr lang="he-IL" sz="2400" b="1" dirty="0">
                <a:solidFill>
                  <a:srgbClr val="C00000"/>
                </a:solidFill>
              </a:rPr>
              <a:t>ִיַּּסְנוּ</a:t>
            </a:r>
            <a:r>
              <a:rPr lang="he-IL" sz="2400" dirty="0"/>
              <a:t>  הוא _____________.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 גִּיַּסְנוּ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חברים אתם  __________ לחיל המודיעין ,שיהיה לכם בהצלחה .</a:t>
            </a:r>
            <a:endParaRPr lang="en-US" sz="2400" dirty="0"/>
          </a:p>
          <a:p>
            <a:r>
              <a:rPr lang="he-IL" sz="2400" b="1" dirty="0"/>
              <a:t>ג.השלם שם מאותו השורש של הפועל</a:t>
            </a:r>
            <a:r>
              <a:rPr lang="he-IL" sz="2400" b="1" dirty="0">
                <a:solidFill>
                  <a:srgbClr val="FF0000"/>
                </a:solidFill>
              </a:rPr>
              <a:t> גִּיַּסְנוּ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b="1" dirty="0"/>
              <a:t>יקירי שיהיה לך ____________ קל ומהנה .</a:t>
            </a:r>
          </a:p>
          <a:p>
            <a:endParaRPr lang="he-IL" sz="2400" b="1" dirty="0"/>
          </a:p>
          <a:p>
            <a:r>
              <a:rPr lang="he-IL" sz="2400" b="1" dirty="0"/>
              <a:t>4.</a:t>
            </a:r>
            <a:r>
              <a:rPr lang="he-IL" sz="2400" b="1" dirty="0">
                <a:solidFill>
                  <a:srgbClr val="FF0000"/>
                </a:solidFill>
              </a:rPr>
              <a:t>הִצְטַבְּרָה</a:t>
            </a:r>
            <a:r>
              <a:rPr lang="he-IL" sz="2400" b="1" dirty="0"/>
              <a:t> </a:t>
            </a:r>
            <a:r>
              <a:rPr lang="he-IL" sz="2400" dirty="0"/>
              <a:t>אבנית בקומקום . א.השורש של הפועל </a:t>
            </a:r>
            <a:r>
              <a:rPr lang="he-IL" sz="2400" b="1" dirty="0"/>
              <a:t>ה</a:t>
            </a:r>
            <a:r>
              <a:rPr lang="he-IL" sz="2400" b="1" dirty="0">
                <a:solidFill>
                  <a:srgbClr val="FF0000"/>
                </a:solidFill>
              </a:rPr>
              <a:t>ִצְטַבְּרָה</a:t>
            </a:r>
            <a:r>
              <a:rPr lang="he-IL" sz="2400" b="1" dirty="0"/>
              <a:t> </a:t>
            </a:r>
            <a:r>
              <a:rPr lang="he-IL" sz="2400" dirty="0"/>
              <a:t> הוא _____________.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 הִצְטַבְּרָה 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התלמידים ____________ ניסיון רב במהלך הפעילות במעורבות חברתית.</a:t>
            </a:r>
            <a:endParaRPr lang="en-US" sz="2400" dirty="0"/>
          </a:p>
          <a:p>
            <a:r>
              <a:rPr lang="he-IL" sz="2400" b="1" dirty="0"/>
              <a:t>ג.השלם שם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הִצְטַבְּרָה</a:t>
            </a:r>
            <a:r>
              <a:rPr lang="he-IL" sz="2400" b="1" dirty="0">
                <a:solidFill>
                  <a:prstClr val="black"/>
                </a:solidFill>
              </a:rPr>
              <a:t> </a:t>
            </a:r>
            <a:r>
              <a:rPr lang="he-IL" sz="2400" b="1" dirty="0"/>
              <a:t>,על פי המשפט שלפניך.</a:t>
            </a:r>
          </a:p>
          <a:p>
            <a:r>
              <a:rPr lang="he-IL" sz="2400" dirty="0"/>
              <a:t>הפארק החדש ייפתח ______ בשבוע הבא.</a:t>
            </a:r>
            <a:r>
              <a:rPr lang="he-IL" sz="2400" b="1" dirty="0"/>
              <a:t>.</a:t>
            </a:r>
            <a:endParaRPr lang="en-US" sz="2400" dirty="0"/>
          </a:p>
          <a:p>
            <a:endParaRPr lang="he-IL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DefaultOcx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HTMLOption1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7169" y="304800"/>
            <a:ext cx="9484504" cy="63709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rgbClr val="FF0000"/>
                </a:solidFill>
                <a:cs typeface="Varela Round" panose="00000500000000000000"/>
              </a:rPr>
              <a:t>5</a:t>
            </a:r>
            <a:r>
              <a:rPr lang="he-IL" sz="2400" b="1" dirty="0">
                <a:solidFill>
                  <a:srgbClr val="FF0000"/>
                </a:solidFill>
              </a:rPr>
              <a:t>. גִּיַּסְנוּ </a:t>
            </a:r>
            <a:r>
              <a:rPr lang="he-IL" sz="2400" dirty="0"/>
              <a:t>את כולם לעזרתו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גִּיַּסְנוּ</a:t>
            </a:r>
            <a:r>
              <a:rPr lang="he-IL" sz="2400" dirty="0"/>
              <a:t>  הוא : </a:t>
            </a:r>
            <a:r>
              <a:rPr lang="he-IL" sz="2400" dirty="0" err="1">
                <a:solidFill>
                  <a:srgbClr val="FF0000"/>
                </a:solidFill>
              </a:rPr>
              <a:t>ג.י.ס</a:t>
            </a:r>
            <a:r>
              <a:rPr lang="he-IL" sz="2400" dirty="0">
                <a:solidFill>
                  <a:srgbClr val="FF0000"/>
                </a:solidFill>
              </a:rPr>
              <a:t> בניין </a:t>
            </a:r>
            <a:r>
              <a:rPr lang="he-IL" sz="2400" b="1" dirty="0">
                <a:solidFill>
                  <a:srgbClr val="FF0000"/>
                </a:solidFill>
              </a:rPr>
              <a:t>פִּעֵל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b="1" dirty="0"/>
              <a:t>ה גִּיַּסְנוּ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חברים אתם  </a:t>
            </a:r>
            <a:r>
              <a:rPr lang="he-IL" sz="2400" b="1" dirty="0">
                <a:solidFill>
                  <a:srgbClr val="FF0000"/>
                </a:solidFill>
              </a:rPr>
              <a:t>תְּגֻיְּסִו </a:t>
            </a:r>
            <a:r>
              <a:rPr lang="he-IL" sz="2400" b="1" dirty="0"/>
              <a:t> לחיל המודיעין ,שיהיה לכם בהצלחה .</a:t>
            </a:r>
            <a:r>
              <a:rPr lang="he-IL" sz="2400" b="1" dirty="0">
                <a:solidFill>
                  <a:srgbClr val="FF0000"/>
                </a:solidFill>
              </a:rPr>
              <a:t>בניין פֻּעַל</a:t>
            </a:r>
          </a:p>
          <a:p>
            <a:r>
              <a:rPr lang="he-IL" sz="2400" b="1" dirty="0"/>
              <a:t>ג.השלם שם מאותו השורש של הפועל גִּיַּסְנוּ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b="1" dirty="0"/>
              <a:t>אחי היקר  אני מאחל  לך</a:t>
            </a:r>
            <a:r>
              <a:rPr lang="he-IL" sz="2400" b="1" dirty="0">
                <a:solidFill>
                  <a:srgbClr val="FF0000"/>
                </a:solidFill>
              </a:rPr>
              <a:t> גִּיּוּס </a:t>
            </a:r>
            <a:r>
              <a:rPr lang="he-IL" sz="2400" b="1" dirty="0"/>
              <a:t> קל ומהנה .</a:t>
            </a:r>
          </a:p>
          <a:p>
            <a:endParaRPr lang="he-IL" sz="2400" b="1" dirty="0"/>
          </a:p>
          <a:p>
            <a:r>
              <a:rPr lang="he-IL" sz="2400" b="1" dirty="0"/>
              <a:t>6. </a:t>
            </a:r>
            <a:r>
              <a:rPr lang="he-IL" sz="2400" b="1" dirty="0">
                <a:solidFill>
                  <a:srgbClr val="FF0000"/>
                </a:solidFill>
              </a:rPr>
              <a:t> הִצְטַבְּרָה</a:t>
            </a:r>
            <a:r>
              <a:rPr lang="he-IL" sz="2400" b="1" dirty="0"/>
              <a:t> </a:t>
            </a:r>
            <a:r>
              <a:rPr lang="he-IL" sz="2400" dirty="0"/>
              <a:t>אבנית בקומקום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הִצְטַבְּרָה</a:t>
            </a:r>
            <a:r>
              <a:rPr lang="he-IL" sz="2400" b="1" dirty="0"/>
              <a:t> </a:t>
            </a:r>
            <a:r>
              <a:rPr lang="he-IL" sz="2400" dirty="0"/>
              <a:t> הוא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 err="1">
                <a:solidFill>
                  <a:srgbClr val="FF0000"/>
                </a:solidFill>
              </a:rPr>
              <a:t>צ.ב.ר</a:t>
            </a:r>
            <a:r>
              <a:rPr lang="he-IL" sz="2400" dirty="0">
                <a:solidFill>
                  <a:srgbClr val="FF0000"/>
                </a:solidFill>
              </a:rPr>
              <a:t> בניין </a:t>
            </a:r>
            <a:r>
              <a:rPr lang="he-IL" sz="2400" b="1" dirty="0">
                <a:solidFill>
                  <a:srgbClr val="FF0000"/>
                </a:solidFill>
              </a:rPr>
              <a:t>הִתְפַּעֵל</a:t>
            </a:r>
            <a:r>
              <a:rPr lang="he-IL" sz="2400" dirty="0">
                <a:solidFill>
                  <a:srgbClr val="FF0000"/>
                </a:solidFill>
              </a:rPr>
              <a:t> .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הִצְטַבְּרָה 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התלמידים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srgbClr val="FF0000"/>
                </a:solidFill>
              </a:rPr>
              <a:t>צָבְרוּ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ניסיון רב במהלך הפעילות במעורבות חברתית .</a:t>
            </a:r>
            <a:r>
              <a:rPr lang="he-IL" sz="2400" b="1" dirty="0">
                <a:solidFill>
                  <a:srgbClr val="FF0000"/>
                </a:solidFill>
              </a:rPr>
              <a:t>בניין קל – פָּעַל</a:t>
            </a:r>
          </a:p>
          <a:p>
            <a:r>
              <a:rPr lang="he-IL" sz="2400" b="1" dirty="0"/>
              <a:t>ג. ג.השלם שם מאותו השורש של הפועל הִצְטַבְּרָה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</a:t>
            </a:r>
          </a:p>
          <a:p>
            <a:r>
              <a:rPr lang="he-IL" sz="2400" dirty="0"/>
              <a:t>הפארק החדש ייפתח ל </a:t>
            </a:r>
            <a:r>
              <a:rPr lang="he-IL" sz="2400" dirty="0">
                <a:solidFill>
                  <a:srgbClr val="FF0000"/>
                </a:solidFill>
              </a:rPr>
              <a:t>צִבּוּר</a:t>
            </a:r>
            <a:r>
              <a:rPr lang="he-IL" sz="2400" dirty="0"/>
              <a:t> בשבוע הבא</a:t>
            </a:r>
            <a:r>
              <a:rPr lang="he-IL" sz="2400" dirty="0">
                <a:cs typeface="Varela Round" panose="00000500000000000000"/>
              </a:rPr>
              <a:t>.</a:t>
            </a:r>
            <a:r>
              <a:rPr lang="he-IL" sz="2400" b="1" dirty="0">
                <a:cs typeface="Varela Round" panose="00000500000000000000"/>
              </a:rPr>
              <a:t>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8265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6" y="-125820"/>
            <a:ext cx="8653201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FF0000"/>
                </a:solidFill>
              </a:rPr>
              <a:t>הִדְבַּקְתִּי</a:t>
            </a:r>
            <a:r>
              <a:rPr lang="he-IL" sz="2400" dirty="0"/>
              <a:t> בול על המעטפה</a:t>
            </a:r>
          </a:p>
          <a:p>
            <a:r>
              <a:rPr lang="he-IL" sz="2400" dirty="0"/>
              <a:t>א.השורש של הפועל </a:t>
            </a:r>
            <a:r>
              <a:rPr lang="he-IL" sz="2400" dirty="0">
                <a:solidFill>
                  <a:srgbClr val="FF0000"/>
                </a:solidFill>
              </a:rPr>
              <a:t>הִדְבַּקְתִּי 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הִדְבַּקְתִּי</a:t>
            </a:r>
            <a:r>
              <a:rPr lang="he-IL" sz="2400" b="1" dirty="0"/>
              <a:t>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אמיר _______ בנגיף הקורונה במהלך עבודתו כנהג אוטובוס.</a:t>
            </a:r>
            <a:endParaRPr lang="en-US" sz="2400" dirty="0"/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הִדְבַּקְתִּי</a:t>
            </a:r>
            <a:r>
              <a:rPr lang="he-IL" sz="2400" b="1" dirty="0">
                <a:solidFill>
                  <a:srgbClr val="FF0000"/>
                </a:solidFill>
              </a:rPr>
              <a:t>,</a:t>
            </a:r>
            <a:r>
              <a:rPr lang="he-IL" sz="2400" b="1" dirty="0"/>
              <a:t>על פי המשפט שלפניך </a:t>
            </a:r>
          </a:p>
          <a:p>
            <a:r>
              <a:rPr lang="he-IL" sz="2400" b="1" dirty="0"/>
              <a:t>___________  הקורונה מתבצעת במגן דויד אדום .</a:t>
            </a:r>
          </a:p>
          <a:p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נאומו של המצביא </a:t>
            </a:r>
            <a:r>
              <a:rPr lang="he-IL" sz="2400" dirty="0">
                <a:solidFill>
                  <a:srgbClr val="FF0000"/>
                </a:solidFill>
              </a:rPr>
              <a:t>הִצִּית </a:t>
            </a:r>
            <a:r>
              <a:rPr lang="he-IL" sz="2400" dirty="0"/>
              <a:t>מחדש את רוח הקרב בלב חיילי.</a:t>
            </a:r>
          </a:p>
          <a:p>
            <a:r>
              <a:rPr lang="he-IL" sz="2400" dirty="0"/>
              <a:t>א.השורש של הפועל </a:t>
            </a:r>
            <a:r>
              <a:rPr lang="he-IL" sz="2400" dirty="0">
                <a:solidFill>
                  <a:srgbClr val="FF0000"/>
                </a:solidFill>
              </a:rPr>
              <a:t>הִצִּית</a:t>
            </a:r>
            <a:r>
              <a:rPr lang="he-IL" sz="2400" dirty="0"/>
              <a:t> הוא :  _________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dirty="0"/>
              <a:t>ִ</a:t>
            </a:r>
            <a:r>
              <a:rPr lang="he-IL" sz="2400" dirty="0">
                <a:solidFill>
                  <a:srgbClr val="FF0000"/>
                </a:solidFill>
              </a:rPr>
              <a:t>צִּית</a:t>
            </a:r>
            <a:r>
              <a:rPr lang="he-IL" sz="2400" b="1" dirty="0"/>
              <a:t> 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מחקירת המשטרה עולה שהמסעדה ______ עקב סכסוך פלילי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dirty="0"/>
              <a:t>ִ</a:t>
            </a:r>
            <a:r>
              <a:rPr lang="he-IL" sz="2400" dirty="0">
                <a:solidFill>
                  <a:srgbClr val="FF0000"/>
                </a:solidFill>
              </a:rPr>
              <a:t>צִּית</a:t>
            </a:r>
            <a:r>
              <a:rPr lang="he-IL" sz="2400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,</a:t>
            </a:r>
            <a:r>
              <a:rPr lang="he-IL" sz="2400" b="1" dirty="0"/>
              <a:t>על פי המשפט שלפניך .</a:t>
            </a:r>
          </a:p>
          <a:p>
            <a:r>
              <a:rPr lang="he-IL" sz="2400" dirty="0"/>
              <a:t>תן לי את_________, נגמרו לי הגפרורים ואני רוצה להדליק את הגז.</a:t>
            </a:r>
          </a:p>
          <a:p>
            <a:endParaRPr lang="he-IL" sz="2400" dirty="0"/>
          </a:p>
          <a:p>
            <a:endParaRPr lang="he-IL" sz="2400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15155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5169" y="295202"/>
            <a:ext cx="8868977" cy="61863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cs typeface="Varela Round" panose="00000500000000000000"/>
              </a:rPr>
              <a:t>3</a:t>
            </a:r>
            <a:r>
              <a:rPr lang="he-IL" sz="2400" dirty="0"/>
              <a:t>. </a:t>
            </a:r>
            <a:r>
              <a:rPr lang="he-IL" sz="2400" dirty="0">
                <a:solidFill>
                  <a:srgbClr val="FF0000"/>
                </a:solidFill>
              </a:rPr>
              <a:t>הִדְבַּקְתִּי</a:t>
            </a:r>
            <a:r>
              <a:rPr lang="he-IL" sz="2400" dirty="0"/>
              <a:t> בול על המעטפה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ה</a:t>
            </a:r>
            <a:r>
              <a:rPr lang="he-IL" sz="2400" dirty="0"/>
              <a:t>ִדְבַּקְתִּי  הוא : </a:t>
            </a:r>
            <a:r>
              <a:rPr lang="he-IL" sz="2400" dirty="0" err="1">
                <a:solidFill>
                  <a:srgbClr val="FF0000"/>
                </a:solidFill>
              </a:rPr>
              <a:t>ד.ב.ק</a:t>
            </a:r>
            <a:r>
              <a:rPr lang="he-IL" sz="2400" dirty="0">
                <a:solidFill>
                  <a:srgbClr val="FF0000"/>
                </a:solidFill>
              </a:rPr>
              <a:t> בניין </a:t>
            </a:r>
            <a:r>
              <a:rPr lang="he-IL" sz="2400" b="1" dirty="0">
                <a:solidFill>
                  <a:srgbClr val="FF0000"/>
                </a:solidFill>
              </a:rPr>
              <a:t>הִפְעִיל</a:t>
            </a:r>
            <a:r>
              <a:rPr lang="he-IL" sz="2400" b="1" dirty="0"/>
              <a:t> 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אמיר </a:t>
            </a:r>
            <a:r>
              <a:rPr lang="he-IL" sz="2400" b="1" dirty="0">
                <a:solidFill>
                  <a:srgbClr val="FF0000"/>
                </a:solidFill>
              </a:rPr>
              <a:t>נִדְבַּק</a:t>
            </a:r>
            <a:r>
              <a:rPr lang="he-IL" sz="2400" b="1" dirty="0"/>
              <a:t> בנגיף הקורונה במהלך עבודתו כנהג אוטובוס. </a:t>
            </a:r>
            <a:r>
              <a:rPr lang="he-IL" sz="2400" b="1" dirty="0">
                <a:solidFill>
                  <a:srgbClr val="FF0000"/>
                </a:solidFill>
              </a:rPr>
              <a:t>בניין נִפְעַל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ה</a:t>
            </a:r>
            <a:r>
              <a:rPr lang="he-IL" sz="2400" dirty="0">
                <a:solidFill>
                  <a:srgbClr val="FF0000"/>
                </a:solidFill>
              </a:rPr>
              <a:t>ִדְבַּקְתִּי 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dirty="0"/>
              <a:t>ה</a:t>
            </a:r>
            <a:r>
              <a:rPr lang="he-IL" sz="2400" dirty="0">
                <a:solidFill>
                  <a:srgbClr val="FF0000"/>
                </a:solidFill>
              </a:rPr>
              <a:t> דְּבִיקוּת </a:t>
            </a:r>
            <a:r>
              <a:rPr lang="he-IL" sz="2400" dirty="0"/>
              <a:t> במטרה הינה מעלה של האנשים המצטיינים .</a:t>
            </a:r>
          </a:p>
          <a:p>
            <a:endParaRPr lang="he-IL" sz="2400" dirty="0"/>
          </a:p>
          <a:p>
            <a:r>
              <a:rPr lang="he-IL" sz="2400" dirty="0"/>
              <a:t>נאומו של המצביא </a:t>
            </a:r>
            <a:r>
              <a:rPr lang="he-IL" sz="2400" dirty="0">
                <a:solidFill>
                  <a:srgbClr val="FF0000"/>
                </a:solidFill>
              </a:rPr>
              <a:t>הִצִּית</a:t>
            </a:r>
            <a:r>
              <a:rPr lang="he-IL" sz="2400" dirty="0"/>
              <a:t> מחדש את רוח הקרב בלב חיילי.</a:t>
            </a:r>
          </a:p>
          <a:p>
            <a:r>
              <a:rPr lang="he-IL" sz="2400" dirty="0"/>
              <a:t>א.השורש של הפועל </a:t>
            </a:r>
            <a:r>
              <a:rPr lang="he-IL" sz="2400" dirty="0">
                <a:solidFill>
                  <a:srgbClr val="FF0000"/>
                </a:solidFill>
              </a:rPr>
              <a:t>הִצִּית</a:t>
            </a:r>
            <a:r>
              <a:rPr lang="he-IL" sz="2400" dirty="0"/>
              <a:t> הוא :  </a:t>
            </a:r>
            <a:r>
              <a:rPr lang="he-IL" sz="2400" dirty="0" err="1">
                <a:solidFill>
                  <a:srgbClr val="FF0000"/>
                </a:solidFill>
              </a:rPr>
              <a:t>י.צ.ת</a:t>
            </a:r>
            <a:r>
              <a:rPr lang="he-IL" sz="2400" dirty="0">
                <a:solidFill>
                  <a:srgbClr val="FF0000"/>
                </a:solidFill>
              </a:rPr>
              <a:t>  בניין  ה</a:t>
            </a:r>
            <a:r>
              <a:rPr lang="he-IL" sz="2400" b="1" dirty="0">
                <a:solidFill>
                  <a:srgbClr val="FF0000"/>
                </a:solidFill>
              </a:rPr>
              <a:t>ִפְעִיל 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dirty="0"/>
              <a:t>ִ</a:t>
            </a:r>
            <a:r>
              <a:rPr lang="he-IL" sz="2400" dirty="0">
                <a:solidFill>
                  <a:srgbClr val="FF0000"/>
                </a:solidFill>
              </a:rPr>
              <a:t>צִּית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מחקירת המשטרה עולה שהמסעדה </a:t>
            </a:r>
            <a:r>
              <a:rPr lang="he-IL" sz="2400" dirty="0">
                <a:solidFill>
                  <a:srgbClr val="FF0000"/>
                </a:solidFill>
              </a:rPr>
              <a:t>הֻצְּתָה</a:t>
            </a:r>
            <a:r>
              <a:rPr lang="he-IL" sz="2400" dirty="0"/>
              <a:t> עקב סכסוך פלילי .</a:t>
            </a:r>
            <a:r>
              <a:rPr lang="he-IL" sz="2400" dirty="0">
                <a:solidFill>
                  <a:srgbClr val="FF0000"/>
                </a:solidFill>
              </a:rPr>
              <a:t>בניין</a:t>
            </a:r>
            <a:r>
              <a:rPr lang="he-IL" sz="2400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הֻפְעַל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dirty="0"/>
              <a:t>ִ</a:t>
            </a:r>
            <a:r>
              <a:rPr lang="he-IL" sz="2400" dirty="0">
                <a:solidFill>
                  <a:srgbClr val="FF0000"/>
                </a:solidFill>
              </a:rPr>
              <a:t>צִּית </a:t>
            </a:r>
            <a:r>
              <a:rPr lang="he-IL" sz="2400" b="1" dirty="0">
                <a:solidFill>
                  <a:srgbClr val="FF0000"/>
                </a:solidFill>
              </a:rPr>
              <a:t>,</a:t>
            </a:r>
            <a:r>
              <a:rPr lang="he-IL" sz="2400" b="1" dirty="0"/>
              <a:t>על פי המשפט שלפניך .</a:t>
            </a:r>
          </a:p>
          <a:p>
            <a:r>
              <a:rPr lang="he-IL" sz="2400" dirty="0"/>
              <a:t>תן לי את  ה  </a:t>
            </a:r>
            <a:r>
              <a:rPr lang="he-IL" sz="2400" dirty="0">
                <a:solidFill>
                  <a:srgbClr val="FF0000"/>
                </a:solidFill>
              </a:rPr>
              <a:t>מַצִּית </a:t>
            </a:r>
            <a:r>
              <a:rPr lang="he-IL" sz="2400" dirty="0"/>
              <a:t> נגמרו לי הגפרורים ואני רוצה להדליק את הגז.</a:t>
            </a:r>
          </a:p>
          <a:p>
            <a:endParaRPr lang="he-IL" sz="2400" dirty="0"/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825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2164" y="197346"/>
            <a:ext cx="8773581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rgbClr val="FF0000"/>
                </a:solidFill>
              </a:rPr>
              <a:t>יִוָּסְפוּ </a:t>
            </a:r>
            <a:r>
              <a:rPr lang="he-IL" sz="2400" dirty="0"/>
              <a:t>תלמידים חדשים לכיתה .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יִוָּסְפוּ</a:t>
            </a:r>
            <a:r>
              <a:rPr lang="he-IL" sz="2400" dirty="0"/>
              <a:t> הוא  ________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יִוָּסְפוּ</a:t>
            </a:r>
            <a:r>
              <a:rPr lang="he-IL" sz="2400" b="1" dirty="0"/>
              <a:t>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סעיף חדש _________ לחוזה בין המשכיר ושוכר הדירה</a:t>
            </a:r>
            <a:endParaRPr lang="en-US" sz="2400" dirty="0"/>
          </a:p>
          <a:p>
            <a:r>
              <a:rPr lang="he-IL" sz="2400" b="1" dirty="0"/>
              <a:t>ג.השלם שם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יִוָּסְפוּ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b="1" dirty="0"/>
              <a:t>__________ השכר תועבר למורים בתחילת חודש מאי .</a:t>
            </a:r>
          </a:p>
          <a:p>
            <a:endParaRPr lang="he-IL" sz="2400" b="1" dirty="0"/>
          </a:p>
          <a:p>
            <a:r>
              <a:rPr lang="he-IL" sz="2400" b="1" dirty="0"/>
              <a:t>יש </a:t>
            </a:r>
            <a:r>
              <a:rPr lang="he-IL" sz="2400" dirty="0">
                <a:solidFill>
                  <a:srgbClr val="FF0000"/>
                </a:solidFill>
              </a:rPr>
              <a:t>לְמַלֵּא</a:t>
            </a:r>
            <a:r>
              <a:rPr lang="he-IL" sz="2400" b="1" dirty="0"/>
              <a:t> את הכד במים </a:t>
            </a:r>
          </a:p>
          <a:p>
            <a:r>
              <a:rPr lang="he-IL" sz="2400" b="1" dirty="0"/>
              <a:t>א.השורש הל המילה </a:t>
            </a:r>
            <a:r>
              <a:rPr lang="he-IL" sz="2400" dirty="0">
                <a:solidFill>
                  <a:srgbClr val="FF0000"/>
                </a:solidFill>
              </a:rPr>
              <a:t>לְמַלֵּא</a:t>
            </a:r>
            <a:r>
              <a:rPr lang="he-IL" sz="2400" dirty="0"/>
              <a:t> הוא :____________</a:t>
            </a:r>
          </a:p>
          <a:p>
            <a:r>
              <a:rPr lang="he-IL" sz="2400" dirty="0"/>
              <a:t>ב. במשפט שלפניך  השלם פועל מאותו השורש של הפועל ל</a:t>
            </a:r>
            <a:r>
              <a:rPr lang="he-IL" sz="2400" dirty="0">
                <a:solidFill>
                  <a:srgbClr val="FF0000"/>
                </a:solidFill>
              </a:rPr>
              <a:t>ְמַלֵּא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ניפחתי את הבלון, והוא ________ באוויר עד שהתפוצץ .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לְמַלֵּא</a:t>
            </a:r>
            <a:r>
              <a:rPr lang="he-IL" sz="2400" b="1" dirty="0"/>
              <a:t> ,על פי המשפט שלפניך </a:t>
            </a:r>
          </a:p>
          <a:p>
            <a:r>
              <a:rPr lang="he-IL" sz="2400" dirty="0"/>
              <a:t>במעיל החורף יש _______ של פוך סינתטי</a:t>
            </a:r>
            <a:endParaRPr lang="he-IL" sz="2400" b="1" dirty="0"/>
          </a:p>
          <a:p>
            <a:endParaRPr lang="he-IL" b="1" dirty="0">
              <a:cs typeface="Varela Round" panose="0000050000000000000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341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1787</Words>
  <Application>Microsoft Office PowerPoint</Application>
  <PresentationFormat>מותאם אישית</PresentationFormat>
  <Paragraphs>192</Paragraphs>
  <Slides>17</Slides>
  <Notes>4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Varela Round</vt:lpstr>
      <vt:lpstr>ערכת נושא Office</vt:lpstr>
      <vt:lpstr>מערכת שידורים לאומית</vt:lpstr>
      <vt:lpstr>תרגילים במערכת הפועל והשם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שני שמלה/Shani Chemla</cp:lastModifiedBy>
  <cp:revision>128</cp:revision>
  <dcterms:created xsi:type="dcterms:W3CDTF">2020-03-15T19:13:03Z</dcterms:created>
  <dcterms:modified xsi:type="dcterms:W3CDTF">2022-01-02T11:08:45Z</dcterms:modified>
</cp:coreProperties>
</file>