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8"/>
  </p:notesMasterIdLst>
  <p:sldIdLst>
    <p:sldId id="257" r:id="rId2"/>
    <p:sldId id="352" r:id="rId3"/>
    <p:sldId id="354" r:id="rId4"/>
    <p:sldId id="355" r:id="rId5"/>
    <p:sldId id="356" r:id="rId6"/>
    <p:sldId id="357" r:id="rId7"/>
    <p:sldId id="358" r:id="rId8"/>
    <p:sldId id="359" r:id="rId9"/>
    <p:sldId id="360" r:id="rId10"/>
    <p:sldId id="263" r:id="rId11"/>
    <p:sldId id="295" r:id="rId12"/>
    <p:sldId id="296" r:id="rId13"/>
    <p:sldId id="297" r:id="rId14"/>
    <p:sldId id="299" r:id="rId15"/>
    <p:sldId id="298" r:id="rId16"/>
    <p:sldId id="351" r:id="rId17"/>
  </p:sldIdLst>
  <p:sldSz cx="12190413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2A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 snapToGrid="0" snapToObjects="1">
      <p:cViewPr varScale="1">
        <p:scale>
          <a:sx n="55" d="100"/>
          <a:sy n="55" d="100"/>
        </p:scale>
        <p:origin x="102" y="31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EC061A6-0796-4DA4-BCCF-C39215C865B3}" type="datetimeFigureOut">
              <a:rPr lang="he-IL" smtClean="0"/>
              <a:pPr/>
              <a:t>כ"ט/טבת/תשפ"ב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6DF83E7-A828-4E18-9E21-DA925548D1E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204728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677026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7bb09f989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7bb09f989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659050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7bb09f989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7bb09f989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002862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7bb09f989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7bb09f989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233262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7bb09f989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7bb09f989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353356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7bb09f989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7bb09f989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299526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7bb09f989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7bb09f989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732198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שע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914281" y="2693988"/>
            <a:ext cx="10361851" cy="1470025"/>
          </a:xfrm>
        </p:spPr>
        <p:txBody>
          <a:bodyPr vert="horz" lIns="91440" tIns="45720" rIns="91440" bIns="45720" rtlCol="1" anchor="ctr">
            <a:normAutofit/>
          </a:bodyPr>
          <a:lstStyle>
            <a:lvl1pPr>
              <a:defRPr kumimoji="0" lang="he-IL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92A72"/>
                </a:solidFill>
                <a:effectLst/>
                <a:uLnTx/>
                <a:uFillTx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-669982" y="6569428"/>
            <a:ext cx="2623619" cy="45910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מלבן מעוגל 7"/>
          <p:cNvSpPr/>
          <p:nvPr userDrawn="1"/>
        </p:nvSpPr>
        <p:spPr>
          <a:xfrm>
            <a:off x="-1488616" y="6410587"/>
            <a:ext cx="3245977" cy="86423"/>
          </a:xfrm>
          <a:prstGeom prst="roundRect">
            <a:avLst>
              <a:gd name="adj" fmla="val 49359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מלבן מעוגל 8"/>
          <p:cNvSpPr/>
          <p:nvPr userDrawn="1"/>
        </p:nvSpPr>
        <p:spPr>
          <a:xfrm>
            <a:off x="9985182" y="-439221"/>
            <a:ext cx="4205100" cy="63186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8258395" y="6565100"/>
            <a:ext cx="4433637" cy="79653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12" name="תמונה 1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58" r="33511" b="26248"/>
          <a:stretch/>
        </p:blipFill>
        <p:spPr>
          <a:xfrm>
            <a:off x="5444576" y="369916"/>
            <a:ext cx="1301261" cy="159743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שם השיעו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 userDrawn="1"/>
        </p:nvSpPr>
        <p:spPr>
          <a:xfrm>
            <a:off x="212915" y="1396869"/>
            <a:ext cx="13175666" cy="2978963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/>
              <a:t>  </a:t>
            </a:r>
          </a:p>
        </p:txBody>
      </p:sp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738940" y="1640910"/>
            <a:ext cx="10871177" cy="12600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6600" b="1"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7328995" y="6579191"/>
            <a:ext cx="5333172" cy="5576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מלבן מעוגל 7"/>
          <p:cNvSpPr/>
          <p:nvPr userDrawn="1"/>
        </p:nvSpPr>
        <p:spPr>
          <a:xfrm>
            <a:off x="9499907" y="6294300"/>
            <a:ext cx="3049259" cy="205899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מלבן מעוגל 8"/>
          <p:cNvSpPr/>
          <p:nvPr userDrawn="1"/>
        </p:nvSpPr>
        <p:spPr>
          <a:xfrm>
            <a:off x="9995581" y="-235260"/>
            <a:ext cx="2768137" cy="451249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501048" y="163632"/>
            <a:ext cx="1427924" cy="322428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738117" y="2918492"/>
            <a:ext cx="10872000" cy="720000"/>
          </a:xfrm>
          <a:prstGeom prst="rect">
            <a:avLst/>
          </a:prstGeom>
        </p:spPr>
        <p:txBody>
          <a:bodyPr spcFirstLastPara="1" wrap="square" lIns="36000" tIns="36000" rIns="36000" bIns="36000" anchor="t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None/>
              <a:defRPr sz="3600" b="1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9pPr>
          </a:lstStyle>
          <a:p>
            <a:endParaRPr dirty="0"/>
          </a:p>
        </p:txBody>
      </p:sp>
      <p:sp>
        <p:nvSpPr>
          <p:cNvPr id="13" name="מציין מיקום תוכן 2"/>
          <p:cNvSpPr>
            <a:spLocks noGrp="1"/>
          </p:cNvSpPr>
          <p:nvPr>
            <p:ph idx="10"/>
          </p:nvPr>
        </p:nvSpPr>
        <p:spPr>
          <a:xfrm>
            <a:off x="738117" y="3655832"/>
            <a:ext cx="10872000" cy="720000"/>
          </a:xfrm>
        </p:spPr>
        <p:txBody>
          <a:bodyPr>
            <a:noAutofit/>
          </a:bodyPr>
          <a:lstStyle>
            <a:lvl1pPr marL="342900" indent="-342900" algn="ct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2800" b="1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 marL="342900" indent="-342900" algn="ct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3200" b="1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</p:spTree>
    <p:extLst>
      <p:ext uri="{BB962C8B-B14F-4D97-AF65-F5344CB8AC3E}">
        <p14:creationId xmlns:p14="http://schemas.microsoft.com/office/powerpoint/2010/main" val="2196595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15206" y="213094"/>
            <a:ext cx="11160000" cy="720000"/>
          </a:xfrm>
        </p:spPr>
        <p:txBody>
          <a:bodyPr lIns="36000" tIns="0" rIns="36000" bIns="0">
            <a:noAutofit/>
          </a:bodyPr>
          <a:lstStyle>
            <a:lvl1pPr>
              <a:defRPr sz="4800" b="1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</a:lstStyle>
          <a:p>
            <a:r>
              <a:rPr lang="he-IL" dirty="0"/>
              <a:t>לחץ כדי לערוך סגנון כותרת של תבנית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5206" y="1195757"/>
            <a:ext cx="11160000" cy="4680000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  <a:lvl2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  <a:p>
            <a:pPr lvl="1"/>
            <a:r>
              <a:rPr lang="he-IL" dirty="0"/>
              <a:t>רמה שנייה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0" y="5878198"/>
            <a:ext cx="476557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8666586" y="-110812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0" y="6306748"/>
            <a:ext cx="7723426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כותרו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15206" y="213094"/>
            <a:ext cx="11160000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 marL="0" marR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8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515206" y="1185681"/>
            <a:ext cx="11159999" cy="540000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rgbClr val="0070C0"/>
                </a:solidFill>
                <a:latin typeface="Varela Round" pitchFamily="2" charset="-79"/>
                <a:cs typeface="Varela Round" pitchFamily="2" charset="-79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515206" y="1725681"/>
            <a:ext cx="11160000" cy="4152517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00" lvl="0" indent="-34290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he-IL" dirty="0"/>
              <a:t>לחץ כדי לערוך סגנונות טקסט של תבנית בסיס</a:t>
            </a:r>
          </a:p>
          <a:p>
            <a:pPr marL="742950" lvl="1" indent="-28575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he-IL" dirty="0"/>
              <a:t>רמה שנייה</a:t>
            </a:r>
          </a:p>
        </p:txBody>
      </p:sp>
      <p:sp>
        <p:nvSpPr>
          <p:cNvPr id="10" name="מלבן מעוגל 9"/>
          <p:cNvSpPr/>
          <p:nvPr userDrawn="1"/>
        </p:nvSpPr>
        <p:spPr>
          <a:xfrm>
            <a:off x="0" y="5878198"/>
            <a:ext cx="476557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8666586" y="-110812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12" name="מלבן מעוגל 11"/>
          <p:cNvSpPr/>
          <p:nvPr userDrawn="1"/>
        </p:nvSpPr>
        <p:spPr>
          <a:xfrm>
            <a:off x="0" y="6306748"/>
            <a:ext cx="7723426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15206" y="213094"/>
            <a:ext cx="11160000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>
              <a:defRPr kumimoji="0" lang="he-IL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0" y="5878198"/>
            <a:ext cx="476557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8666586" y="-110812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0" y="6306748"/>
            <a:ext cx="7723426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סרט על פורמט מל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לבן מעוגל 6"/>
          <p:cNvSpPr/>
          <p:nvPr userDrawn="1"/>
        </p:nvSpPr>
        <p:spPr>
          <a:xfrm>
            <a:off x="0" y="5878198"/>
            <a:ext cx="476557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8666586" y="-110812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0" y="6306748"/>
            <a:ext cx="7723426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4" name="מציין מיקום של מדיה 3">
            <a:extLst>
              <a:ext uri="{FF2B5EF4-FFF2-40B4-BE49-F238E27FC236}">
                <a16:creationId xmlns:a16="http://schemas.microsoft.com/office/drawing/2014/main" id="{DD834E78-91D0-4CCC-9C3F-C5C504CFBE13}"/>
              </a:ext>
            </a:extLst>
          </p:cNvPr>
          <p:cNvSpPr>
            <a:spLocks noGrp="1"/>
          </p:cNvSpPr>
          <p:nvPr>
            <p:ph type="media" sz="quarter" idx="10" hasCustomPrompt="1"/>
          </p:nvPr>
        </p:nvSpPr>
        <p:spPr>
          <a:xfrm>
            <a:off x="193675" y="228600"/>
            <a:ext cx="11780838" cy="6470650"/>
          </a:xfrm>
        </p:spPr>
        <p:txBody>
          <a:bodyPr/>
          <a:lstStyle>
            <a:lvl1pPr>
              <a:defRPr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מיועד לסרטים</a:t>
            </a:r>
          </a:p>
        </p:txBody>
      </p:sp>
    </p:spTree>
    <p:extLst>
      <p:ext uri="{BB962C8B-B14F-4D97-AF65-F5344CB8AC3E}">
        <p14:creationId xmlns:p14="http://schemas.microsoft.com/office/powerpoint/2010/main" val="36877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פריסה מותאמת אישי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87485228-0E29-4D12-A6E9-299A5C766D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8088C8B4-22B8-402C-8100-ED5EA1F70D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F552B-607E-4869-A917-C44959BDCB12}" type="datetimeFigureOut">
              <a:rPr lang="he-IL" smtClean="0"/>
              <a:pPr/>
              <a:t>כ"ט/טבת/תשפ"ב</a:t>
            </a:fld>
            <a:endParaRPr lang="he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C3864E2F-0B6E-4A5C-BFAA-22472070C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5645161E-6299-41F9-9211-72210EFA3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78A40-4CDB-4A89-A7AB-ED0E5AEAC786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20090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טקסט גדול-X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 hasCustomPrompt="1"/>
          </p:nvPr>
        </p:nvSpPr>
        <p:spPr>
          <a:xfrm>
            <a:off x="623800" y="1288473"/>
            <a:ext cx="10871177" cy="5224442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3600"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טקסט של תבנית בסיס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-910298" y="6189198"/>
            <a:ext cx="3068196" cy="1189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8" name="מלבן מעוגל 7"/>
          <p:cNvSpPr/>
          <p:nvPr userDrawn="1"/>
        </p:nvSpPr>
        <p:spPr>
          <a:xfrm>
            <a:off x="10081039" y="81721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2155406" y="6347803"/>
            <a:ext cx="5558412" cy="47051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/>
          </a:p>
        </p:txBody>
      </p:sp>
      <p:sp>
        <p:nvSpPr>
          <p:cNvPr id="9" name="מציין מיקום טקסט 3"/>
          <p:cNvSpPr>
            <a:spLocks noGrp="1"/>
          </p:cNvSpPr>
          <p:nvPr>
            <p:ph type="body" sz="quarter" idx="10" hasCustomPrompt="1"/>
          </p:nvPr>
        </p:nvSpPr>
        <p:spPr>
          <a:xfrm>
            <a:off x="623807" y="192531"/>
            <a:ext cx="10871170" cy="10096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sz="4400" dirty="0"/>
              <a:t>לחץ כדי לערוך סגנון כותרת של תבנית בסיס</a:t>
            </a:r>
          </a:p>
        </p:txBody>
      </p:sp>
    </p:spTree>
    <p:extLst>
      <p:ext uri="{BB962C8B-B14F-4D97-AF65-F5344CB8AC3E}">
        <p14:creationId xmlns:p14="http://schemas.microsoft.com/office/powerpoint/2010/main" val="3975921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F552B-607E-4869-A917-C44959BDCB12}" type="datetimeFigureOut">
              <a:rPr lang="he-IL" smtClean="0"/>
              <a:pPr/>
              <a:t>כ"ט/טבת/תשפ"ב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78A40-4CDB-4A89-A7AB-ED0E5AEAC786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4" r:id="rId2"/>
    <p:sldLayoutId id="2147483650" r:id="rId3"/>
    <p:sldLayoutId id="2147483653" r:id="rId4"/>
    <p:sldLayoutId id="2147483663" r:id="rId5"/>
    <p:sldLayoutId id="2147483666" r:id="rId6"/>
    <p:sldLayoutId id="2147483667" r:id="rId7"/>
    <p:sldLayoutId id="2147483665" r:id="rId8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sv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sv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e-IL" dirty="0"/>
              <a:t>מערכת שידורים לאומית</a:t>
            </a:r>
          </a:p>
        </p:txBody>
      </p:sp>
    </p:spTree>
    <p:extLst>
      <p:ext uri="{BB962C8B-B14F-4D97-AF65-F5344CB8AC3E}">
        <p14:creationId xmlns:p14="http://schemas.microsoft.com/office/powerpoint/2010/main" val="17099909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704764" y="96700"/>
            <a:ext cx="1359994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3200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תרגיל  חזרה - גזרת נחים והחסרים</a:t>
            </a:r>
          </a:p>
        </p:txBody>
      </p:sp>
      <p:graphicFrame>
        <p:nvGraphicFramePr>
          <p:cNvPr id="6" name="טבלה 4">
            <a:extLst>
              <a:ext uri="{FF2B5EF4-FFF2-40B4-BE49-F238E27FC236}">
                <a16:creationId xmlns:a16="http://schemas.microsoft.com/office/drawing/2014/main" id="{1DBFBC6F-BB39-4E14-A395-29BA74A19D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8099671"/>
              </p:ext>
            </p:extLst>
          </p:nvPr>
        </p:nvGraphicFramePr>
        <p:xfrm>
          <a:off x="545910" y="681475"/>
          <a:ext cx="10502640" cy="5191813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1754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17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55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558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240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שורש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בניין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זמן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גזרה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rgbClr val="192A72"/>
                          </a:solidFill>
                        </a:rPr>
                        <a:t>הסופה לא </a:t>
                      </a:r>
                      <a:r>
                        <a:rPr lang="he-IL" sz="1800" b="0" i="0" kern="1200" dirty="0">
                          <a:solidFill>
                            <a:srgbClr val="192A7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הוֹתִירָה</a:t>
                      </a:r>
                      <a:r>
                        <a:rPr lang="he-IL" dirty="0">
                          <a:solidFill>
                            <a:srgbClr val="192A72"/>
                          </a:solidFill>
                        </a:rPr>
                        <a:t> דבר באזור הכפרי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rgbClr val="192A72"/>
                          </a:solidFill>
                        </a:rPr>
                        <a:t>לאן אתה </a:t>
                      </a:r>
                      <a:r>
                        <a:rPr lang="he-IL" sz="1800" b="0" i="0" kern="1200" dirty="0">
                          <a:solidFill>
                            <a:srgbClr val="192A7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מֵישִׁר</a:t>
                      </a:r>
                      <a:r>
                        <a:rPr lang="he-IL" baseline="0" dirty="0">
                          <a:solidFill>
                            <a:srgbClr val="192A72"/>
                          </a:solidFill>
                        </a:rPr>
                        <a:t> את מבטך ?</a:t>
                      </a:r>
                      <a:endParaRPr lang="he-IL" dirty="0">
                        <a:solidFill>
                          <a:srgbClr val="192A7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800" b="0" i="0" kern="1200" dirty="0">
                          <a:solidFill>
                            <a:srgbClr val="192A7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נוֹאַשְׁתִּי</a:t>
                      </a:r>
                      <a:r>
                        <a:rPr lang="he-IL" dirty="0">
                          <a:solidFill>
                            <a:srgbClr val="192A72"/>
                          </a:solidFill>
                        </a:rPr>
                        <a:t> מחוסר המעש שלי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800" b="0" i="0" kern="1200" dirty="0">
                          <a:solidFill>
                            <a:srgbClr val="192A7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הוֹשַׁטְנוּ </a:t>
                      </a:r>
                      <a:r>
                        <a:rPr lang="he-IL" dirty="0">
                          <a:solidFill>
                            <a:srgbClr val="192A72"/>
                          </a:solidFill>
                        </a:rPr>
                        <a:t>לו יד לשלום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rgbClr val="192A72"/>
                          </a:solidFill>
                        </a:rPr>
                        <a:t>אנו </a:t>
                      </a:r>
                      <a:r>
                        <a:rPr lang="he-IL" sz="1800" b="0" i="0" kern="1200" dirty="0">
                          <a:solidFill>
                            <a:srgbClr val="192A7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מוֹקִירִים</a:t>
                      </a:r>
                      <a:r>
                        <a:rPr lang="he-IL" dirty="0">
                          <a:solidFill>
                            <a:srgbClr val="192A72"/>
                          </a:solidFill>
                        </a:rPr>
                        <a:t> מאוד איש זה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rgbClr val="192A72"/>
                          </a:solidFill>
                        </a:rPr>
                        <a:t>אדמות העמק </a:t>
                      </a:r>
                      <a:r>
                        <a:rPr lang="he-IL" sz="1800" b="0" i="0" kern="1200" dirty="0">
                          <a:solidFill>
                            <a:srgbClr val="192A7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מוֹרִיקוֹת</a:t>
                      </a:r>
                      <a:r>
                        <a:rPr lang="he-IL" dirty="0">
                          <a:solidFill>
                            <a:srgbClr val="192A72"/>
                          </a:solidFill>
                        </a:rPr>
                        <a:t> באביב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rgbClr val="192A72"/>
                          </a:solidFill>
                        </a:rPr>
                        <a:t>אמיר </a:t>
                      </a:r>
                      <a:r>
                        <a:rPr lang="he-IL" sz="1800" b="0" i="0" kern="1200" dirty="0">
                          <a:solidFill>
                            <a:srgbClr val="192A7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מִתְגּוֹרֵר</a:t>
                      </a:r>
                      <a:r>
                        <a:rPr lang="he-IL" dirty="0">
                          <a:solidFill>
                            <a:srgbClr val="192A72"/>
                          </a:solidFill>
                        </a:rPr>
                        <a:t> בכפר מע'אר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rgbClr val="192A72"/>
                          </a:solidFill>
                        </a:rPr>
                        <a:t>אנו </a:t>
                      </a:r>
                      <a:r>
                        <a:rPr lang="he-IL" sz="1800" b="0" i="0" kern="1200" dirty="0">
                          <a:solidFill>
                            <a:srgbClr val="192A7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מְכִינִים</a:t>
                      </a:r>
                      <a:r>
                        <a:rPr lang="he-IL" dirty="0">
                          <a:solidFill>
                            <a:srgbClr val="192A72"/>
                          </a:solidFill>
                        </a:rPr>
                        <a:t> כעת שיעורים בבית ספר מקיף ב' מע'אר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rgbClr val="192A72"/>
                          </a:solidFill>
                        </a:rPr>
                        <a:t>עניין זה </a:t>
                      </a:r>
                      <a:r>
                        <a:rPr lang="he-IL" sz="1800" b="0" i="0" kern="1200" dirty="0">
                          <a:solidFill>
                            <a:srgbClr val="192A7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נָדוֹשׁ</a:t>
                      </a:r>
                      <a:r>
                        <a:rPr lang="he-IL" dirty="0">
                          <a:solidFill>
                            <a:srgbClr val="192A72"/>
                          </a:solidFill>
                        </a:rPr>
                        <a:t> רבות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rgbClr val="192A72"/>
                          </a:solidFill>
                        </a:rPr>
                        <a:t>אין צורך </a:t>
                      </a:r>
                      <a:r>
                        <a:rPr lang="he-IL" sz="1800" b="0" i="0" kern="1200" dirty="0">
                          <a:solidFill>
                            <a:srgbClr val="192A7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לְהָאִיר</a:t>
                      </a:r>
                      <a:r>
                        <a:rPr lang="he-IL" dirty="0">
                          <a:solidFill>
                            <a:srgbClr val="192A72"/>
                          </a:solidFill>
                        </a:rPr>
                        <a:t> חדר</a:t>
                      </a:r>
                      <a:r>
                        <a:rPr lang="he-IL" baseline="0" dirty="0">
                          <a:solidFill>
                            <a:srgbClr val="192A72"/>
                          </a:solidFill>
                        </a:rPr>
                        <a:t> זה במשך היום </a:t>
                      </a:r>
                      <a:endParaRPr lang="he-IL" dirty="0">
                        <a:solidFill>
                          <a:srgbClr val="192A7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rgbClr val="192A72"/>
                          </a:solidFill>
                        </a:rPr>
                        <a:t>התיירים </a:t>
                      </a:r>
                      <a:r>
                        <a:rPr lang="he-IL" sz="1800" b="0" i="0" kern="1200" dirty="0">
                          <a:solidFill>
                            <a:srgbClr val="192A7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הֵמִירוּ</a:t>
                      </a:r>
                      <a:r>
                        <a:rPr lang="he-IL" dirty="0">
                          <a:solidFill>
                            <a:srgbClr val="192A72"/>
                          </a:solidFill>
                        </a:rPr>
                        <a:t> את המטבע בבנק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893"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rgbClr val="192A72"/>
                          </a:solidFill>
                        </a:rPr>
                        <a:t>מדוע</a:t>
                      </a:r>
                      <a:r>
                        <a:rPr lang="he-IL" baseline="0" dirty="0">
                          <a:solidFill>
                            <a:srgbClr val="192A72"/>
                          </a:solidFill>
                        </a:rPr>
                        <a:t> את </a:t>
                      </a:r>
                      <a:r>
                        <a:rPr lang="he-IL" sz="1800" b="0" i="0" kern="1200" dirty="0">
                          <a:solidFill>
                            <a:srgbClr val="192A7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נְבוֹכָה</a:t>
                      </a:r>
                      <a:r>
                        <a:rPr lang="he-IL" baseline="0" dirty="0">
                          <a:solidFill>
                            <a:srgbClr val="192A72"/>
                          </a:solidFill>
                        </a:rPr>
                        <a:t> ?</a:t>
                      </a:r>
                      <a:endParaRPr lang="he-IL" dirty="0">
                        <a:solidFill>
                          <a:srgbClr val="192A7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rgbClr val="192A72"/>
                          </a:solidFill>
                        </a:rPr>
                        <a:t>הסירה </a:t>
                      </a:r>
                      <a:r>
                        <a:rPr lang="he-IL" sz="1800" b="0" i="0" kern="1200" dirty="0">
                          <a:solidFill>
                            <a:srgbClr val="192A7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שָׁטָה</a:t>
                      </a:r>
                      <a:r>
                        <a:rPr lang="he-IL" baseline="0" dirty="0">
                          <a:solidFill>
                            <a:srgbClr val="192A72"/>
                          </a:solidFill>
                        </a:rPr>
                        <a:t> בנחל הירקון </a:t>
                      </a:r>
                      <a:endParaRPr lang="he-IL" dirty="0">
                        <a:solidFill>
                          <a:srgbClr val="192A7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21A844E8-3A6E-4508-96B2-8DA9E84448B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600000">
            <a:off x="9317480" y="28300"/>
            <a:ext cx="190951" cy="973915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טבלה 4">
            <a:extLst>
              <a:ext uri="{FF2B5EF4-FFF2-40B4-BE49-F238E27FC236}">
                <a16:creationId xmlns:a16="http://schemas.microsoft.com/office/drawing/2014/main" id="{F4624C17-E63B-4D03-B080-E64A82D352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5405657"/>
              </p:ext>
            </p:extLst>
          </p:nvPr>
        </p:nvGraphicFramePr>
        <p:xfrm>
          <a:off x="545910" y="681475"/>
          <a:ext cx="10502640" cy="5191813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1754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17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55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558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240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שורש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בניין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זמן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גזרה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rgbClr val="192A72"/>
                          </a:solidFill>
                        </a:rPr>
                        <a:t>הסופה לא </a:t>
                      </a:r>
                      <a:r>
                        <a:rPr lang="he-IL" sz="1800" b="0" i="0" kern="1200" dirty="0">
                          <a:solidFill>
                            <a:srgbClr val="192A7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הוֹתִירָה</a:t>
                      </a:r>
                      <a:r>
                        <a:rPr lang="he-IL" dirty="0">
                          <a:solidFill>
                            <a:srgbClr val="192A72"/>
                          </a:solidFill>
                        </a:rPr>
                        <a:t> דבר באזור הכפרי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err="1">
                          <a:solidFill>
                            <a:srgbClr val="192A72"/>
                          </a:solidFill>
                        </a:rPr>
                        <a:t>י.ת.ר</a:t>
                      </a:r>
                      <a:r>
                        <a:rPr lang="he-IL" dirty="0">
                          <a:solidFill>
                            <a:srgbClr val="192A72"/>
                          </a:solidFill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rgbClr val="192A72"/>
                          </a:solidFill>
                        </a:rPr>
                        <a:t>הפעיל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rgbClr val="192A72"/>
                          </a:solidFill>
                        </a:rPr>
                        <a:t>עבר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rgbClr val="192A72"/>
                          </a:solidFill>
                        </a:rPr>
                        <a:t>נפי"ו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rgbClr val="192A72"/>
                          </a:solidFill>
                        </a:rPr>
                        <a:t>לאן אתה </a:t>
                      </a:r>
                      <a:r>
                        <a:rPr lang="he-IL" sz="1800" b="0" i="0" kern="1200" dirty="0">
                          <a:solidFill>
                            <a:srgbClr val="192A7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מֵישִׁר</a:t>
                      </a:r>
                      <a:r>
                        <a:rPr lang="he-IL" baseline="0" dirty="0">
                          <a:solidFill>
                            <a:srgbClr val="192A72"/>
                          </a:solidFill>
                        </a:rPr>
                        <a:t> את מבטך ?</a:t>
                      </a:r>
                      <a:endParaRPr lang="he-IL" dirty="0">
                        <a:solidFill>
                          <a:srgbClr val="192A7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err="1">
                          <a:solidFill>
                            <a:srgbClr val="192A72"/>
                          </a:solidFill>
                        </a:rPr>
                        <a:t>י.ש.ר</a:t>
                      </a:r>
                      <a:endParaRPr lang="he-IL" dirty="0">
                        <a:solidFill>
                          <a:srgbClr val="192A7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rgbClr val="192A72"/>
                          </a:solidFill>
                        </a:rPr>
                        <a:t>הפעיל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rgbClr val="192A72"/>
                          </a:solidFill>
                        </a:rPr>
                        <a:t>הווה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>
                          <a:solidFill>
                            <a:srgbClr val="192A72"/>
                          </a:solidFill>
                        </a:rPr>
                        <a:t>נפי"ו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800" b="0" i="0" kern="1200" dirty="0">
                          <a:solidFill>
                            <a:srgbClr val="192A7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נוֹאַשְׁתִּי</a:t>
                      </a:r>
                      <a:r>
                        <a:rPr lang="he-IL" dirty="0">
                          <a:solidFill>
                            <a:srgbClr val="192A72"/>
                          </a:solidFill>
                        </a:rPr>
                        <a:t> מחוסר המעש שלי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err="1">
                          <a:solidFill>
                            <a:srgbClr val="192A72"/>
                          </a:solidFill>
                        </a:rPr>
                        <a:t>י.א.ש</a:t>
                      </a:r>
                      <a:endParaRPr lang="he-IL" dirty="0">
                        <a:solidFill>
                          <a:srgbClr val="192A7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rgbClr val="192A72"/>
                          </a:solidFill>
                        </a:rPr>
                        <a:t>נפעל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rgbClr val="192A72"/>
                          </a:solidFill>
                        </a:rPr>
                        <a:t>מדבר/ת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>
                          <a:solidFill>
                            <a:srgbClr val="192A72"/>
                          </a:solidFill>
                        </a:rPr>
                        <a:t>נפי"ו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800" b="0" i="0" kern="1200" dirty="0">
                          <a:solidFill>
                            <a:srgbClr val="192A7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הוֹשַׁטְנוּ </a:t>
                      </a:r>
                      <a:r>
                        <a:rPr lang="he-IL" dirty="0">
                          <a:solidFill>
                            <a:srgbClr val="192A72"/>
                          </a:solidFill>
                        </a:rPr>
                        <a:t>לו יד לשלום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err="1">
                          <a:solidFill>
                            <a:srgbClr val="192A72"/>
                          </a:solidFill>
                        </a:rPr>
                        <a:t>י.ש.ט</a:t>
                      </a:r>
                      <a:endParaRPr lang="he-IL" dirty="0">
                        <a:solidFill>
                          <a:srgbClr val="192A7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rgbClr val="192A72"/>
                          </a:solidFill>
                        </a:rPr>
                        <a:t>הפעיל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rgbClr val="192A72"/>
                          </a:solidFill>
                        </a:rPr>
                        <a:t>מדברים/</a:t>
                      </a:r>
                      <a:r>
                        <a:rPr lang="he-IL" dirty="0" err="1">
                          <a:solidFill>
                            <a:srgbClr val="192A72"/>
                          </a:solidFill>
                        </a:rPr>
                        <a:t>ות</a:t>
                      </a:r>
                      <a:endParaRPr lang="he-IL" dirty="0">
                        <a:solidFill>
                          <a:srgbClr val="192A7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>
                          <a:solidFill>
                            <a:srgbClr val="192A72"/>
                          </a:solidFill>
                        </a:rPr>
                        <a:t>נפי"ו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rgbClr val="192A72"/>
                          </a:solidFill>
                        </a:rPr>
                        <a:t>אנו </a:t>
                      </a:r>
                      <a:r>
                        <a:rPr lang="he-IL" sz="1800" b="0" i="0" kern="1200" dirty="0">
                          <a:solidFill>
                            <a:srgbClr val="192A7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מוֹקִירִים</a:t>
                      </a:r>
                      <a:r>
                        <a:rPr lang="he-IL" dirty="0">
                          <a:solidFill>
                            <a:srgbClr val="192A72"/>
                          </a:solidFill>
                        </a:rPr>
                        <a:t> מאוד איש זה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err="1">
                          <a:solidFill>
                            <a:srgbClr val="192A72"/>
                          </a:solidFill>
                        </a:rPr>
                        <a:t>י.ק.ר</a:t>
                      </a:r>
                      <a:endParaRPr lang="he-IL" dirty="0">
                        <a:solidFill>
                          <a:srgbClr val="192A7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rgbClr val="192A72"/>
                          </a:solidFill>
                        </a:rPr>
                        <a:t>הפעיל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rgbClr val="192A72"/>
                          </a:solidFill>
                        </a:rPr>
                        <a:t>מדברים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rgbClr val="192A72"/>
                          </a:solidFill>
                        </a:rPr>
                        <a:t>נפי"ו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rgbClr val="192A72"/>
                          </a:solidFill>
                        </a:rPr>
                        <a:t>אדמות העמק </a:t>
                      </a:r>
                      <a:r>
                        <a:rPr lang="he-IL" sz="1800" b="0" i="0" kern="1200" dirty="0">
                          <a:solidFill>
                            <a:srgbClr val="192A7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מוֹרִיקוֹת</a:t>
                      </a:r>
                      <a:r>
                        <a:rPr lang="he-IL" dirty="0">
                          <a:solidFill>
                            <a:srgbClr val="192A72"/>
                          </a:solidFill>
                        </a:rPr>
                        <a:t> באביב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err="1">
                          <a:solidFill>
                            <a:srgbClr val="192A72"/>
                          </a:solidFill>
                        </a:rPr>
                        <a:t>י.ר.ק</a:t>
                      </a:r>
                      <a:endParaRPr lang="he-IL" dirty="0">
                        <a:solidFill>
                          <a:srgbClr val="192A7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rgbClr val="192A72"/>
                          </a:solidFill>
                        </a:rPr>
                        <a:t>הפעיל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rgbClr val="192A72"/>
                          </a:solidFill>
                        </a:rPr>
                        <a:t>נסתרות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>
                          <a:solidFill>
                            <a:srgbClr val="192A72"/>
                          </a:solidFill>
                        </a:rPr>
                        <a:t>נפי"ו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rgbClr val="192A72"/>
                          </a:solidFill>
                        </a:rPr>
                        <a:t>אמיר </a:t>
                      </a:r>
                      <a:r>
                        <a:rPr lang="he-IL" sz="1800" b="0" i="0" kern="1200" dirty="0">
                          <a:solidFill>
                            <a:srgbClr val="192A7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מִתְגּוֹרֵר</a:t>
                      </a:r>
                      <a:r>
                        <a:rPr lang="he-IL" dirty="0">
                          <a:solidFill>
                            <a:srgbClr val="192A72"/>
                          </a:solidFill>
                        </a:rPr>
                        <a:t> בכפר מע'אר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err="1">
                          <a:solidFill>
                            <a:srgbClr val="192A72"/>
                          </a:solidFill>
                        </a:rPr>
                        <a:t>ג.ו.ר</a:t>
                      </a:r>
                      <a:endParaRPr lang="he-IL" dirty="0">
                        <a:solidFill>
                          <a:srgbClr val="192A7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rgbClr val="192A72"/>
                          </a:solidFill>
                        </a:rPr>
                        <a:t>התפעל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rgbClr val="192A72"/>
                          </a:solidFill>
                        </a:rPr>
                        <a:t>נסתר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rgbClr val="192A72"/>
                          </a:solidFill>
                        </a:rPr>
                        <a:t>נעו"י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rgbClr val="192A72"/>
                          </a:solidFill>
                        </a:rPr>
                        <a:t>אנו </a:t>
                      </a:r>
                      <a:r>
                        <a:rPr lang="he-IL" sz="1800" b="0" i="0" kern="1200" dirty="0">
                          <a:solidFill>
                            <a:srgbClr val="192A7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מְכִינִים</a:t>
                      </a:r>
                      <a:r>
                        <a:rPr lang="he-IL" dirty="0">
                          <a:solidFill>
                            <a:srgbClr val="192A72"/>
                          </a:solidFill>
                        </a:rPr>
                        <a:t> כעת שיעורים בבית ספר מקיף ב' מע'אר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err="1">
                          <a:solidFill>
                            <a:srgbClr val="192A72"/>
                          </a:solidFill>
                        </a:rPr>
                        <a:t>כ.ו.נ</a:t>
                      </a:r>
                      <a:r>
                        <a:rPr lang="he-IL" dirty="0">
                          <a:solidFill>
                            <a:srgbClr val="192A72"/>
                          </a:solidFill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rgbClr val="192A72"/>
                          </a:solidFill>
                        </a:rPr>
                        <a:t>הפעיל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rgbClr val="192A72"/>
                          </a:solidFill>
                        </a:rPr>
                        <a:t>מדברים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>
                          <a:solidFill>
                            <a:srgbClr val="192A72"/>
                          </a:solidFill>
                        </a:rPr>
                        <a:t>נעו"י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rgbClr val="192A72"/>
                          </a:solidFill>
                        </a:rPr>
                        <a:t>עניין זה </a:t>
                      </a:r>
                      <a:r>
                        <a:rPr lang="he-IL" sz="1800" b="0" i="0" kern="1200" dirty="0">
                          <a:solidFill>
                            <a:srgbClr val="192A7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נָדוֹשׁ</a:t>
                      </a:r>
                      <a:r>
                        <a:rPr lang="he-IL" dirty="0">
                          <a:solidFill>
                            <a:srgbClr val="192A72"/>
                          </a:solidFill>
                        </a:rPr>
                        <a:t> רבות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err="1">
                          <a:solidFill>
                            <a:srgbClr val="192A72"/>
                          </a:solidFill>
                        </a:rPr>
                        <a:t>ד.ו.ש</a:t>
                      </a:r>
                      <a:endParaRPr lang="he-IL" dirty="0">
                        <a:solidFill>
                          <a:srgbClr val="192A7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rgbClr val="192A72"/>
                          </a:solidFill>
                        </a:rPr>
                        <a:t>נפעל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rgbClr val="192A72"/>
                          </a:solidFill>
                        </a:rPr>
                        <a:t>נסתר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>
                          <a:solidFill>
                            <a:srgbClr val="192A72"/>
                          </a:solidFill>
                        </a:rPr>
                        <a:t>נעו"י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rgbClr val="192A72"/>
                          </a:solidFill>
                        </a:rPr>
                        <a:t>אין צורך </a:t>
                      </a:r>
                      <a:r>
                        <a:rPr lang="he-IL" sz="1800" b="0" i="0" kern="1200" dirty="0">
                          <a:solidFill>
                            <a:srgbClr val="192A7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לְהָאִיר</a:t>
                      </a:r>
                      <a:r>
                        <a:rPr lang="he-IL" dirty="0">
                          <a:solidFill>
                            <a:srgbClr val="192A72"/>
                          </a:solidFill>
                        </a:rPr>
                        <a:t> חדר</a:t>
                      </a:r>
                      <a:r>
                        <a:rPr lang="he-IL" baseline="0" dirty="0">
                          <a:solidFill>
                            <a:srgbClr val="192A72"/>
                          </a:solidFill>
                        </a:rPr>
                        <a:t> זה במשך היום </a:t>
                      </a:r>
                      <a:endParaRPr lang="he-IL" dirty="0">
                        <a:solidFill>
                          <a:srgbClr val="192A7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err="1">
                          <a:solidFill>
                            <a:srgbClr val="192A72"/>
                          </a:solidFill>
                        </a:rPr>
                        <a:t>א.ו.ר</a:t>
                      </a:r>
                      <a:endParaRPr lang="he-IL" dirty="0">
                        <a:solidFill>
                          <a:srgbClr val="192A7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rgbClr val="192A72"/>
                          </a:solidFill>
                        </a:rPr>
                        <a:t>הפעיל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rgbClr val="192A72"/>
                          </a:solidFill>
                        </a:rPr>
                        <a:t>שם פועל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>
                          <a:solidFill>
                            <a:srgbClr val="192A72"/>
                          </a:solidFill>
                        </a:rPr>
                        <a:t>נעו"י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rgbClr val="192A72"/>
                          </a:solidFill>
                        </a:rPr>
                        <a:t>התיירים </a:t>
                      </a:r>
                      <a:r>
                        <a:rPr lang="he-IL" sz="1800" b="0" i="0" kern="1200" dirty="0">
                          <a:solidFill>
                            <a:srgbClr val="192A7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הֵמִירוּ</a:t>
                      </a:r>
                      <a:r>
                        <a:rPr lang="he-IL" dirty="0">
                          <a:solidFill>
                            <a:srgbClr val="192A72"/>
                          </a:solidFill>
                        </a:rPr>
                        <a:t> את המטבע בבנק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err="1">
                          <a:solidFill>
                            <a:srgbClr val="192A72"/>
                          </a:solidFill>
                        </a:rPr>
                        <a:t>מ.ו.ר</a:t>
                      </a:r>
                      <a:endParaRPr lang="he-IL" dirty="0">
                        <a:solidFill>
                          <a:srgbClr val="192A7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rgbClr val="192A72"/>
                          </a:solidFill>
                        </a:rPr>
                        <a:t>הפעיל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rgbClr val="192A72"/>
                          </a:solidFill>
                        </a:rPr>
                        <a:t>נסתרים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>
                          <a:solidFill>
                            <a:srgbClr val="192A72"/>
                          </a:solidFill>
                        </a:rPr>
                        <a:t>נעו"י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893"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rgbClr val="192A72"/>
                          </a:solidFill>
                        </a:rPr>
                        <a:t>מדוע</a:t>
                      </a:r>
                      <a:r>
                        <a:rPr lang="he-IL" baseline="0" dirty="0">
                          <a:solidFill>
                            <a:srgbClr val="192A72"/>
                          </a:solidFill>
                        </a:rPr>
                        <a:t> את </a:t>
                      </a:r>
                      <a:r>
                        <a:rPr lang="he-IL" sz="1800" b="0" i="0" kern="1200" dirty="0">
                          <a:solidFill>
                            <a:srgbClr val="192A7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נְבוֹכָה</a:t>
                      </a:r>
                      <a:r>
                        <a:rPr lang="he-IL" baseline="0" dirty="0">
                          <a:solidFill>
                            <a:srgbClr val="192A72"/>
                          </a:solidFill>
                        </a:rPr>
                        <a:t> ?</a:t>
                      </a:r>
                      <a:endParaRPr lang="he-IL" dirty="0">
                        <a:solidFill>
                          <a:srgbClr val="192A7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err="1">
                          <a:solidFill>
                            <a:srgbClr val="192A72"/>
                          </a:solidFill>
                        </a:rPr>
                        <a:t>ב.ו.כ</a:t>
                      </a:r>
                      <a:endParaRPr lang="he-IL" dirty="0">
                        <a:solidFill>
                          <a:srgbClr val="192A7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rgbClr val="192A72"/>
                          </a:solidFill>
                        </a:rPr>
                        <a:t>נפעל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rgbClr val="192A72"/>
                          </a:solidFill>
                        </a:rPr>
                        <a:t>נוכחת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>
                          <a:solidFill>
                            <a:srgbClr val="192A72"/>
                          </a:solidFill>
                        </a:rPr>
                        <a:t>נעו"י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rgbClr val="192A72"/>
                          </a:solidFill>
                        </a:rPr>
                        <a:t>הסירה </a:t>
                      </a:r>
                      <a:r>
                        <a:rPr lang="he-IL" sz="1800" b="0" i="0" kern="1200" dirty="0">
                          <a:solidFill>
                            <a:srgbClr val="192A7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שָׁטָה</a:t>
                      </a:r>
                      <a:r>
                        <a:rPr lang="he-IL" baseline="0" dirty="0">
                          <a:solidFill>
                            <a:srgbClr val="192A72"/>
                          </a:solidFill>
                        </a:rPr>
                        <a:t> בנחל הירקון </a:t>
                      </a:r>
                      <a:endParaRPr lang="he-IL" dirty="0">
                        <a:solidFill>
                          <a:srgbClr val="192A7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err="1">
                          <a:solidFill>
                            <a:srgbClr val="192A72"/>
                          </a:solidFill>
                        </a:rPr>
                        <a:t>ש.ו.ט</a:t>
                      </a:r>
                      <a:endParaRPr lang="he-IL" dirty="0">
                        <a:solidFill>
                          <a:srgbClr val="192A7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rgbClr val="192A72"/>
                          </a:solidFill>
                        </a:rPr>
                        <a:t>קל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rgbClr val="192A72"/>
                          </a:solidFill>
                        </a:rPr>
                        <a:t>נסתרת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>
                          <a:solidFill>
                            <a:srgbClr val="192A72"/>
                          </a:solidFill>
                        </a:rPr>
                        <a:t>נעו"י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58C5311F-E924-4746-86A1-7389CC94B717}"/>
              </a:ext>
            </a:extLst>
          </p:cNvPr>
          <p:cNvSpPr txBox="1"/>
          <p:nvPr/>
        </p:nvSpPr>
        <p:spPr>
          <a:xfrm>
            <a:off x="-704764" y="96700"/>
            <a:ext cx="1359994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3200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 פתרון תרגיל  חזרה - גזרת נחים והחסרים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FBD2F98D-163D-475E-BF80-68D2BCB53F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558915" y="259404"/>
            <a:ext cx="1170912" cy="807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89342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3E5AFF6-1757-4408-B755-2A9CF0169808}"/>
              </a:ext>
            </a:extLst>
          </p:cNvPr>
          <p:cNvSpPr txBox="1"/>
          <p:nvPr/>
        </p:nvSpPr>
        <p:spPr>
          <a:xfrm>
            <a:off x="-704764" y="96700"/>
            <a:ext cx="1359994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3200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תרגיל  חזרה - גזרת נחים והחסרים</a:t>
            </a:r>
          </a:p>
        </p:txBody>
      </p:sp>
      <p:graphicFrame>
        <p:nvGraphicFramePr>
          <p:cNvPr id="8" name="טבלה 5">
            <a:extLst>
              <a:ext uri="{FF2B5EF4-FFF2-40B4-BE49-F238E27FC236}">
                <a16:creationId xmlns:a16="http://schemas.microsoft.com/office/drawing/2014/main" id="{948D3BCD-487E-41B5-A2DB-EB9FD943CC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4160292"/>
              </p:ext>
            </p:extLst>
          </p:nvPr>
        </p:nvGraphicFramePr>
        <p:xfrm>
          <a:off x="966716" y="681475"/>
          <a:ext cx="10256979" cy="37084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1743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92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52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80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rtl="1"/>
                      <a:endParaRPr lang="he-IL" sz="1800" dirty="0"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שורש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בניין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גזרה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800" dirty="0" err="1">
                          <a:solidFill>
                            <a:srgbClr val="192A72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איאד</a:t>
                      </a:r>
                      <a:r>
                        <a:rPr lang="he-IL" sz="1800" baseline="0" dirty="0">
                          <a:solidFill>
                            <a:srgbClr val="192A72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 </a:t>
                      </a:r>
                      <a:r>
                        <a:rPr lang="he-IL" sz="1800" b="0" i="0" kern="1200" dirty="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ea typeface="+mn-ea"/>
                          <a:cs typeface="Varela Round" panose="00000500000000000000" pitchFamily="2" charset="-79"/>
                        </a:rPr>
                        <a:t>בּוֹנֶה </a:t>
                      </a:r>
                      <a:r>
                        <a:rPr lang="he-IL" sz="1800" baseline="0" dirty="0">
                          <a:solidFill>
                            <a:srgbClr val="192A72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בית </a:t>
                      </a:r>
                      <a:endParaRPr lang="he-IL" sz="1800" dirty="0">
                        <a:solidFill>
                          <a:srgbClr val="192A72"/>
                        </a:solidFill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800" dirty="0">
                        <a:solidFill>
                          <a:srgbClr val="192A72"/>
                        </a:solidFill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800" dirty="0">
                        <a:solidFill>
                          <a:srgbClr val="192A72"/>
                        </a:solidFill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800" dirty="0">
                        <a:solidFill>
                          <a:srgbClr val="192A72"/>
                        </a:solidFill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800" b="0" i="0" kern="1200" dirty="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ea typeface="+mn-ea"/>
                          <a:cs typeface="Varela Round" panose="00000500000000000000" pitchFamily="2" charset="-79"/>
                        </a:rPr>
                        <a:t>תּוֹדֶה</a:t>
                      </a:r>
                      <a:r>
                        <a:rPr lang="he-IL" sz="1800" dirty="0">
                          <a:solidFill>
                            <a:srgbClr val="192A72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 לנו מחר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800" dirty="0">
                        <a:solidFill>
                          <a:srgbClr val="192A72"/>
                        </a:solidFill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800" dirty="0">
                        <a:solidFill>
                          <a:srgbClr val="192A72"/>
                        </a:solidFill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800" dirty="0">
                        <a:solidFill>
                          <a:srgbClr val="192A72"/>
                        </a:solidFill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800" dirty="0">
                          <a:solidFill>
                            <a:srgbClr val="192A72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היא </a:t>
                      </a:r>
                      <a:r>
                        <a:rPr lang="he-IL" sz="1800" b="0" i="0" kern="1200" dirty="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ea typeface="+mn-ea"/>
                          <a:cs typeface="Varela Round" panose="00000500000000000000" pitchFamily="2" charset="-79"/>
                        </a:rPr>
                        <a:t>כִּסְּתָה</a:t>
                      </a:r>
                      <a:r>
                        <a:rPr lang="he-IL" sz="1800" dirty="0">
                          <a:solidFill>
                            <a:srgbClr val="192A72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 את עצה במעיל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800" dirty="0">
                        <a:solidFill>
                          <a:srgbClr val="192A72"/>
                        </a:solidFill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800" dirty="0">
                        <a:solidFill>
                          <a:srgbClr val="192A72"/>
                        </a:solidFill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800" dirty="0">
                        <a:solidFill>
                          <a:srgbClr val="192A72"/>
                        </a:solidFill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800" dirty="0">
                          <a:solidFill>
                            <a:srgbClr val="192A72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מבטיו </a:t>
                      </a:r>
                      <a:r>
                        <a:rPr lang="he-IL" sz="1800" b="0" i="0" kern="1200" dirty="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ea typeface="+mn-ea"/>
                          <a:cs typeface="Varela Round" panose="00000500000000000000" pitchFamily="2" charset="-79"/>
                        </a:rPr>
                        <a:t>הֻפְנוּ</a:t>
                      </a:r>
                      <a:r>
                        <a:rPr lang="he-IL" sz="1800" dirty="0">
                          <a:solidFill>
                            <a:srgbClr val="192A72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 לצדדים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800" dirty="0">
                        <a:solidFill>
                          <a:srgbClr val="192A72"/>
                        </a:solidFill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800" dirty="0">
                        <a:solidFill>
                          <a:srgbClr val="192A72"/>
                        </a:solidFill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800" dirty="0">
                        <a:solidFill>
                          <a:srgbClr val="192A72"/>
                        </a:solidFill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800" b="0" i="0" kern="1200" dirty="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ea typeface="+mn-ea"/>
                          <a:cs typeface="Varela Round" panose="00000500000000000000" pitchFamily="2" charset="-79"/>
                        </a:rPr>
                        <a:t>הִשְׁרֵיתִי</a:t>
                      </a:r>
                      <a:r>
                        <a:rPr lang="he-IL" sz="1800" dirty="0">
                          <a:solidFill>
                            <a:srgbClr val="192A72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 את הכביסה</a:t>
                      </a:r>
                      <a:r>
                        <a:rPr lang="he-IL" sz="1800" baseline="0" dirty="0">
                          <a:solidFill>
                            <a:srgbClr val="192A72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 מספר שעות </a:t>
                      </a:r>
                      <a:endParaRPr lang="he-IL" sz="1800" dirty="0">
                        <a:solidFill>
                          <a:srgbClr val="192A72"/>
                        </a:solidFill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800" dirty="0">
                        <a:solidFill>
                          <a:srgbClr val="192A72"/>
                        </a:solidFill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800" dirty="0">
                        <a:solidFill>
                          <a:srgbClr val="192A72"/>
                        </a:solidFill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800" dirty="0">
                        <a:solidFill>
                          <a:srgbClr val="192A72"/>
                        </a:solidFill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800" b="0" i="0" kern="1200" dirty="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ea typeface="+mn-ea"/>
                          <a:cs typeface="Varela Round" panose="00000500000000000000" pitchFamily="2" charset="-79"/>
                        </a:rPr>
                        <a:t>יַקְצוּ</a:t>
                      </a:r>
                      <a:r>
                        <a:rPr lang="he-IL" sz="1800" dirty="0">
                          <a:solidFill>
                            <a:srgbClr val="192A72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 לנו חדרים במלון זה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800" dirty="0">
                        <a:solidFill>
                          <a:srgbClr val="192A72"/>
                        </a:solidFill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800" dirty="0">
                        <a:solidFill>
                          <a:srgbClr val="192A72"/>
                        </a:solidFill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800" dirty="0">
                        <a:solidFill>
                          <a:srgbClr val="192A72"/>
                        </a:solidFill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800" b="0" i="0" kern="1200" dirty="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ea typeface="+mn-ea"/>
                          <a:cs typeface="Varela Round" panose="00000500000000000000" pitchFamily="2" charset="-79"/>
                        </a:rPr>
                        <a:t>נַעֲלֶה</a:t>
                      </a:r>
                      <a:r>
                        <a:rPr lang="he-IL" sz="1800" dirty="0">
                          <a:solidFill>
                            <a:srgbClr val="192A72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 את ירושלים על ראש שמחתנו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800" dirty="0">
                        <a:solidFill>
                          <a:srgbClr val="192A72"/>
                        </a:solidFill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800" dirty="0">
                        <a:solidFill>
                          <a:srgbClr val="192A72"/>
                        </a:solidFill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800" dirty="0">
                        <a:solidFill>
                          <a:srgbClr val="192A72"/>
                        </a:solidFill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800" dirty="0">
                          <a:solidFill>
                            <a:srgbClr val="192A72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רצוני</a:t>
                      </a:r>
                      <a:r>
                        <a:rPr lang="he-IL" sz="1800" baseline="0" dirty="0">
                          <a:solidFill>
                            <a:srgbClr val="192A72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 </a:t>
                      </a:r>
                      <a:r>
                        <a:rPr lang="he-IL" sz="1800" b="0" i="0" kern="1200" dirty="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ea typeface="+mn-ea"/>
                          <a:cs typeface="Varela Round" panose="00000500000000000000" pitchFamily="2" charset="-79"/>
                        </a:rPr>
                        <a:t>לִרְאוֹת</a:t>
                      </a:r>
                      <a:r>
                        <a:rPr lang="he-IL" sz="1800" baseline="0" dirty="0">
                          <a:solidFill>
                            <a:srgbClr val="192A72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 זאת </a:t>
                      </a:r>
                      <a:endParaRPr lang="he-IL" sz="1800" dirty="0">
                        <a:solidFill>
                          <a:srgbClr val="192A72"/>
                        </a:solidFill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800" dirty="0">
                        <a:solidFill>
                          <a:srgbClr val="192A72"/>
                        </a:solidFill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800" dirty="0">
                        <a:solidFill>
                          <a:srgbClr val="192A72"/>
                        </a:solidFill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800" dirty="0">
                        <a:solidFill>
                          <a:srgbClr val="192A72"/>
                        </a:solidFill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800" b="0" i="0" kern="1200" dirty="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ea typeface="+mn-ea"/>
                          <a:cs typeface="Varela Round" panose="00000500000000000000" pitchFamily="2" charset="-79"/>
                        </a:rPr>
                        <a:t>שְׁתוּ</a:t>
                      </a:r>
                      <a:r>
                        <a:rPr lang="he-IL" sz="1800" dirty="0">
                          <a:solidFill>
                            <a:srgbClr val="192A72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 נא משקה זה</a:t>
                      </a:r>
                      <a:r>
                        <a:rPr lang="he-IL" sz="1800" baseline="0" dirty="0">
                          <a:solidFill>
                            <a:srgbClr val="192A72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 </a:t>
                      </a:r>
                      <a:endParaRPr lang="he-IL" sz="1800" dirty="0">
                        <a:solidFill>
                          <a:srgbClr val="192A72"/>
                        </a:solidFill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800" dirty="0">
                        <a:solidFill>
                          <a:srgbClr val="192A72"/>
                        </a:solidFill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800" dirty="0">
                        <a:solidFill>
                          <a:srgbClr val="192A72"/>
                        </a:solidFill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800" dirty="0">
                        <a:solidFill>
                          <a:srgbClr val="192A72"/>
                        </a:solidFill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4E5C61A7-3196-4867-BFAB-07A8C0A647E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600000">
            <a:off x="9317480" y="28300"/>
            <a:ext cx="190951" cy="973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0194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C8E897F-0CB2-49D6-ABD3-23CC5346D1C8}"/>
              </a:ext>
            </a:extLst>
          </p:cNvPr>
          <p:cNvSpPr txBox="1"/>
          <p:nvPr/>
        </p:nvSpPr>
        <p:spPr>
          <a:xfrm>
            <a:off x="-704764" y="96700"/>
            <a:ext cx="1359994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3200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 פתרון תרגיל  חזרה - גזרת נחים והחסרים</a:t>
            </a:r>
          </a:p>
        </p:txBody>
      </p:sp>
      <p:graphicFrame>
        <p:nvGraphicFramePr>
          <p:cNvPr id="8" name="טבלה 5">
            <a:extLst>
              <a:ext uri="{FF2B5EF4-FFF2-40B4-BE49-F238E27FC236}">
                <a16:creationId xmlns:a16="http://schemas.microsoft.com/office/drawing/2014/main" id="{E54EBCF8-1497-4A40-9DE5-77089CFBB6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4150914"/>
              </p:ext>
            </p:extLst>
          </p:nvPr>
        </p:nvGraphicFramePr>
        <p:xfrm>
          <a:off x="966716" y="663368"/>
          <a:ext cx="10256979" cy="37084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1743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92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52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80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rtl="1"/>
                      <a:endParaRPr lang="he-IL" sz="1800" dirty="0"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שורש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בניין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גזרה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800" dirty="0" err="1">
                          <a:solidFill>
                            <a:srgbClr val="192A72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איאד</a:t>
                      </a:r>
                      <a:r>
                        <a:rPr lang="he-IL" sz="1800" baseline="0" dirty="0">
                          <a:solidFill>
                            <a:srgbClr val="192A72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 </a:t>
                      </a:r>
                      <a:r>
                        <a:rPr lang="he-IL" sz="1800" b="0" i="0" kern="1200" dirty="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ea typeface="+mn-ea"/>
                          <a:cs typeface="Varela Round" panose="00000500000000000000" pitchFamily="2" charset="-79"/>
                        </a:rPr>
                        <a:t>בּוֹנֶה </a:t>
                      </a:r>
                      <a:r>
                        <a:rPr lang="he-IL" sz="1800" baseline="0" dirty="0">
                          <a:solidFill>
                            <a:srgbClr val="192A72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בית </a:t>
                      </a:r>
                      <a:endParaRPr lang="he-IL" sz="1800" dirty="0">
                        <a:solidFill>
                          <a:srgbClr val="192A72"/>
                        </a:solidFill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 err="1">
                          <a:solidFill>
                            <a:srgbClr val="192A72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ב.נ.י</a:t>
                      </a:r>
                      <a:r>
                        <a:rPr lang="he-IL" sz="1800" dirty="0">
                          <a:solidFill>
                            <a:srgbClr val="192A72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 /ה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>
                          <a:solidFill>
                            <a:srgbClr val="192A72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קל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>
                          <a:solidFill>
                            <a:srgbClr val="192A72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נלי"ה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800" b="0" i="0" kern="1200" dirty="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ea typeface="+mn-ea"/>
                          <a:cs typeface="Varela Round" panose="00000500000000000000" pitchFamily="2" charset="-79"/>
                        </a:rPr>
                        <a:t>תּוֹדֶה</a:t>
                      </a:r>
                      <a:r>
                        <a:rPr lang="he-IL" sz="1800" dirty="0">
                          <a:solidFill>
                            <a:srgbClr val="192A72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 לנו מחר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 err="1">
                          <a:solidFill>
                            <a:srgbClr val="192A72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י.ד.י</a:t>
                      </a:r>
                      <a:r>
                        <a:rPr lang="he-IL" sz="1800" dirty="0">
                          <a:solidFill>
                            <a:srgbClr val="192A72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 /ה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>
                          <a:solidFill>
                            <a:srgbClr val="192A72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הפעיל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>
                          <a:solidFill>
                            <a:srgbClr val="192A72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נלי"ה</a:t>
                      </a:r>
                      <a:endParaRPr lang="he-IL" sz="1800" dirty="0">
                        <a:solidFill>
                          <a:srgbClr val="192A72"/>
                        </a:solidFill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800" dirty="0">
                          <a:solidFill>
                            <a:srgbClr val="192A72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היא </a:t>
                      </a:r>
                      <a:r>
                        <a:rPr lang="he-IL" sz="1800" b="0" i="0" kern="1200" dirty="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ea typeface="+mn-ea"/>
                          <a:cs typeface="Varela Round" panose="00000500000000000000" pitchFamily="2" charset="-79"/>
                        </a:rPr>
                        <a:t>כִּסְּתָה</a:t>
                      </a:r>
                      <a:r>
                        <a:rPr lang="he-IL" sz="1800" dirty="0">
                          <a:solidFill>
                            <a:srgbClr val="192A72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 את עצה במעיל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 err="1">
                          <a:solidFill>
                            <a:srgbClr val="192A72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כ.ס.י</a:t>
                      </a:r>
                      <a:r>
                        <a:rPr lang="he-IL" sz="1800" dirty="0">
                          <a:solidFill>
                            <a:srgbClr val="192A72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>
                          <a:solidFill>
                            <a:srgbClr val="192A72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פיעל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>
                          <a:solidFill>
                            <a:srgbClr val="192A72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נלי"ה</a:t>
                      </a:r>
                      <a:endParaRPr lang="he-IL" sz="1800" dirty="0">
                        <a:solidFill>
                          <a:srgbClr val="192A72"/>
                        </a:solidFill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800" dirty="0">
                          <a:solidFill>
                            <a:srgbClr val="192A72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מבטיו </a:t>
                      </a:r>
                      <a:r>
                        <a:rPr lang="he-IL" sz="1800" b="0" i="0" kern="1200" dirty="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ea typeface="+mn-ea"/>
                          <a:cs typeface="Varela Round" panose="00000500000000000000" pitchFamily="2" charset="-79"/>
                        </a:rPr>
                        <a:t>הֻפְנוּ</a:t>
                      </a:r>
                      <a:r>
                        <a:rPr lang="he-IL" sz="1800" dirty="0">
                          <a:solidFill>
                            <a:srgbClr val="192A72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 לצדדים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 err="1">
                          <a:solidFill>
                            <a:srgbClr val="192A72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פ.נ.י</a:t>
                      </a:r>
                      <a:r>
                        <a:rPr lang="he-IL" sz="1800" dirty="0">
                          <a:solidFill>
                            <a:srgbClr val="192A72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 /ה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>
                          <a:solidFill>
                            <a:srgbClr val="192A72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הפועל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>
                          <a:solidFill>
                            <a:srgbClr val="192A72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נלי"ה</a:t>
                      </a:r>
                      <a:endParaRPr lang="he-IL" sz="1800" dirty="0">
                        <a:solidFill>
                          <a:srgbClr val="192A72"/>
                        </a:solidFill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800" b="0" i="0" kern="1200" dirty="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ea typeface="+mn-ea"/>
                          <a:cs typeface="Varela Round" panose="00000500000000000000" pitchFamily="2" charset="-79"/>
                        </a:rPr>
                        <a:t>הִשְׁרֵיתִי</a:t>
                      </a:r>
                      <a:r>
                        <a:rPr lang="he-IL" sz="1800" dirty="0">
                          <a:solidFill>
                            <a:srgbClr val="192A72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 את הכביסה</a:t>
                      </a:r>
                      <a:r>
                        <a:rPr lang="he-IL" sz="1800" baseline="0" dirty="0">
                          <a:solidFill>
                            <a:srgbClr val="192A72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 מספר שעות </a:t>
                      </a:r>
                      <a:endParaRPr lang="he-IL" sz="1800" dirty="0">
                        <a:solidFill>
                          <a:srgbClr val="192A72"/>
                        </a:solidFill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 err="1">
                          <a:solidFill>
                            <a:srgbClr val="192A72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ש.ר.י</a:t>
                      </a:r>
                      <a:r>
                        <a:rPr lang="he-IL" sz="1800" dirty="0">
                          <a:solidFill>
                            <a:srgbClr val="192A72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 / 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>
                          <a:solidFill>
                            <a:srgbClr val="192A72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הפעיל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>
                          <a:solidFill>
                            <a:srgbClr val="192A72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נלי"ה</a:t>
                      </a:r>
                      <a:endParaRPr lang="he-IL" sz="1800" dirty="0">
                        <a:solidFill>
                          <a:srgbClr val="192A72"/>
                        </a:solidFill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800" b="0" i="0" kern="1200" dirty="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ea typeface="+mn-ea"/>
                          <a:cs typeface="Varela Round" panose="00000500000000000000" pitchFamily="2" charset="-79"/>
                        </a:rPr>
                        <a:t>יַקְצוּ</a:t>
                      </a:r>
                      <a:r>
                        <a:rPr lang="he-IL" sz="1800" dirty="0">
                          <a:solidFill>
                            <a:srgbClr val="192A72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 לנו חדרים במלון זה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 err="1">
                          <a:solidFill>
                            <a:srgbClr val="192A72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ק.צ.י</a:t>
                      </a:r>
                      <a:r>
                        <a:rPr lang="he-IL" sz="1800" dirty="0">
                          <a:solidFill>
                            <a:srgbClr val="192A72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 /ה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>
                          <a:solidFill>
                            <a:srgbClr val="192A72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הפעיל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>
                          <a:solidFill>
                            <a:srgbClr val="192A72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נלי"ה</a:t>
                      </a:r>
                      <a:endParaRPr lang="he-IL" sz="1800" dirty="0">
                        <a:solidFill>
                          <a:srgbClr val="192A72"/>
                        </a:solidFill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800" b="0" i="0" kern="1200" dirty="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ea typeface="+mn-ea"/>
                          <a:cs typeface="Varela Round" panose="00000500000000000000" pitchFamily="2" charset="-79"/>
                        </a:rPr>
                        <a:t>נַעֲלֶה</a:t>
                      </a:r>
                      <a:r>
                        <a:rPr lang="he-IL" sz="1800" dirty="0">
                          <a:solidFill>
                            <a:srgbClr val="192A72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 את ירושלים על ראש שמחתנו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 err="1">
                          <a:solidFill>
                            <a:srgbClr val="192A72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ע.ל.י</a:t>
                      </a:r>
                      <a:r>
                        <a:rPr lang="he-IL" sz="1800" dirty="0">
                          <a:solidFill>
                            <a:srgbClr val="192A72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 /ה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>
                          <a:solidFill>
                            <a:srgbClr val="192A72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הפעיל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>
                          <a:solidFill>
                            <a:srgbClr val="192A72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נלי"ה</a:t>
                      </a:r>
                      <a:endParaRPr lang="he-IL" sz="1800" dirty="0">
                        <a:solidFill>
                          <a:srgbClr val="192A72"/>
                        </a:solidFill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800" dirty="0">
                          <a:solidFill>
                            <a:srgbClr val="192A72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רצוני</a:t>
                      </a:r>
                      <a:r>
                        <a:rPr lang="he-IL" sz="1800" baseline="0" dirty="0">
                          <a:solidFill>
                            <a:srgbClr val="192A72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 </a:t>
                      </a:r>
                      <a:r>
                        <a:rPr lang="he-IL" sz="1800" b="0" i="0" kern="1200" dirty="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ea typeface="+mn-ea"/>
                          <a:cs typeface="Varela Round" panose="00000500000000000000" pitchFamily="2" charset="-79"/>
                        </a:rPr>
                        <a:t>לִרְאוֹת</a:t>
                      </a:r>
                      <a:r>
                        <a:rPr lang="he-IL" sz="1800" baseline="0" dirty="0">
                          <a:solidFill>
                            <a:srgbClr val="192A72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 זאת </a:t>
                      </a:r>
                      <a:endParaRPr lang="he-IL" sz="1800" dirty="0">
                        <a:solidFill>
                          <a:srgbClr val="192A72"/>
                        </a:solidFill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 err="1">
                          <a:solidFill>
                            <a:srgbClr val="192A72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ר.א.י</a:t>
                      </a:r>
                      <a:r>
                        <a:rPr lang="he-IL" sz="1800" dirty="0">
                          <a:solidFill>
                            <a:srgbClr val="192A72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 /ה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>
                          <a:solidFill>
                            <a:srgbClr val="192A72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קל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>
                          <a:solidFill>
                            <a:srgbClr val="192A72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נלי"ה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800" b="0" i="0" kern="1200" dirty="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ea typeface="+mn-ea"/>
                          <a:cs typeface="Varela Round" panose="00000500000000000000" pitchFamily="2" charset="-79"/>
                        </a:rPr>
                        <a:t>שְׁתוּ</a:t>
                      </a:r>
                      <a:r>
                        <a:rPr lang="he-IL" sz="1800" dirty="0">
                          <a:solidFill>
                            <a:srgbClr val="192A72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 נא משקה זה</a:t>
                      </a:r>
                      <a:r>
                        <a:rPr lang="he-IL" sz="1800" baseline="0" dirty="0">
                          <a:solidFill>
                            <a:srgbClr val="192A72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 </a:t>
                      </a:r>
                      <a:endParaRPr lang="he-IL" sz="1800" dirty="0">
                        <a:solidFill>
                          <a:srgbClr val="192A72"/>
                        </a:solidFill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 err="1">
                          <a:solidFill>
                            <a:srgbClr val="192A72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ש.ת.י</a:t>
                      </a:r>
                      <a:r>
                        <a:rPr lang="he-IL" sz="1800" dirty="0">
                          <a:solidFill>
                            <a:srgbClr val="192A72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 / 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>
                          <a:solidFill>
                            <a:srgbClr val="192A72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קל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>
                          <a:solidFill>
                            <a:srgbClr val="192A72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נלי"ה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pic>
        <p:nvPicPr>
          <p:cNvPr id="5" name="Graphic 4">
            <a:extLst>
              <a:ext uri="{FF2B5EF4-FFF2-40B4-BE49-F238E27FC236}">
                <a16:creationId xmlns:a16="http://schemas.microsoft.com/office/drawing/2014/main" id="{93C381C9-22F5-4159-9412-D9E11C7FD3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558915" y="259404"/>
            <a:ext cx="1170912" cy="807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74777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4C92986-9DB3-4860-8B50-101CB5EE42FE}"/>
              </a:ext>
            </a:extLst>
          </p:cNvPr>
          <p:cNvSpPr txBox="1"/>
          <p:nvPr/>
        </p:nvSpPr>
        <p:spPr>
          <a:xfrm>
            <a:off x="-704764" y="96700"/>
            <a:ext cx="1359994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3200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תרגיל  חזרה - גזרת נחים והחסרים</a:t>
            </a:r>
          </a:p>
        </p:txBody>
      </p:sp>
      <p:graphicFrame>
        <p:nvGraphicFramePr>
          <p:cNvPr id="8" name="טבלה 5">
            <a:extLst>
              <a:ext uri="{FF2B5EF4-FFF2-40B4-BE49-F238E27FC236}">
                <a16:creationId xmlns:a16="http://schemas.microsoft.com/office/drawing/2014/main" id="{A6C39D91-C35C-40BA-B2A6-35D238DDE3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909719"/>
              </p:ext>
            </p:extLst>
          </p:nvPr>
        </p:nvGraphicFramePr>
        <p:xfrm>
          <a:off x="2031736" y="653701"/>
          <a:ext cx="8126940" cy="44500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62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322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35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357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rgbClr val="192A72"/>
                        </a:solidFill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chemeClr val="bg1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שורש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chemeClr val="bg1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בניין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chemeClr val="bg1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גזרה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800" b="0" i="0" kern="1200" dirty="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ea typeface="+mn-ea"/>
                          <a:cs typeface="Varela Round" panose="00000500000000000000" pitchFamily="2" charset="-79"/>
                        </a:rPr>
                        <a:t>אֶצֹּר</a:t>
                      </a:r>
                      <a:endParaRPr lang="he-IL" dirty="0">
                        <a:solidFill>
                          <a:srgbClr val="192A72"/>
                        </a:solidFill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rgbClr val="192A72"/>
                        </a:solidFill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rgbClr val="192A72"/>
                        </a:solidFill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rgbClr val="192A72"/>
                        </a:solidFill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800" b="0" i="0" kern="1200" dirty="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ea typeface="+mn-ea"/>
                          <a:cs typeface="Varela Round" panose="00000500000000000000" pitchFamily="2" charset="-79"/>
                        </a:rPr>
                        <a:t>הִבִּיט</a:t>
                      </a:r>
                      <a:endParaRPr lang="he-IL" dirty="0">
                        <a:solidFill>
                          <a:srgbClr val="192A72"/>
                        </a:solidFill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rgbClr val="192A72"/>
                        </a:solidFill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rgbClr val="192A72"/>
                        </a:solidFill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rgbClr val="192A72"/>
                        </a:solidFill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800" b="0" i="0" kern="1200" dirty="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ea typeface="+mn-ea"/>
                          <a:cs typeface="Varela Round" panose="00000500000000000000" pitchFamily="2" charset="-79"/>
                        </a:rPr>
                        <a:t>יַגִּידוּ</a:t>
                      </a:r>
                      <a:endParaRPr lang="he-IL" dirty="0">
                        <a:solidFill>
                          <a:srgbClr val="192A72"/>
                        </a:solidFill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rgbClr val="192A72"/>
                        </a:solidFill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rgbClr val="192A72"/>
                        </a:solidFill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dirty="0">
                        <a:solidFill>
                          <a:srgbClr val="192A72"/>
                        </a:solidFill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800" b="0" i="0" kern="1200" dirty="0" err="1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ea typeface="+mn-ea"/>
                          <a:cs typeface="Varela Round" panose="00000500000000000000" pitchFamily="2" charset="-79"/>
                        </a:rPr>
                        <a:t>יִטֹּש</a:t>
                      </a:r>
                      <a:r>
                        <a:rPr lang="he-IL" sz="1800" b="0" i="0" kern="1200" dirty="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ea typeface="+mn-ea"/>
                          <a:cs typeface="Varela Round" panose="00000500000000000000" pitchFamily="2" charset="-79"/>
                        </a:rPr>
                        <a:t>ׁ</a:t>
                      </a:r>
                      <a:endParaRPr lang="he-IL" dirty="0">
                        <a:solidFill>
                          <a:srgbClr val="192A72"/>
                        </a:solidFill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rgbClr val="192A72"/>
                        </a:solidFill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rgbClr val="192A72"/>
                        </a:solidFill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dirty="0">
                        <a:solidFill>
                          <a:srgbClr val="192A72"/>
                        </a:solidFill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800" b="0" i="0" kern="1200" dirty="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ea typeface="+mn-ea"/>
                          <a:cs typeface="Varela Round" panose="00000500000000000000" pitchFamily="2" charset="-79"/>
                        </a:rPr>
                        <a:t>מֻצֶּבֶת</a:t>
                      </a:r>
                      <a:endParaRPr lang="he-IL" dirty="0">
                        <a:solidFill>
                          <a:srgbClr val="192A72"/>
                        </a:solidFill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rgbClr val="192A72"/>
                        </a:solidFill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rgbClr val="192A72"/>
                        </a:solidFill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dirty="0">
                        <a:solidFill>
                          <a:srgbClr val="192A72"/>
                        </a:solidFill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800" b="0" i="0" kern="1200" dirty="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ea typeface="+mn-ea"/>
                          <a:cs typeface="Varela Round" panose="00000500000000000000" pitchFamily="2" charset="-79"/>
                        </a:rPr>
                        <a:t>אַצִּית</a:t>
                      </a:r>
                      <a:endParaRPr lang="he-IL" dirty="0">
                        <a:solidFill>
                          <a:srgbClr val="192A72"/>
                        </a:solidFill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rgbClr val="192A72"/>
                        </a:solidFill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rgbClr val="192A72"/>
                        </a:solidFill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dirty="0">
                        <a:solidFill>
                          <a:srgbClr val="192A72"/>
                        </a:solidFill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800" b="0" i="0" kern="1200" dirty="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ea typeface="+mn-ea"/>
                          <a:cs typeface="Varela Round" panose="00000500000000000000" pitchFamily="2" charset="-79"/>
                        </a:rPr>
                        <a:t>נִכְּרוּ</a:t>
                      </a:r>
                      <a:endParaRPr lang="he-IL" dirty="0">
                        <a:solidFill>
                          <a:srgbClr val="192A72"/>
                        </a:solidFill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rgbClr val="192A72"/>
                        </a:solidFill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rgbClr val="192A72"/>
                        </a:solidFill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dirty="0">
                        <a:solidFill>
                          <a:srgbClr val="192A72"/>
                        </a:solidFill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800" b="0" i="0" kern="1200" dirty="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ea typeface="+mn-ea"/>
                          <a:cs typeface="Varela Round" panose="00000500000000000000" pitchFamily="2" charset="-79"/>
                        </a:rPr>
                        <a:t>צֹר</a:t>
                      </a:r>
                      <a:endParaRPr lang="he-IL" dirty="0">
                        <a:solidFill>
                          <a:srgbClr val="192A72"/>
                        </a:solidFill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rgbClr val="192A72"/>
                        </a:solidFill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rgbClr val="192A72"/>
                        </a:solidFill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dirty="0">
                        <a:solidFill>
                          <a:srgbClr val="192A72"/>
                        </a:solidFill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800" b="0" i="0" kern="1200" dirty="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ea typeface="+mn-ea"/>
                          <a:cs typeface="Varela Round" panose="00000500000000000000" pitchFamily="2" charset="-79"/>
                        </a:rPr>
                        <a:t>יִצְּקוּ</a:t>
                      </a:r>
                      <a:endParaRPr lang="he-IL" dirty="0">
                        <a:solidFill>
                          <a:srgbClr val="192A72"/>
                        </a:solidFill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rgbClr val="192A72"/>
                        </a:solidFill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rgbClr val="192A72"/>
                        </a:solidFill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dirty="0">
                        <a:solidFill>
                          <a:srgbClr val="192A72"/>
                        </a:solidFill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800" b="0" i="0" kern="1200" dirty="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ea typeface="+mn-ea"/>
                          <a:cs typeface="Varela Round" panose="00000500000000000000" pitchFamily="2" charset="-79"/>
                        </a:rPr>
                        <a:t>יַצִּיגוּ</a:t>
                      </a:r>
                      <a:endParaRPr lang="he-IL" dirty="0">
                        <a:solidFill>
                          <a:srgbClr val="192A72"/>
                        </a:solidFill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rgbClr val="192A72"/>
                        </a:solidFill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rgbClr val="192A72"/>
                        </a:solidFill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dirty="0">
                        <a:solidFill>
                          <a:srgbClr val="192A72"/>
                        </a:solidFill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800" b="0" i="0" kern="1200" dirty="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ea typeface="+mn-ea"/>
                          <a:cs typeface="Varela Round" panose="00000500000000000000" pitchFamily="2" charset="-79"/>
                        </a:rPr>
                        <a:t>יֻגַּשׁ</a:t>
                      </a:r>
                      <a:endParaRPr lang="he-IL" dirty="0">
                        <a:solidFill>
                          <a:srgbClr val="192A72"/>
                        </a:solidFill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rgbClr val="192A72"/>
                        </a:solidFill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rgbClr val="192A72"/>
                        </a:solidFill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dirty="0">
                        <a:solidFill>
                          <a:srgbClr val="192A72"/>
                        </a:solidFill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66C067B1-CD7C-4D74-9226-2F9A8798503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600000">
            <a:off x="9317480" y="28300"/>
            <a:ext cx="190951" cy="973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81130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317C50B-DBD4-43AF-BE4B-E713072EFB1A}"/>
              </a:ext>
            </a:extLst>
          </p:cNvPr>
          <p:cNvSpPr txBox="1"/>
          <p:nvPr/>
        </p:nvSpPr>
        <p:spPr>
          <a:xfrm>
            <a:off x="-704764" y="96700"/>
            <a:ext cx="1359994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3200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 פתרון תרגיל  חזרה - גזרת נחים והחסרים</a:t>
            </a:r>
          </a:p>
        </p:txBody>
      </p:sp>
      <p:graphicFrame>
        <p:nvGraphicFramePr>
          <p:cNvPr id="7" name="טבלה 5">
            <a:extLst>
              <a:ext uri="{FF2B5EF4-FFF2-40B4-BE49-F238E27FC236}">
                <a16:creationId xmlns:a16="http://schemas.microsoft.com/office/drawing/2014/main" id="{4873B7EA-60C1-4A6A-B084-9E158769FE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5329606"/>
              </p:ext>
            </p:extLst>
          </p:nvPr>
        </p:nvGraphicFramePr>
        <p:xfrm>
          <a:off x="2031736" y="653701"/>
          <a:ext cx="8126940" cy="44500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62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322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35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357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rgbClr val="192A72"/>
                        </a:solidFill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chemeClr val="bg1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שורש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chemeClr val="bg1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בניין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chemeClr val="bg1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גזרה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800" b="0" i="0" kern="1200" dirty="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ea typeface="+mn-ea"/>
                          <a:cs typeface="Varela Round" panose="00000500000000000000" pitchFamily="2" charset="-79"/>
                        </a:rPr>
                        <a:t>אֶצֹּר</a:t>
                      </a:r>
                      <a:endParaRPr lang="he-IL" dirty="0">
                        <a:solidFill>
                          <a:srgbClr val="192A72"/>
                        </a:solidFill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err="1">
                          <a:solidFill>
                            <a:srgbClr val="192A72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י.צ.ר</a:t>
                      </a:r>
                      <a:endParaRPr lang="he-IL" dirty="0">
                        <a:solidFill>
                          <a:srgbClr val="192A72"/>
                        </a:solidFill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rgbClr val="192A72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קל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rgbClr val="192A72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חפי"צ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800" b="0" i="0" kern="1200" dirty="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ea typeface="+mn-ea"/>
                          <a:cs typeface="Varela Round" panose="00000500000000000000" pitchFamily="2" charset="-79"/>
                        </a:rPr>
                        <a:t>הִבִּיט</a:t>
                      </a:r>
                      <a:endParaRPr lang="he-IL" dirty="0">
                        <a:solidFill>
                          <a:srgbClr val="192A72"/>
                        </a:solidFill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err="1">
                          <a:solidFill>
                            <a:srgbClr val="192A72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נ.ב.ט</a:t>
                      </a:r>
                      <a:endParaRPr lang="he-IL" dirty="0">
                        <a:solidFill>
                          <a:srgbClr val="192A72"/>
                        </a:solidFill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rgbClr val="192A72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הפעיל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rgbClr val="192A72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חפ"נ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800" b="0" i="0" kern="1200" dirty="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ea typeface="+mn-ea"/>
                          <a:cs typeface="Varela Round" panose="00000500000000000000" pitchFamily="2" charset="-79"/>
                        </a:rPr>
                        <a:t>יַגִּידוּ</a:t>
                      </a:r>
                      <a:endParaRPr lang="he-IL" dirty="0">
                        <a:solidFill>
                          <a:srgbClr val="192A72"/>
                        </a:solidFill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err="1">
                          <a:solidFill>
                            <a:srgbClr val="192A72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נ.ג.ד</a:t>
                      </a:r>
                      <a:endParaRPr lang="he-IL" dirty="0">
                        <a:solidFill>
                          <a:srgbClr val="192A72"/>
                        </a:solidFill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rgbClr val="192A72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הפעיל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>
                          <a:solidFill>
                            <a:srgbClr val="192A72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חפ"נ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800" b="0" i="0" kern="1200" dirty="0" err="1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ea typeface="+mn-ea"/>
                          <a:cs typeface="Varela Round" panose="00000500000000000000" pitchFamily="2" charset="-79"/>
                        </a:rPr>
                        <a:t>יִטֹּש</a:t>
                      </a:r>
                      <a:r>
                        <a:rPr lang="he-IL" sz="1800" b="0" i="0" kern="1200" dirty="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ea typeface="+mn-ea"/>
                          <a:cs typeface="Varela Round" panose="00000500000000000000" pitchFamily="2" charset="-79"/>
                        </a:rPr>
                        <a:t>ׁ</a:t>
                      </a:r>
                      <a:endParaRPr lang="he-IL" dirty="0">
                        <a:solidFill>
                          <a:srgbClr val="192A72"/>
                        </a:solidFill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err="1">
                          <a:solidFill>
                            <a:srgbClr val="192A72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נ.ט.ש</a:t>
                      </a:r>
                      <a:endParaRPr lang="he-IL" dirty="0">
                        <a:solidFill>
                          <a:srgbClr val="192A72"/>
                        </a:solidFill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rgbClr val="192A72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קל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>
                          <a:solidFill>
                            <a:srgbClr val="192A72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חפ"נ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800" b="0" i="0" kern="1200" dirty="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ea typeface="+mn-ea"/>
                          <a:cs typeface="Varela Round" panose="00000500000000000000" pitchFamily="2" charset="-79"/>
                        </a:rPr>
                        <a:t>מֻצֶּבֶת</a:t>
                      </a:r>
                      <a:endParaRPr lang="he-IL" dirty="0">
                        <a:solidFill>
                          <a:srgbClr val="192A72"/>
                        </a:solidFill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err="1">
                          <a:solidFill>
                            <a:srgbClr val="192A72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י.צ.ב</a:t>
                      </a:r>
                      <a:endParaRPr lang="he-IL" dirty="0">
                        <a:solidFill>
                          <a:srgbClr val="192A72"/>
                        </a:solidFill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rgbClr val="192A72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הופעל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>
                          <a:solidFill>
                            <a:srgbClr val="192A72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חפי"צ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800" b="0" i="0" kern="1200" dirty="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ea typeface="+mn-ea"/>
                          <a:cs typeface="Varela Round" panose="00000500000000000000" pitchFamily="2" charset="-79"/>
                        </a:rPr>
                        <a:t>אַצִּית</a:t>
                      </a:r>
                      <a:endParaRPr lang="he-IL" dirty="0">
                        <a:solidFill>
                          <a:srgbClr val="192A72"/>
                        </a:solidFill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err="1">
                          <a:solidFill>
                            <a:srgbClr val="192A72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י.צ.ת</a:t>
                      </a:r>
                      <a:endParaRPr lang="he-IL" dirty="0">
                        <a:solidFill>
                          <a:srgbClr val="192A72"/>
                        </a:solidFill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rgbClr val="192A72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הפעיל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>
                          <a:solidFill>
                            <a:srgbClr val="192A72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חפי"צ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800" b="0" i="0" kern="1200" dirty="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ea typeface="+mn-ea"/>
                          <a:cs typeface="Varela Round" panose="00000500000000000000" pitchFamily="2" charset="-79"/>
                        </a:rPr>
                        <a:t>נִכְּרוּ</a:t>
                      </a:r>
                      <a:endParaRPr lang="he-IL" dirty="0">
                        <a:solidFill>
                          <a:srgbClr val="192A72"/>
                        </a:solidFill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err="1">
                          <a:solidFill>
                            <a:srgbClr val="192A72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נ.כ.ר</a:t>
                      </a:r>
                      <a:endParaRPr lang="he-IL" dirty="0">
                        <a:solidFill>
                          <a:srgbClr val="192A72"/>
                        </a:solidFill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rgbClr val="192A72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נפעל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>
                          <a:solidFill>
                            <a:srgbClr val="192A72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חפ"נ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800" b="0" i="0" kern="1200" dirty="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ea typeface="+mn-ea"/>
                          <a:cs typeface="Varela Round" panose="00000500000000000000" pitchFamily="2" charset="-79"/>
                        </a:rPr>
                        <a:t>צֹר</a:t>
                      </a:r>
                      <a:endParaRPr lang="he-IL" dirty="0">
                        <a:solidFill>
                          <a:srgbClr val="192A72"/>
                        </a:solidFill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err="1">
                          <a:solidFill>
                            <a:srgbClr val="192A72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י.צ.ר</a:t>
                      </a:r>
                      <a:endParaRPr lang="he-IL" dirty="0">
                        <a:solidFill>
                          <a:srgbClr val="192A72"/>
                        </a:solidFill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rgbClr val="192A72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קל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>
                          <a:solidFill>
                            <a:srgbClr val="192A72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חפי"צ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800" b="0" i="0" kern="1200" dirty="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ea typeface="+mn-ea"/>
                          <a:cs typeface="Varela Round" panose="00000500000000000000" pitchFamily="2" charset="-79"/>
                        </a:rPr>
                        <a:t>יִצְּקוּ</a:t>
                      </a:r>
                      <a:endParaRPr lang="he-IL" dirty="0">
                        <a:solidFill>
                          <a:srgbClr val="192A72"/>
                        </a:solidFill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err="1">
                          <a:solidFill>
                            <a:srgbClr val="192A72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י.צ.ק</a:t>
                      </a:r>
                      <a:endParaRPr lang="he-IL" dirty="0">
                        <a:solidFill>
                          <a:srgbClr val="192A72"/>
                        </a:solidFill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rgbClr val="192A72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קל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>
                          <a:solidFill>
                            <a:srgbClr val="192A72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חפי"צ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800" b="0" i="0" kern="1200" dirty="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ea typeface="+mn-ea"/>
                          <a:cs typeface="Varela Round" panose="00000500000000000000" pitchFamily="2" charset="-79"/>
                        </a:rPr>
                        <a:t>יַצִּיגוּ</a:t>
                      </a:r>
                      <a:endParaRPr lang="he-IL" dirty="0">
                        <a:solidFill>
                          <a:srgbClr val="192A72"/>
                        </a:solidFill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err="1">
                          <a:solidFill>
                            <a:srgbClr val="192A72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י.צ.ג</a:t>
                      </a:r>
                      <a:endParaRPr lang="he-IL" dirty="0">
                        <a:solidFill>
                          <a:srgbClr val="192A72"/>
                        </a:solidFill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rgbClr val="192A72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הפעיל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>
                          <a:solidFill>
                            <a:srgbClr val="192A72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חפי"צ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800" b="0" i="0" kern="1200" dirty="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ea typeface="+mn-ea"/>
                          <a:cs typeface="Varela Round" panose="00000500000000000000" pitchFamily="2" charset="-79"/>
                        </a:rPr>
                        <a:t>יֻגַּשׁ</a:t>
                      </a:r>
                      <a:endParaRPr lang="he-IL" dirty="0">
                        <a:solidFill>
                          <a:srgbClr val="192A72"/>
                        </a:solidFill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err="1">
                          <a:solidFill>
                            <a:srgbClr val="192A72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נ.ג.ש</a:t>
                      </a:r>
                      <a:endParaRPr lang="he-IL" dirty="0">
                        <a:solidFill>
                          <a:srgbClr val="192A72"/>
                        </a:solidFill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rgbClr val="192A72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הופעל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>
                          <a:solidFill>
                            <a:srgbClr val="192A72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חפ"נ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pic>
        <p:nvPicPr>
          <p:cNvPr id="4" name="Graphic 3">
            <a:extLst>
              <a:ext uri="{FF2B5EF4-FFF2-40B4-BE49-F238E27FC236}">
                <a16:creationId xmlns:a16="http://schemas.microsoft.com/office/drawing/2014/main" id="{BE43C298-9136-4118-A00B-5A10EBC1E9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558915" y="259404"/>
            <a:ext cx="1170912" cy="807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15545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תמונה 2">
            <a:extLst>
              <a:ext uri="{FF2B5EF4-FFF2-40B4-BE49-F238E27FC236}">
                <a16:creationId xmlns:a16="http://schemas.microsoft.com/office/drawing/2014/main" id="{1EFBF1D5-F181-43F5-80BB-1A1D5BE4BAF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9172" r="34234" b="66411"/>
          <a:stretch/>
        </p:blipFill>
        <p:spPr>
          <a:xfrm>
            <a:off x="4775994" y="0"/>
            <a:ext cx="3241964" cy="1838476"/>
          </a:xfrm>
          <a:prstGeom prst="rect">
            <a:avLst/>
          </a:prstGeom>
        </p:spPr>
      </p:pic>
      <p:sp>
        <p:nvSpPr>
          <p:cNvPr id="4" name="תיבת טקסט 3">
            <a:extLst>
              <a:ext uri="{FF2B5EF4-FFF2-40B4-BE49-F238E27FC236}">
                <a16:creationId xmlns:a16="http://schemas.microsoft.com/office/drawing/2014/main" id="{418D3BA0-DD2E-4487-921F-D74941113192}"/>
              </a:ext>
            </a:extLst>
          </p:cNvPr>
          <p:cNvSpPr txBox="1"/>
          <p:nvPr/>
        </p:nvSpPr>
        <p:spPr>
          <a:xfrm>
            <a:off x="647340" y="3016112"/>
            <a:ext cx="11174412" cy="261847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895350">
              <a:lnSpc>
                <a:spcPct val="150000"/>
              </a:lnSpc>
            </a:pPr>
            <a:r>
              <a:rPr lang="he-IL" sz="2800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השימוש ביצירות במהלך שידור זה נעשה לפי סעיף 27א לחוק זכות יוצרים, תשס"ח-2007. אם הינך בעל הזכויות באחת היצירות, באפשרותך לבקש מאיתנו לחדול מהשימוש ביצירה, זאת באמצעות פנייה לדוא"ל </a:t>
            </a:r>
            <a:r>
              <a:rPr lang="en-US" sz="2800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rights@education.gov.il</a:t>
            </a:r>
            <a:endParaRPr lang="he-IL" sz="2800" dirty="0">
              <a:solidFill>
                <a:srgbClr val="192A72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00DDB692-DFB1-454A-B284-7234430EE25A}"/>
              </a:ext>
            </a:extLst>
          </p:cNvPr>
          <p:cNvSpPr/>
          <p:nvPr/>
        </p:nvSpPr>
        <p:spPr>
          <a:xfrm>
            <a:off x="795" y="1838476"/>
            <a:ext cx="12190412" cy="763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e-IL" sz="3200" b="1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נוהל שימוש ביצירות מוגנות בזכויות יוצרים ואיתור בעלי זכויות </a:t>
            </a:r>
          </a:p>
        </p:txBody>
      </p:sp>
    </p:spTree>
    <p:extLst>
      <p:ext uri="{BB962C8B-B14F-4D97-AF65-F5344CB8AC3E}">
        <p14:creationId xmlns:p14="http://schemas.microsoft.com/office/powerpoint/2010/main" val="24142454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/>
          <p:nvPr/>
        </p:nvSpPr>
        <p:spPr>
          <a:xfrm>
            <a:off x="1629321" y="2695767"/>
            <a:ext cx="9207201" cy="19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88" tIns="121888" rIns="121888" bIns="121888" anchor="t" anchorCtr="0">
            <a:noAutofit/>
          </a:bodyPr>
          <a:lstStyle/>
          <a:p>
            <a:pPr marL="609539">
              <a:lnSpc>
                <a:spcPct val="150000"/>
              </a:lnSpc>
            </a:pPr>
            <a:endParaRPr dirty="0"/>
          </a:p>
        </p:txBody>
      </p:sp>
      <p:sp>
        <p:nvSpPr>
          <p:cNvPr id="5" name="כותרת 4"/>
          <p:cNvSpPr>
            <a:spLocks noGrp="1"/>
          </p:cNvSpPr>
          <p:nvPr>
            <p:ph type="ctrTitle"/>
          </p:nvPr>
        </p:nvSpPr>
        <p:spPr>
          <a:xfrm>
            <a:off x="738529" y="1642516"/>
            <a:ext cx="10871177" cy="1260000"/>
          </a:xfrm>
        </p:spPr>
        <p:txBody>
          <a:bodyPr/>
          <a:lstStyle/>
          <a:p>
            <a:r>
              <a:rPr lang="he-IL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גזרת החסרים והנחים</a:t>
            </a:r>
          </a:p>
        </p:txBody>
      </p:sp>
      <p:sp>
        <p:nvSpPr>
          <p:cNvPr id="7" name="כותרת משנה 6"/>
          <p:cNvSpPr>
            <a:spLocks noGrp="1"/>
          </p:cNvSpPr>
          <p:nvPr>
            <p:ph type="subTitle" idx="1"/>
          </p:nvPr>
        </p:nvSpPr>
        <p:spPr>
          <a:xfrm>
            <a:off x="738117" y="2836038"/>
            <a:ext cx="10872000" cy="703645"/>
          </a:xfrm>
        </p:spPr>
        <p:txBody>
          <a:bodyPr/>
          <a:lstStyle/>
          <a:p>
            <a:r>
              <a:rPr lang="he-IL" dirty="0">
                <a:sym typeface="Varela Round"/>
              </a:rPr>
              <a:t>עברית למגזר הדרוזי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idx="10"/>
          </p:nvPr>
        </p:nvSpPr>
        <p:spPr>
          <a:xfrm>
            <a:off x="738117" y="3539683"/>
            <a:ext cx="10872000" cy="720000"/>
          </a:xfrm>
        </p:spPr>
        <p:txBody>
          <a:bodyPr/>
          <a:lstStyle/>
          <a:p>
            <a:r>
              <a:rPr lang="he-IL" dirty="0" err="1">
                <a:sym typeface="Varela Round"/>
              </a:rPr>
              <a:t>איאד</a:t>
            </a:r>
            <a:r>
              <a:rPr lang="he-IL" dirty="0">
                <a:sym typeface="Varela Round"/>
              </a:rPr>
              <a:t> </a:t>
            </a:r>
            <a:r>
              <a:rPr lang="he-IL" dirty="0" err="1">
                <a:sym typeface="Varela Round"/>
              </a:rPr>
              <a:t>קיזל</a:t>
            </a:r>
            <a:endParaRPr lang="he-IL" dirty="0">
              <a:latin typeface="Varela Round" panose="00000500000000000000" pitchFamily="2" charset="-79"/>
              <a:cs typeface="Varela Round" panose="00000500000000000000" pitchFamily="2" charset="-79"/>
              <a:sym typeface="Varela Round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4">
            <a:extLst>
              <a:ext uri="{FF2B5EF4-FFF2-40B4-BE49-F238E27FC236}">
                <a16:creationId xmlns:a16="http://schemas.microsoft.com/office/drawing/2014/main" id="{0CE4F04B-0390-4A0D-A5AB-A11EEE05312A}"/>
              </a:ext>
            </a:extLst>
          </p:cNvPr>
          <p:cNvSpPr/>
          <p:nvPr/>
        </p:nvSpPr>
        <p:spPr>
          <a:xfrm>
            <a:off x="-1139482" y="1236342"/>
            <a:ext cx="12773466" cy="39710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he-IL" dirty="0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לגזרה זאת שייכים שורשים שפה"פ שלהם היא האות נ'.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he-IL" dirty="0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כאשר פה"פ מנוקדת בשווא נח  היא מידמה לאות שאחריה ובמקומה דגש חזק משלים.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he-IL" dirty="0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מכיוון שפה"פ חסרה, קוראים לגזרה: חסרי פה"פ נ'.</a:t>
            </a:r>
            <a:endParaRPr lang="en-US" sz="1000" dirty="0">
              <a:solidFill>
                <a:srgbClr val="192A72"/>
              </a:solidFill>
              <a:latin typeface="Varela Round" panose="00000500000000000000" pitchFamily="2" charset="-79"/>
              <a:ea typeface="Calibri" panose="020F0502020204030204" pitchFamily="34" charset="0"/>
              <a:cs typeface="Varela Round" panose="00000500000000000000" pitchFamily="2" charset="-79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e-IL" dirty="0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שורשים כגון: </a:t>
            </a:r>
            <a:r>
              <a:rPr lang="he-IL" b="1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נ-ס-ק</a:t>
            </a:r>
            <a:r>
              <a:rPr lang="he-IL" dirty="0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 , </a:t>
            </a:r>
            <a:r>
              <a:rPr lang="he-IL" b="1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נ-ב-ט</a:t>
            </a:r>
            <a:r>
              <a:rPr lang="he-IL" dirty="0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 , </a:t>
            </a:r>
            <a:r>
              <a:rPr lang="he-IL" b="1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נ-ג-ב</a:t>
            </a:r>
            <a:r>
              <a:rPr lang="he-IL" dirty="0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 , </a:t>
            </a:r>
            <a:r>
              <a:rPr lang="he-IL" b="1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נ-פ-ק</a:t>
            </a:r>
            <a:r>
              <a:rPr lang="he-IL" dirty="0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  וכד'.</a:t>
            </a:r>
            <a:endParaRPr lang="en-US" sz="1000" dirty="0">
              <a:solidFill>
                <a:srgbClr val="192A72"/>
              </a:solidFill>
              <a:latin typeface="Varela Round" panose="00000500000000000000" pitchFamily="2" charset="-79"/>
              <a:ea typeface="Calibri" panose="020F0502020204030204" pitchFamily="34" charset="0"/>
              <a:cs typeface="Varela Round" panose="00000500000000000000" pitchFamily="2" charset="-79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e-IL" dirty="0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צורת עבר נסתר של כל בניין בגזרת </a:t>
            </a:r>
            <a:r>
              <a:rPr lang="he-IL" dirty="0" err="1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חפ"נ</a:t>
            </a:r>
            <a:endParaRPr lang="en-US" sz="1000" dirty="0">
              <a:solidFill>
                <a:srgbClr val="192A72"/>
              </a:solidFill>
              <a:latin typeface="Varela Round" panose="00000500000000000000" pitchFamily="2" charset="-79"/>
              <a:ea typeface="Calibri" panose="020F0502020204030204" pitchFamily="34" charset="0"/>
              <a:cs typeface="Varela Round" panose="00000500000000000000" pitchFamily="2" charset="-79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e-IL" dirty="0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בניין קל: עבר = נָפַל  </a:t>
            </a:r>
            <a:r>
              <a:rPr lang="he-IL" sz="1000" dirty="0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 ,</a:t>
            </a:r>
            <a:r>
              <a:rPr lang="he-IL" dirty="0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אבל בעתיד : </a:t>
            </a:r>
            <a:r>
              <a:rPr lang="he-IL" dirty="0" err="1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יִפֹּל</a:t>
            </a:r>
            <a:endParaRPr lang="en-US" sz="1000" dirty="0">
              <a:solidFill>
                <a:srgbClr val="192A72"/>
              </a:solidFill>
              <a:latin typeface="Varela Round" panose="00000500000000000000" pitchFamily="2" charset="-79"/>
              <a:ea typeface="Calibri" panose="020F0502020204030204" pitchFamily="34" charset="0"/>
              <a:cs typeface="Varela Round" panose="00000500000000000000" pitchFamily="2" charset="-79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e-IL" dirty="0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תהליך היווצרות:  </a:t>
            </a:r>
            <a:r>
              <a:rPr lang="he-IL" dirty="0" err="1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יִנְפֹל</a:t>
            </a:r>
            <a:r>
              <a:rPr lang="he-IL" dirty="0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 - </a:t>
            </a:r>
            <a:r>
              <a:rPr lang="he-IL" dirty="0" err="1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יִפְפֹל</a:t>
            </a:r>
            <a:r>
              <a:rPr lang="he-IL" dirty="0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 - </a:t>
            </a:r>
            <a:r>
              <a:rPr lang="he-IL" dirty="0" err="1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יִפֹּל</a:t>
            </a:r>
            <a:endParaRPr lang="en-US" sz="1000" dirty="0">
              <a:solidFill>
                <a:srgbClr val="192A72"/>
              </a:solidFill>
              <a:latin typeface="Varela Round" panose="00000500000000000000" pitchFamily="2" charset="-79"/>
              <a:ea typeface="Calibri" panose="020F0502020204030204" pitchFamily="34" charset="0"/>
              <a:cs typeface="Varela Round" panose="00000500000000000000" pitchFamily="2" charset="-79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e-IL" dirty="0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בניין נִפְעַל: נִתַּק : תהליך היווצרות: נִנְתַק – </a:t>
            </a:r>
            <a:r>
              <a:rPr lang="he-IL" dirty="0" err="1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נִתְתַק</a:t>
            </a:r>
            <a:r>
              <a:rPr lang="he-IL" dirty="0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 - הידמות מלאה – נִתַּק = התלכדות עיצורים + דגש משלים.</a:t>
            </a:r>
            <a:endParaRPr lang="en-US" sz="1000" dirty="0">
              <a:solidFill>
                <a:srgbClr val="192A72"/>
              </a:solidFill>
              <a:latin typeface="Varela Round" panose="00000500000000000000" pitchFamily="2" charset="-79"/>
              <a:ea typeface="Calibri" panose="020F0502020204030204" pitchFamily="34" charset="0"/>
              <a:cs typeface="Varela Round" panose="00000500000000000000" pitchFamily="2" charset="-79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e-IL" dirty="0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בניין הִפְעִיל:  הִפִּיל  : תהליך היווצרות: הִנְפִיל – </a:t>
            </a:r>
            <a:r>
              <a:rPr lang="he-IL" dirty="0" err="1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הִפְפִיל</a:t>
            </a:r>
            <a:r>
              <a:rPr lang="he-IL" dirty="0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 - הידמות מלאה - הִפִּיל= התלכדות עיצורים + דגש משלים.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he-IL" dirty="0">
              <a:latin typeface="Varela Round" panose="00000500000000000000" pitchFamily="2" charset="-79"/>
              <a:ea typeface="Calibri" panose="020F0502020204030204" pitchFamily="34" charset="0"/>
              <a:cs typeface="Varela Round" panose="00000500000000000000" pitchFamily="2" charset="-79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AA6813C-8779-40DD-8214-39C8E265AEF4}"/>
              </a:ext>
            </a:extLst>
          </p:cNvPr>
          <p:cNvSpPr/>
          <p:nvPr/>
        </p:nvSpPr>
        <p:spPr>
          <a:xfrm>
            <a:off x="9560980" y="451630"/>
            <a:ext cx="1994457" cy="6045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he-IL" sz="3200" dirty="0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גזרת </a:t>
            </a:r>
            <a:r>
              <a:rPr lang="he-IL" sz="3200" dirty="0" err="1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חפ"נ</a:t>
            </a:r>
            <a:endParaRPr lang="en-US" sz="3200" dirty="0">
              <a:solidFill>
                <a:srgbClr val="192A72"/>
              </a:solidFill>
              <a:latin typeface="Varela Round" panose="00000500000000000000" pitchFamily="2" charset="-79"/>
              <a:ea typeface="Calibri" panose="020F0502020204030204" pitchFamily="34" charset="0"/>
              <a:cs typeface="Varela Round" panose="00000500000000000000" pitchFamily="2" charset="-79"/>
            </a:endParaRP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686C9B99-C1EF-42FD-90AE-387075DD340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49068" y="1327150"/>
            <a:ext cx="1918958" cy="2388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78360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4">
            <a:extLst>
              <a:ext uri="{FF2B5EF4-FFF2-40B4-BE49-F238E27FC236}">
                <a16:creationId xmlns:a16="http://schemas.microsoft.com/office/drawing/2014/main" id="{0CE4F04B-0390-4A0D-A5AB-A11EEE05312A}"/>
              </a:ext>
            </a:extLst>
          </p:cNvPr>
          <p:cNvSpPr/>
          <p:nvPr/>
        </p:nvSpPr>
        <p:spPr>
          <a:xfrm>
            <a:off x="-1139482" y="1236342"/>
            <a:ext cx="12773466" cy="35720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e-IL" dirty="0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בניין הופעל:  הֻפַּל</a:t>
            </a:r>
          </a:p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he-IL" dirty="0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תהליך היווצרות:   הֻנְפַל –</a:t>
            </a:r>
            <a:r>
              <a:rPr lang="he-IL" dirty="0" err="1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הֻפְפַל</a:t>
            </a:r>
            <a:r>
              <a:rPr lang="he-IL" dirty="0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 = הידמות מלאה - הֻפַּל= התלכדות </a:t>
            </a:r>
            <a:r>
              <a:rPr lang="he-IL" dirty="0" err="1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עיצורים+דגש</a:t>
            </a:r>
            <a:r>
              <a:rPr lang="he-IL" dirty="0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 משלים</a:t>
            </a:r>
            <a:endParaRPr lang="en-US" dirty="0">
              <a:solidFill>
                <a:srgbClr val="192A72"/>
              </a:solidFill>
              <a:latin typeface="Varela Round" panose="00000500000000000000" pitchFamily="2" charset="-79"/>
              <a:ea typeface="Calibri" panose="020F0502020204030204" pitchFamily="34" charset="0"/>
              <a:cs typeface="Varela Round" panose="00000500000000000000" pitchFamily="2" charset="-79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he-IL" dirty="0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בניין פִּעֵל:  נִתֵּק</a:t>
            </a:r>
            <a:endParaRPr lang="en-US" dirty="0">
              <a:solidFill>
                <a:srgbClr val="192A72"/>
              </a:solidFill>
              <a:latin typeface="Varela Round" panose="00000500000000000000" pitchFamily="2" charset="-79"/>
              <a:ea typeface="Calibri" panose="020F0502020204030204" pitchFamily="34" charset="0"/>
              <a:cs typeface="Varela Round" panose="00000500000000000000" pitchFamily="2" charset="-79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he-IL" dirty="0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בניין פֻּעַל:  נֻתַּק</a:t>
            </a:r>
            <a:endParaRPr lang="en-US" dirty="0">
              <a:solidFill>
                <a:srgbClr val="192A72"/>
              </a:solidFill>
              <a:latin typeface="Varela Round" panose="00000500000000000000" pitchFamily="2" charset="-79"/>
              <a:ea typeface="Calibri" panose="020F0502020204030204" pitchFamily="34" charset="0"/>
              <a:cs typeface="Varela Round" panose="00000500000000000000" pitchFamily="2" charset="-79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he-IL" dirty="0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בניין הִתְפַּעֵל: הִתְנַתֵּק</a:t>
            </a:r>
            <a:endParaRPr lang="en-US" dirty="0">
              <a:solidFill>
                <a:srgbClr val="192A72"/>
              </a:solidFill>
              <a:latin typeface="Varela Round" panose="00000500000000000000" pitchFamily="2" charset="-79"/>
              <a:ea typeface="Calibri" panose="020F0502020204030204" pitchFamily="34" charset="0"/>
              <a:cs typeface="Varela Round" panose="00000500000000000000" pitchFamily="2" charset="-79"/>
            </a:endParaRPr>
          </a:p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he-IL" dirty="0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לסיכום :כאשר פה"פ כלומר מנוקדת בתנועה, היא נשארת, אך כשהיא מנוקדת בשווא נח</a:t>
            </a:r>
          </a:p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he-IL" dirty="0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(כלומר באפס תנועה), היא מידמה לעיצור שאחריה ומתלכדת </a:t>
            </a:r>
            <a:r>
              <a:rPr lang="he-IL" dirty="0" err="1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איתו</a:t>
            </a:r>
            <a:r>
              <a:rPr lang="he-IL" dirty="0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=הידמות מלאה + התלכדות עיצורים.</a:t>
            </a:r>
          </a:p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he-IL" dirty="0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התוצאה היא הדגש המשלים.</a:t>
            </a:r>
            <a:endParaRPr lang="en-US" dirty="0">
              <a:solidFill>
                <a:srgbClr val="192A72"/>
              </a:solidFill>
              <a:latin typeface="Varela Round" panose="00000500000000000000" pitchFamily="2" charset="-79"/>
              <a:ea typeface="Calibri" panose="020F0502020204030204" pitchFamily="34" charset="0"/>
              <a:cs typeface="Varela Round" panose="00000500000000000000" pitchFamily="2" charset="-79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 </a:t>
            </a:r>
            <a:endParaRPr lang="he-IL" dirty="0">
              <a:solidFill>
                <a:srgbClr val="192A72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AA6813C-8779-40DD-8214-39C8E265AEF4}"/>
              </a:ext>
            </a:extLst>
          </p:cNvPr>
          <p:cNvSpPr/>
          <p:nvPr/>
        </p:nvSpPr>
        <p:spPr>
          <a:xfrm>
            <a:off x="9639527" y="451630"/>
            <a:ext cx="1994457" cy="6045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he-IL" sz="3200" dirty="0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גזרת </a:t>
            </a:r>
            <a:r>
              <a:rPr lang="he-IL" sz="3200" dirty="0" err="1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חפ"נ</a:t>
            </a:r>
            <a:endParaRPr lang="en-US" sz="3200" dirty="0">
              <a:solidFill>
                <a:srgbClr val="192A72"/>
              </a:solidFill>
              <a:latin typeface="Varela Round" panose="00000500000000000000" pitchFamily="2" charset="-79"/>
              <a:ea typeface="Calibri" panose="020F0502020204030204" pitchFamily="34" charset="0"/>
              <a:cs typeface="Varela Round" panose="000005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015198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4">
            <a:extLst>
              <a:ext uri="{FF2B5EF4-FFF2-40B4-BE49-F238E27FC236}">
                <a16:creationId xmlns:a16="http://schemas.microsoft.com/office/drawing/2014/main" id="{0CE4F04B-0390-4A0D-A5AB-A11EEE05312A}"/>
              </a:ext>
            </a:extLst>
          </p:cNvPr>
          <p:cNvSpPr/>
          <p:nvPr/>
        </p:nvSpPr>
        <p:spPr>
          <a:xfrm>
            <a:off x="-1139482" y="1236342"/>
            <a:ext cx="12773466" cy="7793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e-IL" dirty="0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מדובר בשבעה שורשים 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e-IL" dirty="0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לדוגמא : שורש </a:t>
            </a:r>
            <a:r>
              <a:rPr lang="he-IL" dirty="0" err="1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י.צ.ב</a:t>
            </a:r>
            <a:r>
              <a:rPr lang="he-IL" dirty="0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  בנין הפעיל היציב  -  </a:t>
            </a:r>
            <a:r>
              <a:rPr lang="he-IL" dirty="0" err="1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הצציב</a:t>
            </a:r>
            <a:r>
              <a:rPr lang="he-IL" dirty="0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 -  הִצִּיב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AA6813C-8779-40DD-8214-39C8E265AEF4}"/>
              </a:ext>
            </a:extLst>
          </p:cNvPr>
          <p:cNvSpPr/>
          <p:nvPr/>
        </p:nvSpPr>
        <p:spPr>
          <a:xfrm>
            <a:off x="9455182" y="451630"/>
            <a:ext cx="2206053" cy="6045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he-IL" sz="3200" dirty="0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גזרת </a:t>
            </a:r>
            <a:r>
              <a:rPr lang="he-IL" sz="3200" dirty="0" err="1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חפי"צ</a:t>
            </a:r>
            <a:endParaRPr lang="he-IL" sz="3200" dirty="0">
              <a:solidFill>
                <a:srgbClr val="192A72"/>
              </a:solidFill>
              <a:latin typeface="Varela Round" panose="00000500000000000000" pitchFamily="2" charset="-79"/>
              <a:ea typeface="Calibri" panose="020F0502020204030204" pitchFamily="34" charset="0"/>
              <a:cs typeface="Varela Round" panose="00000500000000000000" pitchFamily="2" charset="-79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A2978B6-3882-42CC-BFBC-B2BE0AB54D67}"/>
              </a:ext>
            </a:extLst>
          </p:cNvPr>
          <p:cNvSpPr/>
          <p:nvPr/>
        </p:nvSpPr>
        <p:spPr>
          <a:xfrm>
            <a:off x="5856491" y="2282021"/>
            <a:ext cx="1906291" cy="3804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e-IL" dirty="0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התלכדות עיצורים</a:t>
            </a:r>
            <a:endParaRPr lang="he-IL" dirty="0">
              <a:solidFill>
                <a:srgbClr val="192A72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3" name="Arrow: Right 2">
            <a:extLst>
              <a:ext uri="{FF2B5EF4-FFF2-40B4-BE49-F238E27FC236}">
                <a16:creationId xmlns:a16="http://schemas.microsoft.com/office/drawing/2014/main" id="{EE72ACCD-AD5C-4B8F-8113-03F0EE577C38}"/>
              </a:ext>
            </a:extLst>
          </p:cNvPr>
          <p:cNvSpPr/>
          <p:nvPr/>
        </p:nvSpPr>
        <p:spPr>
          <a:xfrm rot="16200000">
            <a:off x="6661999" y="2039133"/>
            <a:ext cx="269875" cy="215900"/>
          </a:xfrm>
          <a:prstGeom prst="rightArrow">
            <a:avLst>
              <a:gd name="adj1" fmla="val 38235"/>
              <a:gd name="adj2" fmla="val 82353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graphicFrame>
        <p:nvGraphicFramePr>
          <p:cNvPr id="6" name="טבלה 5">
            <a:extLst>
              <a:ext uri="{FF2B5EF4-FFF2-40B4-BE49-F238E27FC236}">
                <a16:creationId xmlns:a16="http://schemas.microsoft.com/office/drawing/2014/main" id="{0157CA21-9891-4552-887D-6FF0BE1317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5286203"/>
              </p:ext>
            </p:extLst>
          </p:nvPr>
        </p:nvGraphicFramePr>
        <p:xfrm>
          <a:off x="1413888" y="2802699"/>
          <a:ext cx="10269416" cy="2194560"/>
        </p:xfrm>
        <a:graphic>
          <a:graphicData uri="http://schemas.openxmlformats.org/drawingml/2006/table">
            <a:tbl>
              <a:tblPr rtl="1" firstRow="1" firstCol="1" bandRow="1"/>
              <a:tblGrid>
                <a:gridCol w="51347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347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800" dirty="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ea typeface="Times New Roman" panose="02020603050405020304" pitchFamily="18" charset="0"/>
                          <a:cs typeface="Varela Round" panose="00000500000000000000" pitchFamily="2" charset="-79"/>
                        </a:rPr>
                        <a:t>צורת הפועל</a:t>
                      </a:r>
                      <a:endParaRPr lang="en-US" sz="1800" dirty="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Times New Roman" panose="02020603050405020304" pitchFamily="18" charset="0"/>
                        <a:cs typeface="Varela Round" panose="00000500000000000000" pitchFamily="2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80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ea typeface="Times New Roman" panose="02020603050405020304" pitchFamily="18" charset="0"/>
                          <a:cs typeface="Varela Round" panose="00000500000000000000" pitchFamily="2" charset="-79"/>
                        </a:rPr>
                        <a:t>צורת השם</a:t>
                      </a:r>
                      <a:endParaRPr lang="en-US" sz="180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Times New Roman" panose="02020603050405020304" pitchFamily="18" charset="0"/>
                        <a:cs typeface="Varela Round" panose="00000500000000000000" pitchFamily="2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800" dirty="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ea typeface="Times New Roman" panose="02020603050405020304" pitchFamily="18" charset="0"/>
                          <a:cs typeface="Varela Round" panose="00000500000000000000" pitchFamily="2" charset="-79"/>
                        </a:rPr>
                        <a:t>י-צ-</a:t>
                      </a:r>
                      <a:r>
                        <a:rPr lang="he-IL" sz="1800" b="1" dirty="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ea typeface="Times New Roman" panose="02020603050405020304" pitchFamily="18" charset="0"/>
                          <a:cs typeface="Varela Round" panose="00000500000000000000" pitchFamily="2" charset="-79"/>
                        </a:rPr>
                        <a:t>ת</a:t>
                      </a:r>
                      <a:r>
                        <a:rPr lang="he-IL" sz="1800" dirty="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ea typeface="Times New Roman" panose="02020603050405020304" pitchFamily="18" charset="0"/>
                          <a:cs typeface="Varela Round" panose="00000500000000000000" pitchFamily="2" charset="-79"/>
                        </a:rPr>
                        <a:t>: </a:t>
                      </a:r>
                      <a:r>
                        <a:rPr lang="he-IL" sz="1800" dirty="0" err="1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ea typeface="Times New Roman" panose="02020603050405020304" pitchFamily="18" charset="0"/>
                          <a:cs typeface="Varela Round" panose="00000500000000000000" pitchFamily="2" charset="-79"/>
                        </a:rPr>
                        <a:t>נִצַּת</a:t>
                      </a:r>
                      <a:r>
                        <a:rPr lang="he-IL" sz="1800" dirty="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ea typeface="Times New Roman" panose="02020603050405020304" pitchFamily="18" charset="0"/>
                          <a:cs typeface="Varela Round" panose="00000500000000000000" pitchFamily="2" charset="-79"/>
                        </a:rPr>
                        <a:t> (</a:t>
                      </a:r>
                      <a:r>
                        <a:rPr lang="he-IL" sz="1800" dirty="0" err="1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ea typeface="Times New Roman" panose="02020603050405020304" pitchFamily="18" charset="0"/>
                          <a:cs typeface="Varela Round" panose="00000500000000000000" pitchFamily="2" charset="-79"/>
                        </a:rPr>
                        <a:t>נפ</a:t>
                      </a:r>
                      <a:r>
                        <a:rPr lang="he-IL" sz="1800" dirty="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ea typeface="Times New Roman" panose="02020603050405020304" pitchFamily="18" charset="0"/>
                          <a:cs typeface="Varela Round" panose="00000500000000000000" pitchFamily="2" charset="-79"/>
                        </a:rPr>
                        <a:t>'), הִצִּית (</a:t>
                      </a:r>
                      <a:r>
                        <a:rPr lang="he-IL" sz="1800" dirty="0" err="1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ea typeface="Times New Roman" panose="02020603050405020304" pitchFamily="18" charset="0"/>
                          <a:cs typeface="Varela Round" panose="00000500000000000000" pitchFamily="2" charset="-79"/>
                        </a:rPr>
                        <a:t>הפ</a:t>
                      </a:r>
                      <a:r>
                        <a:rPr lang="he-IL" sz="1800" dirty="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ea typeface="Times New Roman" panose="02020603050405020304" pitchFamily="18" charset="0"/>
                          <a:cs typeface="Varela Round" panose="00000500000000000000" pitchFamily="2" charset="-79"/>
                        </a:rPr>
                        <a:t>')</a:t>
                      </a:r>
                      <a:endParaRPr lang="en-US" sz="1800" dirty="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Times New Roman" panose="02020603050405020304" pitchFamily="18" charset="0"/>
                        <a:cs typeface="Varela Round" panose="00000500000000000000" pitchFamily="2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80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ea typeface="Times New Roman" panose="02020603050405020304" pitchFamily="18" charset="0"/>
                          <a:cs typeface="Varela Round" panose="00000500000000000000" pitchFamily="2" charset="-79"/>
                        </a:rPr>
                        <a:t>הַצָּתָה, מַצֵּת, מַצִּית</a:t>
                      </a:r>
                      <a:endParaRPr lang="en-US" sz="180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Times New Roman" panose="02020603050405020304" pitchFamily="18" charset="0"/>
                        <a:cs typeface="Varela Round" panose="00000500000000000000" pitchFamily="2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800" dirty="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ea typeface="Times New Roman" panose="02020603050405020304" pitchFamily="18" charset="0"/>
                          <a:cs typeface="Varela Round" panose="00000500000000000000" pitchFamily="2" charset="-79"/>
                        </a:rPr>
                        <a:t>י-צ-</a:t>
                      </a:r>
                      <a:r>
                        <a:rPr lang="he-IL" sz="1800" b="1" dirty="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ea typeface="Times New Roman" panose="02020603050405020304" pitchFamily="18" charset="0"/>
                          <a:cs typeface="Varela Round" panose="00000500000000000000" pitchFamily="2" charset="-79"/>
                        </a:rPr>
                        <a:t>ק</a:t>
                      </a:r>
                      <a:r>
                        <a:rPr lang="he-IL" sz="1800" dirty="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ea typeface="Times New Roman" panose="02020603050405020304" pitchFamily="18" charset="0"/>
                          <a:cs typeface="Varela Round" panose="00000500000000000000" pitchFamily="2" charset="-79"/>
                        </a:rPr>
                        <a:t>: יָצַק, יִצֹּק (קל-העביר נוזל מכלי לכלי)</a:t>
                      </a:r>
                      <a:endParaRPr lang="en-US" sz="1800" dirty="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Times New Roman" panose="02020603050405020304" pitchFamily="18" charset="0"/>
                        <a:cs typeface="Varela Round" panose="00000500000000000000" pitchFamily="2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800" dirty="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ea typeface="Times New Roman" panose="02020603050405020304" pitchFamily="18" charset="0"/>
                          <a:cs typeface="Varela Round" panose="00000500000000000000" pitchFamily="2" charset="-79"/>
                        </a:rPr>
                        <a:t>מַצֶּקֶת (כלי להעברת נוזל)</a:t>
                      </a:r>
                      <a:endParaRPr lang="en-US" sz="1800" dirty="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Times New Roman" panose="02020603050405020304" pitchFamily="18" charset="0"/>
                        <a:cs typeface="Varela Round" panose="00000500000000000000" pitchFamily="2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800" dirty="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ea typeface="Times New Roman" panose="02020603050405020304" pitchFamily="18" charset="0"/>
                          <a:cs typeface="Varela Round" panose="00000500000000000000" pitchFamily="2" charset="-79"/>
                        </a:rPr>
                        <a:t>י-צ-</a:t>
                      </a:r>
                      <a:r>
                        <a:rPr lang="he-IL" sz="1800" b="1" dirty="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ea typeface="Times New Roman" panose="02020603050405020304" pitchFamily="18" charset="0"/>
                          <a:cs typeface="Varela Round" panose="00000500000000000000" pitchFamily="2" charset="-79"/>
                        </a:rPr>
                        <a:t>ע</a:t>
                      </a:r>
                      <a:r>
                        <a:rPr lang="he-IL" sz="1800" dirty="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ea typeface="Times New Roman" panose="02020603050405020304" pitchFamily="18" charset="0"/>
                          <a:cs typeface="Varela Round" panose="00000500000000000000" pitchFamily="2" charset="-79"/>
                        </a:rPr>
                        <a:t>: הִצִּיעַ (</a:t>
                      </a:r>
                      <a:r>
                        <a:rPr lang="he-IL" sz="1800" dirty="0" err="1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ea typeface="Times New Roman" panose="02020603050405020304" pitchFamily="18" charset="0"/>
                          <a:cs typeface="Varela Round" panose="00000500000000000000" pitchFamily="2" charset="-79"/>
                        </a:rPr>
                        <a:t>הפ</a:t>
                      </a:r>
                      <a:r>
                        <a:rPr lang="he-IL" sz="1800" dirty="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ea typeface="Times New Roman" panose="02020603050405020304" pitchFamily="18" charset="0"/>
                          <a:cs typeface="Varela Round" panose="00000500000000000000" pitchFamily="2" charset="-79"/>
                        </a:rPr>
                        <a:t>')	</a:t>
                      </a:r>
                      <a:endParaRPr lang="en-US" sz="1800" dirty="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Times New Roman" panose="02020603050405020304" pitchFamily="18" charset="0"/>
                        <a:cs typeface="Varela Round" panose="00000500000000000000" pitchFamily="2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800" dirty="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ea typeface="Times New Roman" panose="02020603050405020304" pitchFamily="18" charset="0"/>
                          <a:cs typeface="Varela Round" panose="00000500000000000000" pitchFamily="2" charset="-79"/>
                        </a:rPr>
                        <a:t>מַצָּע, הֶצֵּעַ, הַצָּעָה</a:t>
                      </a:r>
                      <a:endParaRPr lang="en-US" sz="1800" dirty="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Times New Roman" panose="02020603050405020304" pitchFamily="18" charset="0"/>
                        <a:cs typeface="Varela Round" panose="00000500000000000000" pitchFamily="2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he-IL" sz="1800" dirty="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ea typeface="Times New Roman" panose="02020603050405020304" pitchFamily="18" charset="0"/>
                          <a:cs typeface="Varela Round" panose="00000500000000000000" pitchFamily="2" charset="-79"/>
                        </a:rPr>
                        <a:t>י-צ-</a:t>
                      </a:r>
                      <a:r>
                        <a:rPr lang="he-IL" sz="1800" b="1" dirty="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ea typeface="Times New Roman" panose="02020603050405020304" pitchFamily="18" charset="0"/>
                          <a:cs typeface="Varela Round" panose="00000500000000000000" pitchFamily="2" charset="-79"/>
                        </a:rPr>
                        <a:t>ג</a:t>
                      </a:r>
                      <a:r>
                        <a:rPr lang="he-IL" sz="1800" dirty="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ea typeface="Times New Roman" panose="02020603050405020304" pitchFamily="18" charset="0"/>
                          <a:cs typeface="Varela Round" panose="00000500000000000000" pitchFamily="2" charset="-79"/>
                        </a:rPr>
                        <a:t>: הִצִּיג (</a:t>
                      </a:r>
                      <a:r>
                        <a:rPr lang="he-IL" sz="1800" dirty="0" err="1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ea typeface="Times New Roman" panose="02020603050405020304" pitchFamily="18" charset="0"/>
                          <a:cs typeface="Varela Round" panose="00000500000000000000" pitchFamily="2" charset="-79"/>
                        </a:rPr>
                        <a:t>הפ</a:t>
                      </a:r>
                      <a:r>
                        <a:rPr lang="he-IL" sz="1800" dirty="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ea typeface="Times New Roman" panose="02020603050405020304" pitchFamily="18" charset="0"/>
                          <a:cs typeface="Varela Round" panose="00000500000000000000" pitchFamily="2" charset="-79"/>
                        </a:rPr>
                        <a:t>'), הֻצַּג (הופ')</a:t>
                      </a:r>
                      <a:endParaRPr lang="en-US" sz="1800" dirty="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Times New Roman" panose="02020603050405020304" pitchFamily="18" charset="0"/>
                        <a:cs typeface="Varela Round" panose="00000500000000000000" pitchFamily="2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800" dirty="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ea typeface="Times New Roman" panose="02020603050405020304" pitchFamily="18" charset="0"/>
                          <a:cs typeface="Varela Round" panose="00000500000000000000" pitchFamily="2" charset="-79"/>
                        </a:rPr>
                        <a:t>הַצָּגָה, </a:t>
                      </a:r>
                      <a:r>
                        <a:rPr lang="he-IL" sz="1800" dirty="0" err="1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ea typeface="Times New Roman" panose="02020603050405020304" pitchFamily="18" charset="0"/>
                          <a:cs typeface="Varela Round" panose="00000500000000000000" pitchFamily="2" charset="-79"/>
                        </a:rPr>
                        <a:t>יִצּוּג</a:t>
                      </a:r>
                      <a:endParaRPr lang="en-US" sz="1800" dirty="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Times New Roman" panose="02020603050405020304" pitchFamily="18" charset="0"/>
                        <a:cs typeface="Varela Round" panose="00000500000000000000" pitchFamily="2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800" dirty="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ea typeface="Times New Roman" panose="02020603050405020304" pitchFamily="18" charset="0"/>
                          <a:cs typeface="Varela Round" panose="00000500000000000000" pitchFamily="2" charset="-79"/>
                        </a:rPr>
                        <a:t>י-צ-</a:t>
                      </a:r>
                      <a:r>
                        <a:rPr lang="he-IL" sz="1800" b="1" dirty="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ea typeface="Times New Roman" panose="02020603050405020304" pitchFamily="18" charset="0"/>
                          <a:cs typeface="Varela Round" panose="00000500000000000000" pitchFamily="2" charset="-79"/>
                        </a:rPr>
                        <a:t>ב</a:t>
                      </a:r>
                      <a:r>
                        <a:rPr lang="he-IL" sz="1800" dirty="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ea typeface="Times New Roman" panose="02020603050405020304" pitchFamily="18" charset="0"/>
                          <a:cs typeface="Varela Round" panose="00000500000000000000" pitchFamily="2" charset="-79"/>
                        </a:rPr>
                        <a:t>: הִצִּיב (</a:t>
                      </a:r>
                      <a:r>
                        <a:rPr lang="he-IL" sz="1800" dirty="0" err="1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ea typeface="Times New Roman" panose="02020603050405020304" pitchFamily="18" charset="0"/>
                          <a:cs typeface="Varela Round" panose="00000500000000000000" pitchFamily="2" charset="-79"/>
                        </a:rPr>
                        <a:t>הפ</a:t>
                      </a:r>
                      <a:r>
                        <a:rPr lang="he-IL" sz="1800" dirty="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ea typeface="Times New Roman" panose="02020603050405020304" pitchFamily="18" charset="0"/>
                          <a:cs typeface="Varela Round" panose="00000500000000000000" pitchFamily="2" charset="-79"/>
                        </a:rPr>
                        <a:t>'), הֻצַּב (הופ')</a:t>
                      </a:r>
                      <a:endParaRPr lang="en-US" sz="1800" dirty="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Times New Roman" panose="02020603050405020304" pitchFamily="18" charset="0"/>
                        <a:cs typeface="Varela Round" panose="00000500000000000000" pitchFamily="2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800" dirty="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ea typeface="Times New Roman" panose="02020603050405020304" pitchFamily="18" charset="0"/>
                          <a:cs typeface="Varela Round" panose="00000500000000000000" pitchFamily="2" charset="-79"/>
                        </a:rPr>
                        <a:t>מַצָּב, </a:t>
                      </a:r>
                      <a:r>
                        <a:rPr lang="he-IL" sz="1800" dirty="0" err="1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ea typeface="Times New Roman" panose="02020603050405020304" pitchFamily="18" charset="0"/>
                          <a:cs typeface="Varela Round" panose="00000500000000000000" pitchFamily="2" charset="-79"/>
                        </a:rPr>
                        <a:t>נִצָּב</a:t>
                      </a:r>
                      <a:r>
                        <a:rPr lang="he-IL" sz="1800" dirty="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ea typeface="Times New Roman" panose="02020603050405020304" pitchFamily="18" charset="0"/>
                          <a:cs typeface="Varela Round" panose="00000500000000000000" pitchFamily="2" charset="-79"/>
                        </a:rPr>
                        <a:t>, הַצָּבָה, מַצֵּבָה</a:t>
                      </a:r>
                      <a:endParaRPr lang="en-US" sz="1800" dirty="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Times New Roman" panose="02020603050405020304" pitchFamily="18" charset="0"/>
                        <a:cs typeface="Varela Round" panose="00000500000000000000" pitchFamily="2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80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ea typeface="Times New Roman" panose="02020603050405020304" pitchFamily="18" charset="0"/>
                          <a:cs typeface="Varela Round" panose="00000500000000000000" pitchFamily="2" charset="-79"/>
                        </a:rPr>
                        <a:t>י-צ-</a:t>
                      </a:r>
                      <a:r>
                        <a:rPr lang="he-IL" sz="1800" b="1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ea typeface="Times New Roman" panose="02020603050405020304" pitchFamily="18" charset="0"/>
                          <a:cs typeface="Varela Round" panose="00000500000000000000" pitchFamily="2" charset="-79"/>
                        </a:rPr>
                        <a:t>ר</a:t>
                      </a:r>
                      <a:r>
                        <a:rPr lang="he-IL" sz="180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ea typeface="Times New Roman" panose="02020603050405020304" pitchFamily="18" charset="0"/>
                          <a:cs typeface="Varela Round" panose="00000500000000000000" pitchFamily="2" charset="-79"/>
                        </a:rPr>
                        <a:t>: יָצַר, יִצֹּר (קל), נוֹצַר (גזרת נפו"י)</a:t>
                      </a:r>
                      <a:endParaRPr lang="en-US" sz="180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Times New Roman" panose="02020603050405020304" pitchFamily="18" charset="0"/>
                        <a:cs typeface="Varela Round" panose="00000500000000000000" pitchFamily="2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800" dirty="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ea typeface="Times New Roman" panose="02020603050405020304" pitchFamily="18" charset="0"/>
                          <a:cs typeface="Varela Round" panose="00000500000000000000" pitchFamily="2" charset="-79"/>
                        </a:rPr>
                        <a:t>יְצִירָה</a:t>
                      </a:r>
                      <a:endParaRPr lang="en-US" sz="1800" dirty="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Times New Roman" panose="02020603050405020304" pitchFamily="18" charset="0"/>
                        <a:cs typeface="Varela Round" panose="00000500000000000000" pitchFamily="2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800" b="1" dirty="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ea typeface="Times New Roman" panose="02020603050405020304" pitchFamily="18" charset="0"/>
                          <a:cs typeface="Varela Round" panose="00000500000000000000" pitchFamily="2" charset="-79"/>
                        </a:rPr>
                        <a:t>י-ז-ע</a:t>
                      </a:r>
                      <a:r>
                        <a:rPr lang="he-IL" sz="1800" dirty="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ea typeface="Times New Roman" panose="02020603050405020304" pitchFamily="18" charset="0"/>
                          <a:cs typeface="Varela Round" panose="00000500000000000000" pitchFamily="2" charset="-79"/>
                        </a:rPr>
                        <a:t>: הִזִּיעַ, מַזִּיעַ (</a:t>
                      </a:r>
                      <a:r>
                        <a:rPr lang="he-IL" sz="1800" dirty="0" err="1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ea typeface="Times New Roman" panose="02020603050405020304" pitchFamily="18" charset="0"/>
                          <a:cs typeface="Varela Round" panose="00000500000000000000" pitchFamily="2" charset="-79"/>
                        </a:rPr>
                        <a:t>הפ</a:t>
                      </a:r>
                      <a:r>
                        <a:rPr lang="he-IL" sz="1800" dirty="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ea typeface="Times New Roman" panose="02020603050405020304" pitchFamily="18" charset="0"/>
                          <a:cs typeface="Varela Round" panose="00000500000000000000" pitchFamily="2" charset="-79"/>
                        </a:rPr>
                        <a:t>')</a:t>
                      </a:r>
                      <a:endParaRPr lang="en-US" sz="1800" dirty="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Times New Roman" panose="02020603050405020304" pitchFamily="18" charset="0"/>
                        <a:cs typeface="Varela Round" panose="00000500000000000000" pitchFamily="2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800" dirty="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ea typeface="Times New Roman" panose="02020603050405020304" pitchFamily="18" charset="0"/>
                          <a:cs typeface="Varela Round" panose="00000500000000000000" pitchFamily="2" charset="-79"/>
                        </a:rPr>
                        <a:t>הַזָּעָה</a:t>
                      </a:r>
                      <a:endParaRPr lang="en-US" sz="1800" dirty="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Times New Roman" panose="02020603050405020304" pitchFamily="18" charset="0"/>
                        <a:cs typeface="Varela Round" panose="00000500000000000000" pitchFamily="2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9" name="Graphic 8">
            <a:extLst>
              <a:ext uri="{FF2B5EF4-FFF2-40B4-BE49-F238E27FC236}">
                <a16:creationId xmlns:a16="http://schemas.microsoft.com/office/drawing/2014/main" id="{45A03CE0-95E3-46D4-8DD7-BB9D48E89D3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413888" y="1061060"/>
            <a:ext cx="1508224" cy="1741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5982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4">
            <a:extLst>
              <a:ext uri="{FF2B5EF4-FFF2-40B4-BE49-F238E27FC236}">
                <a16:creationId xmlns:a16="http://schemas.microsoft.com/office/drawing/2014/main" id="{0CE4F04B-0390-4A0D-A5AB-A11EEE05312A}"/>
              </a:ext>
            </a:extLst>
          </p:cNvPr>
          <p:cNvSpPr/>
          <p:nvPr/>
        </p:nvSpPr>
        <p:spPr>
          <a:xfrm>
            <a:off x="-1139482" y="1236342"/>
            <a:ext cx="12773466" cy="5965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e-IL" dirty="0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שורשים לדוגמא :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e-IL" dirty="0" err="1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י.ר.ק</a:t>
            </a:r>
            <a:r>
              <a:rPr lang="he-IL" dirty="0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 – </a:t>
            </a:r>
            <a:r>
              <a:rPr lang="he-IL" dirty="0" err="1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י.ר.ש</a:t>
            </a:r>
            <a:r>
              <a:rPr lang="he-IL" dirty="0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 – </a:t>
            </a:r>
            <a:r>
              <a:rPr lang="he-IL" dirty="0" err="1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י.ש.ב</a:t>
            </a:r>
            <a:r>
              <a:rPr lang="he-IL" dirty="0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 – </a:t>
            </a:r>
            <a:r>
              <a:rPr lang="he-IL" dirty="0" err="1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י.ל.ד</a:t>
            </a:r>
            <a:r>
              <a:rPr lang="he-IL" dirty="0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 – </a:t>
            </a:r>
            <a:r>
              <a:rPr lang="he-IL" dirty="0" err="1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י.ד.ע</a:t>
            </a:r>
            <a:r>
              <a:rPr lang="he-IL" dirty="0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 – </a:t>
            </a:r>
            <a:r>
              <a:rPr lang="he-IL" dirty="0" err="1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י.ת.ר</a:t>
            </a:r>
            <a:r>
              <a:rPr lang="he-IL" dirty="0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 – </a:t>
            </a:r>
            <a:r>
              <a:rPr lang="he-IL" dirty="0" err="1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י.ש.ר</a:t>
            </a:r>
            <a:r>
              <a:rPr lang="he-IL" dirty="0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 – </a:t>
            </a:r>
            <a:r>
              <a:rPr lang="he-IL" dirty="0" err="1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י.ס.פ</a:t>
            </a:r>
            <a:r>
              <a:rPr lang="he-IL" dirty="0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 – </a:t>
            </a:r>
            <a:r>
              <a:rPr lang="he-IL" dirty="0" err="1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י.ס.ד</a:t>
            </a:r>
            <a:r>
              <a:rPr lang="he-IL" dirty="0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 – </a:t>
            </a:r>
            <a:r>
              <a:rPr lang="he-IL" dirty="0" err="1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י.כ.ח</a:t>
            </a:r>
            <a:r>
              <a:rPr lang="he-IL" dirty="0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 .</a:t>
            </a:r>
            <a:r>
              <a:rPr lang="he-IL" dirty="0" err="1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י.ח.ד</a:t>
            </a:r>
            <a:r>
              <a:rPr lang="he-IL" dirty="0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 – </a:t>
            </a:r>
            <a:r>
              <a:rPr lang="he-IL" dirty="0" err="1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י.ש.ב</a:t>
            </a:r>
            <a:r>
              <a:rPr lang="he-IL" dirty="0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 – </a:t>
            </a:r>
            <a:r>
              <a:rPr lang="he-IL" dirty="0" err="1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י.א.ש</a:t>
            </a:r>
            <a:r>
              <a:rPr lang="he-IL" dirty="0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  ועוד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e-IL" dirty="0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מדובר בקבוצת שורשים שפה"פ שלהם היא י' ,שבמקור הייתה ו'.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e-IL" dirty="0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כאשר פ' הפועל מנוקדת </a:t>
            </a:r>
            <a:r>
              <a:rPr lang="he-IL" dirty="0" err="1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בשוא</a:t>
            </a:r>
            <a:r>
              <a:rPr lang="he-IL" dirty="0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 נח נוצר קושי בהיגוי ,ועל כן פה"פ הופכת לאות נחה (כיווץ </a:t>
            </a:r>
            <a:r>
              <a:rPr lang="he-IL" dirty="0" err="1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דיפטונג</a:t>
            </a:r>
            <a:r>
              <a:rPr lang="he-IL" dirty="0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) 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e-IL" dirty="0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הדבר בא לידי ביטוי בבניינים הפעיל ו הופעל בכל הזמנים ,בבניין נפעל בעבר ובהווה ,וכן בבניין קל בעתיד.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e-IL" dirty="0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במקומות אלה ה' הפועל </a:t>
            </a:r>
            <a:r>
              <a:rPr lang="he-IL" dirty="0" err="1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היתה</a:t>
            </a:r>
            <a:r>
              <a:rPr lang="he-IL" dirty="0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 אמורה להיות מנוקדת בשווא נח ,כיום ברוב השורשים פה"פ היא י'.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e-IL" dirty="0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הערה : כאשר פ' הפועל בתנועה/</a:t>
            </a:r>
            <a:r>
              <a:rPr lang="he-IL" dirty="0" err="1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בשוןוא</a:t>
            </a:r>
            <a:r>
              <a:rPr lang="he-IL" dirty="0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 נע היא תתקיים כמו בגזרת השלמים 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e-IL" b="1" dirty="0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דוגמא מגזרת השלמים: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e-IL" dirty="0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בשורשים : </a:t>
            </a:r>
            <a:r>
              <a:rPr lang="he-IL" dirty="0" err="1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י.ל.ד</a:t>
            </a:r>
            <a:r>
              <a:rPr lang="he-IL" dirty="0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  -  </a:t>
            </a:r>
            <a:r>
              <a:rPr lang="he-IL" dirty="0" err="1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י.ר.ד</a:t>
            </a:r>
            <a:r>
              <a:rPr lang="he-IL" dirty="0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  - </a:t>
            </a:r>
            <a:r>
              <a:rPr lang="he-IL" dirty="0" err="1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י.ש.ב</a:t>
            </a:r>
            <a:r>
              <a:rPr lang="he-IL" dirty="0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  - </a:t>
            </a:r>
            <a:r>
              <a:rPr lang="he-IL" dirty="0" err="1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י.צ.א</a:t>
            </a:r>
            <a:r>
              <a:rPr lang="he-IL" dirty="0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  - </a:t>
            </a:r>
            <a:r>
              <a:rPr lang="he-IL" dirty="0" err="1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י.ח.ד</a:t>
            </a:r>
            <a:r>
              <a:rPr lang="he-IL" dirty="0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 ,</a:t>
            </a:r>
            <a:r>
              <a:rPr lang="he-IL" dirty="0" err="1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י.ד.ע</a:t>
            </a:r>
            <a:r>
              <a:rPr lang="he-IL" dirty="0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 תושמט פה"פ בבניין קל בזמן עתיד תֵּדַע).</a:t>
            </a:r>
            <a:endParaRPr lang="he-IL" b="1" dirty="0">
              <a:solidFill>
                <a:srgbClr val="192A72"/>
              </a:solidFill>
              <a:latin typeface="Varela Round" panose="00000500000000000000" pitchFamily="2" charset="-79"/>
              <a:ea typeface="Calibri" panose="020F0502020204030204" pitchFamily="34" charset="0"/>
              <a:cs typeface="Varela Round" panose="00000500000000000000" pitchFamily="2" charset="-79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e-IL" dirty="0" err="1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י.ר.ד</a:t>
            </a:r>
            <a:r>
              <a:rPr lang="he-IL" dirty="0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  הִפְעִיל       הוֹרִיד , מוֹרִיד , יוֹרִיד  הוֹרֵד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e-IL" dirty="0" err="1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י.ר.ד</a:t>
            </a:r>
            <a:r>
              <a:rPr lang="he-IL" dirty="0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 הֻפְעַל      הוּרַד , מוּרָד , יוּרַד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e-IL" dirty="0" err="1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י.ל.ד</a:t>
            </a:r>
            <a:r>
              <a:rPr lang="he-IL" dirty="0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  נִפְעַל         נוֹלַד , נוֹלָד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e-IL" dirty="0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הפעיל  הפקיד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he-IL" dirty="0">
              <a:solidFill>
                <a:srgbClr val="192A72"/>
              </a:solidFill>
              <a:latin typeface="Varela Round" panose="00000500000000000000" pitchFamily="2" charset="-79"/>
              <a:ea typeface="Calibri" panose="020F0502020204030204" pitchFamily="34" charset="0"/>
              <a:cs typeface="Varela Round" panose="00000500000000000000" pitchFamily="2" charset="-79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 </a:t>
            </a:r>
            <a:endParaRPr lang="he-IL" dirty="0">
              <a:solidFill>
                <a:srgbClr val="192A72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AA6813C-8779-40DD-8214-39C8E265AEF4}"/>
              </a:ext>
            </a:extLst>
          </p:cNvPr>
          <p:cNvSpPr/>
          <p:nvPr/>
        </p:nvSpPr>
        <p:spPr>
          <a:xfrm>
            <a:off x="8499793" y="448501"/>
            <a:ext cx="3134191" cy="6045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he-IL" sz="3200" dirty="0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גזרת חסרי  </a:t>
            </a:r>
            <a:r>
              <a:rPr lang="he-IL" sz="3200" dirty="0" err="1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נפי"ו</a:t>
            </a:r>
            <a:r>
              <a:rPr lang="he-IL" sz="3200" dirty="0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626852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15206" y="115439"/>
            <a:ext cx="11160000" cy="720000"/>
          </a:xfrm>
        </p:spPr>
        <p:txBody>
          <a:bodyPr/>
          <a:lstStyle/>
          <a:p>
            <a:r>
              <a:rPr lang="he-IL" sz="3200" dirty="0">
                <a:solidFill>
                  <a:srgbClr val="192A72"/>
                </a:solidFill>
              </a:rPr>
              <a:t>גזרת נחי ע"ו</a:t>
            </a:r>
          </a:p>
        </p:txBody>
      </p:sp>
      <p:graphicFrame>
        <p:nvGraphicFramePr>
          <p:cNvPr id="4" name="טבלה 6">
            <a:extLst>
              <a:ext uri="{FF2B5EF4-FFF2-40B4-BE49-F238E27FC236}">
                <a16:creationId xmlns:a16="http://schemas.microsoft.com/office/drawing/2014/main" id="{1411A521-3C3B-4FCF-A7BA-9DB4E09187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4983783"/>
              </p:ext>
            </p:extLst>
          </p:nvPr>
        </p:nvGraphicFramePr>
        <p:xfrm>
          <a:off x="1268282" y="1191951"/>
          <a:ext cx="9653848" cy="3802456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5930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12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70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140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198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1867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8784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</a:pPr>
                      <a:endParaRPr lang="en-US" sz="1800" dirty="0">
                        <a:effectLst/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1500"/>
                        </a:spcBef>
                        <a:spcAft>
                          <a:spcPts val="0"/>
                        </a:spcAft>
                      </a:pPr>
                      <a:r>
                        <a:rPr lang="he-IL" sz="1800" dirty="0"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פָּעַל</a:t>
                      </a:r>
                      <a:endParaRPr lang="en-US" sz="1800" dirty="0"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1500"/>
                        </a:spcBef>
                        <a:spcAft>
                          <a:spcPts val="0"/>
                        </a:spcAft>
                      </a:pPr>
                      <a:r>
                        <a:rPr lang="he-IL" sz="1800" dirty="0"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פָּעַל</a:t>
                      </a:r>
                      <a:endParaRPr lang="en-US" sz="1800" dirty="0"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1500"/>
                        </a:spcBef>
                        <a:spcAft>
                          <a:spcPts val="0"/>
                        </a:spcAft>
                      </a:pPr>
                      <a:r>
                        <a:rPr lang="he-IL" sz="1800"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נִפְעַל</a:t>
                      </a:r>
                      <a:endParaRPr lang="en-US" sz="1800"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1500"/>
                        </a:spcBef>
                        <a:spcAft>
                          <a:spcPts val="0"/>
                        </a:spcAft>
                      </a:pPr>
                      <a:r>
                        <a:rPr lang="he-IL" sz="1800"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הִפְעִיל</a:t>
                      </a:r>
                      <a:endParaRPr lang="en-US" sz="1800"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1500"/>
                        </a:spcBef>
                        <a:spcAft>
                          <a:spcPts val="0"/>
                        </a:spcAft>
                      </a:pPr>
                      <a:r>
                        <a:rPr lang="he-IL" sz="1800"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הֻפְעַל</a:t>
                      </a:r>
                      <a:endParaRPr lang="en-US" sz="1800"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3996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 dirty="0"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שֹׁרֶשׁ</a:t>
                      </a:r>
                      <a:endParaRPr lang="en-US" sz="1800" dirty="0"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 dirty="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גור</a:t>
                      </a:r>
                      <a:endParaRPr lang="en-US" sz="1800" dirty="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 dirty="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שים</a:t>
                      </a:r>
                      <a:endParaRPr lang="en-US" sz="1800" dirty="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כון</a:t>
                      </a:r>
                      <a:endParaRPr lang="en-US" sz="180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בין</a:t>
                      </a:r>
                      <a:endParaRPr lang="en-US" sz="180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קום</a:t>
                      </a:r>
                      <a:endParaRPr lang="en-US" sz="180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3996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 dirty="0"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שֵׁם פֹּעַל</a:t>
                      </a:r>
                      <a:endParaRPr lang="en-US" sz="1800" dirty="0"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לָגוּר</a:t>
                      </a:r>
                      <a:endParaRPr lang="en-US" sz="180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 dirty="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לָשִׂים</a:t>
                      </a:r>
                      <a:endParaRPr lang="en-US" sz="1800" dirty="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לְהִכּוֹן</a:t>
                      </a:r>
                      <a:endParaRPr lang="en-US" sz="180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לְהָבִין</a:t>
                      </a:r>
                      <a:endParaRPr lang="en-US" sz="180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</a:pPr>
                      <a:endParaRPr lang="en-US" sz="180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3996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 dirty="0"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עָבַר /אני</a:t>
                      </a:r>
                      <a:endParaRPr lang="en-US" sz="1800" dirty="0"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גַּרְתִּי</a:t>
                      </a:r>
                      <a:endParaRPr lang="en-US" sz="180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 dirty="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שַׂמְתִּי</a:t>
                      </a:r>
                      <a:endParaRPr lang="en-US" sz="1800" dirty="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 dirty="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נְכוּנוֹתִי</a:t>
                      </a:r>
                      <a:endParaRPr lang="en-US" sz="1800" dirty="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הֵבַנְתִּי</a:t>
                      </a:r>
                      <a:endParaRPr lang="en-US" sz="180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הוּקַמְתִּי</a:t>
                      </a:r>
                      <a:endParaRPr lang="en-US" sz="180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3996"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אתה </a:t>
                      </a:r>
                      <a:endParaRPr lang="en-US" sz="1800" dirty="0"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גַּרְתָּ</a:t>
                      </a:r>
                      <a:endParaRPr lang="en-US" sz="180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שַׂמְתָּ</a:t>
                      </a:r>
                      <a:endParaRPr lang="en-US" sz="180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 dirty="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נְכוּנוֹתָ</a:t>
                      </a:r>
                      <a:endParaRPr lang="en-US" sz="1800" dirty="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הֵבַנְתָּ</a:t>
                      </a:r>
                      <a:endParaRPr lang="en-US" sz="180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 dirty="0" err="1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הוּקַמְת</a:t>
                      </a:r>
                      <a:r>
                        <a:rPr lang="he-IL" sz="1800" dirty="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ָּ</a:t>
                      </a:r>
                      <a:endParaRPr lang="en-US" sz="1800" dirty="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3996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 dirty="0"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הוֹוֶה</a:t>
                      </a:r>
                      <a:endParaRPr lang="en-US" sz="1800" dirty="0"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גָּר</a:t>
                      </a:r>
                      <a:endParaRPr lang="en-US" sz="180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שָׂם</a:t>
                      </a:r>
                      <a:endParaRPr lang="en-US" sz="180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 dirty="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נָכוֹן</a:t>
                      </a:r>
                      <a:endParaRPr lang="en-US" sz="1800" dirty="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מֵבִין</a:t>
                      </a:r>
                      <a:endParaRPr lang="en-US" sz="180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מוּקָם</a:t>
                      </a:r>
                      <a:endParaRPr lang="en-US" sz="180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3996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</a:pPr>
                      <a:endParaRPr lang="en-US" sz="1800" dirty="0">
                        <a:effectLst/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גָּרָה</a:t>
                      </a:r>
                      <a:endParaRPr lang="en-US" sz="180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שָׂמָה</a:t>
                      </a:r>
                      <a:endParaRPr lang="en-US" sz="180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נְכוֹנָה</a:t>
                      </a:r>
                      <a:endParaRPr lang="en-US" sz="180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 dirty="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מְבִינָה</a:t>
                      </a:r>
                      <a:endParaRPr lang="en-US" sz="1800" dirty="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מוּקֶמֶת</a:t>
                      </a:r>
                      <a:endParaRPr lang="en-US" sz="180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3996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</a:pPr>
                      <a:endParaRPr lang="en-US" sz="1800" dirty="0">
                        <a:effectLst/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 dirty="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גָּרִים</a:t>
                      </a:r>
                      <a:endParaRPr lang="en-US" sz="1800" dirty="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 dirty="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שָׂמִים</a:t>
                      </a:r>
                      <a:endParaRPr lang="en-US" sz="1800" dirty="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נְכוֹנִים</a:t>
                      </a:r>
                      <a:endParaRPr lang="en-US" sz="180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 dirty="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מְבִינִים</a:t>
                      </a:r>
                      <a:endParaRPr lang="en-US" sz="1800" dirty="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מוּקָמִים</a:t>
                      </a:r>
                      <a:endParaRPr lang="en-US" sz="180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3996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</a:pPr>
                      <a:endParaRPr lang="en-US" sz="1800" dirty="0">
                        <a:effectLst/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גָּרוֹת</a:t>
                      </a:r>
                      <a:endParaRPr lang="en-US" sz="180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 dirty="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שָׂמוֹת</a:t>
                      </a:r>
                      <a:endParaRPr lang="en-US" sz="1800" dirty="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נְכוֹנוֹת</a:t>
                      </a:r>
                      <a:endParaRPr lang="en-US" sz="180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 dirty="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מְבִינוֹת</a:t>
                      </a:r>
                      <a:endParaRPr lang="en-US" sz="1800" dirty="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מוּקָמוֹת</a:t>
                      </a:r>
                      <a:endParaRPr lang="en-US" sz="180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3996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 dirty="0"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עָתִיד</a:t>
                      </a:r>
                      <a:endParaRPr lang="en-US" sz="1800" dirty="0"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אָגוּר</a:t>
                      </a:r>
                      <a:endParaRPr lang="en-US" sz="180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אָשִׂים</a:t>
                      </a:r>
                      <a:endParaRPr lang="en-US" sz="180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אֶכּוֹן</a:t>
                      </a:r>
                      <a:endParaRPr lang="en-US" sz="180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 dirty="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אָבִין</a:t>
                      </a:r>
                      <a:endParaRPr lang="en-US" sz="1800" dirty="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 dirty="0" err="1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אוּקַם</a:t>
                      </a:r>
                      <a:endParaRPr lang="en-US" sz="1800" dirty="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3996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</a:pPr>
                      <a:endParaRPr lang="en-US" sz="1800">
                        <a:effectLst/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תָּגוּר</a:t>
                      </a:r>
                      <a:endParaRPr lang="en-US" sz="180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תָּשִׂים</a:t>
                      </a:r>
                      <a:endParaRPr lang="en-US" sz="180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תִּכּוֹן</a:t>
                      </a:r>
                      <a:endParaRPr lang="en-US" sz="180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תָּבִין</a:t>
                      </a:r>
                      <a:endParaRPr lang="en-US" sz="180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 dirty="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תּוּקַם</a:t>
                      </a:r>
                      <a:endParaRPr lang="en-US" sz="1800" dirty="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3996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</a:pPr>
                      <a:endParaRPr lang="en-US" sz="1800">
                        <a:effectLst/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נָגוּר</a:t>
                      </a:r>
                      <a:endParaRPr lang="en-US" sz="180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נָשִׂים</a:t>
                      </a:r>
                      <a:endParaRPr lang="en-US" sz="180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נִכּוֹן</a:t>
                      </a:r>
                      <a:endParaRPr lang="en-US" sz="180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נָבִין</a:t>
                      </a:r>
                      <a:endParaRPr lang="en-US" sz="180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 dirty="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נוּקַם</a:t>
                      </a:r>
                      <a:endParaRPr lang="en-US" sz="1800" dirty="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3996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</a:pPr>
                      <a:endParaRPr lang="en-US" sz="1800">
                        <a:effectLst/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 dirty="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יָגוּרוּ</a:t>
                      </a:r>
                      <a:endParaRPr lang="en-US" sz="1800" dirty="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 dirty="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יָשִׂימוּ</a:t>
                      </a:r>
                      <a:endParaRPr lang="en-US" sz="1800" dirty="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 dirty="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יִכּוֹנוּ</a:t>
                      </a:r>
                      <a:endParaRPr lang="en-US" sz="1800" dirty="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 dirty="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יָבִינוּ</a:t>
                      </a:r>
                      <a:endParaRPr lang="en-US" sz="1800" dirty="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 dirty="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יוּקְמוּ</a:t>
                      </a:r>
                      <a:endParaRPr lang="en-US" sz="1800" dirty="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68179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15206" y="115439"/>
            <a:ext cx="11160000" cy="720000"/>
          </a:xfrm>
        </p:spPr>
        <p:txBody>
          <a:bodyPr/>
          <a:lstStyle/>
          <a:p>
            <a:r>
              <a:rPr lang="he-IL" sz="3200" dirty="0">
                <a:solidFill>
                  <a:srgbClr val="192A72"/>
                </a:solidFill>
              </a:rPr>
              <a:t>גזרת נחי ל"ה</a:t>
            </a:r>
          </a:p>
        </p:txBody>
      </p:sp>
      <p:graphicFrame>
        <p:nvGraphicFramePr>
          <p:cNvPr id="5" name="טבלה 5">
            <a:extLst>
              <a:ext uri="{FF2B5EF4-FFF2-40B4-BE49-F238E27FC236}">
                <a16:creationId xmlns:a16="http://schemas.microsoft.com/office/drawing/2014/main" id="{8C243296-CBB7-447C-86D6-A3F174FCAE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6162365"/>
              </p:ext>
            </p:extLst>
          </p:nvPr>
        </p:nvGraphicFramePr>
        <p:xfrm>
          <a:off x="977295" y="1162306"/>
          <a:ext cx="10235822" cy="4147481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255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77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02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78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8287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2608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0015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9522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12256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</a:pPr>
                      <a:endParaRPr lang="en-US" sz="1800" dirty="0">
                        <a:effectLst/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1500"/>
                        </a:spcBef>
                        <a:spcAft>
                          <a:spcPts val="0"/>
                        </a:spcAft>
                      </a:pPr>
                      <a:r>
                        <a:rPr lang="he-IL" sz="1800" dirty="0"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פָּעַל</a:t>
                      </a:r>
                      <a:endParaRPr lang="en-US" sz="1800" dirty="0"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1500"/>
                        </a:spcBef>
                        <a:spcAft>
                          <a:spcPts val="0"/>
                        </a:spcAft>
                      </a:pPr>
                      <a:r>
                        <a:rPr lang="he-IL" sz="1800" dirty="0"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נִפְעַל</a:t>
                      </a:r>
                      <a:endParaRPr lang="en-US" sz="1800" dirty="0"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1500"/>
                        </a:spcBef>
                        <a:spcAft>
                          <a:spcPts val="0"/>
                        </a:spcAft>
                      </a:pPr>
                      <a:r>
                        <a:rPr lang="he-IL" sz="1800"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פִּעֵל</a:t>
                      </a:r>
                      <a:endParaRPr lang="en-US" sz="1800"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1500"/>
                        </a:spcBef>
                        <a:spcAft>
                          <a:spcPts val="0"/>
                        </a:spcAft>
                      </a:pPr>
                      <a:r>
                        <a:rPr lang="he-IL" sz="1800"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פֻּעַל</a:t>
                      </a:r>
                      <a:endParaRPr lang="en-US" sz="1800"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1500"/>
                        </a:spcBef>
                        <a:spcAft>
                          <a:spcPts val="0"/>
                        </a:spcAft>
                      </a:pPr>
                      <a:r>
                        <a:rPr lang="he-IL" sz="1800"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הִתְפַּעֵל</a:t>
                      </a:r>
                      <a:endParaRPr lang="en-US" sz="1800"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1500"/>
                        </a:spcBef>
                        <a:spcAft>
                          <a:spcPts val="0"/>
                        </a:spcAft>
                      </a:pPr>
                      <a:r>
                        <a:rPr lang="he-IL" sz="1800"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הִפְעִיל</a:t>
                      </a:r>
                      <a:endParaRPr lang="en-US" sz="1800"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1500"/>
                        </a:spcBef>
                        <a:spcAft>
                          <a:spcPts val="0"/>
                        </a:spcAft>
                      </a:pPr>
                      <a:r>
                        <a:rPr lang="he-IL" sz="1800"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הֻפְעַל</a:t>
                      </a:r>
                      <a:endParaRPr lang="en-US" sz="1800"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7325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 dirty="0"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שֹׁרֶשׁ</a:t>
                      </a:r>
                      <a:endParaRPr lang="en-US" sz="1800" dirty="0"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קנה</a:t>
                      </a:r>
                      <a:endParaRPr lang="en-US" sz="180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בנה</a:t>
                      </a:r>
                      <a:endParaRPr lang="en-US" sz="180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חכה</a:t>
                      </a:r>
                      <a:endParaRPr lang="en-US" sz="180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צוה</a:t>
                      </a:r>
                      <a:endParaRPr lang="en-US" sz="180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גלה</a:t>
                      </a:r>
                      <a:endParaRPr lang="en-US" sz="180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פנה</a:t>
                      </a:r>
                      <a:endParaRPr lang="en-US" sz="180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שוה</a:t>
                      </a:r>
                      <a:endParaRPr lang="en-US" sz="180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7325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שֵׁם פֹּעַל</a:t>
                      </a:r>
                      <a:endParaRPr lang="en-US" sz="1800"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 dirty="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לִקְנוֹת</a:t>
                      </a:r>
                      <a:endParaRPr lang="en-US" sz="1800" dirty="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לְהִבָּנוֹת</a:t>
                      </a:r>
                      <a:endParaRPr lang="en-US" sz="180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לְחַכּוֹת</a:t>
                      </a:r>
                      <a:endParaRPr lang="en-US" sz="180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</a:pPr>
                      <a:endParaRPr lang="en-US" sz="180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לְהִתְגַּלּוֹת</a:t>
                      </a:r>
                      <a:endParaRPr lang="en-US" sz="180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לְהַפְנוֹת</a:t>
                      </a:r>
                      <a:endParaRPr lang="en-US" sz="180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</a:pPr>
                      <a:endParaRPr lang="en-US" sz="180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7325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עָבַר</a:t>
                      </a:r>
                      <a:endParaRPr lang="en-US" sz="1800"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קָנִיתִי</a:t>
                      </a:r>
                      <a:endParaRPr lang="en-US" sz="180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 dirty="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נִבְנֵיתִי</a:t>
                      </a:r>
                      <a:endParaRPr lang="en-US" sz="1800" dirty="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חִכִּיתִי</a:t>
                      </a:r>
                      <a:endParaRPr lang="en-US" sz="180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צֻוֵּיתִי</a:t>
                      </a:r>
                      <a:endParaRPr lang="en-US" sz="180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הִתְגַּלֵיתִי</a:t>
                      </a:r>
                      <a:endParaRPr lang="en-US" sz="180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הִפְנֵיתִי</a:t>
                      </a:r>
                      <a:endParaRPr lang="en-US" sz="180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 dirty="0" err="1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הֻשְׁוֵיתִי</a:t>
                      </a:r>
                      <a:endParaRPr lang="en-US" sz="1800" dirty="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7325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</a:pPr>
                      <a:endParaRPr lang="en-US" sz="1800" dirty="0">
                        <a:effectLst/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 dirty="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קָנְתָה</a:t>
                      </a:r>
                      <a:endParaRPr lang="en-US" sz="1800" dirty="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 dirty="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נִבְנְתָה</a:t>
                      </a:r>
                      <a:endParaRPr lang="en-US" sz="1800" dirty="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 dirty="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חִכְּתָה</a:t>
                      </a:r>
                      <a:endParaRPr lang="en-US" sz="1800" dirty="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 dirty="0" err="1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צֻוְּתָה</a:t>
                      </a:r>
                      <a:endParaRPr lang="en-US" sz="1800" dirty="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 dirty="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הִתְגַּלְּתָה</a:t>
                      </a:r>
                      <a:endParaRPr lang="en-US" sz="1800" dirty="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 dirty="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הִפְנְתָה</a:t>
                      </a:r>
                      <a:endParaRPr lang="en-US" sz="1800" dirty="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הֻשְׁוְתָה</a:t>
                      </a:r>
                      <a:endParaRPr lang="en-US" sz="180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7325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</a:pPr>
                      <a:endParaRPr lang="en-US" sz="1800">
                        <a:effectLst/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קָנִינוּ</a:t>
                      </a:r>
                      <a:endParaRPr lang="en-US" sz="180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נִבְנֵינוּ</a:t>
                      </a:r>
                      <a:endParaRPr lang="en-US" sz="180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 dirty="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חִכִּינוּ</a:t>
                      </a:r>
                      <a:endParaRPr lang="en-US" sz="1800" dirty="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 dirty="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צֻוֵּינוּ</a:t>
                      </a:r>
                      <a:endParaRPr lang="en-US" sz="1800" dirty="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הִתְגַּלֵּינו</a:t>
                      </a:r>
                      <a:endParaRPr lang="en-US" sz="180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הִפְנֵינוּ</a:t>
                      </a:r>
                      <a:endParaRPr lang="en-US" sz="180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הֻשְׁוֵינוּ</a:t>
                      </a:r>
                      <a:endParaRPr lang="en-US" sz="180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7325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</a:pPr>
                      <a:endParaRPr lang="en-US" sz="1800" dirty="0">
                        <a:effectLst/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קָנוּ</a:t>
                      </a:r>
                      <a:endParaRPr lang="en-US" sz="180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נִבְנוּ</a:t>
                      </a:r>
                      <a:endParaRPr lang="en-US" sz="180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 dirty="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חִכּוּ</a:t>
                      </a:r>
                      <a:endParaRPr lang="en-US" sz="1800" dirty="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 dirty="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צֻוּוּ</a:t>
                      </a:r>
                      <a:endParaRPr lang="en-US" sz="1800" dirty="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 dirty="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הִתְגַּלּוּ</a:t>
                      </a:r>
                      <a:endParaRPr lang="en-US" sz="1800" dirty="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הִפְנוּ</a:t>
                      </a:r>
                      <a:endParaRPr lang="en-US" sz="180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 dirty="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הֻשְׁווּ</a:t>
                      </a:r>
                      <a:endParaRPr lang="en-US" sz="1800" dirty="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7325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הוֹוֶה</a:t>
                      </a:r>
                      <a:endParaRPr lang="en-US" sz="1800"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קוֹנֶה</a:t>
                      </a:r>
                      <a:endParaRPr lang="en-US" sz="180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 dirty="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נִבְנֶה</a:t>
                      </a:r>
                      <a:endParaRPr lang="en-US" sz="1800" dirty="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מְחַכֶּה</a:t>
                      </a:r>
                      <a:endParaRPr lang="en-US" sz="180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מְצֻוֶּה</a:t>
                      </a:r>
                      <a:endParaRPr lang="en-US" sz="180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 dirty="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מִתְגַּלֶּה</a:t>
                      </a:r>
                      <a:endParaRPr lang="en-US" sz="1800" dirty="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מַפְנֶה</a:t>
                      </a:r>
                      <a:endParaRPr lang="en-US" sz="180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מֻשְׁוֶה</a:t>
                      </a:r>
                      <a:endParaRPr lang="en-US" sz="180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7325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</a:pPr>
                      <a:endParaRPr lang="en-US" sz="1800">
                        <a:effectLst/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קוֹנִים</a:t>
                      </a:r>
                      <a:endParaRPr lang="en-US" sz="180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נִבְנִים</a:t>
                      </a:r>
                      <a:endParaRPr lang="en-US" sz="180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מְחַכִּים</a:t>
                      </a:r>
                      <a:endParaRPr lang="en-US" sz="180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מְצֻוִּים</a:t>
                      </a:r>
                      <a:endParaRPr lang="en-US" sz="180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מִתְגַּלִּים</a:t>
                      </a:r>
                      <a:endParaRPr lang="en-US" sz="180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 dirty="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מַפְנִים</a:t>
                      </a:r>
                      <a:endParaRPr lang="en-US" sz="1800" dirty="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מֻשְׁוִים</a:t>
                      </a:r>
                      <a:endParaRPr lang="en-US" sz="180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7325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</a:pPr>
                      <a:endParaRPr lang="en-US" sz="1800">
                        <a:effectLst/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קוֹנוֹת</a:t>
                      </a:r>
                      <a:endParaRPr lang="en-US" sz="180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נִבְנוֹת</a:t>
                      </a:r>
                      <a:endParaRPr lang="en-US" sz="180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מְחַכּוֹת</a:t>
                      </a:r>
                      <a:endParaRPr lang="en-US" sz="180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מְצֻוּוֹת</a:t>
                      </a:r>
                      <a:endParaRPr lang="en-US" sz="180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מִתְגַּלּוֹת</a:t>
                      </a:r>
                      <a:endParaRPr lang="en-US" sz="180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 dirty="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מַפְנוֹת</a:t>
                      </a:r>
                      <a:endParaRPr lang="en-US" sz="1800" dirty="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מֻשְׁוֹות</a:t>
                      </a:r>
                      <a:endParaRPr lang="en-US" sz="180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7325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עָתִיד</a:t>
                      </a:r>
                      <a:endParaRPr lang="en-US" sz="1800"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אֶקְנֶה</a:t>
                      </a:r>
                      <a:endParaRPr lang="en-US" sz="180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אֶבָּנֶה</a:t>
                      </a:r>
                      <a:endParaRPr lang="en-US" sz="180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אֲחַכֶּה</a:t>
                      </a:r>
                      <a:endParaRPr lang="en-US" sz="180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אֲצֻוֶּה</a:t>
                      </a:r>
                      <a:endParaRPr lang="en-US" sz="180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אֶתְגַּלֶּה</a:t>
                      </a:r>
                      <a:endParaRPr lang="en-US" sz="180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 dirty="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אַפְנֶה</a:t>
                      </a:r>
                      <a:endParaRPr lang="en-US" sz="1800" dirty="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אֻשְׁוֶה</a:t>
                      </a:r>
                      <a:endParaRPr lang="en-US" sz="180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7325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</a:pPr>
                      <a:endParaRPr lang="en-US" sz="1800">
                        <a:effectLst/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תִּקְנֶה</a:t>
                      </a:r>
                      <a:endParaRPr lang="en-US" sz="180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תִּבָּנֶה</a:t>
                      </a:r>
                      <a:endParaRPr lang="en-US" sz="180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תְּחַכֶּה</a:t>
                      </a:r>
                      <a:endParaRPr lang="en-US" sz="180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תְּצֻוֶּה</a:t>
                      </a:r>
                      <a:endParaRPr lang="en-US" sz="180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תִּתְגַלֶּה</a:t>
                      </a:r>
                      <a:endParaRPr lang="en-US" sz="180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 dirty="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תַּפְנֶה</a:t>
                      </a:r>
                      <a:endParaRPr lang="en-US" sz="1800" dirty="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 dirty="0" err="1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תֻּשְׁוֶה</a:t>
                      </a:r>
                      <a:endParaRPr lang="en-US" sz="1800" dirty="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7325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</a:pPr>
                      <a:endParaRPr lang="en-US" sz="1800">
                        <a:effectLst/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תִּקְנִי</a:t>
                      </a:r>
                      <a:endParaRPr lang="en-US" sz="180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תִּבָּנִי</a:t>
                      </a:r>
                      <a:endParaRPr lang="en-US" sz="180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תְּחַכִּי</a:t>
                      </a:r>
                      <a:endParaRPr lang="en-US" sz="180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תְּצֻוִּי</a:t>
                      </a:r>
                      <a:endParaRPr lang="en-US" sz="180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תִּתְגַּלִי</a:t>
                      </a:r>
                      <a:endParaRPr lang="en-US" sz="180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תַּפְנִי</a:t>
                      </a:r>
                      <a:endParaRPr lang="en-US" sz="180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 dirty="0" err="1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תֻּשְׁוִי</a:t>
                      </a:r>
                      <a:endParaRPr lang="en-US" sz="1800" dirty="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7325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</a:pPr>
                      <a:endParaRPr lang="en-US" sz="1800">
                        <a:effectLst/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 dirty="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תִּקְנוּ</a:t>
                      </a:r>
                      <a:endParaRPr lang="en-US" sz="1800" dirty="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 dirty="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תִּבָּנוּ</a:t>
                      </a:r>
                      <a:endParaRPr lang="en-US" sz="1800" dirty="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 dirty="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תְּחַכּוּ</a:t>
                      </a:r>
                      <a:endParaRPr lang="en-US" sz="1800" dirty="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 dirty="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תְּצֻוּוּ</a:t>
                      </a:r>
                      <a:endParaRPr lang="en-US" sz="1800" dirty="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 dirty="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תִּתְגַּלוּ</a:t>
                      </a:r>
                      <a:endParaRPr lang="en-US" sz="1800" dirty="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 dirty="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תַּפְנוּ</a:t>
                      </a:r>
                      <a:endParaRPr lang="en-US" sz="1800" dirty="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he-IL" sz="1800" dirty="0">
                          <a:solidFill>
                            <a:srgbClr val="192A72"/>
                          </a:solidFill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תֻּשְׁווּ</a:t>
                      </a:r>
                      <a:endParaRPr lang="en-US" sz="1800" dirty="0">
                        <a:solidFill>
                          <a:srgbClr val="192A72"/>
                        </a:solidFill>
                        <a:effectLst/>
                        <a:latin typeface="Varela Round" panose="00000500000000000000" pitchFamily="2" charset="-79"/>
                        <a:ea typeface="Calibri" panose="020F0502020204030204" pitchFamily="34" charset="0"/>
                        <a:cs typeface="Varela Round" panose="00000500000000000000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74016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4">
            <a:extLst>
              <a:ext uri="{FF2B5EF4-FFF2-40B4-BE49-F238E27FC236}">
                <a16:creationId xmlns:a16="http://schemas.microsoft.com/office/drawing/2014/main" id="{0CE4F04B-0390-4A0D-A5AB-A11EEE05312A}"/>
              </a:ext>
            </a:extLst>
          </p:cNvPr>
          <p:cNvSpPr/>
          <p:nvPr/>
        </p:nvSpPr>
        <p:spPr>
          <a:xfrm>
            <a:off x="-1139482" y="1236342"/>
            <a:ext cx="12773466" cy="55668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e-IL" dirty="0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שורשים בגזרה זו כגון : </a:t>
            </a:r>
            <a:r>
              <a:rPr lang="he-IL" dirty="0" err="1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ק.נ.י</a:t>
            </a:r>
            <a:r>
              <a:rPr lang="he-IL" dirty="0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/ה   , </a:t>
            </a:r>
            <a:r>
              <a:rPr lang="he-IL" dirty="0" err="1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ט.ע.י</a:t>
            </a:r>
            <a:r>
              <a:rPr lang="he-IL" dirty="0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/ה , </a:t>
            </a:r>
            <a:r>
              <a:rPr lang="he-IL" dirty="0" err="1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ז.כ.י</a:t>
            </a:r>
            <a:r>
              <a:rPr lang="he-IL" dirty="0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 /ה  , </a:t>
            </a:r>
            <a:r>
              <a:rPr lang="he-IL" dirty="0" err="1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מ.צ.י</a:t>
            </a:r>
            <a:r>
              <a:rPr lang="he-IL" dirty="0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./ה   , </a:t>
            </a:r>
            <a:r>
              <a:rPr lang="he-IL" dirty="0" err="1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צ.פ.י</a:t>
            </a:r>
            <a:r>
              <a:rPr lang="he-IL" dirty="0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 /ה   , </a:t>
            </a:r>
            <a:r>
              <a:rPr lang="he-IL" dirty="0" err="1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ש.נ.י</a:t>
            </a:r>
            <a:r>
              <a:rPr lang="he-IL" dirty="0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 /ה  , </a:t>
            </a:r>
            <a:r>
              <a:rPr lang="he-IL" dirty="0" err="1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ב.נ.י</a:t>
            </a:r>
            <a:r>
              <a:rPr lang="he-IL" dirty="0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 /ה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he-IL" dirty="0">
              <a:solidFill>
                <a:srgbClr val="192A72"/>
              </a:solidFill>
              <a:latin typeface="Varela Round" panose="00000500000000000000" pitchFamily="2" charset="-79"/>
              <a:ea typeface="Calibri" panose="020F0502020204030204" pitchFamily="34" charset="0"/>
              <a:cs typeface="Varela Round" panose="00000500000000000000" pitchFamily="2" charset="-79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e-IL" dirty="0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לה"פ בגזרה זו היא י או ה . בסוף המילה לרוב נראה ה באמצע המילה נראה </a:t>
            </a:r>
            <a:r>
              <a:rPr lang="he-IL" dirty="0" err="1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י'.ה</a:t>
            </a:r>
            <a:r>
              <a:rPr lang="he-IL" dirty="0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  י- היא המקורית 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e-IL" dirty="0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הסימן המובהק לגזרה זו הוא סיומה </a:t>
            </a:r>
            <a:r>
              <a:rPr lang="en-US" dirty="0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X</a:t>
            </a:r>
            <a:r>
              <a:rPr lang="he-IL" dirty="0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ָה בצורת עבר נסתר בכל הבניינים ,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e-IL" dirty="0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לכן כדי לזהות את השורש יש להטות את הפועל לנסתר בעבר 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e-IL" dirty="0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יש לשים לב לצורות הבאות 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he-IL" dirty="0">
              <a:solidFill>
                <a:srgbClr val="192A72"/>
              </a:solidFill>
              <a:latin typeface="Varela Round" panose="00000500000000000000" pitchFamily="2" charset="-79"/>
              <a:ea typeface="Calibri" panose="020F0502020204030204" pitchFamily="34" charset="0"/>
              <a:cs typeface="Varela Round" panose="00000500000000000000" pitchFamily="2" charset="-79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e-IL" dirty="0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הורי </a:t>
            </a:r>
            <a:r>
              <a:rPr lang="he-IL" b="1" dirty="0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מַלְאִים</a:t>
            </a:r>
            <a:r>
              <a:rPr lang="he-IL" dirty="0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 אותי בשאלותיהם . שורש  </a:t>
            </a:r>
            <a:r>
              <a:rPr lang="he-IL" dirty="0" err="1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ל.א.ה</a:t>
            </a:r>
            <a:r>
              <a:rPr lang="he-IL" dirty="0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 /י  גזרת נחי ל"י /ה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e-IL" dirty="0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הממשל </a:t>
            </a:r>
            <a:r>
              <a:rPr lang="he-IL" b="1" dirty="0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מַלְאִים</a:t>
            </a:r>
            <a:r>
              <a:rPr lang="he-IL" dirty="0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 אדמות ליד חוף עתלית שורש </a:t>
            </a:r>
            <a:r>
              <a:rPr lang="he-IL" dirty="0" err="1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ל.א.מ</a:t>
            </a:r>
            <a:r>
              <a:rPr lang="he-IL" dirty="0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 מגזרת השלמים 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e-IL" dirty="0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האומה  שָׁב</a:t>
            </a:r>
            <a:r>
              <a:rPr lang="he-IL" b="1" dirty="0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ְתָה </a:t>
            </a:r>
            <a:r>
              <a:rPr lang="he-IL" dirty="0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ביום הבירות   שורש  </a:t>
            </a:r>
            <a:r>
              <a:rPr lang="he-IL" dirty="0" err="1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ש.ב.ת</a:t>
            </a:r>
            <a:r>
              <a:rPr lang="he-IL" dirty="0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 גזרת השלמים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e-IL" dirty="0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תכנית הטלוויזיה שָׁ</a:t>
            </a:r>
            <a:r>
              <a:rPr lang="he-IL" b="1" dirty="0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בְתָה</a:t>
            </a:r>
            <a:r>
              <a:rPr lang="he-IL" dirty="0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 את לבי שורש </a:t>
            </a:r>
            <a:r>
              <a:rPr lang="he-IL" dirty="0" err="1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ש.ב.י</a:t>
            </a:r>
            <a:r>
              <a:rPr lang="he-IL" dirty="0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 /ה  גזרת ל"י /ה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he-IL" dirty="0">
              <a:solidFill>
                <a:srgbClr val="192A72"/>
              </a:solidFill>
              <a:latin typeface="Varela Round" panose="00000500000000000000" pitchFamily="2" charset="-79"/>
              <a:ea typeface="Calibri" panose="020F0502020204030204" pitchFamily="34" charset="0"/>
              <a:cs typeface="Varela Round" panose="00000500000000000000" pitchFamily="2" charset="-79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he-IL" dirty="0">
              <a:solidFill>
                <a:srgbClr val="192A72"/>
              </a:solidFill>
              <a:latin typeface="Varela Round" panose="00000500000000000000" pitchFamily="2" charset="-79"/>
              <a:ea typeface="Calibri" panose="020F0502020204030204" pitchFamily="34" charset="0"/>
              <a:cs typeface="Varela Round" panose="00000500000000000000" pitchFamily="2" charset="-79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he-IL" dirty="0">
              <a:solidFill>
                <a:srgbClr val="192A72"/>
              </a:solidFill>
              <a:latin typeface="Varela Round" panose="00000500000000000000" pitchFamily="2" charset="-79"/>
              <a:ea typeface="Calibri" panose="020F0502020204030204" pitchFamily="34" charset="0"/>
              <a:cs typeface="Varela Round" panose="00000500000000000000" pitchFamily="2" charset="-79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AA6813C-8779-40DD-8214-39C8E265AEF4}"/>
              </a:ext>
            </a:extLst>
          </p:cNvPr>
          <p:cNvSpPr/>
          <p:nvPr/>
        </p:nvSpPr>
        <p:spPr>
          <a:xfrm>
            <a:off x="9198702" y="448501"/>
            <a:ext cx="2435282" cy="6045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he-IL" sz="3200" dirty="0">
                <a:solidFill>
                  <a:srgbClr val="192A72"/>
                </a:solidFill>
                <a:latin typeface="Varela Round" panose="00000500000000000000" pitchFamily="2" charset="-79"/>
                <a:ea typeface="Calibri" panose="020F0502020204030204" pitchFamily="34" charset="0"/>
                <a:cs typeface="Varela Round" panose="00000500000000000000" pitchFamily="2" charset="-79"/>
              </a:rPr>
              <a:t>גזרת נחי ל"ה</a:t>
            </a:r>
          </a:p>
        </p:txBody>
      </p:sp>
      <p:pic>
        <p:nvPicPr>
          <p:cNvPr id="2" name="Graphic 1">
            <a:extLst>
              <a:ext uri="{FF2B5EF4-FFF2-40B4-BE49-F238E27FC236}">
                <a16:creationId xmlns:a16="http://schemas.microsoft.com/office/drawing/2014/main" id="{6DFE612A-E2BF-41CC-97FB-64AD843DD8D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15180" y="3003571"/>
            <a:ext cx="3039269" cy="2378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1889719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1466</TotalTime>
  <Words>1560</Words>
  <Application>Microsoft Office PowerPoint</Application>
  <PresentationFormat>מותאם אישית</PresentationFormat>
  <Paragraphs>452</Paragraphs>
  <Slides>16</Slides>
  <Notes>7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16</vt:i4>
      </vt:variant>
    </vt:vector>
  </HeadingPairs>
  <TitlesOfParts>
    <vt:vector size="21" baseType="lpstr">
      <vt:lpstr>Arial</vt:lpstr>
      <vt:lpstr>Calibri</vt:lpstr>
      <vt:lpstr>Times New Roman</vt:lpstr>
      <vt:lpstr>Varela Round</vt:lpstr>
      <vt:lpstr>ערכת נושא Office</vt:lpstr>
      <vt:lpstr>מערכת שידורים לאומית</vt:lpstr>
      <vt:lpstr>גזרת החסרים והנחים</vt:lpstr>
      <vt:lpstr>מצגת של PowerPoint‏</vt:lpstr>
      <vt:lpstr>מצגת של PowerPoint‏</vt:lpstr>
      <vt:lpstr>מצגת של PowerPoint‏</vt:lpstr>
      <vt:lpstr>מצגת של PowerPoint‏</vt:lpstr>
      <vt:lpstr>גזרת נחי ע"ו</vt:lpstr>
      <vt:lpstr>גזרת נחי ל"ה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user</dc:creator>
  <cp:lastModifiedBy>שני שמלה/Shani Chemla</cp:lastModifiedBy>
  <cp:revision>79</cp:revision>
  <dcterms:created xsi:type="dcterms:W3CDTF">2020-03-15T19:13:03Z</dcterms:created>
  <dcterms:modified xsi:type="dcterms:W3CDTF">2022-01-02T11:03:55Z</dcterms:modified>
</cp:coreProperties>
</file>