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352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263" r:id="rId11"/>
    <p:sldId id="295" r:id="rId12"/>
    <p:sldId id="296" r:id="rId13"/>
    <p:sldId id="297" r:id="rId14"/>
    <p:sldId id="299" r:id="rId15"/>
    <p:sldId id="298" r:id="rId16"/>
    <p:sldId id="351" r:id="rId17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02" y="3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כ"ט/טבת/תשפ"ב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70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590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0286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3326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335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9952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21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כ"ט/טבת/תשפ"ב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כ"ט/טבת/תשפ"ב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3" r:id="rId5"/>
    <p:sldLayoutId id="2147483666" r:id="rId6"/>
    <p:sldLayoutId id="2147483667" r:id="rId7"/>
    <p:sldLayoutId id="214748366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תרגיל  חזרה - גזרת נחים והחסרים</a:t>
            </a:r>
          </a:p>
        </p:txBody>
      </p:sp>
      <p:graphicFrame>
        <p:nvGraphicFramePr>
          <p:cNvPr id="6" name="טבלה 4">
            <a:extLst>
              <a:ext uri="{FF2B5EF4-FFF2-40B4-BE49-F238E27FC236}">
                <a16:creationId xmlns:a16="http://schemas.microsoft.com/office/drawing/2014/main" id="{1DBFBC6F-BB39-4E14-A395-29BA74A19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099671"/>
              </p:ext>
            </p:extLst>
          </p:nvPr>
        </p:nvGraphicFramePr>
        <p:xfrm>
          <a:off x="545910" y="681475"/>
          <a:ext cx="10502640" cy="5191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7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זמן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גזרה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הסופה לא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הוֹתִירָה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דבר באזור הכפרי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לאן אתה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מֵישִׁר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את מבטך ?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נוֹאַשְׁתִּי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מחוסר המעש שלי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הוֹשַׁטְנוּ 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לו יד לשלום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אנו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מוֹקִירִים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מאוד איש זה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אדמות העמק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מוֹרִיקוֹת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באביב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אמיר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מִתְגּוֹרֵר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בכפר מע'אר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אנו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מְכִינִים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כעת שיעורים בבית ספר מקיף ב' מע'אר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עניין זה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נָדוֹשׁ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רבות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אין צורך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לְהָאִיר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חדר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זה במשך היום 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התיירים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הֵמִירוּ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את המטבע בבנק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מדוע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את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נְבוֹכָה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?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הסירה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שָׁטָה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בנחל הירקון 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1A844E8-3A6E-4508-96B2-8DA9E84448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9317480" y="28300"/>
            <a:ext cx="190951" cy="97391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4">
            <a:extLst>
              <a:ext uri="{FF2B5EF4-FFF2-40B4-BE49-F238E27FC236}">
                <a16:creationId xmlns:a16="http://schemas.microsoft.com/office/drawing/2014/main" id="{F4624C17-E63B-4D03-B080-E64A82D35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05657"/>
              </p:ext>
            </p:extLst>
          </p:nvPr>
        </p:nvGraphicFramePr>
        <p:xfrm>
          <a:off x="545910" y="681475"/>
          <a:ext cx="10502640" cy="51918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7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4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זמן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גזרה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הסופה לא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הוֹתִירָה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דבר באזור הכפרי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י.ת.ר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עבר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לאן אתה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מֵישִׁר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את מבטך ?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י.ש.ר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נוֹאַשְׁתִּי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מחוסר המעש שלי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י.א.ש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מדבר/ת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הוֹשַׁטְנוּ 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לו יד לשלום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י.ש.ט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מדברים/</a:t>
                      </a:r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ות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אנו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מוֹקִירִים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מאוד איש זה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י.ק.ר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מדברים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אדמות העמק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מוֹרִיקוֹת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באביב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י.ר.ק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נסתרות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נפי"ו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אמיר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מִתְגּוֹרֵר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בכפר מע'אר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ג.ו.ר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התפעל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נסתר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אנו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מְכִינִים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כעת שיעורים בבית ספר מקיף ב' מע'אר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כ.ו.נ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מדברים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עניין זה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נָדוֹשׁ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רבות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ד.ו.ש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נסתר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אין צורך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לְהָאִיר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חדר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זה במשך היום 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א.ו.ר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שם פועל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התיירים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הֵמִירוּ</a:t>
                      </a: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 את המטבע בבנק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מ.ו.ר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נסתרים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מדוע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את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נְבוֹכָה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?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ב.ו.כ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נוכחת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הסירה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שָׁטָה</a:t>
                      </a:r>
                      <a:r>
                        <a:rPr lang="he-IL" baseline="0" dirty="0">
                          <a:solidFill>
                            <a:srgbClr val="192A72"/>
                          </a:solidFill>
                        </a:rPr>
                        <a:t> בנחל הירקון 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</a:rPr>
                        <a:t>ש.ו.ט</a:t>
                      </a:r>
                      <a:endParaRPr lang="he-IL" dirty="0">
                        <a:solidFill>
                          <a:srgbClr val="192A7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נסתרת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</a:rPr>
                        <a:t>נעו"י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8C5311F-E924-4746-86A1-7389CC94B717}"/>
              </a:ext>
            </a:extLst>
          </p:cNvPr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פתרון תרגיל  חזרה - גזרת נחים והחסרים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BD2F98D-163D-475E-BF80-68D2BCB53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8915" y="259404"/>
            <a:ext cx="1170912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3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E5AFF6-1757-4408-B755-2A9CF0169808}"/>
              </a:ext>
            </a:extLst>
          </p:cNvPr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תרגיל  חזרה - גזרת נחים והחסרים</a:t>
            </a:r>
          </a:p>
        </p:txBody>
      </p:sp>
      <p:graphicFrame>
        <p:nvGraphicFramePr>
          <p:cNvPr id="8" name="טבלה 5">
            <a:extLst>
              <a:ext uri="{FF2B5EF4-FFF2-40B4-BE49-F238E27FC236}">
                <a16:creationId xmlns:a16="http://schemas.microsoft.com/office/drawing/2014/main" id="{948D3BCD-487E-41B5-A2DB-EB9FD943C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160292"/>
              </p:ext>
            </p:extLst>
          </p:nvPr>
        </p:nvGraphicFramePr>
        <p:xfrm>
          <a:off x="966716" y="681475"/>
          <a:ext cx="10256979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7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גזרה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איאד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בּוֹנֶה 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בית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תּוֹדֶה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לנו מחר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היא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כִּסְּתָה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עצה במעיל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מבטיו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הֻפְנוּ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לצדדים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הִשְׁרֵיתִי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הכביסה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מספר שעות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יַקְצוּ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לנו חדרים במלון זה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נַעֲלֶה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ירושלים על ראש שמחתנו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רצוני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לִרְאוֹת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זאת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שְׁתוּ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נא משקה זה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E5C61A7-3196-4867-BFAB-07A8C0A647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9317480" y="28300"/>
            <a:ext cx="190951" cy="97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8E897F-0CB2-49D6-ABD3-23CC5346D1C8}"/>
              </a:ext>
            </a:extLst>
          </p:cNvPr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פתרון תרגיל  חזרה - גזרת נחים והחסרים</a:t>
            </a:r>
          </a:p>
        </p:txBody>
      </p:sp>
      <p:graphicFrame>
        <p:nvGraphicFramePr>
          <p:cNvPr id="8" name="טבלה 5">
            <a:extLst>
              <a:ext uri="{FF2B5EF4-FFF2-40B4-BE49-F238E27FC236}">
                <a16:creationId xmlns:a16="http://schemas.microsoft.com/office/drawing/2014/main" id="{E54EBCF8-1497-4A40-9DE5-77089CFBB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150914"/>
              </p:ext>
            </p:extLst>
          </p:nvPr>
        </p:nvGraphicFramePr>
        <p:xfrm>
          <a:off x="966716" y="663368"/>
          <a:ext cx="10256979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7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גזרה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איאד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בּוֹנֶה 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בית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ב.נ.י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תּוֹדֶה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לנו מחר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י.ד.י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היא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כִּסְּתָה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עצה במעיל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כ.ס.י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פיעל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מבטיו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הֻפְנוּ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לצדדים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פ.נ.י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הפועל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הִשְׁרֵיתִי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הכביסה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מספר שעות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ש.ר.י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 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יַקְצוּ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לנו חדרים במלון זה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ק.צ.י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נַעֲלֶה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את ירושלים על ראש שמחתנו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ע.ל.י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רצוני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לִרְאוֹת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זאת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ר.א.י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שְׁתוּ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נא משקה זה</a:t>
                      </a:r>
                      <a:r>
                        <a:rPr lang="he-IL" sz="1800" baseline="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</a:t>
                      </a:r>
                      <a:endParaRPr lang="he-IL" sz="1800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ש.ת.י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/ 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נלי"ה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5" name="Graphic 4">
            <a:extLst>
              <a:ext uri="{FF2B5EF4-FFF2-40B4-BE49-F238E27FC236}">
                <a16:creationId xmlns:a16="http://schemas.microsoft.com/office/drawing/2014/main" id="{93C381C9-22F5-4159-9412-D9E11C7FD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8915" y="259404"/>
            <a:ext cx="1170912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7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C92986-9DB3-4860-8B50-101CB5EE42FE}"/>
              </a:ext>
            </a:extLst>
          </p:cNvPr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תרגיל  חזרה - גזרת נחים והחסרים</a:t>
            </a:r>
          </a:p>
        </p:txBody>
      </p:sp>
      <p:graphicFrame>
        <p:nvGraphicFramePr>
          <p:cNvPr id="8" name="טבלה 5">
            <a:extLst>
              <a:ext uri="{FF2B5EF4-FFF2-40B4-BE49-F238E27FC236}">
                <a16:creationId xmlns:a16="http://schemas.microsoft.com/office/drawing/2014/main" id="{A6C39D91-C35C-40BA-B2A6-35D238DDE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9719"/>
              </p:ext>
            </p:extLst>
          </p:nvPr>
        </p:nvGraphicFramePr>
        <p:xfrm>
          <a:off x="2031736" y="653701"/>
          <a:ext cx="812694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גזרה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אֶצֹּר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הִבִּיט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יַגִּידוּ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יִטֹּש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ׁ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מֻצֶּבֶת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אַצִּית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נִכְּרוּ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צֹר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יִצְּקוּ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יַצִּיגוּ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יֻגַּשׁ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C067B1-CD7C-4D74-9226-2F9A879850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0">
            <a:off x="9317480" y="28300"/>
            <a:ext cx="190951" cy="97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1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17C50B-DBD4-43AF-BE4B-E713072EFB1A}"/>
              </a:ext>
            </a:extLst>
          </p:cNvPr>
          <p:cNvSpPr txBox="1"/>
          <p:nvPr/>
        </p:nvSpPr>
        <p:spPr>
          <a:xfrm>
            <a:off x="-704764" y="96700"/>
            <a:ext cx="13599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פתרון תרגיל  חזרה - גזרת נחים והחסרים</a:t>
            </a:r>
          </a:p>
        </p:txBody>
      </p:sp>
      <p:graphicFrame>
        <p:nvGraphicFramePr>
          <p:cNvPr id="7" name="טבלה 5">
            <a:extLst>
              <a:ext uri="{FF2B5EF4-FFF2-40B4-BE49-F238E27FC236}">
                <a16:creationId xmlns:a16="http://schemas.microsoft.com/office/drawing/2014/main" id="{4873B7EA-60C1-4A6A-B084-9E158769F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29606"/>
              </p:ext>
            </p:extLst>
          </p:nvPr>
        </p:nvGraphicFramePr>
        <p:xfrm>
          <a:off x="2031736" y="653701"/>
          <a:ext cx="812694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5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5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שורש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בניין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chemeClr val="bg1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גזרה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אֶצֹּר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הִבִּיט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נ.ב.ט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חפ"נ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יַגִּידוּ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נ.ג.ד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חפ"נ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יִטֹּש</a:t>
                      </a:r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ׁ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נ.ט.ש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חפ"נ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מֻצֶּבֶת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י.צ.ב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אַצִּית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י.צ.ת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נִכְּרוּ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נ.כ.ר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חפ"נ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צֹר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י.צ.ר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יִצְּקוּ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י.צ.ק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יַצִּיגוּ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י.צ.ג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הפעיל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חפי"צ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b="0" i="0" kern="12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+mn-ea"/>
                          <a:cs typeface="Varela Round" panose="00000500000000000000" pitchFamily="2" charset="-79"/>
                        </a:rPr>
                        <a:t>יֻגַּשׁ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נ.ג.ש</a:t>
                      </a:r>
                      <a:endParaRPr lang="he-IL" dirty="0">
                        <a:solidFill>
                          <a:srgbClr val="192A72"/>
                        </a:solidFill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הופעל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rgbClr val="192A72"/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חפ"נ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BE43C298-9136-4118-A00B-5A10EBC1E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8915" y="259404"/>
            <a:ext cx="1170912" cy="80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5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1EFBF1D5-F181-43F5-80BB-1A1D5BE4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418D3BA0-DD2E-4487-921F-D74941113192}"/>
              </a:ext>
            </a:extLst>
          </p:cNvPr>
          <p:cNvSpPr txBox="1"/>
          <p:nvPr/>
        </p:nvSpPr>
        <p:spPr>
          <a:xfrm>
            <a:off x="647340" y="3016112"/>
            <a:ext cx="11174412" cy="2618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0DDB692-DFB1-454A-B284-7234430EE25A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241424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529" y="1642516"/>
            <a:ext cx="10871177" cy="126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גזרת החסרים והנחים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836038"/>
            <a:ext cx="10872000" cy="703645"/>
          </a:xfrm>
        </p:spPr>
        <p:txBody>
          <a:bodyPr/>
          <a:lstStyle/>
          <a:p>
            <a:r>
              <a:rPr lang="he-IL" dirty="0">
                <a:sym typeface="Varela Round"/>
              </a:rPr>
              <a:t>עברית למגזר הדרוזי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738117" y="3539683"/>
            <a:ext cx="10872000" cy="720000"/>
          </a:xfrm>
        </p:spPr>
        <p:txBody>
          <a:bodyPr/>
          <a:lstStyle/>
          <a:p>
            <a:r>
              <a:rPr lang="he-IL" dirty="0" err="1">
                <a:sym typeface="Varela Round"/>
              </a:rPr>
              <a:t>איאד</a:t>
            </a:r>
            <a:r>
              <a:rPr lang="he-IL" dirty="0">
                <a:sym typeface="Varela Round"/>
              </a:rPr>
              <a:t> </a:t>
            </a:r>
            <a:r>
              <a:rPr lang="he-IL" dirty="0" err="1">
                <a:sym typeface="Varela Round"/>
              </a:rPr>
              <a:t>קיזל</a:t>
            </a:r>
            <a:endParaRPr lang="he-IL" dirty="0">
              <a:latin typeface="Varela Round" panose="00000500000000000000" pitchFamily="2" charset="-79"/>
              <a:cs typeface="Varela Round" panose="00000500000000000000" pitchFamily="2" charset="-79"/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>
            <a:extLst>
              <a:ext uri="{FF2B5EF4-FFF2-40B4-BE49-F238E27FC236}">
                <a16:creationId xmlns:a16="http://schemas.microsoft.com/office/drawing/2014/main" id="{0CE4F04B-0390-4A0D-A5AB-A11EEE05312A}"/>
              </a:ext>
            </a:extLst>
          </p:cNvPr>
          <p:cNvSpPr/>
          <p:nvPr/>
        </p:nvSpPr>
        <p:spPr>
          <a:xfrm>
            <a:off x="-1139482" y="1236342"/>
            <a:ext cx="12773466" cy="3971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לגזרה זאת שייכים שורשים שפה"פ שלהם היא האות נ'.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כאשר פה"פ מנוקדת בשווא נח  היא מידמה לאות שאחריה ובמקומה דגש חזק משלים.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מכיוון שפה"פ חסרה, קוראים לגזרה: חסרי פה"פ נ'.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שורשים כגון: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נ-ס-ק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,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נ-ב-ט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,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נ-ג-ב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,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נ-פ-ק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וכד'.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צורת עבר נסתר של כל בניין בגזרת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חפ"נ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קל: עבר = נָפַל  </a:t>
            </a:r>
            <a:r>
              <a:rPr lang="he-IL" sz="10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,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אבל בעתיד :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יִפֹּל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תהליך היווצרות: 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יִנְפֹל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-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יִפְפֹל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-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יִפֹּל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נִפְעַל: נִתַּק : תהליך היווצרות: נִנְתַק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נִתְתַק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- הידמות מלאה – נִתַּק = התלכדות עיצורים + דגש משלים.</a:t>
            </a:r>
            <a:endParaRPr lang="en-US" sz="10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הִפְעִיל:  הִפִּיל  : תהליך היווצרות: הִנְפִיל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הִפְפִיל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- הידמות מלאה - הִפִּיל= התלכדות עיצורים + דגש משלים.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6813C-8779-40DD-8214-39C8E265AEF4}"/>
              </a:ext>
            </a:extLst>
          </p:cNvPr>
          <p:cNvSpPr/>
          <p:nvPr/>
        </p:nvSpPr>
        <p:spPr>
          <a:xfrm>
            <a:off x="9560980" y="451630"/>
            <a:ext cx="1994457" cy="60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גזרת </a:t>
            </a:r>
            <a:r>
              <a:rPr lang="he-IL" sz="3200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חפ"נ</a:t>
            </a:r>
            <a:endParaRPr lang="en-US" sz="32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86C9B99-C1EF-42FD-90AE-387075DD3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9068" y="1327150"/>
            <a:ext cx="1918958" cy="238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3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>
            <a:extLst>
              <a:ext uri="{FF2B5EF4-FFF2-40B4-BE49-F238E27FC236}">
                <a16:creationId xmlns:a16="http://schemas.microsoft.com/office/drawing/2014/main" id="{0CE4F04B-0390-4A0D-A5AB-A11EEE05312A}"/>
              </a:ext>
            </a:extLst>
          </p:cNvPr>
          <p:cNvSpPr/>
          <p:nvPr/>
        </p:nvSpPr>
        <p:spPr>
          <a:xfrm>
            <a:off x="-1139482" y="1236342"/>
            <a:ext cx="12773466" cy="3572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הופעל:  הֻפַּל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תהליך היווצרות:   הֻנְפַל –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הֻפְפַל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= הידמות מלאה - הֻפַּל= התלכדות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עיצורים+דגש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משלים</a:t>
            </a:r>
            <a:endParaRPr lang="en-US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פִּעֵל:  נִתֵּק</a:t>
            </a:r>
            <a:endParaRPr lang="en-US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פֻּעַל:  נֻתַּק</a:t>
            </a:r>
            <a:endParaRPr lang="en-US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בניין הִתְפַּעֵל: הִתְנַתֵּק</a:t>
            </a:r>
            <a:endParaRPr lang="en-US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לסיכום :כאשר פה"פ כלומר מנוקדת בתנועה, היא נשארת, אך כשהיא מנוקדת בשווא נח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(כלומר באפס תנועה), היא מידמה לעיצור שאחריה ומתלכדת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איתו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=הידמות מלאה + התלכדות עיצורים.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התוצאה היא הדגש המשלים.</a:t>
            </a:r>
            <a:endParaRPr lang="en-US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 </a:t>
            </a:r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6813C-8779-40DD-8214-39C8E265AEF4}"/>
              </a:ext>
            </a:extLst>
          </p:cNvPr>
          <p:cNvSpPr/>
          <p:nvPr/>
        </p:nvSpPr>
        <p:spPr>
          <a:xfrm>
            <a:off x="9639527" y="451630"/>
            <a:ext cx="1994457" cy="60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גזרת </a:t>
            </a:r>
            <a:r>
              <a:rPr lang="he-IL" sz="3200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חפ"נ</a:t>
            </a:r>
            <a:endParaRPr lang="en-US" sz="32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151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>
            <a:extLst>
              <a:ext uri="{FF2B5EF4-FFF2-40B4-BE49-F238E27FC236}">
                <a16:creationId xmlns:a16="http://schemas.microsoft.com/office/drawing/2014/main" id="{0CE4F04B-0390-4A0D-A5AB-A11EEE05312A}"/>
              </a:ext>
            </a:extLst>
          </p:cNvPr>
          <p:cNvSpPr/>
          <p:nvPr/>
        </p:nvSpPr>
        <p:spPr>
          <a:xfrm>
            <a:off x="-1139482" y="1236342"/>
            <a:ext cx="12773466" cy="77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מדובר בשבעה שורשים 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לדוגמא : שורש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י.צ.ב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בנין הפעיל היציב  - 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הצציב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-  הִצִּיב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6813C-8779-40DD-8214-39C8E265AEF4}"/>
              </a:ext>
            </a:extLst>
          </p:cNvPr>
          <p:cNvSpPr/>
          <p:nvPr/>
        </p:nvSpPr>
        <p:spPr>
          <a:xfrm>
            <a:off x="9455182" y="451630"/>
            <a:ext cx="2206053" cy="60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גזרת </a:t>
            </a:r>
            <a:r>
              <a:rPr lang="he-IL" sz="3200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חפי"צ</a:t>
            </a:r>
            <a:endParaRPr lang="he-IL" sz="3200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2978B6-3882-42CC-BFBC-B2BE0AB54D67}"/>
              </a:ext>
            </a:extLst>
          </p:cNvPr>
          <p:cNvSpPr/>
          <p:nvPr/>
        </p:nvSpPr>
        <p:spPr>
          <a:xfrm>
            <a:off x="5856491" y="2282021"/>
            <a:ext cx="1906291" cy="380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התלכדות עיצורים</a:t>
            </a:r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E72ACCD-AD5C-4B8F-8113-03F0EE577C38}"/>
              </a:ext>
            </a:extLst>
          </p:cNvPr>
          <p:cNvSpPr/>
          <p:nvPr/>
        </p:nvSpPr>
        <p:spPr>
          <a:xfrm rot="16200000">
            <a:off x="6661999" y="2039133"/>
            <a:ext cx="269875" cy="215900"/>
          </a:xfrm>
          <a:prstGeom prst="rightArrow">
            <a:avLst>
              <a:gd name="adj1" fmla="val 38235"/>
              <a:gd name="adj2" fmla="val 82353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0157CA21-9891-4552-887D-6FF0BE131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86203"/>
              </p:ext>
            </p:extLst>
          </p:nvPr>
        </p:nvGraphicFramePr>
        <p:xfrm>
          <a:off x="1413888" y="2802699"/>
          <a:ext cx="10269416" cy="2194560"/>
        </p:xfrm>
        <a:graphic>
          <a:graphicData uri="http://schemas.openxmlformats.org/drawingml/2006/table">
            <a:tbl>
              <a:tblPr rtl="1" firstRow="1" firstCol="1" bandRow="1"/>
              <a:tblGrid>
                <a:gridCol w="5134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צורת הפועל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צורת השם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ת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נִצַּת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נפ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'), הִצִּית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הַצָּתָה, מַצֵּת, מַצִּית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ק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יָצַק, יִצֹּק (קל-העביר נוזל מכלי לכלי)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מַצֶּקֶת (כלי להעברת נוזל)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ע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הִצִּיעַ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	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מַצָּע, הֶצֵּעַ, הַצָּעָה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ג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הִצִּיג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'), הֻצַּג (הופ')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הַצָּגָה, 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יִצּוּג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ב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הִצִּיב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'), הֻצַּב (הופ')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מַצָּב, 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נִצָּב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, הַצָּבָה, מַצֵּבָה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י-צ-</a:t>
                      </a:r>
                      <a:r>
                        <a:rPr lang="he-IL" sz="1800" b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ר</a:t>
                      </a: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יָצַר, יִצֹּר (קל), נוֹצַר (גזרת נפו"י)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יְצִירָה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י-ז-ע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: הִזִּיעַ, מַזִּיעַ (</a:t>
                      </a: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הפ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')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ea typeface="Times New Roman" panose="02020603050405020304" pitchFamily="18" charset="0"/>
                          <a:cs typeface="Varela Round" panose="00000500000000000000" pitchFamily="2" charset="-79"/>
                        </a:rPr>
                        <a:t>הַזָּעָה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Times New Roman" panose="02020603050405020304" pitchFamily="18" charset="0"/>
                        <a:cs typeface="Varela Round" panose="00000500000000000000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Graphic 8">
            <a:extLst>
              <a:ext uri="{FF2B5EF4-FFF2-40B4-BE49-F238E27FC236}">
                <a16:creationId xmlns:a16="http://schemas.microsoft.com/office/drawing/2014/main" id="{45A03CE0-95E3-46D4-8DD7-BB9D48E89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3888" y="1061060"/>
            <a:ext cx="1508224" cy="174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9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>
            <a:extLst>
              <a:ext uri="{FF2B5EF4-FFF2-40B4-BE49-F238E27FC236}">
                <a16:creationId xmlns:a16="http://schemas.microsoft.com/office/drawing/2014/main" id="{0CE4F04B-0390-4A0D-A5AB-A11EEE05312A}"/>
              </a:ext>
            </a:extLst>
          </p:cNvPr>
          <p:cNvSpPr/>
          <p:nvPr/>
        </p:nvSpPr>
        <p:spPr>
          <a:xfrm>
            <a:off x="-1139482" y="1236342"/>
            <a:ext cx="12773466" cy="596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שורשים לדוגמא 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י.ר.ק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י.ר.ש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י.ש.ב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י.ל.ד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י.ד.ע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י.ת.ר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י.ש.ר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י.ס.פ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י.ס.ד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י.כ.ח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.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י.ח.ד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י.ש.ב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–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י.א.ש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ועוד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מדובר בקבוצת שורשים שפה"פ שלהם היא י' ,שבמקור הייתה ו'.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כאשר פ' הפועל מנוקדת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בשוא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נח נוצר קושי בהיגוי ,ועל כן פה"פ הופכת לאות נחה (כיווץ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דיפטונג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)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הדבר בא לידי ביטוי בבניינים הפעיל ו הופעל בכל הזמנים ,בבניין נפעל בעבר ובהווה ,וכן בבניין קל בעתיד.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במקומות אלה ה' הפועל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היתה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אמורה להיות מנוקדת בשווא נח ,כיום ברוב השורשים פה"פ היא י'.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הערה : כאשר פ' הפועל בתנועה/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בשוןוא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נע היא תתקיים כמו בגזרת השלמים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דוגמא מגזרת השלמים: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בשורשים :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י.ל.ד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- 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י.ר.ד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-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י.ש.ב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-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י.צ.א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-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י.ח.ד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,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י.ד.ע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תושמט פה"פ בבניין קל בזמן עתיד תֵּדַע).</a:t>
            </a:r>
            <a:endParaRPr lang="he-IL" b="1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י.ר.ד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הִפְעִיל       הוֹרִיד , מוֹרִיד , יוֹרִיד  הוֹרֵד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י.ר.ד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הֻפְעַל      הוּרַד , מוּרָד , יוּרַד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י.ל.ד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נִפְעַל         נוֹלַד , נוֹלָד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הפעיל  הפקיד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 </a:t>
            </a:r>
            <a:endParaRPr lang="he-IL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6813C-8779-40DD-8214-39C8E265AEF4}"/>
              </a:ext>
            </a:extLst>
          </p:cNvPr>
          <p:cNvSpPr/>
          <p:nvPr/>
        </p:nvSpPr>
        <p:spPr>
          <a:xfrm>
            <a:off x="8499793" y="448501"/>
            <a:ext cx="3134191" cy="60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גזרת חסרי  </a:t>
            </a:r>
            <a:r>
              <a:rPr lang="he-IL" sz="3200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נפי"ו</a:t>
            </a: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268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115439"/>
            <a:ext cx="11160000" cy="720000"/>
          </a:xfrm>
        </p:spPr>
        <p:txBody>
          <a:bodyPr/>
          <a:lstStyle/>
          <a:p>
            <a:r>
              <a:rPr lang="he-IL" sz="3200" dirty="0">
                <a:solidFill>
                  <a:srgbClr val="192A72"/>
                </a:solidFill>
              </a:rPr>
              <a:t>גזרת נחי ע"ו</a:t>
            </a:r>
          </a:p>
        </p:txBody>
      </p:sp>
      <p:graphicFrame>
        <p:nvGraphicFramePr>
          <p:cNvPr id="4" name="טבלה 6">
            <a:extLst>
              <a:ext uri="{FF2B5EF4-FFF2-40B4-BE49-F238E27FC236}">
                <a16:creationId xmlns:a16="http://schemas.microsoft.com/office/drawing/2014/main" id="{1411A521-3C3B-4FCF-A7BA-9DB4E0918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983783"/>
              </p:ext>
            </p:extLst>
          </p:nvPr>
        </p:nvGraphicFramePr>
        <p:xfrm>
          <a:off x="1268282" y="1191951"/>
          <a:ext cx="9653848" cy="38024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93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1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4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86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8784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פָּעַל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פָּעַל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נִפְעַל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הִפְעִיל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הֻפְעַל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שֹׁרֶשׁ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גור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כון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בין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קום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שֵׁם פֹּעַל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לָגוּר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לָשִׂים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לְהִכּוֹן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לְהָבִין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עָבַר /אני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גַּרְתִּי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שַׂמְתִּי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נְכוּנוֹתִי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הֵבַנְתִּי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הוּקַמְתִּי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אתה 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גַּרְתָּ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שַׂמְתָּ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נְכוּנוֹתָ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הֵבַנְתָּ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הוּקַמְת</a:t>
                      </a: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ָּ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הוֹוֶה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גָּר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שָׂם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נָכוֹן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מֵבִין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מוּקָם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גָּרָה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שָׂמָה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נְכוֹנָה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מְבִינָה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מוּקֶמֶת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גָּרִים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שָׂמִים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נְכוֹנִים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מְבִינִים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מוּקָמִים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גָּרוֹת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שָׂמוֹת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נְכוֹנוֹת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מְבִינוֹת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מוּקָמוֹת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עָתִיד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אָגוּר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אָשִׂים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אֶכּוֹן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אָבִין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אוּקַם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תָּגוּר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תָּשִׂים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תִּכּוֹן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תָּבִין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תּוּקַם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נָגוּר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נָשִׂים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נִכּוֹן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נָבִין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נוּקַם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99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יָגוּרוּ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יָשִׂימוּ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יִכּוֹנוּ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יָבִינוּ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יוּקְמוּ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81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115439"/>
            <a:ext cx="11160000" cy="720000"/>
          </a:xfrm>
        </p:spPr>
        <p:txBody>
          <a:bodyPr/>
          <a:lstStyle/>
          <a:p>
            <a:r>
              <a:rPr lang="he-IL" sz="3200" dirty="0">
                <a:solidFill>
                  <a:srgbClr val="192A72"/>
                </a:solidFill>
              </a:rPr>
              <a:t>גזרת נחי ל"ה</a:t>
            </a:r>
          </a:p>
        </p:txBody>
      </p:sp>
      <p:graphicFrame>
        <p:nvGraphicFramePr>
          <p:cNvPr id="5" name="טבלה 5">
            <a:extLst>
              <a:ext uri="{FF2B5EF4-FFF2-40B4-BE49-F238E27FC236}">
                <a16:creationId xmlns:a16="http://schemas.microsoft.com/office/drawing/2014/main" id="{8C243296-CBB7-447C-86D6-A3F174FCA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162365"/>
              </p:ext>
            </p:extLst>
          </p:nvPr>
        </p:nvGraphicFramePr>
        <p:xfrm>
          <a:off x="977295" y="1162306"/>
          <a:ext cx="10235822" cy="414748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55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0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12256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פָּעַל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נִפְעַל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פִּעֵל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פֻּעַל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הִתְפַּעֵל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הִפְעִיל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הֻפְעַל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שֹׁרֶשׁ</a:t>
                      </a:r>
                      <a:endParaRPr lang="en-US" sz="1800" dirty="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קנה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בנה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חכה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צוה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גלה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פנה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שוה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שֵׁם פֹּעַל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לִקְנוֹת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לְהִבָּנוֹת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לְחַכּוֹת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לְהִתְגַּלּוֹת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לְהַפְנוֹת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עָבַר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קָנִיתִי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נִבְנֵיתִי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חִכִּיתִי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צֻוֵּיתִי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הִתְגַּלֵיתִי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הִפְנֵיתִי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הֻשְׁוֵיתִי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קָנְתָה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חִכְּתָה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צֻוְּתָה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הִתְגַּלְּתָה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הִפְנְתָה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הֻשְׁוְתָה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קָנִינוּ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נִבְנֵינוּ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חִכִּינוּ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צֻוֵּינוּ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הִתְגַּלֵּינו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הִפְנֵינוּ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הֻשְׁוֵינוּ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קָנוּ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חִכּוּ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צֻוּוּ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הִתְגַּלּוּ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הִפְנוּ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הֻשְׁווּ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הוֹוֶה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קוֹנֶה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נִבְנֶה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מְחַכֶּה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מְצֻוֶּה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מִתְגַּלֶּה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מַפְנֶה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מֻשְׁוֶה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קוֹנִים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מְחַכִּים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מְצֻוִּים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מִתְגַּלִּים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מַפְנִים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מֻשְׁוִים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קוֹנוֹת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נִבְנוֹת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מְחַכּוֹת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מְצֻוּוֹת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מִתְגַּלּוֹת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מַפְנוֹת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מֻשְׁוֹות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עָתִיד</a:t>
                      </a:r>
                      <a:endParaRPr lang="en-US" sz="1800"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אֶקְנֶה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אֶבָּנֶה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אֲחַכֶּה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אֲצֻוֶּה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אֶתְגַּלֶּה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אַפְנֶה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אֻשְׁוֶה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תִּקְנֶה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תִּבָּנֶה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תְּחַכֶּה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תְּצֻוֶּה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תִּתְגַלֶּה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תַּפְנֶה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תֻּשְׁוֶה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תִּקְנִי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תִּבָּנִי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תְּחַכִּי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תְּצֻוִּי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תִּתְגַּלִי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תַּפְנִי</a:t>
                      </a:r>
                      <a:endParaRPr lang="en-US" sz="180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 err="1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תֻּשְׁוִי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325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תִּקְנוּ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תִּבָּנוּ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תְּחַכּוּ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תְּצֻוּוּ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תִּתְגַּלוּ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תַּפְנוּ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he-IL" sz="1800" dirty="0">
                          <a:solidFill>
                            <a:srgbClr val="192A72"/>
                          </a:solidFill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תֻּשְׁווּ</a:t>
                      </a:r>
                      <a:endParaRPr lang="en-US" sz="1800" dirty="0">
                        <a:solidFill>
                          <a:srgbClr val="192A72"/>
                        </a:solidFill>
                        <a:effectLst/>
                        <a:latin typeface="Varela Round" panose="00000500000000000000" pitchFamily="2" charset="-79"/>
                        <a:ea typeface="Calibri" panose="020F0502020204030204" pitchFamily="34" charset="0"/>
                        <a:cs typeface="Varela Round" panose="00000500000000000000" pitchFamily="2" charset="-79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401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4">
            <a:extLst>
              <a:ext uri="{FF2B5EF4-FFF2-40B4-BE49-F238E27FC236}">
                <a16:creationId xmlns:a16="http://schemas.microsoft.com/office/drawing/2014/main" id="{0CE4F04B-0390-4A0D-A5AB-A11EEE05312A}"/>
              </a:ext>
            </a:extLst>
          </p:cNvPr>
          <p:cNvSpPr/>
          <p:nvPr/>
        </p:nvSpPr>
        <p:spPr>
          <a:xfrm>
            <a:off x="-1139482" y="1236342"/>
            <a:ext cx="12773466" cy="5566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שורשים בגזרה זו כגון :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ק.נ.י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/ה  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ט.ע.י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/ה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ז.כ.י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/ה 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מ.צ.י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./ה  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צ.פ.י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/ה  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ש.נ.י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/ה  ,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ב.נ.י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/ה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לה"פ בגזרה זו היא י או ה . בסוף המילה לרוב נראה ה באמצע המילה נראה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י'.ה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 י- היא המקורית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הסימן המובהק לגזרה זו הוא סיומה </a:t>
            </a:r>
            <a:r>
              <a:rPr lang="en-US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X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ָה בצורת עבר נסתר בכל הבניינים 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לכן כדי לזהות את השורש יש להטות את הפועל לנסתר בעבר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יש לשים לב לצורות הבאות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הורי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מַלְאִים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אותי בשאלותיהם . שורש 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ל.א.ה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/י  גזרת נחי ל"י /ה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הממשל 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מַלְאִים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אדמות ליד חוף עתלית שורש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ל.א.מ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מגזרת השלמים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האומה  שָׁב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ְתָה 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ביום הבירות   שורש 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ש.ב.ת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גזרת השלמים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תכנית הטלוויזיה שָׁ</a:t>
            </a:r>
            <a:r>
              <a:rPr lang="he-IL" b="1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בְתָה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את לבי שורש </a:t>
            </a:r>
            <a:r>
              <a:rPr lang="he-IL" dirty="0" err="1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ש.ב.י</a:t>
            </a:r>
            <a:r>
              <a:rPr lang="he-IL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 /ה  גזרת ל"י /ה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he-IL" dirty="0">
              <a:solidFill>
                <a:srgbClr val="192A72"/>
              </a:solidFill>
              <a:latin typeface="Varela Round" panose="00000500000000000000" pitchFamily="2" charset="-79"/>
              <a:ea typeface="Calibri" panose="020F0502020204030204" pitchFamily="34" charset="0"/>
              <a:cs typeface="Varela Round" panose="00000500000000000000" pitchFamily="2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6813C-8779-40DD-8214-39C8E265AEF4}"/>
              </a:ext>
            </a:extLst>
          </p:cNvPr>
          <p:cNvSpPr/>
          <p:nvPr/>
        </p:nvSpPr>
        <p:spPr>
          <a:xfrm>
            <a:off x="9198702" y="448501"/>
            <a:ext cx="2435282" cy="6045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3200" dirty="0">
                <a:solidFill>
                  <a:srgbClr val="192A72"/>
                </a:solidFill>
                <a:latin typeface="Varela Round" panose="00000500000000000000" pitchFamily="2" charset="-79"/>
                <a:ea typeface="Calibri" panose="020F0502020204030204" pitchFamily="34" charset="0"/>
                <a:cs typeface="Varela Round" panose="00000500000000000000" pitchFamily="2" charset="-79"/>
              </a:rPr>
              <a:t>גזרת נחי ל"ה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DFE612A-E2BF-41CC-97FB-64AD843DD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180" y="3003571"/>
            <a:ext cx="3039269" cy="237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8971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1560</Words>
  <Application>Microsoft Office PowerPoint</Application>
  <PresentationFormat>מותאם אישית</PresentationFormat>
  <Paragraphs>452</Paragraphs>
  <Slides>16</Slides>
  <Notes>7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גזרת החסרים והנחים</vt:lpstr>
      <vt:lpstr>מצגת של PowerPoint‏</vt:lpstr>
      <vt:lpstr>מצגת של PowerPoint‏</vt:lpstr>
      <vt:lpstr>מצגת של PowerPoint‏</vt:lpstr>
      <vt:lpstr>מצגת של PowerPoint‏</vt:lpstr>
      <vt:lpstr>גזרת נחי ע"ו</vt:lpstr>
      <vt:lpstr>גזרת נחי ל"ה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שני שמלה/Shani Chemla</cp:lastModifiedBy>
  <cp:revision>79</cp:revision>
  <dcterms:created xsi:type="dcterms:W3CDTF">2020-03-15T19:13:03Z</dcterms:created>
  <dcterms:modified xsi:type="dcterms:W3CDTF">2022-01-02T11:03:55Z</dcterms:modified>
</cp:coreProperties>
</file>