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8"/>
  </p:notesMasterIdLst>
  <p:sldIdLst>
    <p:sldId id="257" r:id="rId2"/>
    <p:sldId id="291" r:id="rId3"/>
    <p:sldId id="263" r:id="rId4"/>
    <p:sldId id="288" r:id="rId5"/>
    <p:sldId id="292" r:id="rId6"/>
    <p:sldId id="298" r:id="rId7"/>
    <p:sldId id="308" r:id="rId8"/>
    <p:sldId id="309" r:id="rId9"/>
    <p:sldId id="299" r:id="rId10"/>
    <p:sldId id="303" r:id="rId11"/>
    <p:sldId id="305" r:id="rId12"/>
    <p:sldId id="297" r:id="rId13"/>
    <p:sldId id="304" r:id="rId14"/>
    <p:sldId id="314" r:id="rId15"/>
    <p:sldId id="306" r:id="rId16"/>
    <p:sldId id="300" r:id="rId17"/>
    <p:sldId id="307" r:id="rId18"/>
    <p:sldId id="296" r:id="rId19"/>
    <p:sldId id="312" r:id="rId20"/>
    <p:sldId id="310" r:id="rId21"/>
    <p:sldId id="313" r:id="rId22"/>
    <p:sldId id="315" r:id="rId23"/>
    <p:sldId id="289" r:id="rId24"/>
    <p:sldId id="316" r:id="rId25"/>
    <p:sldId id="317" r:id="rId26"/>
    <p:sldId id="318" r:id="rId27"/>
  </p:sldIdLst>
  <p:sldSz cx="12190413"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snapToObjects="1">
      <p:cViewPr varScale="1">
        <p:scale>
          <a:sx n="55" d="100"/>
          <a:sy n="55" d="100"/>
        </p:scale>
        <p:origin x="102" y="31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כ"ט/טבת/תשפ"ב</a:t>
            </a:fld>
            <a:endParaRPr lang="he-IL"/>
          </a:p>
        </p:txBody>
      </p:sp>
      <p:sp>
        <p:nvSpPr>
          <p:cNvPr id="4" name="מציין מיקום של תמונת שקופית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29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595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851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5705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281" y="2693988"/>
            <a:ext cx="10361851"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1488616" y="6410587"/>
            <a:ext cx="3245977"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4576" y="369916"/>
            <a:ext cx="1301261" cy="15974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2"/>
            <a:ext cx="10872000"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117" y="3655832"/>
            <a:ext cx="10872000"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a:t>
            </a:r>
          </a:p>
        </p:txBody>
      </p:sp>
      <p:sp>
        <p:nvSpPr>
          <p:cNvPr id="2" name="כותרת 1"/>
          <p:cNvSpPr>
            <a:spLocks noGrp="1"/>
          </p:cNvSpPr>
          <p:nvPr>
            <p:ph type="ctrTitle"/>
          </p:nvPr>
        </p:nvSpPr>
        <p:spPr>
          <a:xfrm>
            <a:off x="738940" y="1640910"/>
            <a:ext cx="10871177"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userDrawn="1"/>
        </p:nvSpPr>
        <p:spPr>
          <a:xfrm>
            <a:off x="9499907" y="6294300"/>
            <a:ext cx="3049259"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Google Shape;11;p2"/>
          <p:cNvSpPr txBox="1">
            <a:spLocks noGrp="1"/>
          </p:cNvSpPr>
          <p:nvPr>
            <p:ph type="subTitle" idx="1"/>
          </p:nvPr>
        </p:nvSpPr>
        <p:spPr>
          <a:xfrm>
            <a:off x="738117" y="2918493"/>
            <a:ext cx="10872000" cy="64209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200" b="1">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p:spPr>
        <p:txBody>
          <a:bodyPr lIns="36000" tIns="0" rIns="36000" bIns="0">
            <a:noAutofit/>
          </a:bodyPr>
          <a:lstStyle>
            <a:lvl1pPr>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11160000"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8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6" y="1185681"/>
            <a:ext cx="11159999" cy="540000"/>
          </a:xfrm>
        </p:spPr>
        <p:txBody>
          <a:bodyPr anchor="b">
            <a:noAutofit/>
          </a:bodyPr>
          <a:lstStyle>
            <a:lvl1pPr marL="0" indent="0">
              <a:buNone/>
              <a:defRPr sz="3200" b="1">
                <a:solidFill>
                  <a:srgbClr val="0070C0"/>
                </a:solidFill>
                <a:latin typeface="Varela Round" pitchFamily="2" charset="-79"/>
                <a:cs typeface="Varela Round" pitchFamily="2"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1"/>
            <a:ext cx="11160000" cy="4152517"/>
          </a:xfrm>
        </p:spPr>
        <p:txBody>
          <a:bodyPr>
            <a:normAutofit/>
          </a:bodyPr>
          <a:lstStyle>
            <a:lvl1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10" name="מלבן מעוגל 9"/>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1" name="מלבן מעוגל 10"/>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12" name="מלבן מעוגל 11"/>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515206" y="213094"/>
            <a:ext cx="11160000"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סרט על פורמט מלא">
    <p:spTree>
      <p:nvGrpSpPr>
        <p:cNvPr id="1" name=""/>
        <p:cNvGrpSpPr/>
        <p:nvPr/>
      </p:nvGrpSpPr>
      <p:grpSpPr>
        <a:xfrm>
          <a:off x="0" y="0"/>
          <a:ext cx="0" cy="0"/>
          <a:chOff x="0" y="0"/>
          <a:chExt cx="0" cy="0"/>
        </a:xfrm>
      </p:grpSpPr>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8" name="מלבן מעוגל 7"/>
          <p:cNvSpPr/>
          <p:nvPr userDrawn="1"/>
        </p:nvSpPr>
        <p:spPr>
          <a:xfrm>
            <a:off x="8666586" y="-110812"/>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193675" y="228600"/>
            <a:ext cx="11780838" cy="6470650"/>
          </a:xfrm>
        </p:spPr>
        <p:txBody>
          <a:bodyPr/>
          <a:lstStyle>
            <a:lvl1pPr>
              <a:defRPr>
                <a:latin typeface="Varela Round" panose="00000500000000000000" pitchFamily="2" charset="-79"/>
                <a:cs typeface="Varela Round" panose="00000500000000000000" pitchFamily="2" charset="-79"/>
              </a:defRPr>
            </a:lvl1pPr>
          </a:lstStyle>
          <a:p>
            <a:r>
              <a:rPr lang="he-IL" dirty="0"/>
              <a:t>מיועד לסרטים</a:t>
            </a:r>
          </a:p>
        </p:txBody>
      </p:sp>
    </p:spTree>
    <p:extLst>
      <p:ext uri="{BB962C8B-B14F-4D97-AF65-F5344CB8AC3E}">
        <p14:creationId xmlns:p14="http://schemas.microsoft.com/office/powerpoint/2010/main" val="3687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7485228-0E29-4D12-A6E9-299A5C766D4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8088C8B4-22B8-402C-8100-ED5EA1F70D17}"/>
              </a:ext>
            </a:extLst>
          </p:cNvPr>
          <p:cNvSpPr>
            <a:spLocks noGrp="1"/>
          </p:cNvSpPr>
          <p:nvPr>
            <p:ph type="dt" sz="half" idx="10"/>
          </p:nvPr>
        </p:nvSpPr>
        <p:spPr/>
        <p:txBody>
          <a:bodyPr/>
          <a:lstStyle/>
          <a:p>
            <a:fld id="{BB6F552B-607E-4869-A917-C44959BDCB12}" type="datetimeFigureOut">
              <a:rPr lang="he-IL" smtClean="0"/>
              <a:pPr/>
              <a:t>כ"ט/טבת/תשפ"ב</a:t>
            </a:fld>
            <a:endParaRPr lang="he-IL"/>
          </a:p>
        </p:txBody>
      </p:sp>
      <p:sp>
        <p:nvSpPr>
          <p:cNvPr id="4" name="מציין מיקום של כותרת תחתונה 3">
            <a:extLst>
              <a:ext uri="{FF2B5EF4-FFF2-40B4-BE49-F238E27FC236}">
                <a16:creationId xmlns:a16="http://schemas.microsoft.com/office/drawing/2014/main" id="{C3864E2F-0B6E-4A5C-BFAA-22472070C58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645161E-6299-41F9-9211-72210EFA3ACB}"/>
              </a:ext>
            </a:extLst>
          </p:cNvPr>
          <p:cNvSpPr>
            <a:spLocks noGrp="1"/>
          </p:cNvSpPr>
          <p:nvPr>
            <p:ph type="sldNum" sz="quarter" idx="12"/>
          </p:nvPr>
        </p:nvSpPr>
        <p:spPr/>
        <p:txBody>
          <a:bodyPr/>
          <a:lstStyle/>
          <a:p>
            <a:fld id="{16478A40-4CDB-4A89-A7AB-ED0E5AEAC786}" type="slidenum">
              <a:rPr lang="he-IL" smtClean="0"/>
              <a:pPr/>
              <a:t>‹#›</a:t>
            </a:fld>
            <a:endParaRPr lang="he-IL"/>
          </a:p>
        </p:txBody>
      </p:sp>
    </p:spTree>
    <p:extLst>
      <p:ext uri="{BB962C8B-B14F-4D97-AF65-F5344CB8AC3E}">
        <p14:creationId xmlns:p14="http://schemas.microsoft.com/office/powerpoint/2010/main" val="21200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623800" y="1288473"/>
            <a:ext cx="10871177" cy="5224442"/>
          </a:xfrm>
          <a:prstGeom prst="rect">
            <a:avLst/>
          </a:prstGeom>
        </p:spPr>
        <p:txBody>
          <a:bodyPr anchor="ctr">
            <a:noAutofit/>
          </a:bodyPr>
          <a:lstStyle>
            <a:lvl1pPr algn="ctr">
              <a:defRPr sz="3600">
                <a:latin typeface="Varela Round" panose="00000500000000000000" pitchFamily="2" charset="-79"/>
                <a:cs typeface="Varela Round" panose="00000500000000000000" pitchFamily="2" charset="-79"/>
              </a:defRPr>
            </a:lvl1pPr>
          </a:lstStyle>
          <a:p>
            <a:r>
              <a:rPr lang="he-IL" dirty="0"/>
              <a:t>לחץ כדי לערוך סגנון טקסט של תבנית בסיס</a:t>
            </a:r>
          </a:p>
        </p:txBody>
      </p:sp>
      <p:sp>
        <p:nvSpPr>
          <p:cNvPr id="7" name="מלבן מעוגל 6"/>
          <p:cNvSpPr/>
          <p:nvPr userDrawn="1"/>
        </p:nvSpPr>
        <p:spPr>
          <a:xfrm>
            <a:off x="-910298" y="6189198"/>
            <a:ext cx="3068196"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1039" y="81721"/>
            <a:ext cx="5299429" cy="221623"/>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406" y="6347803"/>
            <a:ext cx="5558412"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623807" y="192531"/>
            <a:ext cx="10871170" cy="1009650"/>
          </a:xfrm>
          <a:prstGeom prst="rect">
            <a:avLst/>
          </a:prstGeom>
        </p:spPr>
        <p:txBody>
          <a:bodyPr/>
          <a:lstStyle>
            <a:lvl1pPr marL="0" indent="0" algn="ctr">
              <a:buNone/>
              <a:defRPr sz="2800">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כ"ט/טבת/תשפ"ב</a:t>
            </a:fld>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
        <p:nvSpPr>
          <p:cNvPr id="7" name="MSIPCMContentMarking" descr="{&quot;HashCode&quot;:562102850,&quot;Placement&quot;:&quot;Header&quot;,&quot;Top&quot;:0.0,&quot;Left&quot;:0.0,&quot;SlideWidth&quot;:959,&quot;SlideHeight&quot;:540}">
            <a:extLst>
              <a:ext uri="{FF2B5EF4-FFF2-40B4-BE49-F238E27FC236}">
                <a16:creationId xmlns:a16="http://schemas.microsoft.com/office/drawing/2014/main" id="{8BE88E92-0684-418E-88EB-7F5DCB15F3C0}"/>
              </a:ext>
            </a:extLst>
          </p:cNvPr>
          <p:cNvSpPr txBox="1"/>
          <p:nvPr userDrawn="1"/>
        </p:nvSpPr>
        <p:spPr>
          <a:xfrm>
            <a:off x="0" y="0"/>
            <a:ext cx="753849" cy="262344"/>
          </a:xfrm>
          <a:prstGeom prst="rect">
            <a:avLst/>
          </a:prstGeom>
          <a:noFill/>
        </p:spPr>
        <p:txBody>
          <a:bodyPr vert="horz" wrap="square" lIns="0" tIns="0" rIns="0" bIns="0" rtlCol="1" anchor="ctr" anchorCtr="1">
            <a:spAutoFit/>
          </a:bodyPr>
          <a:lstStyle/>
          <a:p>
            <a:pPr algn="l">
              <a:spcBef>
                <a:spcPts val="0"/>
              </a:spcBef>
              <a:spcAft>
                <a:spcPts val="0"/>
              </a:spcAft>
            </a:pPr>
            <a:r>
              <a:rPr lang="he-IL" sz="1000">
                <a:solidFill>
                  <a:srgbClr val="000000"/>
                </a:solidFill>
                <a:latin typeface="Calibri" panose="020F0502020204030204" pitchFamily="34" charset="0"/>
              </a:rPr>
              <a:t>רגיש עסקי</a:t>
            </a:r>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3" r:id="rId5"/>
    <p:sldLayoutId id="2147483663" r:id="rId6"/>
    <p:sldLayoutId id="2147483666" r:id="rId7"/>
    <p:sldLayoutId id="2147483667" r:id="rId8"/>
    <p:sldLayoutId id="2147483665" r:id="rId9"/>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5.xml"/><Relationship Id="rId1" Type="http://schemas.openxmlformats.org/officeDocument/2006/relationships/video" Target="https://www.youtube.com/embed/M10j2nmUA-E?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kolzchut.org.il/he/%D7%94%D7%92%D7%91%D7%9C%D7%AA_%D7%A8%D7%A2%D7%A9_%D7%9E%D7%93%D7%99%D7%A8%D7%95%D7%AA_%D7%A9%D7%9B%D7%A0%D7%99%D7%9D_%D7%90%D7%95_%D7%9E%D7%90%D7%A8%D7%95%D7%A2%D7%99%D7%9D_%D7%91%D7%90%D7%96%D7%95%D7%A8_%D7%9E%D7%92%D7%95%D7%A8%D7%99%D7%9D"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xml"/><Relationship Id="rId1" Type="http://schemas.openxmlformats.org/officeDocument/2006/relationships/video" Target="https://www.youtube.com/embed/rhn6UgO-G_A?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bANfnYDTzxE?feature=oembed" TargetMode="Externa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5.xml"/><Relationship Id="rId1" Type="http://schemas.openxmlformats.org/officeDocument/2006/relationships/video" Target="https://www.youtube.com/embed/CdbBwIgq4rs?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5.xml"/><Relationship Id="rId1" Type="http://schemas.openxmlformats.org/officeDocument/2006/relationships/video" Target="https://www.youtube.com/embed/S3MULyrihbY?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a:xfrm>
            <a:off x="515206" y="789387"/>
            <a:ext cx="11159999" cy="540000"/>
          </a:xfrm>
        </p:spPr>
        <p:txBody>
          <a:bodyPr/>
          <a:lstStyle/>
          <a:p>
            <a:r>
              <a:rPr lang="he-IL" dirty="0"/>
              <a:t>פסולת מוצקה</a:t>
            </a:r>
          </a:p>
        </p:txBody>
      </p:sp>
      <p:sp>
        <p:nvSpPr>
          <p:cNvPr id="4" name="מציין מיקום תוכן 3"/>
          <p:cNvSpPr>
            <a:spLocks noGrp="1"/>
          </p:cNvSpPr>
          <p:nvPr>
            <p:ph sz="quarter" idx="4"/>
          </p:nvPr>
        </p:nvSpPr>
        <p:spPr>
          <a:xfrm>
            <a:off x="515206" y="1329387"/>
            <a:ext cx="11160000" cy="4152517"/>
          </a:xfrm>
        </p:spPr>
        <p:txBody>
          <a:bodyPr/>
          <a:lstStyle/>
          <a:p>
            <a:r>
              <a:rPr lang="he-IL" dirty="0"/>
              <a:t>פסולת מוצקה - אשפה הכוללת חומרים מוצקים: שאריות מזון, אריזות, כלי בית, רהיטים ועוד. </a:t>
            </a:r>
            <a:br>
              <a:rPr lang="he-IL" dirty="0"/>
            </a:br>
            <a:endParaRPr lang="he-IL" dirty="0"/>
          </a:p>
        </p:txBody>
      </p:sp>
      <p:pic>
        <p:nvPicPr>
          <p:cNvPr id="5" name="תמונה 4"/>
          <p:cNvPicPr>
            <a:picLocks noChangeAspect="1"/>
          </p:cNvPicPr>
          <p:nvPr/>
        </p:nvPicPr>
        <p:blipFill>
          <a:blip r:embed="rId2"/>
          <a:stretch>
            <a:fillRect/>
          </a:stretch>
        </p:blipFill>
        <p:spPr>
          <a:xfrm>
            <a:off x="0" y="1725680"/>
            <a:ext cx="7620494" cy="4185748"/>
          </a:xfrm>
          <a:prstGeom prst="rect">
            <a:avLst/>
          </a:prstGeom>
        </p:spPr>
      </p:pic>
      <p:sp>
        <p:nvSpPr>
          <p:cNvPr id="6" name="מלבן 5"/>
          <p:cNvSpPr/>
          <p:nvPr/>
        </p:nvSpPr>
        <p:spPr>
          <a:xfrm>
            <a:off x="-1026991" y="6373698"/>
            <a:ext cx="8064568" cy="276999"/>
          </a:xfrm>
          <a:prstGeom prst="rect">
            <a:avLst/>
          </a:prstGeom>
        </p:spPr>
        <p:txBody>
          <a:bodyPr wrap="square">
            <a:spAutoFit/>
          </a:bodyPr>
          <a:lstStyle/>
          <a:p>
            <a:r>
              <a:rPr lang="he-IL" sz="1200" dirty="0">
                <a:latin typeface="Varela Round" panose="00000500000000000000" pitchFamily="2" charset="-79"/>
                <a:cs typeface="Varela Round" panose="00000500000000000000" pitchFamily="2" charset="-79"/>
              </a:rPr>
              <a:t>מתוך: הפיתוח והתכנון המרחבי: ספר לימוד בגאוגרפיה ופיתוח הסביבה עמ' 183</a:t>
            </a:r>
          </a:p>
        </p:txBody>
      </p:sp>
    </p:spTree>
    <p:extLst>
      <p:ext uri="{BB962C8B-B14F-4D97-AF65-F5344CB8AC3E}">
        <p14:creationId xmlns:p14="http://schemas.microsoft.com/office/powerpoint/2010/main" val="161646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a:xfrm>
            <a:off x="645835" y="789353"/>
            <a:ext cx="11159999" cy="540000"/>
          </a:xfrm>
        </p:spPr>
        <p:txBody>
          <a:bodyPr/>
          <a:lstStyle/>
          <a:p>
            <a:r>
              <a:rPr lang="he-IL" dirty="0"/>
              <a:t>פסולת מוצקה</a:t>
            </a:r>
          </a:p>
        </p:txBody>
      </p:sp>
      <p:pic>
        <p:nvPicPr>
          <p:cNvPr id="5" name="מציין מיקום תוכן 4"/>
          <p:cNvPicPr>
            <a:picLocks noGrp="1" noChangeAspect="1"/>
          </p:cNvPicPr>
          <p:nvPr>
            <p:ph sz="quarter" idx="4"/>
          </p:nvPr>
        </p:nvPicPr>
        <p:blipFill>
          <a:blip r:embed="rId2"/>
          <a:stretch>
            <a:fillRect/>
          </a:stretch>
        </p:blipFill>
        <p:spPr>
          <a:xfrm>
            <a:off x="1097280" y="1329353"/>
            <a:ext cx="10123714" cy="4549160"/>
          </a:xfrm>
          <a:prstGeom prst="rect">
            <a:avLst/>
          </a:prstGeom>
        </p:spPr>
      </p:pic>
      <p:sp>
        <p:nvSpPr>
          <p:cNvPr id="6" name="מלבן 5"/>
          <p:cNvSpPr/>
          <p:nvPr/>
        </p:nvSpPr>
        <p:spPr>
          <a:xfrm>
            <a:off x="-2751909" y="5956958"/>
            <a:ext cx="7258594" cy="215444"/>
          </a:xfrm>
          <a:prstGeom prst="rect">
            <a:avLst/>
          </a:prstGeom>
        </p:spPr>
        <p:txBody>
          <a:bodyPr wrap="square">
            <a:spAutoFit/>
          </a:bodyPr>
          <a:lstStyle/>
          <a:p>
            <a:r>
              <a:rPr lang="en-US" sz="800" dirty="0"/>
              <a:t>https://upload.wikimedia.org/wikipedia/commons/a/a3/Jerusalem_Institute_SANITATION.jpg</a:t>
            </a:r>
            <a:endParaRPr lang="he-IL" sz="800" dirty="0"/>
          </a:p>
        </p:txBody>
      </p:sp>
    </p:spTree>
    <p:extLst>
      <p:ext uri="{BB962C8B-B14F-4D97-AF65-F5344CB8AC3E}">
        <p14:creationId xmlns:p14="http://schemas.microsoft.com/office/powerpoint/2010/main" val="252950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p:txBody>
          <a:bodyPr/>
          <a:lstStyle/>
          <a:p>
            <a:r>
              <a:rPr lang="he-IL" dirty="0"/>
              <a:t>פסולת מוצקה- טיפול</a:t>
            </a:r>
          </a:p>
        </p:txBody>
      </p:sp>
      <p:pic>
        <p:nvPicPr>
          <p:cNvPr id="5" name="מציין מיקום תוכן 4"/>
          <p:cNvPicPr>
            <a:picLocks noGrp="1" noChangeAspect="1"/>
          </p:cNvPicPr>
          <p:nvPr>
            <p:ph sz="quarter" idx="4"/>
          </p:nvPr>
        </p:nvPicPr>
        <p:blipFill>
          <a:blip r:embed="rId2"/>
          <a:stretch>
            <a:fillRect/>
          </a:stretch>
        </p:blipFill>
        <p:spPr>
          <a:xfrm>
            <a:off x="1449978" y="1725681"/>
            <a:ext cx="7445828" cy="3904410"/>
          </a:xfrm>
          <a:prstGeom prst="rect">
            <a:avLst/>
          </a:prstGeom>
        </p:spPr>
      </p:pic>
    </p:spTree>
    <p:extLst>
      <p:ext uri="{BB962C8B-B14F-4D97-AF65-F5344CB8AC3E}">
        <p14:creationId xmlns:p14="http://schemas.microsoft.com/office/powerpoint/2010/main" val="67330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p:txBody>
          <a:bodyPr/>
          <a:lstStyle/>
          <a:p>
            <a:r>
              <a:rPr lang="he-IL" dirty="0"/>
              <a:t>פסולת מוצקה- פתרונות</a:t>
            </a:r>
          </a:p>
        </p:txBody>
      </p:sp>
      <p:pic>
        <p:nvPicPr>
          <p:cNvPr id="8" name="מדיה מקוונת 7" title="טיפול בפסולת בישראל, 2020">
            <a:hlinkClick r:id="" action="ppaction://media"/>
            <a:extLst>
              <a:ext uri="{FF2B5EF4-FFF2-40B4-BE49-F238E27FC236}">
                <a16:creationId xmlns:a16="http://schemas.microsoft.com/office/drawing/2014/main" id="{187BE055-8429-42C5-A75C-5BF02C4C1A57}"/>
              </a:ext>
            </a:extLst>
          </p:cNvPr>
          <p:cNvPicPr>
            <a:picLocks noRot="1" noChangeAspect="1"/>
          </p:cNvPicPr>
          <p:nvPr>
            <a:videoFile r:link="rId1"/>
          </p:nvPr>
        </p:nvPicPr>
        <p:blipFill>
          <a:blip r:embed="rId3"/>
          <a:stretch>
            <a:fillRect/>
          </a:stretch>
        </p:blipFill>
        <p:spPr>
          <a:xfrm>
            <a:off x="423286" y="1654149"/>
            <a:ext cx="7270605" cy="4089715"/>
          </a:xfrm>
          <a:prstGeom prst="rect">
            <a:avLst/>
          </a:prstGeom>
        </p:spPr>
      </p:pic>
    </p:spTree>
    <p:extLst>
      <p:ext uri="{BB962C8B-B14F-4D97-AF65-F5344CB8AC3E}">
        <p14:creationId xmlns:p14="http://schemas.microsoft.com/office/powerpoint/2010/main" val="118346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טקסט 2"/>
          <p:cNvSpPr>
            <a:spLocks noGrp="1"/>
          </p:cNvSpPr>
          <p:nvPr>
            <p:ph type="body" sz="quarter" idx="3"/>
          </p:nvPr>
        </p:nvSpPr>
        <p:spPr/>
        <p:txBody>
          <a:bodyPr/>
          <a:lstStyle/>
          <a:p>
            <a:endParaRPr lang="he-IL"/>
          </a:p>
        </p:txBody>
      </p:sp>
      <p:sp>
        <p:nvSpPr>
          <p:cNvPr id="4" name="מציין מיקום תוכן 3"/>
          <p:cNvSpPr>
            <a:spLocks noGrp="1"/>
          </p:cNvSpPr>
          <p:nvPr>
            <p:ph sz="quarter" idx="4"/>
          </p:nvPr>
        </p:nvSpPr>
        <p:spPr/>
        <p:txBody>
          <a:bodyPr>
            <a:normAutofit/>
          </a:bodyPr>
          <a:lstStyle/>
          <a:p>
            <a:r>
              <a:rPr lang="he-IL" sz="9600" dirty="0"/>
              <a:t>הפסקה</a:t>
            </a:r>
          </a:p>
        </p:txBody>
      </p:sp>
    </p:spTree>
    <p:extLst>
      <p:ext uri="{BB962C8B-B14F-4D97-AF65-F5344CB8AC3E}">
        <p14:creationId xmlns:p14="http://schemas.microsoft.com/office/powerpoint/2010/main" val="233124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p:txBody>
          <a:bodyPr/>
          <a:lstStyle/>
          <a:p>
            <a:r>
              <a:rPr lang="he-IL"/>
              <a:t>פסולת </a:t>
            </a:r>
            <a:r>
              <a:rPr lang="he-IL" dirty="0"/>
              <a:t>נוזלית- שפכים עירוניים</a:t>
            </a:r>
          </a:p>
        </p:txBody>
      </p:sp>
      <p:sp>
        <p:nvSpPr>
          <p:cNvPr id="4" name="מציין מיקום תוכן 3"/>
          <p:cNvSpPr>
            <a:spLocks noGrp="1"/>
          </p:cNvSpPr>
          <p:nvPr>
            <p:ph sz="quarter" idx="4"/>
          </p:nvPr>
        </p:nvSpPr>
        <p:spPr/>
        <p:txBody>
          <a:bodyPr/>
          <a:lstStyle/>
          <a:p>
            <a:r>
              <a:rPr lang="he-IL" dirty="0">
                <a:solidFill>
                  <a:srgbClr val="636363"/>
                </a:solidFill>
                <a:latin typeface="Arial" panose="020B0604020202020204" pitchFamily="34" charset="0"/>
              </a:rPr>
              <a:t>שפכים, מי שפכים - מים שהזדהמו עקב שימוש ביתי או תעשייתי, ומפנים אותם </a:t>
            </a:r>
            <a:br>
              <a:rPr lang="he-IL" dirty="0"/>
            </a:br>
            <a:r>
              <a:rPr lang="he-IL" dirty="0">
                <a:solidFill>
                  <a:srgbClr val="636363"/>
                </a:solidFill>
                <a:latin typeface="Arial" panose="020B0604020202020204" pitchFamily="34" charset="0"/>
              </a:rPr>
              <a:t>באמצעות מערכת ביוב. </a:t>
            </a:r>
            <a:endParaRPr lang="he-IL" dirty="0"/>
          </a:p>
        </p:txBody>
      </p:sp>
      <p:pic>
        <p:nvPicPr>
          <p:cNvPr id="5" name="תמונה 4"/>
          <p:cNvPicPr>
            <a:picLocks noChangeAspect="1"/>
          </p:cNvPicPr>
          <p:nvPr/>
        </p:nvPicPr>
        <p:blipFill>
          <a:blip r:embed="rId2"/>
          <a:stretch>
            <a:fillRect/>
          </a:stretch>
        </p:blipFill>
        <p:spPr>
          <a:xfrm>
            <a:off x="1332411" y="2600324"/>
            <a:ext cx="5715295" cy="3617595"/>
          </a:xfrm>
          <a:prstGeom prst="rect">
            <a:avLst/>
          </a:prstGeom>
        </p:spPr>
      </p:pic>
      <p:sp>
        <p:nvSpPr>
          <p:cNvPr id="6" name="מלבן 5"/>
          <p:cNvSpPr/>
          <p:nvPr/>
        </p:nvSpPr>
        <p:spPr>
          <a:xfrm>
            <a:off x="0" y="6175605"/>
            <a:ext cx="6092825" cy="369332"/>
          </a:xfrm>
          <a:prstGeom prst="rect">
            <a:avLst/>
          </a:prstGeom>
        </p:spPr>
        <p:txBody>
          <a:bodyPr>
            <a:spAutoFit/>
          </a:bodyPr>
          <a:lstStyle/>
          <a:p>
            <a:r>
              <a:rPr lang="en-US" dirty="0"/>
              <a:t>https://</a:t>
            </a:r>
            <a:r>
              <a:rPr lang="en-US" sz="800" dirty="0"/>
              <a:t>www.atzuma.co.il/uploaded/091104a91b7af1ae0b99b898ddd1977f97a2eb.jpg</a:t>
            </a:r>
            <a:endParaRPr lang="he-IL" sz="800" dirty="0"/>
          </a:p>
        </p:txBody>
      </p:sp>
    </p:spTree>
    <p:extLst>
      <p:ext uri="{BB962C8B-B14F-4D97-AF65-F5344CB8AC3E}">
        <p14:creationId xmlns:p14="http://schemas.microsoft.com/office/powerpoint/2010/main" val="2496162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p:txBody>
          <a:bodyPr/>
          <a:lstStyle/>
          <a:p>
            <a:r>
              <a:rPr lang="he-IL" dirty="0"/>
              <a:t>פסולת נוזלית- פתרונות</a:t>
            </a:r>
          </a:p>
        </p:txBody>
      </p:sp>
      <p:pic>
        <p:nvPicPr>
          <p:cNvPr id="5" name="מציין מיקום תוכן 4"/>
          <p:cNvPicPr>
            <a:picLocks noGrp="1" noChangeAspect="1"/>
          </p:cNvPicPr>
          <p:nvPr>
            <p:ph sz="quarter" idx="4"/>
          </p:nvPr>
        </p:nvPicPr>
        <p:blipFill>
          <a:blip r:embed="rId2"/>
          <a:stretch>
            <a:fillRect/>
          </a:stretch>
        </p:blipFill>
        <p:spPr>
          <a:xfrm>
            <a:off x="366013" y="1725681"/>
            <a:ext cx="6233245" cy="4152900"/>
          </a:xfrm>
          <a:prstGeom prst="rect">
            <a:avLst/>
          </a:prstGeom>
        </p:spPr>
      </p:pic>
      <p:sp>
        <p:nvSpPr>
          <p:cNvPr id="6" name="מלבן 5"/>
          <p:cNvSpPr/>
          <p:nvPr/>
        </p:nvSpPr>
        <p:spPr>
          <a:xfrm>
            <a:off x="-2751909" y="5956958"/>
            <a:ext cx="7258594" cy="215444"/>
          </a:xfrm>
          <a:prstGeom prst="rect">
            <a:avLst/>
          </a:prstGeom>
        </p:spPr>
        <p:txBody>
          <a:bodyPr wrap="square">
            <a:spAutoFit/>
          </a:bodyPr>
          <a:lstStyle/>
          <a:p>
            <a:r>
              <a:rPr lang="en-US" sz="800" dirty="0"/>
              <a:t>https://upload.wikimedia.org/wikipedia/commons/a/a3/Jerusalem_Institute_SANITATION.jpg</a:t>
            </a:r>
            <a:endParaRPr lang="he-IL" sz="800" dirty="0"/>
          </a:p>
        </p:txBody>
      </p:sp>
      <p:sp>
        <p:nvSpPr>
          <p:cNvPr id="7" name="מלבן 6"/>
          <p:cNvSpPr/>
          <p:nvPr/>
        </p:nvSpPr>
        <p:spPr>
          <a:xfrm>
            <a:off x="3047999" y="1305342"/>
            <a:ext cx="8891451" cy="2215991"/>
          </a:xfrm>
          <a:prstGeom prst="rect">
            <a:avLst/>
          </a:prstGeom>
        </p:spPr>
        <p:txBody>
          <a:bodyPr wrap="square">
            <a:spAutoFit/>
          </a:bodyPr>
          <a:lstStyle/>
          <a:p>
            <a:endParaRPr lang="he-IL" dirty="0"/>
          </a:p>
          <a:p>
            <a:br>
              <a:rPr lang="he-IL" sz="2400" dirty="0">
                <a:latin typeface="Varela Round" panose="00000500000000000000" pitchFamily="2" charset="-79"/>
                <a:cs typeface="Varela Round" panose="00000500000000000000" pitchFamily="2" charset="-79"/>
              </a:rPr>
            </a:br>
            <a:r>
              <a:rPr lang="he-IL" sz="2400" dirty="0">
                <a:solidFill>
                  <a:srgbClr val="636363"/>
                </a:solidFill>
                <a:latin typeface="Varela Round" panose="00000500000000000000" pitchFamily="2" charset="-79"/>
                <a:cs typeface="Varela Round" panose="00000500000000000000" pitchFamily="2" charset="-79"/>
              </a:rPr>
              <a:t>השבת שפכים - תהליך שבו מטהרים את מי </a:t>
            </a:r>
          </a:p>
          <a:p>
            <a:r>
              <a:rPr lang="he-IL" sz="2400" dirty="0">
                <a:solidFill>
                  <a:srgbClr val="636363"/>
                </a:solidFill>
                <a:latin typeface="Varela Round" panose="00000500000000000000" pitchFamily="2" charset="-79"/>
                <a:cs typeface="Varela Round" panose="00000500000000000000" pitchFamily="2" charset="-79"/>
              </a:rPr>
              <a:t>השפכים ומשיבים אותם חזרה לשימוש, </a:t>
            </a:r>
          </a:p>
          <a:p>
            <a:r>
              <a:rPr lang="he-IL" sz="2400" dirty="0">
                <a:solidFill>
                  <a:srgbClr val="636363"/>
                </a:solidFill>
                <a:latin typeface="Varela Round" panose="00000500000000000000" pitchFamily="2" charset="-79"/>
                <a:cs typeface="Varela Round" panose="00000500000000000000" pitchFamily="2" charset="-79"/>
              </a:rPr>
              <a:t>בעיקר בחקלאות ובתעשייה. </a:t>
            </a:r>
            <a:br>
              <a:rPr lang="he-IL" sz="2400" dirty="0"/>
            </a:br>
            <a:endParaRPr lang="he-IL" sz="2400" dirty="0"/>
          </a:p>
        </p:txBody>
      </p:sp>
    </p:spTree>
    <p:extLst>
      <p:ext uri="{BB962C8B-B14F-4D97-AF65-F5344CB8AC3E}">
        <p14:creationId xmlns:p14="http://schemas.microsoft.com/office/powerpoint/2010/main" val="62630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p:txBody>
          <a:bodyPr/>
          <a:lstStyle/>
          <a:p>
            <a:r>
              <a:rPr lang="he-IL" dirty="0"/>
              <a:t>רעש עירוני</a:t>
            </a:r>
          </a:p>
        </p:txBody>
      </p:sp>
      <p:sp>
        <p:nvSpPr>
          <p:cNvPr id="4" name="מציין מיקום תוכן 3"/>
          <p:cNvSpPr>
            <a:spLocks noGrp="1"/>
          </p:cNvSpPr>
          <p:nvPr>
            <p:ph sz="quarter" idx="4"/>
          </p:nvPr>
        </p:nvSpPr>
        <p:spPr/>
        <p:txBody>
          <a:bodyPr/>
          <a:lstStyle/>
          <a:p>
            <a:r>
              <a:rPr lang="he-IL" dirty="0"/>
              <a:t>העיר היא מקום רועש מאוד: כלי הרכב הרבים, בתי המלאכה והמפעלים ושדות התעופה - כל אלה מייצרים רעש רב. </a:t>
            </a:r>
          </a:p>
          <a:p>
            <a:r>
              <a:rPr lang="he-IL" dirty="0"/>
              <a:t>רעש בעוצמות גבוהות גורם לתחושות לא-נעימות, לקשיי ריכוז, ובמקרים </a:t>
            </a:r>
            <a:br>
              <a:rPr lang="he-IL" dirty="0"/>
            </a:br>
            <a:r>
              <a:rPr lang="he-IL" dirty="0"/>
              <a:t>קיצוניים אף לפגיעה במערכת השמיעה.</a:t>
            </a:r>
            <a:br>
              <a:rPr lang="he-IL" dirty="0"/>
            </a:br>
            <a:endParaRPr lang="he-IL" dirty="0"/>
          </a:p>
        </p:txBody>
      </p:sp>
      <p:pic>
        <p:nvPicPr>
          <p:cNvPr id="5" name="תמונה 4"/>
          <p:cNvPicPr>
            <a:picLocks noChangeAspect="1"/>
          </p:cNvPicPr>
          <p:nvPr/>
        </p:nvPicPr>
        <p:blipFill>
          <a:blip r:embed="rId2"/>
          <a:stretch>
            <a:fillRect/>
          </a:stretch>
        </p:blipFill>
        <p:spPr>
          <a:xfrm>
            <a:off x="391886" y="3035229"/>
            <a:ext cx="5852160" cy="3169263"/>
          </a:xfrm>
          <a:prstGeom prst="rect">
            <a:avLst/>
          </a:prstGeom>
        </p:spPr>
      </p:pic>
      <p:sp>
        <p:nvSpPr>
          <p:cNvPr id="6" name="מלבן 5"/>
          <p:cNvSpPr/>
          <p:nvPr/>
        </p:nvSpPr>
        <p:spPr>
          <a:xfrm>
            <a:off x="-2074007" y="6310476"/>
            <a:ext cx="6092825" cy="215444"/>
          </a:xfrm>
          <a:prstGeom prst="rect">
            <a:avLst/>
          </a:prstGeom>
        </p:spPr>
        <p:txBody>
          <a:bodyPr>
            <a:spAutoFit/>
          </a:bodyPr>
          <a:lstStyle/>
          <a:p>
            <a:r>
              <a:rPr lang="en-US" sz="800" dirty="0"/>
              <a:t>https://kids.gov.il/sababa/sababa_pool/images/noise_noise-pictures.jpg</a:t>
            </a:r>
            <a:endParaRPr lang="he-IL" sz="800" dirty="0"/>
          </a:p>
        </p:txBody>
      </p:sp>
    </p:spTree>
    <p:extLst>
      <p:ext uri="{BB962C8B-B14F-4D97-AF65-F5344CB8AC3E}">
        <p14:creationId xmlns:p14="http://schemas.microsoft.com/office/powerpoint/2010/main" val="178115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סביבה עירונית</a:t>
            </a:r>
          </a:p>
        </p:txBody>
      </p:sp>
      <p:sp>
        <p:nvSpPr>
          <p:cNvPr id="3" name="מציין מיקום טקסט 2"/>
          <p:cNvSpPr>
            <a:spLocks noGrp="1"/>
          </p:cNvSpPr>
          <p:nvPr>
            <p:ph type="body" sz="quarter" idx="3"/>
          </p:nvPr>
        </p:nvSpPr>
        <p:spPr/>
        <p:txBody>
          <a:bodyPr/>
          <a:lstStyle/>
          <a:p>
            <a:r>
              <a:rPr lang="he-IL" dirty="0"/>
              <a:t>רעש עירוני- פתרונות</a:t>
            </a:r>
          </a:p>
        </p:txBody>
      </p:sp>
      <p:sp>
        <p:nvSpPr>
          <p:cNvPr id="4" name="מציין מיקום תוכן 3"/>
          <p:cNvSpPr>
            <a:spLocks noGrp="1"/>
          </p:cNvSpPr>
          <p:nvPr>
            <p:ph sz="quarter" idx="4"/>
          </p:nvPr>
        </p:nvSpPr>
        <p:spPr/>
        <p:txBody>
          <a:bodyPr/>
          <a:lstStyle/>
          <a:p>
            <a:r>
              <a:rPr lang="he-IL" dirty="0"/>
              <a:t>חוק- </a:t>
            </a:r>
            <a:r>
              <a:rPr lang="he-IL" dirty="0">
                <a:hlinkClick r:id="rId2"/>
              </a:rPr>
              <a:t>כל זכות</a:t>
            </a:r>
            <a:endParaRPr lang="he-IL" dirty="0"/>
          </a:p>
          <a:p>
            <a:r>
              <a:rPr lang="he-IL" dirty="0"/>
              <a:t>שימוש בכלי רכב שקטים</a:t>
            </a:r>
          </a:p>
          <a:p>
            <a:r>
              <a:rPr lang="he-IL" dirty="0"/>
              <a:t>קירות אקוסטיים</a:t>
            </a:r>
          </a:p>
          <a:p>
            <a:endParaRPr lang="he-IL" dirty="0"/>
          </a:p>
        </p:txBody>
      </p:sp>
      <p:pic>
        <p:nvPicPr>
          <p:cNvPr id="5" name="תמונה 4"/>
          <p:cNvPicPr>
            <a:picLocks noChangeAspect="1"/>
          </p:cNvPicPr>
          <p:nvPr/>
        </p:nvPicPr>
        <p:blipFill>
          <a:blip r:embed="rId3"/>
          <a:stretch>
            <a:fillRect/>
          </a:stretch>
        </p:blipFill>
        <p:spPr>
          <a:xfrm>
            <a:off x="855638" y="1185681"/>
            <a:ext cx="7034327" cy="4364592"/>
          </a:xfrm>
          <a:prstGeom prst="rect">
            <a:avLst/>
          </a:prstGeom>
        </p:spPr>
      </p:pic>
      <p:sp>
        <p:nvSpPr>
          <p:cNvPr id="6" name="מלבן 5"/>
          <p:cNvSpPr/>
          <p:nvPr/>
        </p:nvSpPr>
        <p:spPr>
          <a:xfrm>
            <a:off x="-1798320" y="5662754"/>
            <a:ext cx="6092825" cy="215444"/>
          </a:xfrm>
          <a:prstGeom prst="rect">
            <a:avLst/>
          </a:prstGeom>
        </p:spPr>
        <p:txBody>
          <a:bodyPr>
            <a:spAutoFit/>
          </a:bodyPr>
          <a:lstStyle/>
          <a:p>
            <a:r>
              <a:rPr lang="en-US" sz="800" dirty="0"/>
              <a:t>https://images1.calcalist.co.il/PicServer3/2018/09/20/847826/1NL.jpg</a:t>
            </a:r>
            <a:endParaRPr lang="he-IL" sz="800" dirty="0"/>
          </a:p>
        </p:txBody>
      </p:sp>
    </p:spTree>
    <p:extLst>
      <p:ext uri="{BB962C8B-B14F-4D97-AF65-F5344CB8AC3E}">
        <p14:creationId xmlns:p14="http://schemas.microsoft.com/office/powerpoint/2010/main" val="1993320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סביבה עירונית</a:t>
            </a:r>
          </a:p>
        </p:txBody>
      </p:sp>
      <p:sp>
        <p:nvSpPr>
          <p:cNvPr id="3" name="מציין מיקום טקסט 2"/>
          <p:cNvSpPr>
            <a:spLocks noGrp="1"/>
          </p:cNvSpPr>
          <p:nvPr>
            <p:ph type="body" sz="quarter" idx="3"/>
          </p:nvPr>
        </p:nvSpPr>
        <p:spPr/>
        <p:txBody>
          <a:bodyPr/>
          <a:lstStyle/>
          <a:p>
            <a:r>
              <a:rPr lang="he-IL" dirty="0"/>
              <a:t>צמצום שטחים פתוחים</a:t>
            </a:r>
          </a:p>
        </p:txBody>
      </p:sp>
      <p:sp>
        <p:nvSpPr>
          <p:cNvPr id="4" name="מציין מיקום תוכן 3"/>
          <p:cNvSpPr>
            <a:spLocks noGrp="1"/>
          </p:cNvSpPr>
          <p:nvPr>
            <p:ph sz="quarter" idx="4"/>
          </p:nvPr>
        </p:nvSpPr>
        <p:spPr/>
        <p:txBody>
          <a:bodyPr>
            <a:normAutofit/>
          </a:bodyPr>
          <a:lstStyle/>
          <a:p>
            <a:r>
              <a:rPr lang="he-IL" dirty="0"/>
              <a:t>הערים הגדלות יוצרות ביקוש הולך וגובר לשטחים חדשים, לבנייה </a:t>
            </a:r>
            <a:br>
              <a:rPr lang="he-IL" dirty="0"/>
            </a:br>
            <a:r>
              <a:rPr lang="he-IL" dirty="0"/>
              <a:t>של אזורי מגורים, אזורי מסחר, מגרשי חניה, כבישים ועוד. המחסור בשטחים לא בנויים בעיר מעלה את ערכם הכלכלי ויוצר לחץ של יזמים, קבלנים, בעלי קרקעות ואחרים, לזרז את הבנייה.</a:t>
            </a:r>
          </a:p>
        </p:txBody>
      </p:sp>
      <p:pic>
        <p:nvPicPr>
          <p:cNvPr id="5" name="תמונה 4"/>
          <p:cNvPicPr>
            <a:picLocks noChangeAspect="1"/>
          </p:cNvPicPr>
          <p:nvPr/>
        </p:nvPicPr>
        <p:blipFill>
          <a:blip r:embed="rId2"/>
          <a:stretch>
            <a:fillRect/>
          </a:stretch>
        </p:blipFill>
        <p:spPr>
          <a:xfrm>
            <a:off x="1645920" y="2893609"/>
            <a:ext cx="5036234" cy="3777176"/>
          </a:xfrm>
          <a:prstGeom prst="rect">
            <a:avLst/>
          </a:prstGeom>
        </p:spPr>
      </p:pic>
      <p:sp>
        <p:nvSpPr>
          <p:cNvPr id="7" name="מלבן 6"/>
          <p:cNvSpPr/>
          <p:nvPr/>
        </p:nvSpPr>
        <p:spPr>
          <a:xfrm>
            <a:off x="403274" y="6693319"/>
            <a:ext cx="6092825" cy="215444"/>
          </a:xfrm>
          <a:prstGeom prst="rect">
            <a:avLst/>
          </a:prstGeom>
        </p:spPr>
        <p:txBody>
          <a:bodyPr>
            <a:spAutoFit/>
          </a:bodyPr>
          <a:lstStyle/>
          <a:p>
            <a:r>
              <a:rPr lang="en-US" sz="800" dirty="0"/>
              <a:t>https://upload.wikimedia.org/wikipedia/commons/1/16/PikiWiki_Israel_16353_Rosh_Haayin_music_town_-_Bell.JPG</a:t>
            </a:r>
            <a:endParaRPr lang="he-IL" sz="800" dirty="0"/>
          </a:p>
        </p:txBody>
      </p:sp>
    </p:spTree>
    <p:extLst>
      <p:ext uri="{BB962C8B-B14F-4D97-AF65-F5344CB8AC3E}">
        <p14:creationId xmlns:p14="http://schemas.microsoft.com/office/powerpoint/2010/main" val="2729023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5" name="כותרת 4"/>
          <p:cNvSpPr>
            <a:spLocks noGrp="1"/>
          </p:cNvSpPr>
          <p:nvPr>
            <p:ph type="ctrTitle"/>
          </p:nvPr>
        </p:nvSpPr>
        <p:spPr/>
        <p:txBody>
          <a:bodyPr/>
          <a:lstStyle/>
          <a:p>
            <a:r>
              <a:rPr lang="he-IL" dirty="0">
                <a:solidFill>
                  <a:srgbClr val="192A72"/>
                </a:solidFill>
              </a:rPr>
              <a:t>קשיים ואתגרים בערים גדולות</a:t>
            </a:r>
          </a:p>
        </p:txBody>
      </p:sp>
      <p:sp>
        <p:nvSpPr>
          <p:cNvPr id="7" name="כותרת משנה 6"/>
          <p:cNvSpPr>
            <a:spLocks noGrp="1"/>
          </p:cNvSpPr>
          <p:nvPr>
            <p:ph type="subTitle" idx="1"/>
          </p:nvPr>
        </p:nvSpPr>
        <p:spPr/>
        <p:txBody>
          <a:bodyPr/>
          <a:lstStyle/>
          <a:p>
            <a:r>
              <a:rPr lang="he-IL" dirty="0">
                <a:sym typeface="Varela Round"/>
              </a:rPr>
              <a:t>גאוגרפיה אדם וסביבה</a:t>
            </a:r>
          </a:p>
        </p:txBody>
      </p:sp>
      <p:sp>
        <p:nvSpPr>
          <p:cNvPr id="4" name="מציין מיקום תוכן 3"/>
          <p:cNvSpPr>
            <a:spLocks noGrp="1"/>
          </p:cNvSpPr>
          <p:nvPr>
            <p:ph idx="10"/>
          </p:nvPr>
        </p:nvSpPr>
        <p:spPr/>
        <p:txBody>
          <a:bodyPr/>
          <a:lstStyle/>
          <a:p>
            <a:r>
              <a:rPr lang="he-IL" dirty="0">
                <a:sym typeface="Varela Round"/>
              </a:rPr>
              <a:t>שם המורה: לוי מיה</a:t>
            </a:r>
          </a:p>
        </p:txBody>
      </p:sp>
    </p:spTree>
    <p:extLst>
      <p:ext uri="{BB962C8B-B14F-4D97-AF65-F5344CB8AC3E}">
        <p14:creationId xmlns:p14="http://schemas.microsoft.com/office/powerpoint/2010/main" val="756445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סביבה עירונית</a:t>
            </a:r>
          </a:p>
        </p:txBody>
      </p:sp>
      <p:sp>
        <p:nvSpPr>
          <p:cNvPr id="3" name="מציין מיקום טקסט 2"/>
          <p:cNvSpPr>
            <a:spLocks noGrp="1"/>
          </p:cNvSpPr>
          <p:nvPr>
            <p:ph type="body" sz="quarter" idx="3"/>
          </p:nvPr>
        </p:nvSpPr>
        <p:spPr/>
        <p:txBody>
          <a:bodyPr/>
          <a:lstStyle/>
          <a:p>
            <a:r>
              <a:rPr lang="he-IL" dirty="0"/>
              <a:t>צמצום שטחים פתוחים</a:t>
            </a:r>
          </a:p>
        </p:txBody>
      </p:sp>
      <p:pic>
        <p:nvPicPr>
          <p:cNvPr id="8" name="מדיה מקוונת 7" title="סכסוך שכנים">
            <a:hlinkClick r:id="" action="ppaction://media"/>
            <a:extLst>
              <a:ext uri="{FF2B5EF4-FFF2-40B4-BE49-F238E27FC236}">
                <a16:creationId xmlns:a16="http://schemas.microsoft.com/office/drawing/2014/main" id="{55B5F73F-AFA8-438B-BA04-CEC2ED778024}"/>
              </a:ext>
            </a:extLst>
          </p:cNvPr>
          <p:cNvPicPr>
            <a:picLocks noRot="1" noChangeAspect="1"/>
          </p:cNvPicPr>
          <p:nvPr>
            <a:videoFile r:link="rId1"/>
          </p:nvPr>
        </p:nvPicPr>
        <p:blipFill>
          <a:blip r:embed="rId3"/>
          <a:stretch>
            <a:fillRect/>
          </a:stretch>
        </p:blipFill>
        <p:spPr>
          <a:xfrm>
            <a:off x="229322" y="1602194"/>
            <a:ext cx="7362969" cy="4141670"/>
          </a:xfrm>
          <a:prstGeom prst="rect">
            <a:avLst/>
          </a:prstGeom>
        </p:spPr>
      </p:pic>
    </p:spTree>
    <p:extLst>
      <p:ext uri="{BB962C8B-B14F-4D97-AF65-F5344CB8AC3E}">
        <p14:creationId xmlns:p14="http://schemas.microsoft.com/office/powerpoint/2010/main" val="169406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סביבה עירונית</a:t>
            </a:r>
          </a:p>
        </p:txBody>
      </p:sp>
      <p:sp>
        <p:nvSpPr>
          <p:cNvPr id="3" name="מציין מיקום טקסט 2"/>
          <p:cNvSpPr>
            <a:spLocks noGrp="1"/>
          </p:cNvSpPr>
          <p:nvPr>
            <p:ph type="body" sz="quarter" idx="3"/>
          </p:nvPr>
        </p:nvSpPr>
        <p:spPr/>
        <p:txBody>
          <a:bodyPr/>
          <a:lstStyle/>
          <a:p>
            <a:r>
              <a:rPr lang="he-IL" dirty="0"/>
              <a:t>צמצום שטחים פתוחים - פתרונות</a:t>
            </a:r>
          </a:p>
        </p:txBody>
      </p:sp>
      <p:sp>
        <p:nvSpPr>
          <p:cNvPr id="4" name="מציין מיקום תוכן 3"/>
          <p:cNvSpPr>
            <a:spLocks noGrp="1"/>
          </p:cNvSpPr>
          <p:nvPr>
            <p:ph sz="quarter" idx="4"/>
          </p:nvPr>
        </p:nvSpPr>
        <p:spPr/>
        <p:txBody>
          <a:bodyPr/>
          <a:lstStyle/>
          <a:p>
            <a:r>
              <a:rPr lang="he-IL" dirty="0"/>
              <a:t>"ירושלים מובילה היום בכך שיש לה תוכנית של טבע עירוני, ערים צריכות לספק גם טבע עירוני. אנחנו צריכים להביט על התושבים שלנו ועל השכונות שלנו ולהבין מה גורם להם לברוח ומה גורם לאנשים להמשיך ולהישאר בשכונה – טבע עירוני זה אחד מהם. היום כולם רוצים לגור ליד עמק הצבאים וליד פארק המסילה, זה היופי – טבע עירוני שוקק". (כל העיר ירושלים 8.2.20)</a:t>
            </a:r>
          </a:p>
          <a:p>
            <a:endParaRPr lang="he-IL" dirty="0"/>
          </a:p>
          <a:p>
            <a:endParaRPr lang="he-IL" dirty="0"/>
          </a:p>
        </p:txBody>
      </p:sp>
      <p:sp>
        <p:nvSpPr>
          <p:cNvPr id="6" name="מלבן 5"/>
          <p:cNvSpPr/>
          <p:nvPr/>
        </p:nvSpPr>
        <p:spPr>
          <a:xfrm>
            <a:off x="-1798320" y="5662754"/>
            <a:ext cx="6092825" cy="215444"/>
          </a:xfrm>
          <a:prstGeom prst="rect">
            <a:avLst/>
          </a:prstGeom>
        </p:spPr>
        <p:txBody>
          <a:bodyPr>
            <a:spAutoFit/>
          </a:bodyPr>
          <a:lstStyle/>
          <a:p>
            <a:r>
              <a:rPr lang="en-US" sz="800" dirty="0"/>
              <a:t>https://images1.calcalist.co.il/PicServer3/2018/09/20/847826/1NL.jpg</a:t>
            </a:r>
            <a:endParaRPr lang="he-IL" sz="800" dirty="0"/>
          </a:p>
        </p:txBody>
      </p:sp>
      <p:pic>
        <p:nvPicPr>
          <p:cNvPr id="7" name="תמונה 6"/>
          <p:cNvPicPr>
            <a:picLocks noChangeAspect="1"/>
          </p:cNvPicPr>
          <p:nvPr/>
        </p:nvPicPr>
        <p:blipFill>
          <a:blip r:embed="rId2"/>
          <a:stretch>
            <a:fillRect/>
          </a:stretch>
        </p:blipFill>
        <p:spPr>
          <a:xfrm>
            <a:off x="515206" y="3291840"/>
            <a:ext cx="4825731" cy="3566160"/>
          </a:xfrm>
          <a:prstGeom prst="rect">
            <a:avLst/>
          </a:prstGeom>
        </p:spPr>
      </p:pic>
      <p:sp>
        <p:nvSpPr>
          <p:cNvPr id="8" name="מלבן 7"/>
          <p:cNvSpPr/>
          <p:nvPr/>
        </p:nvSpPr>
        <p:spPr>
          <a:xfrm>
            <a:off x="2752578" y="3719188"/>
            <a:ext cx="6092825" cy="215444"/>
          </a:xfrm>
          <a:prstGeom prst="rect">
            <a:avLst/>
          </a:prstGeom>
        </p:spPr>
        <p:txBody>
          <a:bodyPr>
            <a:spAutoFit/>
          </a:bodyPr>
          <a:lstStyle/>
          <a:p>
            <a:r>
              <a:rPr lang="en-US" sz="800" dirty="0"/>
              <a:t>https://upload.wikimedia.org/wikipedia/commons/2/25/Gazelle-Valley-051.jpg</a:t>
            </a:r>
            <a:endParaRPr lang="he-IL" sz="800" dirty="0"/>
          </a:p>
        </p:txBody>
      </p:sp>
    </p:spTree>
    <p:extLst>
      <p:ext uri="{BB962C8B-B14F-4D97-AF65-F5344CB8AC3E}">
        <p14:creationId xmlns:p14="http://schemas.microsoft.com/office/powerpoint/2010/main" val="783479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מגמות עתידיות בפיתוח ותכנון עירוני</a:t>
            </a:r>
          </a:p>
        </p:txBody>
      </p:sp>
      <p:sp>
        <p:nvSpPr>
          <p:cNvPr id="4" name="מציין מיקום תוכן 3"/>
          <p:cNvSpPr>
            <a:spLocks noGrp="1"/>
          </p:cNvSpPr>
          <p:nvPr>
            <p:ph sz="quarter" idx="4"/>
          </p:nvPr>
        </p:nvSpPr>
        <p:spPr>
          <a:xfrm>
            <a:off x="515206" y="1125415"/>
            <a:ext cx="11160000" cy="4752783"/>
          </a:xfrm>
        </p:spPr>
        <p:txBody>
          <a:bodyPr/>
          <a:lstStyle/>
          <a:p>
            <a:r>
              <a:rPr lang="he-IL" dirty="0"/>
              <a:t>בניה צפופה ורוויה</a:t>
            </a:r>
          </a:p>
          <a:p>
            <a:r>
              <a:rPr lang="he-IL" dirty="0"/>
              <a:t>בניה ירוקה</a:t>
            </a:r>
          </a:p>
          <a:p>
            <a:r>
              <a:rPr lang="he-IL" dirty="0"/>
              <a:t>פיתוח תחבורה ציבורית</a:t>
            </a:r>
          </a:p>
          <a:p>
            <a:r>
              <a:rPr lang="he-IL" dirty="0"/>
              <a:t>פיתוח ערים חכמות </a:t>
            </a:r>
          </a:p>
        </p:txBody>
      </p:sp>
      <p:pic>
        <p:nvPicPr>
          <p:cNvPr id="5" name="תמונה 4"/>
          <p:cNvPicPr>
            <a:picLocks noChangeAspect="1"/>
          </p:cNvPicPr>
          <p:nvPr/>
        </p:nvPicPr>
        <p:blipFill>
          <a:blip r:embed="rId2"/>
          <a:stretch>
            <a:fillRect/>
          </a:stretch>
        </p:blipFill>
        <p:spPr>
          <a:xfrm>
            <a:off x="388167" y="1463296"/>
            <a:ext cx="7620000" cy="4286250"/>
          </a:xfrm>
          <a:prstGeom prst="rect">
            <a:avLst/>
          </a:prstGeom>
        </p:spPr>
      </p:pic>
      <p:sp>
        <p:nvSpPr>
          <p:cNvPr id="6" name="מלבן 5"/>
          <p:cNvSpPr/>
          <p:nvPr/>
        </p:nvSpPr>
        <p:spPr>
          <a:xfrm>
            <a:off x="-30471" y="5815730"/>
            <a:ext cx="7577683" cy="215444"/>
          </a:xfrm>
          <a:prstGeom prst="rect">
            <a:avLst/>
          </a:prstGeom>
        </p:spPr>
        <p:txBody>
          <a:bodyPr wrap="square">
            <a:spAutoFit/>
          </a:bodyPr>
          <a:lstStyle/>
          <a:p>
            <a:r>
              <a:rPr lang="en-US" sz="800" dirty="0"/>
              <a:t>https://upload.wikimedia.org/wikipedia/commons/thumb/0/0e/Hong_Kong_Island_Skyline_2009.jpg/800px-Hong_Kong_Island_Skyline_2009.jpg</a:t>
            </a:r>
            <a:endParaRPr lang="he-IL" sz="800" dirty="0"/>
          </a:p>
        </p:txBody>
      </p:sp>
    </p:spTree>
    <p:extLst>
      <p:ext uri="{BB962C8B-B14F-4D97-AF65-F5344CB8AC3E}">
        <p14:creationId xmlns:p14="http://schemas.microsoft.com/office/powerpoint/2010/main" val="2635564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p:txBody>
          <a:bodyPr/>
          <a:lstStyle/>
          <a:p>
            <a:r>
              <a:rPr lang="he-IL" dirty="0"/>
              <a:t>עיר חכמה</a:t>
            </a:r>
          </a:p>
        </p:txBody>
      </p:sp>
      <p:sp>
        <p:nvSpPr>
          <p:cNvPr id="3" name="מלבן 2"/>
          <p:cNvSpPr/>
          <p:nvPr/>
        </p:nvSpPr>
        <p:spPr>
          <a:xfrm>
            <a:off x="4552452" y="3244334"/>
            <a:ext cx="3083921" cy="369332"/>
          </a:xfrm>
          <a:prstGeom prst="rect">
            <a:avLst/>
          </a:prstGeom>
        </p:spPr>
        <p:txBody>
          <a:bodyPr wrap="none">
            <a:spAutoFit/>
          </a:bodyPr>
          <a:lstStyle/>
          <a:p>
            <a:r>
              <a:rPr lang="en-US" dirty="0"/>
              <a:t>https://youtu.be/bANfnYDTzxE</a:t>
            </a:r>
            <a:endParaRPr lang="he-IL" dirty="0"/>
          </a:p>
        </p:txBody>
      </p:sp>
      <p:pic>
        <p:nvPicPr>
          <p:cNvPr id="10" name="מדיה מקוונת 9" title="What is a smart city? | CNBC Explains">
            <a:hlinkClick r:id="" action="ppaction://media"/>
            <a:extLst>
              <a:ext uri="{FF2B5EF4-FFF2-40B4-BE49-F238E27FC236}">
                <a16:creationId xmlns:a16="http://schemas.microsoft.com/office/drawing/2014/main" id="{3B1F372F-14AD-41D6-9E1A-CB3ADB34B5B6}"/>
              </a:ext>
            </a:extLst>
          </p:cNvPr>
          <p:cNvPicPr>
            <a:picLocks noRot="1" noChangeAspect="1"/>
          </p:cNvPicPr>
          <p:nvPr>
            <a:videoFile r:link="rId1"/>
          </p:nvPr>
        </p:nvPicPr>
        <p:blipFill>
          <a:blip r:embed="rId4"/>
          <a:stretch>
            <a:fillRect/>
          </a:stretch>
        </p:blipFill>
        <p:spPr>
          <a:xfrm>
            <a:off x="441759" y="901385"/>
            <a:ext cx="8674532" cy="4879424"/>
          </a:xfrm>
          <a:prstGeom prst="rect">
            <a:avLst/>
          </a:prstGeom>
        </p:spPr>
      </p:pic>
    </p:spTree>
    <p:extLst>
      <p:ext uri="{BB962C8B-B14F-4D97-AF65-F5344CB8AC3E}">
        <p14:creationId xmlns:p14="http://schemas.microsoft.com/office/powerpoint/2010/main" val="33510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לסיכום</a:t>
            </a:r>
          </a:p>
        </p:txBody>
      </p:sp>
      <p:sp>
        <p:nvSpPr>
          <p:cNvPr id="4" name="מציין מיקום תוכן 3"/>
          <p:cNvSpPr>
            <a:spLocks noGrp="1"/>
          </p:cNvSpPr>
          <p:nvPr>
            <p:ph sz="quarter" idx="4"/>
          </p:nvPr>
        </p:nvSpPr>
        <p:spPr/>
        <p:txBody>
          <a:bodyPr>
            <a:normAutofit/>
          </a:bodyPr>
          <a:lstStyle/>
          <a:p>
            <a:r>
              <a:rPr lang="he-IL" dirty="0"/>
              <a:t>דמיינו כיצד תיראה העיר בעוד כ-50 שנה. תוכלו להתייחס להיבט אחד </a:t>
            </a:r>
            <a:br>
              <a:rPr lang="he-IL" dirty="0"/>
            </a:br>
            <a:r>
              <a:rPr lang="he-IL" dirty="0"/>
              <a:t>של העיר (למשל: שימושי הקרקע, מערכת התחבורה או איכות הסביבה(,או להתייחס למכלול ההיבטים שלמדתם עליהם. מקמו את העיר שלכם במרחב, החליטו כמה אנשים יתגוררו בה, ותנו לה שם. מצאו דרך יצירתית להציג את עבודתכם: בטקסט, בציור, במצגת, בתמונות וכדומה. </a:t>
            </a:r>
          </a:p>
          <a:p>
            <a:endParaRPr lang="he-IL" dirty="0"/>
          </a:p>
          <a:p>
            <a:r>
              <a:rPr lang="he-IL" dirty="0"/>
              <a:t>בהצלחה</a:t>
            </a:r>
            <a:br>
              <a:rPr lang="he-IL" dirty="0"/>
            </a:br>
            <a:endParaRPr lang="he-IL" dirty="0"/>
          </a:p>
        </p:txBody>
      </p:sp>
    </p:spTree>
    <p:extLst>
      <p:ext uri="{BB962C8B-B14F-4D97-AF65-F5344CB8AC3E}">
        <p14:creationId xmlns:p14="http://schemas.microsoft.com/office/powerpoint/2010/main" val="4145506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p:cNvSpPr>
            <a:spLocks noGrp="1"/>
          </p:cNvSpPr>
          <p:nvPr>
            <p:ph sz="quarter" idx="4"/>
          </p:nvPr>
        </p:nvSpPr>
        <p:spPr/>
        <p:txBody>
          <a:bodyPr>
            <a:normAutofit/>
          </a:bodyPr>
          <a:lstStyle/>
          <a:p>
            <a:pPr marL="0" indent="0" algn="ctr">
              <a:buNone/>
            </a:pPr>
            <a:r>
              <a:rPr lang="he-IL" sz="8800" dirty="0"/>
              <a:t>תודה על ההקשבה</a:t>
            </a:r>
          </a:p>
        </p:txBody>
      </p:sp>
    </p:spTree>
    <p:extLst>
      <p:ext uri="{BB962C8B-B14F-4D97-AF65-F5344CB8AC3E}">
        <p14:creationId xmlns:p14="http://schemas.microsoft.com/office/powerpoint/2010/main" val="1050126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914957" y="1962532"/>
            <a:ext cx="10360502" cy="3980414"/>
          </a:xfrm>
        </p:spPr>
        <p:txBody>
          <a:bodyPr>
            <a:noAutofit/>
          </a:bodyPr>
          <a:lstStyle/>
          <a:p>
            <a:pPr algn="r" rtl="1">
              <a:lnSpc>
                <a:spcPct val="150000"/>
              </a:lnSpc>
            </a:pPr>
            <a:r>
              <a:rPr lang="he-IL" sz="2400" dirty="0"/>
              <a:t>השימוש ביצירות במהלך שידור זה נעשה לפי סעיף 27א לחוק זכות יוצרים, תשס"ח-2007.</a:t>
            </a:r>
            <a:br>
              <a:rPr lang="he-IL" sz="2400" dirty="0"/>
            </a:br>
            <a:r>
              <a:rPr lang="he-IL" sz="2400" dirty="0"/>
              <a:t>אם הינך בעל הזכויות באחת היצירות, באפשרותך לבקש מאיתנו לחדול מהשימוש ביצירה, </a:t>
            </a:r>
            <a:br>
              <a:rPr lang="he-IL" sz="2400" dirty="0"/>
            </a:br>
            <a:r>
              <a:rPr lang="he-IL" sz="2400" dirty="0"/>
              <a:t>זאת באמצעות פנייה לדוא"ל  </a:t>
            </a:r>
            <a:r>
              <a:rPr lang="en-US" sz="2400" dirty="0"/>
              <a:t>rights@education.gov.il</a:t>
            </a:r>
            <a:endParaRPr lang="he-IL" sz="2400" dirty="0"/>
          </a:p>
        </p:txBody>
      </p:sp>
    </p:spTree>
    <p:extLst>
      <p:ext uri="{BB962C8B-B14F-4D97-AF65-F5344CB8AC3E}">
        <p14:creationId xmlns:p14="http://schemas.microsoft.com/office/powerpoint/2010/main" val="405836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3" name="מציין מיקום טקסט 2"/>
          <p:cNvSpPr>
            <a:spLocks noGrp="1"/>
          </p:cNvSpPr>
          <p:nvPr>
            <p:ph type="body" sz="quarter" idx="3"/>
          </p:nvPr>
        </p:nvSpPr>
        <p:spPr>
          <a:xfrm>
            <a:off x="515205" y="1185681"/>
            <a:ext cx="9000000" cy="540000"/>
          </a:xfrm>
        </p:spPr>
        <p:txBody>
          <a:bodyPr/>
          <a:lstStyle/>
          <a:p>
            <a:r>
              <a:rPr lang="he-IL" dirty="0">
                <a:sym typeface="Varela Round"/>
              </a:rPr>
              <a:t>איכות הסביבה העירונית</a:t>
            </a:r>
            <a:endParaRPr lang="he-IL" dirty="0"/>
          </a:p>
        </p:txBody>
      </p:sp>
      <p:sp>
        <p:nvSpPr>
          <p:cNvPr id="8" name="מציין מיקום תוכן 7"/>
          <p:cNvSpPr>
            <a:spLocks noGrp="1"/>
          </p:cNvSpPr>
          <p:nvPr>
            <p:ph sz="quarter" idx="4"/>
          </p:nvPr>
        </p:nvSpPr>
        <p:spPr>
          <a:xfrm>
            <a:off x="515206" y="1725681"/>
            <a:ext cx="9000000" cy="4152517"/>
          </a:xfrm>
        </p:spPr>
        <p:txBody>
          <a:bodyPr>
            <a:normAutofit fontScale="85000" lnSpcReduction="10000"/>
          </a:bodyPr>
          <a:lstStyle/>
          <a:p>
            <a:pPr>
              <a:lnSpc>
                <a:spcPct val="200000"/>
              </a:lnSpc>
            </a:pPr>
            <a:r>
              <a:rPr lang="he-IL" dirty="0">
                <a:solidFill>
                  <a:schemeClr val="tx1"/>
                </a:solidFill>
              </a:rPr>
              <a:t>זיהום אויר</a:t>
            </a:r>
          </a:p>
          <a:p>
            <a:pPr>
              <a:lnSpc>
                <a:spcPct val="200000"/>
              </a:lnSpc>
            </a:pPr>
            <a:r>
              <a:rPr lang="he-IL" dirty="0">
                <a:solidFill>
                  <a:schemeClr val="tx1"/>
                </a:solidFill>
              </a:rPr>
              <a:t>פסולת מוצקה</a:t>
            </a:r>
          </a:p>
          <a:p>
            <a:pPr>
              <a:lnSpc>
                <a:spcPct val="200000"/>
              </a:lnSpc>
            </a:pPr>
            <a:r>
              <a:rPr lang="he-IL" dirty="0">
                <a:solidFill>
                  <a:schemeClr val="tx1"/>
                </a:solidFill>
              </a:rPr>
              <a:t>פסולת נוזלית</a:t>
            </a:r>
          </a:p>
          <a:p>
            <a:pPr>
              <a:lnSpc>
                <a:spcPct val="200000"/>
              </a:lnSpc>
            </a:pPr>
            <a:r>
              <a:rPr lang="he-IL" dirty="0">
                <a:solidFill>
                  <a:schemeClr val="tx1"/>
                </a:solidFill>
              </a:rPr>
              <a:t>רעש</a:t>
            </a:r>
          </a:p>
          <a:p>
            <a:pPr>
              <a:lnSpc>
                <a:spcPct val="200000"/>
              </a:lnSpc>
            </a:pPr>
            <a:r>
              <a:rPr lang="he-IL" dirty="0">
                <a:solidFill>
                  <a:schemeClr val="tx1"/>
                </a:solidFill>
              </a:rPr>
              <a:t>צמצום שטחים פתוחים</a:t>
            </a:r>
          </a:p>
          <a:p>
            <a:pPr>
              <a:lnSpc>
                <a:spcPct val="200000"/>
              </a:lnSpc>
            </a:pPr>
            <a:r>
              <a:rPr lang="he-IL" dirty="0">
                <a:solidFill>
                  <a:schemeClr val="tx1"/>
                </a:solidFill>
              </a:rPr>
              <a:t>העיר בעתיד</a:t>
            </a:r>
          </a:p>
          <a:p>
            <a:pPr>
              <a:lnSpc>
                <a:spcPct val="200000"/>
              </a:lnSpc>
            </a:pPr>
            <a:endParaRPr lang="he-IL" dirty="0">
              <a:solidFill>
                <a:schemeClr val="tx1"/>
              </a:solidFill>
            </a:endParaRPr>
          </a:p>
          <a:p>
            <a:pPr>
              <a:lnSpc>
                <a:spcPct val="200000"/>
              </a:lnSpc>
            </a:pPr>
            <a:endParaRPr lang="he-IL"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321"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7" name="כותרת משנה 6"/>
          <p:cNvSpPr>
            <a:spLocks noGrp="1"/>
          </p:cNvSpPr>
          <p:nvPr>
            <p:ph type="subTitle" idx="1"/>
          </p:nvPr>
        </p:nvSpPr>
        <p:spPr/>
        <p:txBody>
          <a:bodyPr/>
          <a:lstStyle/>
          <a:p>
            <a:r>
              <a:rPr lang="he-IL" dirty="0">
                <a:solidFill>
                  <a:srgbClr val="192A72"/>
                </a:solidFill>
                <a:sym typeface="Varela Round"/>
              </a:rPr>
              <a:t>איכות סביבה עירונית</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סביבה עירונית</a:t>
            </a:r>
          </a:p>
        </p:txBody>
      </p:sp>
      <p:pic>
        <p:nvPicPr>
          <p:cNvPr id="5" name="מציין מיקום תוכן 4"/>
          <p:cNvPicPr>
            <a:picLocks noGrp="1" noChangeAspect="1"/>
          </p:cNvPicPr>
          <p:nvPr>
            <p:ph sz="quarter" idx="4"/>
          </p:nvPr>
        </p:nvPicPr>
        <p:blipFill>
          <a:blip r:embed="rId2"/>
          <a:stretch>
            <a:fillRect/>
          </a:stretch>
        </p:blipFill>
        <p:spPr>
          <a:xfrm>
            <a:off x="0" y="861822"/>
            <a:ext cx="9786341" cy="5350023"/>
          </a:xfrm>
          <a:prstGeom prst="rect">
            <a:avLst/>
          </a:prstGeom>
        </p:spPr>
      </p:pic>
      <p:sp>
        <p:nvSpPr>
          <p:cNvPr id="4" name="מלבן 3"/>
          <p:cNvSpPr/>
          <p:nvPr/>
        </p:nvSpPr>
        <p:spPr>
          <a:xfrm>
            <a:off x="-1026991" y="6373698"/>
            <a:ext cx="8064568" cy="276999"/>
          </a:xfrm>
          <a:prstGeom prst="rect">
            <a:avLst/>
          </a:prstGeom>
        </p:spPr>
        <p:txBody>
          <a:bodyPr wrap="square">
            <a:spAutoFit/>
          </a:bodyPr>
          <a:lstStyle/>
          <a:p>
            <a:r>
              <a:rPr lang="he-IL" sz="1200" dirty="0">
                <a:latin typeface="Varela Round" panose="00000500000000000000" pitchFamily="2" charset="-79"/>
                <a:cs typeface="Varela Round" panose="00000500000000000000" pitchFamily="2" charset="-79"/>
              </a:rPr>
              <a:t>מתוך: הפיתוח והתכנון המרחבי: ספר לימוד בגאוגרפיה ופיתוח הסביבה עמ' 183</a:t>
            </a:r>
          </a:p>
        </p:txBody>
      </p:sp>
    </p:spTree>
    <p:extLst>
      <p:ext uri="{BB962C8B-B14F-4D97-AF65-F5344CB8AC3E}">
        <p14:creationId xmlns:p14="http://schemas.microsoft.com/office/powerpoint/2010/main" val="3745659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a:xfrm>
            <a:off x="773824" y="915681"/>
            <a:ext cx="11159999" cy="540000"/>
          </a:xfrm>
        </p:spPr>
        <p:txBody>
          <a:bodyPr/>
          <a:lstStyle/>
          <a:p>
            <a:r>
              <a:rPr lang="he-IL" dirty="0"/>
              <a:t>זיהום אויר מושגים</a:t>
            </a:r>
          </a:p>
        </p:txBody>
      </p:sp>
      <p:sp>
        <p:nvSpPr>
          <p:cNvPr id="4" name="מציין מיקום תוכן 3"/>
          <p:cNvSpPr>
            <a:spLocks noGrp="1"/>
          </p:cNvSpPr>
          <p:nvPr>
            <p:ph sz="quarter" idx="4"/>
          </p:nvPr>
        </p:nvSpPr>
        <p:spPr>
          <a:xfrm>
            <a:off x="690697" y="1455681"/>
            <a:ext cx="11160000" cy="4152517"/>
          </a:xfrm>
        </p:spPr>
        <p:txBody>
          <a:bodyPr>
            <a:normAutofit/>
          </a:bodyPr>
          <a:lstStyle/>
          <a:p>
            <a:r>
              <a:rPr lang="he-IL" dirty="0"/>
              <a:t>זיהום האוויר - כניסתם של חומרים זרים ורעילים למרכיביו הטבעיים של האוויר. </a:t>
            </a:r>
            <a:br>
              <a:rPr lang="he-IL" dirty="0"/>
            </a:br>
            <a:r>
              <a:rPr lang="he-IL" dirty="0"/>
              <a:t>חומרים אלה נפלטים ממפעלי תעשייה, מכלי רכב ומתחנות כוח. </a:t>
            </a:r>
          </a:p>
          <a:p>
            <a:r>
              <a:rPr lang="he-IL" dirty="0"/>
              <a:t>ערפיח (ערפל + פיח) - ערפל הנוצר כתוצאה מהתעבות של אדי מים סביב גרגירי פיח, והוא אופייני לערים שזיהום האוויר בהן כבד.</a:t>
            </a:r>
            <a:endParaRPr lang="en-US" dirty="0"/>
          </a:p>
          <a:p>
            <a:pPr marL="0" indent="0">
              <a:buNone/>
            </a:pPr>
            <a:br>
              <a:rPr lang="he-IL" dirty="0"/>
            </a:br>
            <a:br>
              <a:rPr lang="he-IL" dirty="0"/>
            </a:br>
            <a:endParaRPr lang="he-IL" dirty="0"/>
          </a:p>
        </p:txBody>
      </p:sp>
      <p:pic>
        <p:nvPicPr>
          <p:cNvPr id="6" name="מדיה מקוונת 5" title="The science of smog - Kim Preshoff">
            <a:hlinkClick r:id="" action="ppaction://media"/>
            <a:extLst>
              <a:ext uri="{FF2B5EF4-FFF2-40B4-BE49-F238E27FC236}">
                <a16:creationId xmlns:a16="http://schemas.microsoft.com/office/drawing/2014/main" id="{DEA85A34-C631-4CCD-B926-36ECB9213408}"/>
              </a:ext>
            </a:extLst>
          </p:cNvPr>
          <p:cNvPicPr>
            <a:picLocks noRot="1" noChangeAspect="1"/>
          </p:cNvPicPr>
          <p:nvPr>
            <a:videoFile r:link="rId1"/>
          </p:nvPr>
        </p:nvPicPr>
        <p:blipFill>
          <a:blip r:embed="rId3"/>
          <a:stretch>
            <a:fillRect/>
          </a:stretch>
        </p:blipFill>
        <p:spPr>
          <a:xfrm>
            <a:off x="100013" y="2993828"/>
            <a:ext cx="5127769" cy="2884370"/>
          </a:xfrm>
          <a:prstGeom prst="rect">
            <a:avLst/>
          </a:prstGeom>
        </p:spPr>
      </p:pic>
    </p:spTree>
    <p:extLst>
      <p:ext uri="{BB962C8B-B14F-4D97-AF65-F5344CB8AC3E}">
        <p14:creationId xmlns:p14="http://schemas.microsoft.com/office/powerpoint/2010/main" val="26102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p:txBody>
          <a:bodyPr/>
          <a:lstStyle/>
          <a:p>
            <a:r>
              <a:rPr lang="he-IL" dirty="0"/>
              <a:t>זיהום אויר ומה אצלנו?</a:t>
            </a:r>
          </a:p>
        </p:txBody>
      </p:sp>
      <p:sp>
        <p:nvSpPr>
          <p:cNvPr id="4" name="מציין מיקום תוכן 3"/>
          <p:cNvSpPr>
            <a:spLocks noGrp="1"/>
          </p:cNvSpPr>
          <p:nvPr>
            <p:ph sz="quarter" idx="4"/>
          </p:nvPr>
        </p:nvSpPr>
        <p:spPr/>
        <p:txBody>
          <a:bodyPr/>
          <a:lstStyle/>
          <a:p>
            <a:pPr fontAlgn="base"/>
            <a:r>
              <a:rPr lang="he-IL" b="1" dirty="0"/>
              <a:t>פעילים סביבתיים מזהירים: "האזור שלנו הופך להיות פח האשפה של המדינה"</a:t>
            </a:r>
          </a:p>
          <a:p>
            <a:pPr fontAlgn="base"/>
            <a:r>
              <a:rPr lang="he-IL" dirty="0"/>
              <a:t>הדחייה בהתקנת הפילטרים בתחנת הכוח, שטחי האחסון של קצא”א, שגדלו בשנים האחרונות, צינור הגז שעובר כאן לצד הנתונים השונים על תחלואת הסרטן הגבוהה - מלמדים הרבה על האוויר שאנחנו נושמים. אז למה יש באשקלון רק שתי תחנות ניטור אוויר ולמה פעילי איכות הסביבה בעיר כל כך מעטים? “אני מנסה להעיר את תושבי אשקלון”, אומרת פעילת איכות סביבה מחיפה</a:t>
            </a:r>
          </a:p>
          <a:p>
            <a:pPr marL="0" indent="0" fontAlgn="base">
              <a:buNone/>
            </a:pPr>
            <a:r>
              <a:rPr lang="he-IL" dirty="0"/>
              <a:t>פורסם בתאריך: 14.2.20 11:42 כאן דרום אשקלון</a:t>
            </a:r>
          </a:p>
          <a:p>
            <a:pPr marL="0" indent="0" fontAlgn="base">
              <a:buNone/>
            </a:pPr>
            <a:r>
              <a:rPr lang="he-IL" dirty="0"/>
              <a:t>מאת: ג'ני פרנקל שלום</a:t>
            </a:r>
          </a:p>
          <a:p>
            <a:endParaRPr lang="he-IL" dirty="0"/>
          </a:p>
        </p:txBody>
      </p:sp>
      <p:pic>
        <p:nvPicPr>
          <p:cNvPr id="5" name="תמונה 4"/>
          <p:cNvPicPr>
            <a:picLocks noChangeAspect="1"/>
          </p:cNvPicPr>
          <p:nvPr/>
        </p:nvPicPr>
        <p:blipFill>
          <a:blip r:embed="rId2"/>
          <a:stretch>
            <a:fillRect/>
          </a:stretch>
        </p:blipFill>
        <p:spPr>
          <a:xfrm>
            <a:off x="910835" y="3903259"/>
            <a:ext cx="3316274" cy="2221315"/>
          </a:xfrm>
          <a:prstGeom prst="rect">
            <a:avLst/>
          </a:prstGeom>
        </p:spPr>
      </p:pic>
    </p:spTree>
    <p:extLst>
      <p:ext uri="{BB962C8B-B14F-4D97-AF65-F5344CB8AC3E}">
        <p14:creationId xmlns:p14="http://schemas.microsoft.com/office/powerpoint/2010/main" val="1591376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p:txBody>
          <a:bodyPr/>
          <a:lstStyle/>
          <a:p>
            <a:r>
              <a:rPr lang="he-IL" dirty="0"/>
              <a:t>זיהום אויר מה ניתן לעשות?</a:t>
            </a:r>
          </a:p>
        </p:txBody>
      </p:sp>
      <p:sp>
        <p:nvSpPr>
          <p:cNvPr id="4" name="מציין מיקום תוכן 3"/>
          <p:cNvSpPr>
            <a:spLocks noGrp="1"/>
          </p:cNvSpPr>
          <p:nvPr>
            <p:ph sz="quarter" idx="4"/>
          </p:nvPr>
        </p:nvSpPr>
        <p:spPr/>
        <p:txBody>
          <a:bodyPr>
            <a:normAutofit/>
          </a:bodyPr>
          <a:lstStyle/>
          <a:p>
            <a:r>
              <a:rPr lang="he-IL" b="1" dirty="0"/>
              <a:t>דלק דל גופרית </a:t>
            </a:r>
            <a:r>
              <a:rPr lang="he-IL" dirty="0"/>
              <a:t>- שרפה של דלק כזה במקום דלק רגיל, מפחיתה את זיהום האוויר.</a:t>
            </a:r>
          </a:p>
          <a:p>
            <a:r>
              <a:rPr lang="he-IL" dirty="0"/>
              <a:t> </a:t>
            </a:r>
            <a:r>
              <a:rPr lang="he-IL" b="1" dirty="0"/>
              <a:t>רכב היברידי </a:t>
            </a:r>
            <a:r>
              <a:rPr lang="he-IL" dirty="0"/>
              <a:t>- כלי רכב בעל שני מנועים: מנוע הפועל באמצעות בערה פנימית ,ומנוע הפועל באמצעות חשמל. לרמה נמוכה יותר של זיהום אוויר. </a:t>
            </a:r>
          </a:p>
          <a:p>
            <a:r>
              <a:rPr lang="he-IL" b="1" dirty="0"/>
              <a:t>גז טבעי </a:t>
            </a:r>
            <a:r>
              <a:rPr lang="he-IL" dirty="0"/>
              <a:t>- יתרונו בכך שהוא זול יותר מהם, ופגיעתו באיכות הסביבה קטנה יותר. </a:t>
            </a:r>
            <a:br>
              <a:rPr lang="he-IL" dirty="0"/>
            </a:br>
            <a:r>
              <a:rPr lang="he-IL" b="1" dirty="0"/>
              <a:t>תחנת ניטור </a:t>
            </a:r>
            <a:r>
              <a:rPr lang="he-IL" dirty="0"/>
              <a:t>- תחנה המבצעת מעקב רצוף אחר נתונים שונים באמצעות מכשירים מתאימים. תחנות הניטור של זיהום האוויר עוקבות אחר ריכוזם של מזהמים שונים באוויר בפרקי זמן קצובים. </a:t>
            </a:r>
            <a:br>
              <a:rPr lang="he-IL" dirty="0"/>
            </a:br>
            <a:endParaRPr lang="he-IL" dirty="0"/>
          </a:p>
        </p:txBody>
      </p:sp>
    </p:spTree>
    <p:extLst>
      <p:ext uri="{BB962C8B-B14F-4D97-AF65-F5344CB8AC3E}">
        <p14:creationId xmlns:p14="http://schemas.microsoft.com/office/powerpoint/2010/main" val="285268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איכות הסביבה העירונית</a:t>
            </a:r>
          </a:p>
        </p:txBody>
      </p:sp>
      <p:sp>
        <p:nvSpPr>
          <p:cNvPr id="3" name="מציין מיקום טקסט 2"/>
          <p:cNvSpPr>
            <a:spLocks noGrp="1"/>
          </p:cNvSpPr>
          <p:nvPr>
            <p:ph type="body" sz="quarter" idx="3"/>
          </p:nvPr>
        </p:nvSpPr>
        <p:spPr/>
        <p:txBody>
          <a:bodyPr/>
          <a:lstStyle/>
          <a:p>
            <a:r>
              <a:rPr lang="he-IL" dirty="0"/>
              <a:t>זיהום אויר - פתרונות</a:t>
            </a:r>
          </a:p>
        </p:txBody>
      </p:sp>
      <p:sp>
        <p:nvSpPr>
          <p:cNvPr id="5" name="מציין מיקום תוכן 4"/>
          <p:cNvSpPr>
            <a:spLocks noGrp="1"/>
          </p:cNvSpPr>
          <p:nvPr>
            <p:ph sz="quarter" idx="4"/>
          </p:nvPr>
        </p:nvSpPr>
        <p:spPr>
          <a:xfrm>
            <a:off x="6766491" y="1725681"/>
            <a:ext cx="4908715" cy="461665"/>
          </a:xfrm>
          <a:prstGeom prst="rect">
            <a:avLst/>
          </a:prstGeom>
        </p:spPr>
        <p:txBody>
          <a:bodyPr wrap="none">
            <a:spAutoFit/>
          </a:bodyPr>
          <a:lstStyle/>
          <a:p>
            <a:r>
              <a:rPr lang="he-IL" dirty="0"/>
              <a:t>סרטון על פתרון זיהום אויר בלונדון</a:t>
            </a:r>
          </a:p>
        </p:txBody>
      </p:sp>
      <p:pic>
        <p:nvPicPr>
          <p:cNvPr id="4" name="מדיה מקוונת 3" title="אין כניסה לזיהום">
            <a:hlinkClick r:id="" action="ppaction://media"/>
            <a:extLst>
              <a:ext uri="{FF2B5EF4-FFF2-40B4-BE49-F238E27FC236}">
                <a16:creationId xmlns:a16="http://schemas.microsoft.com/office/drawing/2014/main" id="{B3913CE3-60BD-4BD6-849C-DD48FB661D83}"/>
              </a:ext>
            </a:extLst>
          </p:cNvPr>
          <p:cNvPicPr>
            <a:picLocks noRot="1" noChangeAspect="1"/>
          </p:cNvPicPr>
          <p:nvPr>
            <a:videoFile r:link="rId1"/>
          </p:nvPr>
        </p:nvPicPr>
        <p:blipFill>
          <a:blip r:embed="rId3"/>
          <a:stretch>
            <a:fillRect/>
          </a:stretch>
        </p:blipFill>
        <p:spPr>
          <a:xfrm>
            <a:off x="100013" y="2049388"/>
            <a:ext cx="6666478" cy="3749894"/>
          </a:xfrm>
          <a:prstGeom prst="rect">
            <a:avLst/>
          </a:prstGeom>
        </p:spPr>
      </p:pic>
    </p:spTree>
    <p:extLst>
      <p:ext uri="{BB962C8B-B14F-4D97-AF65-F5344CB8AC3E}">
        <p14:creationId xmlns:p14="http://schemas.microsoft.com/office/powerpoint/2010/main" val="8963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TotalTime>
  <Words>1023</Words>
  <Application>Microsoft Office PowerPoint</Application>
  <PresentationFormat>מותאם אישית</PresentationFormat>
  <Paragraphs>93</Paragraphs>
  <Slides>26</Slides>
  <Notes>4</Notes>
  <HiddenSlides>0</HiddenSlides>
  <MMClips>5</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26</vt:i4>
      </vt:variant>
    </vt:vector>
  </HeadingPairs>
  <TitlesOfParts>
    <vt:vector size="31" baseType="lpstr">
      <vt:lpstr>Arial</vt:lpstr>
      <vt:lpstr>Calibri</vt:lpstr>
      <vt:lpstr>Times New Roman</vt:lpstr>
      <vt:lpstr>Varela Round</vt:lpstr>
      <vt:lpstr>ערכת נושא Office</vt:lpstr>
      <vt:lpstr>מערכת שידורים לאומית</vt:lpstr>
      <vt:lpstr>קשיים ואתגרים בערים גדולות</vt:lpstr>
      <vt:lpstr>מה נלמד היום </vt:lpstr>
      <vt:lpstr>מצגת של PowerPoint‏</vt:lpstr>
      <vt:lpstr>איכות סביבה עירונית</vt:lpstr>
      <vt:lpstr>איכות הסביבה העירונית</vt:lpstr>
      <vt:lpstr>איכות הסביבה העירונית</vt:lpstr>
      <vt:lpstr>איכות הסביבה העירונית</vt:lpstr>
      <vt:lpstr>איכות הסביבה העירונית</vt:lpstr>
      <vt:lpstr>איכות הסביבה העירונית</vt:lpstr>
      <vt:lpstr>איכות הסביבה העירונית</vt:lpstr>
      <vt:lpstr>איכות הסביבה העירונית</vt:lpstr>
      <vt:lpstr>איכות הסביבה העירונית</vt:lpstr>
      <vt:lpstr>מצגת של PowerPoint‏</vt:lpstr>
      <vt:lpstr>איכות הסביבה העירונית</vt:lpstr>
      <vt:lpstr>איכות הסביבה העירונית</vt:lpstr>
      <vt:lpstr>איכות הסביבה העירונית</vt:lpstr>
      <vt:lpstr>איכות סביבה עירונית</vt:lpstr>
      <vt:lpstr>איכות סביבה עירונית</vt:lpstr>
      <vt:lpstr>איכות סביבה עירונית</vt:lpstr>
      <vt:lpstr>איכות סביבה עירונית</vt:lpstr>
      <vt:lpstr>מגמות עתידיות בפיתוח ותכנון עירוני</vt:lpstr>
      <vt:lpstr>עיר חכמה</vt:lpstr>
      <vt:lpstr>לסיכום</vt:lpstr>
      <vt:lpstr>מצגת של PowerPoint‏</vt:lpstr>
      <vt:lpstr>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שני שמלה/Shani Chemla</cp:lastModifiedBy>
  <cp:revision>63</cp:revision>
  <dcterms:created xsi:type="dcterms:W3CDTF">2020-03-15T19:13:03Z</dcterms:created>
  <dcterms:modified xsi:type="dcterms:W3CDTF">2022-01-02T09:12:27Z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62f15a1-021c-4911-bff7-021485685314_Enabled">
    <vt:lpwstr>true</vt:lpwstr>
  </property>
  <property fmtid="{D5CDD505-2E9C-101B-9397-08002B2CF9AE}" pid="3" name="MSIP_Label_462f15a1-021c-4911-bff7-021485685314_SetDate">
    <vt:lpwstr>2022-01-02T09:10:03Z</vt:lpwstr>
  </property>
  <property fmtid="{D5CDD505-2E9C-101B-9397-08002B2CF9AE}" pid="4" name="MSIP_Label_462f15a1-021c-4911-bff7-021485685314_Method">
    <vt:lpwstr>Privileged</vt:lpwstr>
  </property>
  <property fmtid="{D5CDD505-2E9C-101B-9397-08002B2CF9AE}" pid="5" name="MSIP_Label_462f15a1-021c-4911-bff7-021485685314_Name">
    <vt:lpwstr>462f15a1-021c-4911-bff7-021485685314</vt:lpwstr>
  </property>
  <property fmtid="{D5CDD505-2E9C-101B-9397-08002B2CF9AE}" pid="6" name="MSIP_Label_462f15a1-021c-4911-bff7-021485685314_SiteId">
    <vt:lpwstr>7c28cdd3-adae-40fa-b9a0-817a9a45bc2d</vt:lpwstr>
  </property>
  <property fmtid="{D5CDD505-2E9C-101B-9397-08002B2CF9AE}" pid="7" name="MSIP_Label_462f15a1-021c-4911-bff7-021485685314_ActionId">
    <vt:lpwstr>ae1edd11-30e0-43cf-a61b-0343712dd5d5</vt:lpwstr>
  </property>
  <property fmtid="{D5CDD505-2E9C-101B-9397-08002B2CF9AE}" pid="8" name="MSIP_Label_462f15a1-021c-4911-bff7-021485685314_ContentBits">
    <vt:lpwstr>1</vt:lpwstr>
  </property>
</Properties>
</file>