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1"/>
  </p:notesMasterIdLst>
  <p:sldIdLst>
    <p:sldId id="257" r:id="rId2"/>
    <p:sldId id="309" r:id="rId3"/>
    <p:sldId id="263" r:id="rId4"/>
    <p:sldId id="353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445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455" r:id="rId24"/>
    <p:sldId id="329" r:id="rId25"/>
    <p:sldId id="446" r:id="rId26"/>
    <p:sldId id="447" r:id="rId27"/>
    <p:sldId id="362" r:id="rId28"/>
    <p:sldId id="363" r:id="rId29"/>
    <p:sldId id="460" r:id="rId30"/>
    <p:sldId id="364" r:id="rId31"/>
    <p:sldId id="365" r:id="rId32"/>
    <p:sldId id="366" r:id="rId33"/>
    <p:sldId id="456" r:id="rId34"/>
    <p:sldId id="367" r:id="rId35"/>
    <p:sldId id="368" r:id="rId36"/>
    <p:sldId id="458" r:id="rId37"/>
    <p:sldId id="457" r:id="rId38"/>
    <p:sldId id="369" r:id="rId39"/>
    <p:sldId id="370" r:id="rId40"/>
    <p:sldId id="371" r:id="rId41"/>
    <p:sldId id="372" r:id="rId42"/>
    <p:sldId id="448" r:id="rId43"/>
    <p:sldId id="449" r:id="rId44"/>
    <p:sldId id="450" r:id="rId45"/>
    <p:sldId id="451" r:id="rId46"/>
    <p:sldId id="452" r:id="rId47"/>
    <p:sldId id="459" r:id="rId48"/>
    <p:sldId id="453" r:id="rId49"/>
    <p:sldId id="291" r:id="rId5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CF0FF"/>
    <a:srgbClr val="192A72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3842" autoAdjust="0"/>
  </p:normalViewPr>
  <p:slideViewPr>
    <p:cSldViewPr snapToGrid="0" snapToObjects="1">
      <p:cViewPr varScale="1">
        <p:scale>
          <a:sx n="73" d="100"/>
          <a:sy n="73" d="100"/>
        </p:scale>
        <p:origin x="1070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15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18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83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551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87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6543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072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718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340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49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4225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9907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343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056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763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46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8640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863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12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343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76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8563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946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057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370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228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730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1246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204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59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3948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931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96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803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66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047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77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82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C%D7%95%D7%92%D7%99%D7%A7%D7%94" TargetMode="External"/><Relationship Id="rId13" Type="http://schemas.openxmlformats.org/officeDocument/2006/relationships/hyperlink" Target="https://he.wikipedia.org/wiki/%D7%A9%D7%A2%D7%A8_%D7%9C%D7%95%D7%92%D7%99" TargetMode="External"/><Relationship Id="rId3" Type="http://schemas.openxmlformats.org/officeDocument/2006/relationships/hyperlink" Target="https://he.wikipedia.org/wiki/1815" TargetMode="External"/><Relationship Id="rId7" Type="http://schemas.openxmlformats.org/officeDocument/2006/relationships/hyperlink" Target="https://he.wikipedia.org/wiki/%D7%9E%D7%A9%D7%9C%D7%99%D7%9D_(%D7%9E%D7%AA%D7%9E%D7%98%D7%99%D7%A7%D7%94)" TargetMode="External"/><Relationship Id="rId12" Type="http://schemas.openxmlformats.org/officeDocument/2006/relationships/hyperlink" Target="https://he.wikipedia.org/wiki/%D7%91%D7%A1%D7%99%D7%A1_%D7%91%D7%99%D7%A0%D7%90%D7%A8%D7%99" TargetMode="External"/><Relationship Id="rId2" Type="http://schemas.openxmlformats.org/officeDocument/2006/relationships/hyperlink" Target="https://he.wikipedia.org/wiki/%D7%92%27%D7%95%D7%A8%D7%92%27_%D7%91%D7%95%D7%9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e.wikipedia.org/wiki/%D7%90%D7%99%D7%97%D7%95%D7%93_(%D7%9E%D7%AA%D7%9E%D7%98%D7%99%D7%A7%D7%94)" TargetMode="External"/><Relationship Id="rId11" Type="http://schemas.openxmlformats.org/officeDocument/2006/relationships/hyperlink" Target="https://he.wikipedia.org/wiki/%D7%9C%D7%90_(%D7%9C%D7%95%D7%92%D7%99%D7%A7%D7%94)" TargetMode="External"/><Relationship Id="rId5" Type="http://schemas.openxmlformats.org/officeDocument/2006/relationships/hyperlink" Target="https://he.wikipedia.org/wiki/%D7%97%D7%99%D7%AA%D7%95%D7%9A_(%D7%9E%D7%AA%D7%9E%D7%98%D7%99%D7%A7%D7%94)" TargetMode="External"/><Relationship Id="rId15" Type="http://schemas.openxmlformats.org/officeDocument/2006/relationships/image" Target="../media/image14.png"/><Relationship Id="rId10" Type="http://schemas.openxmlformats.org/officeDocument/2006/relationships/hyperlink" Target="https://he.wikipedia.org/wiki/%D7%90%D7%95_(%D7%9C%D7%95%D7%92%D7%99%D7%A7%D7%94)" TargetMode="External"/><Relationship Id="rId4" Type="http://schemas.openxmlformats.org/officeDocument/2006/relationships/hyperlink" Target="https://he.wikipedia.org/wiki/1864" TargetMode="External"/><Relationship Id="rId9" Type="http://schemas.openxmlformats.org/officeDocument/2006/relationships/hyperlink" Target="https://he.wikipedia.org/wiki/%D7%95%D7%92%D7%9D_(%D7%9C%D7%95%D7%92%D7%99%D7%A7%D7%94)" TargetMode="External"/><Relationship Id="rId14" Type="http://schemas.openxmlformats.org/officeDocument/2006/relationships/hyperlink" Target="https://he.wikipedia.org/wiki/%D7%94%D7%A0%D7%93%D7%A1%D7%AA_%D7%97%D7%A9%D7%9E%D7%9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E898A-D409-467D-B34B-C3A3B051E7BD}"/>
              </a:ext>
            </a:extLst>
          </p:cNvPr>
          <p:cNvSpPr/>
          <p:nvPr/>
        </p:nvSpPr>
        <p:spPr>
          <a:xfrm>
            <a:off x="622884" y="1041868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דוגמה: 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word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06F11632-3554-4448-8FDB-D5C5D0E6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91" y="1578557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575DE-3FBD-43DB-9ECF-7CE7C9505893}"/>
              </a:ext>
            </a:extLst>
          </p:cNvPr>
          <p:cNvSpPr txBox="1"/>
          <p:nvPr/>
        </p:nvSpPr>
        <p:spPr>
          <a:xfrm>
            <a:off x="5555051" y="3156488"/>
            <a:ext cx="496829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0AFh * 0BF9h = 82F37h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8D39F-F0A8-4A21-86E6-9450383EDB3C}"/>
              </a:ext>
            </a:extLst>
          </p:cNvPr>
          <p:cNvSpPr txBox="1"/>
          <p:nvPr/>
        </p:nvSpPr>
        <p:spPr>
          <a:xfrm>
            <a:off x="7622394" y="3865212"/>
            <a:ext cx="218422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ax = 2F37h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3B54D-A499-405C-9561-440EB6C2961B}"/>
              </a:ext>
            </a:extLst>
          </p:cNvPr>
          <p:cNvSpPr txBox="1"/>
          <p:nvPr/>
        </p:nvSpPr>
        <p:spPr>
          <a:xfrm>
            <a:off x="6138143" y="3885940"/>
            <a:ext cx="147234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dx = 8h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95F7D-0A8A-484A-8CB0-9FAAB6F9B6B2}"/>
              </a:ext>
            </a:extLst>
          </p:cNvPr>
          <p:cNvSpPr txBox="1"/>
          <p:nvPr/>
        </p:nvSpPr>
        <p:spPr>
          <a:xfrm>
            <a:off x="1024128" y="5822496"/>
            <a:ext cx="5721229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 dirty="0">
                <a:solidFill>
                  <a:srgbClr val="002060"/>
                </a:solidFill>
                <a:cs typeface="Varela Round" panose="00000500000000000000" pitchFamily="2" charset="-79"/>
              </a:rPr>
              <a:t>חשבו</a:t>
            </a: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איך משתמשים בתוצאה המחולקת על-פני שני אוגרים?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A0DDF-7A75-4535-92DC-D801432B734D}"/>
              </a:ext>
            </a:extLst>
          </p:cNvPr>
          <p:cNvSpPr txBox="1"/>
          <p:nvPr/>
        </p:nvSpPr>
        <p:spPr>
          <a:xfrm>
            <a:off x="5555051" y="2501416"/>
            <a:ext cx="496829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ax * cx (result is 32 bit)</a:t>
            </a:r>
          </a:p>
        </p:txBody>
      </p:sp>
    </p:spTree>
    <p:extLst>
      <p:ext uri="{BB962C8B-B14F-4D97-AF65-F5344CB8AC3E}">
        <p14:creationId xmlns:p14="http://schemas.microsoft.com/office/powerpoint/2010/main" val="33017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E898A-D409-467D-B34B-C3A3B051E7BD}"/>
              </a:ext>
            </a:extLst>
          </p:cNvPr>
          <p:cNvSpPr/>
          <p:nvPr/>
        </p:nvSpPr>
        <p:spPr>
          <a:xfrm>
            <a:off x="622884" y="1041868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דוגמה: 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byte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CCB15A2A-A3A9-4FC0-913D-EDC22297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1" y="1707331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35538-591B-4097-A0BF-DF93782DA8EC}"/>
              </a:ext>
            </a:extLst>
          </p:cNvPr>
          <p:cNvSpPr txBox="1"/>
          <p:nvPr/>
        </p:nvSpPr>
        <p:spPr>
          <a:xfrm>
            <a:off x="5661559" y="2077219"/>
            <a:ext cx="3886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2060"/>
                </a:solidFill>
                <a:cs typeface="Varela Round" panose="00000500000000000000" pitchFamily="2" charset="-79"/>
              </a:rPr>
              <a:t>ax = al * cl   (result 16 bit)</a:t>
            </a:r>
            <a:endParaRPr lang="en-US" dirty="0">
              <a:cs typeface="Arial" charset="0"/>
            </a:endParaRPr>
          </a:p>
          <a:p>
            <a:pPr algn="ctr">
              <a:defRPr/>
            </a:pPr>
            <a:r>
              <a:rPr lang="en-US" dirty="0">
                <a:cs typeface="Arial" charset="0"/>
              </a:rPr>
              <a:t>ax = 12h * 0A1h = 0F952h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BA6EC-1666-4E3B-8FA7-FCB8666727DB}"/>
              </a:ext>
            </a:extLst>
          </p:cNvPr>
          <p:cNvSpPr txBox="1"/>
          <p:nvPr/>
        </p:nvSpPr>
        <p:spPr>
          <a:xfrm>
            <a:off x="5661558" y="2791767"/>
            <a:ext cx="38862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F952h= 1111 1001 0101 0010b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39389-5525-4ED5-9F7E-6E61010213F1}"/>
              </a:ext>
            </a:extLst>
          </p:cNvPr>
          <p:cNvSpPr txBox="1"/>
          <p:nvPr/>
        </p:nvSpPr>
        <p:spPr>
          <a:xfrm>
            <a:off x="5661558" y="3248967"/>
            <a:ext cx="38862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0000 0110 1010 1101b</a:t>
            </a:r>
            <a:r>
              <a:rPr lang="he-IL" dirty="0">
                <a:cs typeface="Arial" charset="0"/>
              </a:rPr>
              <a:t> משלים ל 1</a:t>
            </a:r>
            <a:endParaRPr lang="en-US" dirty="0"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2821DB-4C8E-4606-9CA8-F1F91D363D1E}"/>
              </a:ext>
            </a:extLst>
          </p:cNvPr>
          <p:cNvSpPr txBox="1"/>
          <p:nvPr/>
        </p:nvSpPr>
        <p:spPr>
          <a:xfrm>
            <a:off x="5661558" y="3706167"/>
            <a:ext cx="38862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0000 0110 1010 1110b</a:t>
            </a:r>
            <a:r>
              <a:rPr lang="he-IL" dirty="0">
                <a:cs typeface="Arial" charset="0"/>
              </a:rPr>
              <a:t> משלים ל 2</a:t>
            </a:r>
            <a:endParaRPr lang="en-US" dirty="0"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2DE48-5796-4968-A3DE-18FC97DFE3F3}"/>
              </a:ext>
            </a:extLst>
          </p:cNvPr>
          <p:cNvSpPr txBox="1"/>
          <p:nvPr/>
        </p:nvSpPr>
        <p:spPr>
          <a:xfrm>
            <a:off x="5661558" y="4163367"/>
            <a:ext cx="38862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dirty="0">
                <a:cs typeface="Arial" charset="0"/>
              </a:rPr>
              <a:t>0000 0110 1010 11</a:t>
            </a:r>
            <a:r>
              <a:rPr lang="he-IL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0b = 1,710d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BC4096-DDD6-4EEB-BDFE-8A7443B98BF5}"/>
              </a:ext>
            </a:extLst>
          </p:cNvPr>
          <p:cNvSpPr txBox="1"/>
          <p:nvPr/>
        </p:nvSpPr>
        <p:spPr>
          <a:xfrm>
            <a:off x="9326865" y="4719930"/>
            <a:ext cx="22097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0F952h= -1,710d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B3872C-889C-49D7-9CE9-8370BAA09CAC}"/>
              </a:ext>
            </a:extLst>
          </p:cNvPr>
          <p:cNvSpPr txBox="1"/>
          <p:nvPr/>
        </p:nvSpPr>
        <p:spPr>
          <a:xfrm>
            <a:off x="5661558" y="4719374"/>
            <a:ext cx="20573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A1h = -95d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E5E46B-A981-4144-B546-A5CF0FC0D7F6}"/>
              </a:ext>
            </a:extLst>
          </p:cNvPr>
          <p:cNvSpPr txBox="1"/>
          <p:nvPr/>
        </p:nvSpPr>
        <p:spPr>
          <a:xfrm>
            <a:off x="7836607" y="4719374"/>
            <a:ext cx="13716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12h = 18d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9780B3-19F7-4BAF-B72D-3902F08549B1}"/>
              </a:ext>
            </a:extLst>
          </p:cNvPr>
          <p:cNvSpPr txBox="1"/>
          <p:nvPr/>
        </p:nvSpPr>
        <p:spPr>
          <a:xfrm>
            <a:off x="6493790" y="5088706"/>
            <a:ext cx="298859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-95d * 18d = -1710</a:t>
            </a:r>
          </a:p>
        </p:txBody>
      </p:sp>
    </p:spTree>
    <p:extLst>
      <p:ext uri="{BB962C8B-B14F-4D97-AF65-F5344CB8AC3E}">
        <p14:creationId xmlns:p14="http://schemas.microsoft.com/office/powerpoint/2010/main" val="18100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190D4C-7C4A-4CEF-8F56-2F0259FE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שימו לב להבדל בין </a:t>
            </a:r>
            <a:r>
              <a:rPr lang="en-US" dirty="0" err="1"/>
              <a:t>mul</a:t>
            </a:r>
            <a:r>
              <a:rPr lang="he-IL" dirty="0"/>
              <a:t> ל-</a:t>
            </a:r>
            <a:r>
              <a:rPr lang="en-US" dirty="0" err="1"/>
              <a:t>imul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07D02-2E18-4FAB-BBB7-6431A64C0F01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425073" y="1375197"/>
            <a:ext cx="507682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ctr" rtl="0">
              <a:buNone/>
              <a:defRPr/>
            </a:pPr>
            <a:r>
              <a:rPr lang="en-US" sz="2800" u="sng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800" u="sng" dirty="0">
                <a:solidFill>
                  <a:srgbClr val="002060"/>
                </a:solidFill>
                <a:cs typeface="Varela Round" panose="00000500000000000000" pitchFamily="2" charset="-79"/>
              </a:rPr>
              <a:t> (</a:t>
            </a:r>
            <a:r>
              <a:rPr lang="en-US" sz="2800" u="sng" dirty="0" err="1">
                <a:solidFill>
                  <a:srgbClr val="002060"/>
                </a:solidFill>
                <a:cs typeface="Varela Round" panose="00000500000000000000" pitchFamily="2" charset="-79"/>
              </a:rPr>
              <a:t>sined</a:t>
            </a:r>
            <a:r>
              <a:rPr lang="en-US" sz="2800" u="sng" dirty="0">
                <a:solidFill>
                  <a:srgbClr val="002060"/>
                </a:solidFill>
                <a:cs typeface="Varela Round" panose="00000500000000000000" pitchFamily="2" charset="-79"/>
              </a:rPr>
              <a:t>)</a:t>
            </a:r>
          </a:p>
          <a:p>
            <a:pPr marL="0" indent="0" algn="l" rtl="0">
              <a:buNone/>
              <a:defRPr/>
            </a:pP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ax = al * cl   (result 16 bit)</a:t>
            </a:r>
          </a:p>
          <a:p>
            <a:pPr marL="0" indent="0" algn="l" rtl="0">
              <a:buNone/>
              <a:defRPr/>
            </a:pPr>
            <a:r>
              <a:rPr lang="en-US" dirty="0">
                <a:cs typeface="Arial" charset="0"/>
              </a:rPr>
              <a:t>al = 12h,    cl = 0A1h</a:t>
            </a:r>
          </a:p>
          <a:p>
            <a:pPr marL="0" indent="0" algn="l">
              <a:buNone/>
              <a:defRPr/>
            </a:pPr>
            <a:r>
              <a:rPr lang="en-US" dirty="0">
                <a:cs typeface="Arial" charset="0"/>
              </a:rPr>
              <a:t>ax = 12h * 0A1h =</a:t>
            </a:r>
          </a:p>
          <a:p>
            <a:pPr marL="0" indent="0" algn="ctr">
              <a:buNone/>
              <a:defRPr/>
            </a:pPr>
            <a:r>
              <a:rPr lang="en-US" dirty="0">
                <a:cs typeface="Arial" charset="0"/>
              </a:rPr>
              <a:t>=  0F952h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259AD-3B0B-4F25-857B-DB21EF5B1FFB}"/>
              </a:ext>
            </a:extLst>
          </p:cNvPr>
          <p:cNvSpPr txBox="1"/>
          <p:nvPr/>
        </p:nvSpPr>
        <p:spPr>
          <a:xfrm>
            <a:off x="6495811" y="1401632"/>
            <a:ext cx="464949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1">
            <a:spAutoFit/>
          </a:bodyPr>
          <a:lstStyle>
            <a:lvl1pPr indent="0" algn="ctr" defTabSz="914491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he-IL" sz="2400" u="sng" dirty="0" smtClean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dirty="0" smtClean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defRPr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en-US" sz="2800" dirty="0" err="1"/>
              <a:t>mul</a:t>
            </a:r>
            <a:r>
              <a:rPr lang="en-US" dirty="0"/>
              <a:t> (unsigned)</a:t>
            </a:r>
          </a:p>
          <a:p>
            <a:pPr algn="l"/>
            <a:r>
              <a:rPr lang="en-US" u="none" dirty="0"/>
              <a:t>ax = al * cl   (result 16 bit)</a:t>
            </a:r>
          </a:p>
          <a:p>
            <a:pPr algn="l"/>
            <a:r>
              <a:rPr lang="en-US" u="none" dirty="0"/>
              <a:t>al = 12h,    cl = 0A1h</a:t>
            </a:r>
          </a:p>
          <a:p>
            <a:pPr algn="l"/>
            <a:r>
              <a:rPr lang="en-US" u="none" dirty="0"/>
              <a:t>ax = 12h * 0A1h = </a:t>
            </a:r>
          </a:p>
          <a:p>
            <a:r>
              <a:rPr lang="en-US" u="none" dirty="0"/>
              <a:t>= 0B52h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3C703-9D94-437F-A6CA-7F21329FC68E}"/>
              </a:ext>
            </a:extLst>
          </p:cNvPr>
          <p:cNvSpPr txBox="1"/>
          <p:nvPr/>
        </p:nvSpPr>
        <p:spPr>
          <a:xfrm>
            <a:off x="762784" y="4816729"/>
            <a:ext cx="397368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dirty="0">
                <a:cs typeface="Arial" charset="0"/>
              </a:rPr>
              <a:t>ax = 0F952h= -1,710d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4D1FA-2817-425D-AC2B-D82C733297E5}"/>
              </a:ext>
            </a:extLst>
          </p:cNvPr>
          <p:cNvSpPr txBox="1"/>
          <p:nvPr/>
        </p:nvSpPr>
        <p:spPr>
          <a:xfrm>
            <a:off x="1408438" y="4216299"/>
            <a:ext cx="275274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cl = 0A1h = -95d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8EBD5-4295-4C3A-BC69-07C66C78A7DA}"/>
              </a:ext>
            </a:extLst>
          </p:cNvPr>
          <p:cNvSpPr txBox="1"/>
          <p:nvPr/>
        </p:nvSpPr>
        <p:spPr>
          <a:xfrm>
            <a:off x="1434940" y="3804332"/>
            <a:ext cx="275274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al  = 12h = 18d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556988-085B-4098-9CAD-8048A12D62D8}"/>
              </a:ext>
            </a:extLst>
          </p:cNvPr>
          <p:cNvSpPr txBox="1"/>
          <p:nvPr/>
        </p:nvSpPr>
        <p:spPr>
          <a:xfrm>
            <a:off x="6719641" y="4810103"/>
            <a:ext cx="397368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dirty="0">
                <a:cs typeface="Arial" charset="0"/>
              </a:rPr>
              <a:t>ax = 0B52h= 2898d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C133D1-712E-4DB6-806B-21F668EC476C}"/>
              </a:ext>
            </a:extLst>
          </p:cNvPr>
          <p:cNvSpPr txBox="1"/>
          <p:nvPr/>
        </p:nvSpPr>
        <p:spPr>
          <a:xfrm>
            <a:off x="7325540" y="4183168"/>
            <a:ext cx="275274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dirty="0">
                <a:cs typeface="Arial" charset="0"/>
              </a:rPr>
              <a:t>cl = 0A1h =161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CFA31C-DE21-4E15-B3B9-25DF9456F725}"/>
              </a:ext>
            </a:extLst>
          </p:cNvPr>
          <p:cNvSpPr txBox="1"/>
          <p:nvPr/>
        </p:nvSpPr>
        <p:spPr>
          <a:xfrm>
            <a:off x="7365295" y="3797705"/>
            <a:ext cx="275274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charset="0"/>
              </a:rPr>
              <a:t>al  = 12h = 18d</a:t>
            </a:r>
          </a:p>
        </p:txBody>
      </p:sp>
    </p:spTree>
    <p:extLst>
      <p:ext uri="{BB962C8B-B14F-4D97-AF65-F5344CB8AC3E}">
        <p14:creationId xmlns:p14="http://schemas.microsoft.com/office/powerpoint/2010/main" val="4290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1224844"/>
            <a:ext cx="1060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כדי לבצע פעולת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חילוק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מוקצים לתוצאה שני אופרנדי יעד: 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אופרנד אחד מכיל את המנה והשני את השארית.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3D3FAE5-BFDC-4AFB-A68E-B54604C24F1F}"/>
              </a:ext>
            </a:extLst>
          </p:cNvPr>
          <p:cNvSpPr/>
          <p:nvPr/>
        </p:nvSpPr>
        <p:spPr>
          <a:xfrm>
            <a:off x="1708687" y="2196399"/>
            <a:ext cx="95188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בהוראות חילוק אנו מציינים את אופרנד המקור בלבד כאשר:</a:t>
            </a:r>
            <a:endParaRPr lang="en-US" sz="20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2BBD303-128A-4FC0-B894-2229CEB5493A}"/>
              </a:ext>
            </a:extLst>
          </p:cNvPr>
          <p:cNvSpPr/>
          <p:nvPr/>
        </p:nvSpPr>
        <p:spPr>
          <a:xfrm>
            <a:off x="1708686" y="3806490"/>
            <a:ext cx="951889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 על הדגלים :</a:t>
            </a:r>
            <a:r>
              <a:rPr lang="en-US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אין.</a:t>
            </a:r>
            <a:endParaRPr lang="en-US" sz="20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9C8EF00-1156-4C14-8F8E-3748580F2ABD}"/>
              </a:ext>
            </a:extLst>
          </p:cNvPr>
          <p:cNvSpPr/>
          <p:nvPr/>
        </p:nvSpPr>
        <p:spPr>
          <a:xfrm>
            <a:off x="2093878" y="4503200"/>
            <a:ext cx="87861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000" b="1" u="sng" dirty="0">
                <a:solidFill>
                  <a:srgbClr val="002060"/>
                </a:solidFill>
                <a:cs typeface="Varela Round" panose="00000500000000000000" pitchFamily="2" charset="-79"/>
              </a:rPr>
              <a:t>חשוב</a:t>
            </a: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:  בהוראות חילוק אם המנה גולשת מיכולת הייצוג של אוגר היעד </a:t>
            </a:r>
            <a:r>
              <a:rPr lang="en-US" sz="2000" dirty="0">
                <a:solidFill>
                  <a:srgbClr val="002060"/>
                </a:solidFill>
                <a:cs typeface="Varela Round" panose="00000500000000000000" pitchFamily="2" charset="-79"/>
              </a:rPr>
              <a:t>AL </a:t>
            </a: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 או </a:t>
            </a:r>
            <a:r>
              <a:rPr lang="en-US" sz="2000" dirty="0">
                <a:solidFill>
                  <a:srgbClr val="002060"/>
                </a:solidFill>
                <a:cs typeface="Varela Round" panose="00000500000000000000" pitchFamily="2" charset="-79"/>
              </a:rPr>
              <a:t>AX </a:t>
            </a: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br>
              <a:rPr lang="en-US" sz="20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התוכנית </a:t>
            </a:r>
            <a:r>
              <a:rPr lang="he-IL" sz="2000" b="1" u="sng" dirty="0">
                <a:solidFill>
                  <a:srgbClr val="002060"/>
                </a:solidFill>
                <a:cs typeface="Varela Round" panose="00000500000000000000" pitchFamily="2" charset="-79"/>
              </a:rPr>
              <a:t>מופסקת</a:t>
            </a: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 באמצעות פעולה הנקראת "</a:t>
            </a: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פסיקה</a:t>
            </a:r>
            <a:r>
              <a:rPr lang="he-IL" sz="2000" dirty="0">
                <a:solidFill>
                  <a:srgbClr val="002060"/>
                </a:solidFill>
                <a:cs typeface="Varela Round" panose="00000500000000000000" pitchFamily="2" charset="-79"/>
              </a:rPr>
              <a:t>"</a:t>
            </a:r>
            <a:endParaRPr lang="en-US" sz="20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C80A4-B5F7-4F5E-9B89-0649E482C7EF}"/>
              </a:ext>
            </a:extLst>
          </p:cNvPr>
          <p:cNvSpPr txBox="1"/>
          <p:nvPr/>
        </p:nvSpPr>
        <p:spPr>
          <a:xfrm>
            <a:off x="1708686" y="2815263"/>
            <a:ext cx="951888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>
              <a:defRPr b="1">
                <a:latin typeface="David" pitchFamily="34" charset="-79"/>
                <a:cs typeface="David" pitchFamily="34" charset="-79"/>
              </a:defRPr>
            </a:lvl1pPr>
          </a:lstStyle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חילוק של אופרנדים בגודל 8 ביט   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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</a:t>
            </a:r>
            <a:r>
              <a:rPr lang="he-IL" sz="200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המנה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al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, </a:t>
            </a:r>
            <a:r>
              <a:rPr lang="he-IL" sz="200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השארית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ah</a:t>
            </a:r>
            <a:endParaRPr lang="he-IL" sz="2000" b="0" dirty="0">
              <a:solidFill>
                <a:srgbClr val="002060"/>
              </a:solidFill>
              <a:latin typeface="+mn-lt"/>
              <a:cs typeface="Varela Round" panose="00000500000000000000" pitchFamily="2" charset="-79"/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חילוק של אופרנדים בגודל 16 ביט 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 </a:t>
            </a:r>
            <a:r>
              <a:rPr lang="he-IL" sz="200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המנה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ax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 , </a:t>
            </a:r>
            <a:r>
              <a:rPr lang="he-IL" sz="200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השארית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 ב-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dx</a:t>
            </a:r>
            <a:endParaRPr lang="en-US" sz="2000" b="0" dirty="0">
              <a:solidFill>
                <a:srgbClr val="002060"/>
              </a:solidFill>
              <a:latin typeface="+mn-lt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54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  <a:r>
              <a:rPr lang="en-US" dirty="0"/>
              <a:t> - </a:t>
            </a:r>
            <a:r>
              <a:rPr lang="he-IL" dirty="0"/>
              <a:t> </a:t>
            </a:r>
            <a:r>
              <a:rPr lang="en-US" dirty="0"/>
              <a:t>unsigned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 operand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(המחלק)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880821" y="2763229"/>
            <a:ext cx="1043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חילוק של מספרים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unsigned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-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בלתי מכוונים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קיצור של המילה האנגלית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divide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(חילוק)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391C0-03EC-40C5-AD66-BE7EEE2245DA}"/>
              </a:ext>
            </a:extLst>
          </p:cNvPr>
          <p:cNvSpPr/>
          <p:nvPr/>
        </p:nvSpPr>
        <p:spPr>
          <a:xfrm>
            <a:off x="4742031" y="4167643"/>
            <a:ext cx="350082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 bx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ax =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div bx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 =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mod bx (%)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BD5FA-A013-4891-B2CC-89127760E456}"/>
              </a:ext>
            </a:extLst>
          </p:cNvPr>
          <p:cNvSpPr/>
          <p:nvPr/>
        </p:nvSpPr>
        <p:spPr>
          <a:xfrm>
            <a:off x="461096" y="4167643"/>
            <a:ext cx="350082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 bl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al = ax div bl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ah = ax mod bl (%)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BB3088D-9E1A-4B05-9081-D41879A60AD1}"/>
              </a:ext>
            </a:extLst>
          </p:cNvPr>
          <p:cNvSpPr/>
          <p:nvPr/>
        </p:nvSpPr>
        <p:spPr>
          <a:xfrm>
            <a:off x="7222210" y="3433052"/>
            <a:ext cx="40889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9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 על הדגלים : אין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92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 - </a:t>
            </a:r>
            <a:r>
              <a:rPr lang="en-US" dirty="0"/>
              <a:t>signed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880821" y="2763229"/>
            <a:ext cx="1043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חילוק של מספרים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signed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מכוונים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idiv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קיצור של המילה האנגלית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divide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integer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391C0-03EC-40C5-AD66-BE7EEE2245DA}"/>
              </a:ext>
            </a:extLst>
          </p:cNvPr>
          <p:cNvSpPr/>
          <p:nvPr/>
        </p:nvSpPr>
        <p:spPr>
          <a:xfrm>
            <a:off x="4262033" y="4167643"/>
            <a:ext cx="32236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idiv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bx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ax =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div bx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 =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dx:ax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mod bx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BD5FA-A013-4891-B2CC-89127760E456}"/>
              </a:ext>
            </a:extLst>
          </p:cNvPr>
          <p:cNvSpPr/>
          <p:nvPr/>
        </p:nvSpPr>
        <p:spPr>
          <a:xfrm>
            <a:off x="461096" y="4167643"/>
            <a:ext cx="304152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idiv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bl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al = ax div bl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ah = ax mod bl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BB3088D-9E1A-4B05-9081-D41879A60AD1}"/>
              </a:ext>
            </a:extLst>
          </p:cNvPr>
          <p:cNvSpPr/>
          <p:nvPr/>
        </p:nvSpPr>
        <p:spPr>
          <a:xfrm>
            <a:off x="7222210" y="3433052"/>
            <a:ext cx="40889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9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 על הדגלים : אין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C1DF6-EC32-4218-AF9E-E081DC6B7391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idiv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operand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(המחלק)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70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251773" y="1008570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דוגמאות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1C06F4-F1A9-4C29-98EB-BB26E6A0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27824"/>
              </p:ext>
            </p:extLst>
          </p:nvPr>
        </p:nvGraphicFramePr>
        <p:xfrm>
          <a:off x="1113900" y="2475645"/>
          <a:ext cx="7943109" cy="2931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86869">
                  <a:extLst>
                    <a:ext uri="{9D8B030D-6E8A-4147-A177-3AD203B41FA5}">
                      <a16:colId xmlns:a16="http://schemas.microsoft.com/office/drawing/2014/main" val="170321006"/>
                    </a:ext>
                  </a:extLst>
                </a:gridCol>
                <a:gridCol w="2246907">
                  <a:extLst>
                    <a:ext uri="{9D8B030D-6E8A-4147-A177-3AD203B41FA5}">
                      <a16:colId xmlns:a16="http://schemas.microsoft.com/office/drawing/2014/main" val="42046678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85377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דוגמה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הפקודה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9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al = ax div bl</a:t>
                      </a:r>
                    </a:p>
                    <a:p>
                      <a:pPr algn="l" rtl="0"/>
                      <a:r>
                        <a:rPr lang="en-US" dirty="0"/>
                        <a:t>ah = ax mod 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div 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div register (8 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13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ax = </a:t>
                      </a:r>
                      <a:r>
                        <a:rPr lang="en-US" dirty="0" err="1"/>
                        <a:t>dx:ax</a:t>
                      </a:r>
                      <a:r>
                        <a:rPr lang="en-US" dirty="0"/>
                        <a:t> div bx</a:t>
                      </a:r>
                    </a:p>
                    <a:p>
                      <a:pPr algn="l" rtl="0"/>
                      <a:r>
                        <a:rPr lang="en-US" dirty="0"/>
                        <a:t>dx = </a:t>
                      </a:r>
                      <a:r>
                        <a:rPr lang="en-US" dirty="0" err="1"/>
                        <a:t>dx:ax</a:t>
                      </a:r>
                      <a:r>
                        <a:rPr lang="en-US" dirty="0"/>
                        <a:t> mod bx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div bx</a:t>
                      </a:r>
                    </a:p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div register (16 bit)</a:t>
                      </a:r>
                    </a:p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34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al = ax div </a:t>
                      </a:r>
                      <a:r>
                        <a:rPr lang="en-US" dirty="0" err="1"/>
                        <a:t>ByteVar</a:t>
                      </a:r>
                      <a:endParaRPr lang="en-US" dirty="0"/>
                    </a:p>
                    <a:p>
                      <a:pPr algn="l" rtl="0"/>
                      <a:r>
                        <a:rPr lang="en-US" dirty="0"/>
                        <a:t>ah = ax mod </a:t>
                      </a:r>
                      <a:r>
                        <a:rPr lang="en-US" dirty="0" err="1"/>
                        <a:t>ByteVar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div </a:t>
                      </a:r>
                      <a:r>
                        <a:rPr lang="en-US" dirty="0" err="1"/>
                        <a:t>ByteVar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div memory (8 bit)</a:t>
                      </a:r>
                    </a:p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29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ax = </a:t>
                      </a:r>
                      <a:r>
                        <a:rPr lang="en-US" dirty="0" err="1"/>
                        <a:t>dx:ax</a:t>
                      </a:r>
                      <a:r>
                        <a:rPr lang="en-US" dirty="0"/>
                        <a:t> div </a:t>
                      </a:r>
                      <a:r>
                        <a:rPr lang="en-US" dirty="0" err="1"/>
                        <a:t>WordVar</a:t>
                      </a:r>
                      <a:endParaRPr lang="en-US" dirty="0"/>
                    </a:p>
                    <a:p>
                      <a:pPr algn="l" rtl="0"/>
                      <a:r>
                        <a:rPr lang="en-US" dirty="0"/>
                        <a:t>dx = </a:t>
                      </a:r>
                      <a:r>
                        <a:rPr lang="en-US" dirty="0" err="1"/>
                        <a:t>dx:ax</a:t>
                      </a:r>
                      <a:r>
                        <a:rPr lang="en-US" dirty="0"/>
                        <a:t> mod </a:t>
                      </a:r>
                      <a:r>
                        <a:rPr lang="en-US" dirty="0" err="1"/>
                        <a:t>WordVar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div </a:t>
                      </a:r>
                      <a:r>
                        <a:rPr lang="en-US" dirty="0" err="1"/>
                        <a:t>WordVar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div memory (16 bit)</a:t>
                      </a:r>
                    </a:p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146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2DB693-D365-4198-8523-84D62FA4A865}"/>
              </a:ext>
            </a:extLst>
          </p:cNvPr>
          <p:cNvSpPr txBox="1"/>
          <p:nvPr/>
        </p:nvSpPr>
        <p:spPr>
          <a:xfrm>
            <a:off x="1113900" y="1618997"/>
            <a:ext cx="92357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>
              <a:defRPr b="1">
                <a:latin typeface="David" pitchFamily="34" charset="-79"/>
                <a:cs typeface="David" pitchFamily="34" charset="-79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חילוק של אופרנדים בגודל 8 ביט   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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המנה 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al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 , השארית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ah</a:t>
            </a:r>
            <a:endParaRPr lang="he-IL" sz="2000" b="0" dirty="0">
              <a:solidFill>
                <a:srgbClr val="002060"/>
              </a:solidFill>
              <a:latin typeface="+mn-lt"/>
              <a:cs typeface="Varela Round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</a:rPr>
              <a:t>חילוק של אופרנדים בגודל 16 ביט 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 המנה ב- 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ax</a:t>
            </a:r>
            <a:r>
              <a:rPr lang="he-IL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 , השארית ב-</a:t>
            </a:r>
            <a:r>
              <a:rPr lang="en-US" sz="2000" b="0" dirty="0">
                <a:solidFill>
                  <a:srgbClr val="002060"/>
                </a:solidFill>
                <a:latin typeface="+mn-lt"/>
                <a:cs typeface="Varela Round" panose="00000500000000000000" pitchFamily="2" charset="-79"/>
                <a:sym typeface="Wingdings" panose="05000000000000000000" pitchFamily="2" charset="2"/>
              </a:rPr>
              <a:t>dx</a:t>
            </a:r>
            <a:endParaRPr lang="en-US" sz="2000" b="0" dirty="0">
              <a:solidFill>
                <a:srgbClr val="002060"/>
              </a:solidFill>
              <a:latin typeface="+mn-lt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1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DB98646F-827A-4822-9EB3-6DD77055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F2E00-3B6E-4DEA-9FA1-54AAACFA574D}"/>
              </a:ext>
            </a:extLst>
          </p:cNvPr>
          <p:cNvSpPr txBox="1"/>
          <p:nvPr/>
        </p:nvSpPr>
        <p:spPr>
          <a:xfrm>
            <a:off x="7841973" y="3481880"/>
            <a:ext cx="400546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dirty="0">
                <a:latin typeface="Arial" charset="0"/>
                <a:cs typeface="Arial" charset="0"/>
              </a:rPr>
              <a:t>0FBh / 0Ch = 14h (</a:t>
            </a:r>
            <a:r>
              <a:rPr lang="en-US" sz="2400" dirty="0">
                <a:cs typeface="Arial" charset="0"/>
              </a:rPr>
              <a:t>0Bh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  <a:p>
            <a:pPr algn="l" rtl="0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algn="l" rtl="0">
              <a:defRPr/>
            </a:pPr>
            <a:r>
              <a:rPr lang="en-US" sz="2400" dirty="0">
                <a:latin typeface="Arial" charset="0"/>
                <a:cs typeface="Arial" charset="0"/>
              </a:rPr>
              <a:t>ax / cl = al</a:t>
            </a:r>
          </a:p>
          <a:p>
            <a:pPr algn="l" rtl="0">
              <a:defRPr/>
            </a:pPr>
            <a:r>
              <a:rPr lang="en-US" sz="2400" dirty="0">
                <a:latin typeface="Arial" charset="0"/>
                <a:cs typeface="Arial" charset="0"/>
              </a:rPr>
              <a:t>ax mod cl = ah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68085A-FDDA-46E8-A597-6C978FF75F8E}"/>
              </a:ext>
            </a:extLst>
          </p:cNvPr>
          <p:cNvSpPr/>
          <p:nvPr/>
        </p:nvSpPr>
        <p:spPr>
          <a:xfrm>
            <a:off x="3251773" y="1008570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 לחילוק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ב-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181182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251773" y="1008570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 לחילוק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div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ב-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361EA-566A-4855-BA86-ADB266C0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3945C-EE9B-4B15-A40B-D2FFCF44397E}"/>
              </a:ext>
            </a:extLst>
          </p:cNvPr>
          <p:cNvSpPr txBox="1"/>
          <p:nvPr/>
        </p:nvSpPr>
        <p:spPr>
          <a:xfrm>
            <a:off x="5981700" y="2838773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err="1">
                <a:cs typeface="Arial" charset="0"/>
              </a:rPr>
              <a:t>dx:ax</a:t>
            </a:r>
            <a:r>
              <a:rPr lang="en-US" dirty="0">
                <a:cs typeface="Arial" charset="0"/>
              </a:rPr>
              <a:t> = ax/</a:t>
            </a:r>
            <a:r>
              <a:rPr lang="en-US" dirty="0" err="1">
                <a:cs typeface="Arial" charset="0"/>
              </a:rPr>
              <a:t>cx</a:t>
            </a:r>
            <a:endParaRPr lang="en-US" dirty="0"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F1489-78F2-43C1-B65D-947AE0C56965}"/>
              </a:ext>
            </a:extLst>
          </p:cNvPr>
          <p:cNvSpPr txBox="1"/>
          <p:nvPr/>
        </p:nvSpPr>
        <p:spPr>
          <a:xfrm>
            <a:off x="5981700" y="3363433"/>
            <a:ext cx="29718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cs typeface="Arial" charset="0"/>
              </a:rPr>
              <a:t>141Bh / 12Ch = 11h (2F)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9BF28-6BD3-4593-8AFF-5D4E6EA259A4}"/>
              </a:ext>
            </a:extLst>
          </p:cNvPr>
          <p:cNvSpPr txBox="1"/>
          <p:nvPr/>
        </p:nvSpPr>
        <p:spPr>
          <a:xfrm>
            <a:off x="5981700" y="3884730"/>
            <a:ext cx="29718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cs typeface="Arial" charset="0"/>
              </a:rPr>
              <a:t>ax = 11h    </a:t>
            </a:r>
            <a:r>
              <a:rPr lang="en-US" dirty="0" err="1">
                <a:cs typeface="Arial" charset="0"/>
              </a:rPr>
              <a:t>dx</a:t>
            </a:r>
            <a:r>
              <a:rPr lang="en-US" dirty="0">
                <a:cs typeface="Arial" charset="0"/>
              </a:rPr>
              <a:t>= 2F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90F01-C536-4FDA-95FF-55BA43A3CAD6}"/>
              </a:ext>
            </a:extLst>
          </p:cNvPr>
          <p:cNvSpPr txBox="1"/>
          <p:nvPr/>
        </p:nvSpPr>
        <p:spPr>
          <a:xfrm>
            <a:off x="8489241" y="1733021"/>
            <a:ext cx="29718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b="1" u="sng" dirty="0">
                <a:cs typeface="Arial" charset="0"/>
              </a:rPr>
              <a:t>שימו לב:</a:t>
            </a:r>
          </a:p>
          <a:p>
            <a:pPr>
              <a:defRPr/>
            </a:pPr>
            <a:r>
              <a:rPr lang="he-IL" dirty="0">
                <a:cs typeface="Arial" charset="0"/>
              </a:rPr>
              <a:t>   </a:t>
            </a:r>
            <a:r>
              <a:rPr lang="en-US" dirty="0">
                <a:cs typeface="Arial" charset="0"/>
              </a:rPr>
              <a:t>/ </a:t>
            </a:r>
            <a:r>
              <a:rPr lang="he-IL" dirty="0">
                <a:cs typeface="Arial" charset="0"/>
              </a:rPr>
              <a:t>  פירושו חילוק</a:t>
            </a:r>
          </a:p>
          <a:p>
            <a:pPr>
              <a:defRPr/>
            </a:pPr>
            <a:r>
              <a:rPr lang="he-IL" dirty="0">
                <a:cs typeface="Arial" charset="0"/>
              </a:rPr>
              <a:t>     :  פירושו שרשור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2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251773" y="1008570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לשגיאה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ACF4FB-9EBA-48B5-950D-D08AD5A6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D70D5-010B-42E3-914A-B6248B213F45}"/>
              </a:ext>
            </a:extLst>
          </p:cNvPr>
          <p:cNvSpPr txBox="1"/>
          <p:nvPr/>
        </p:nvSpPr>
        <p:spPr>
          <a:xfrm>
            <a:off x="5073112" y="4193583"/>
            <a:ext cx="24384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divide by zero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6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22124" y="3569099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צביקה שטרקמן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942BA4A0-CB88-42BB-B621-890CC3524688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העזרה בהכנת המצגות ובבדיקת התכנים 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חילוק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251773" y="1008570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תרגיל חשיבה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6A535-6575-4381-A9A5-BB4848856D50}"/>
              </a:ext>
            </a:extLst>
          </p:cNvPr>
          <p:cNvSpPr txBox="1"/>
          <p:nvPr/>
        </p:nvSpPr>
        <p:spPr>
          <a:xfrm>
            <a:off x="1806521" y="1801628"/>
            <a:ext cx="78867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>
              <a:defRPr b="1"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 b="0" dirty="0">
                <a:latin typeface="+mn-lt"/>
                <a:cs typeface="+mn-cs"/>
              </a:rPr>
              <a:t>נניח </a:t>
            </a:r>
            <a:r>
              <a:rPr lang="en-US" b="0" dirty="0">
                <a:latin typeface="+mn-lt"/>
                <a:cs typeface="+mn-cs"/>
              </a:rPr>
              <a:t>ax=10h, </a:t>
            </a:r>
            <a:r>
              <a:rPr lang="en-US" b="0" dirty="0" err="1">
                <a:latin typeface="+mn-lt"/>
                <a:cs typeface="+mn-cs"/>
              </a:rPr>
              <a:t>bx</a:t>
            </a:r>
            <a:r>
              <a:rPr lang="en-US" b="0" dirty="0">
                <a:latin typeface="+mn-lt"/>
                <a:cs typeface="+mn-cs"/>
              </a:rPr>
              <a:t>=2h</a:t>
            </a:r>
            <a:r>
              <a:rPr lang="he-IL" b="0" dirty="0">
                <a:latin typeface="+mn-lt"/>
                <a:cs typeface="+mn-cs"/>
              </a:rPr>
              <a:t>.</a:t>
            </a:r>
          </a:p>
          <a:p>
            <a:r>
              <a:rPr lang="he-IL" b="0" dirty="0">
                <a:latin typeface="+mn-lt"/>
                <a:cs typeface="+mn-cs"/>
              </a:rPr>
              <a:t>מה תהיה תוצאת הפקודה</a:t>
            </a:r>
            <a:r>
              <a:rPr lang="en-US" b="0" dirty="0">
                <a:latin typeface="+mn-lt"/>
                <a:cs typeface="+mn-cs"/>
              </a:rPr>
              <a:t> </a:t>
            </a:r>
            <a:r>
              <a:rPr lang="he-IL" b="0" dirty="0">
                <a:latin typeface="+mn-lt"/>
                <a:cs typeface="+mn-cs"/>
              </a:rPr>
              <a:t> הבאה?</a:t>
            </a:r>
          </a:p>
          <a:p>
            <a:pPr marL="109728" indent="0" algn="l" rtl="0">
              <a:buNone/>
            </a:pPr>
            <a:r>
              <a:rPr lang="en-US" sz="2400" dirty="0">
                <a:latin typeface="+mn-lt"/>
                <a:cs typeface="+mn-cs"/>
              </a:rPr>
              <a:t>div	</a:t>
            </a:r>
            <a:r>
              <a:rPr lang="en-US" sz="2400" dirty="0" err="1">
                <a:latin typeface="+mn-lt"/>
                <a:cs typeface="+mn-cs"/>
              </a:rPr>
              <a:t>bx</a:t>
            </a:r>
            <a:endParaRPr lang="en-US" sz="2400" dirty="0">
              <a:latin typeface="+mn-lt"/>
              <a:cs typeface="+mn-cs"/>
            </a:endParaRPr>
          </a:p>
          <a:p>
            <a:endParaRPr lang="en-US" b="0" dirty="0">
              <a:latin typeface="+mn-lt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7E6D5-DBCE-47AC-B9A2-678509F29DA6}"/>
              </a:ext>
            </a:extLst>
          </p:cNvPr>
          <p:cNvSpPr txBox="1"/>
          <p:nvPr/>
        </p:nvSpPr>
        <p:spPr>
          <a:xfrm>
            <a:off x="1806521" y="3561839"/>
            <a:ext cx="78867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1pPr>
              <a:defRPr b="1"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he-IL" dirty="0">
                <a:latin typeface="+mn-lt"/>
                <a:cs typeface="+mn-cs"/>
              </a:rPr>
              <a:t>זכרו: המחולק הוא ערך משורשר של </a:t>
            </a:r>
            <a:r>
              <a:rPr lang="en-US" dirty="0" err="1">
                <a:latin typeface="+mn-lt"/>
                <a:cs typeface="+mn-cs"/>
              </a:rPr>
              <a:t>dx:ax</a:t>
            </a:r>
            <a:r>
              <a:rPr lang="he-IL" dirty="0">
                <a:latin typeface="+mn-lt"/>
                <a:cs typeface="+mn-cs"/>
              </a:rPr>
              <a:t>.</a:t>
            </a:r>
          </a:p>
          <a:p>
            <a:r>
              <a:rPr lang="he-IL" dirty="0">
                <a:latin typeface="+mn-lt"/>
                <a:cs typeface="+mn-cs"/>
              </a:rPr>
              <a:t>לכן התשובה תלויה בערך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he-IL" dirty="0">
                <a:latin typeface="+mn-lt"/>
                <a:cs typeface="+mn-cs"/>
              </a:rPr>
              <a:t>של </a:t>
            </a:r>
            <a:r>
              <a:rPr lang="en-US" dirty="0">
                <a:latin typeface="+mn-lt"/>
                <a:cs typeface="+mn-cs"/>
              </a:rPr>
              <a:t>dx</a:t>
            </a:r>
            <a:r>
              <a:rPr lang="he-IL" dirty="0">
                <a:latin typeface="+mn-lt"/>
                <a:cs typeface="+mn-cs"/>
              </a:rPr>
              <a:t>!</a:t>
            </a:r>
          </a:p>
          <a:p>
            <a:endParaRPr lang="he-IL" dirty="0">
              <a:latin typeface="+mn-lt"/>
              <a:cs typeface="+mn-cs"/>
            </a:endParaRPr>
          </a:p>
          <a:p>
            <a:r>
              <a:rPr lang="he-IL" dirty="0">
                <a:latin typeface="+mn-lt"/>
                <a:cs typeface="+mn-cs"/>
              </a:rPr>
              <a:t>לכן חשוב:</a:t>
            </a:r>
          </a:p>
          <a:p>
            <a:pPr lvl="1"/>
            <a:r>
              <a:rPr lang="he-IL" dirty="0"/>
              <a:t>לפני חלוקה של 16 ביט יש לוודא שב-</a:t>
            </a:r>
            <a:r>
              <a:rPr lang="en-US" dirty="0"/>
              <a:t>dx</a:t>
            </a:r>
            <a:r>
              <a:rPr lang="he-IL" dirty="0"/>
              <a:t> אין ערך אקראי</a:t>
            </a:r>
          </a:p>
          <a:p>
            <a:pPr lvl="1"/>
            <a:r>
              <a:rPr lang="he-IL" dirty="0"/>
              <a:t>לפני חלוקה של 8 ביט יש לוודא שב-</a:t>
            </a:r>
            <a:r>
              <a:rPr lang="en-US" dirty="0"/>
              <a:t>ah</a:t>
            </a:r>
            <a:r>
              <a:rPr lang="he-IL" dirty="0"/>
              <a:t> אין ערך אקראי</a:t>
            </a:r>
            <a:endParaRPr lang="en-US" dirty="0"/>
          </a:p>
          <a:p>
            <a:endParaRPr lang="en-US" b="0" dirty="0">
              <a:latin typeface="+mn-lt"/>
              <a:cs typeface="+mn-cs"/>
            </a:endParaRPr>
          </a:p>
        </p:txBody>
      </p:sp>
      <p:pic>
        <p:nvPicPr>
          <p:cNvPr id="3" name="Picture 2" descr="http://www.daliaresnitzky.com/wp-content/uploads/2014/08/mind-training.jpg">
            <a:extLst>
              <a:ext uri="{FF2B5EF4-FFF2-40B4-BE49-F238E27FC236}">
                <a16:creationId xmlns:a16="http://schemas.microsoft.com/office/drawing/2014/main" id="{0CC9C4B5-B2F0-4B24-9CAE-4C695BCB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0" y="3561839"/>
            <a:ext cx="1639381" cy="17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להרחבת הסימן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CBW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880821" y="2763229"/>
            <a:ext cx="10430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ללא אופרנדים והיא פועלת תמיד על האוגר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al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אותו היא מרחיבה למילה שמאוחסנת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באוגר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ax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. 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כתוצאה מהרחבת המילה, הסימן של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al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מועתק לאוגר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ah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(לכל 8 הביטים*.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CBW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Convert Byte to Word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6D7370DF-8292-47A0-A136-CF782012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32329"/>
            <a:ext cx="2657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FC56213-D941-4F01-B4C8-01B0B6BCEC6E}"/>
              </a:ext>
            </a:extLst>
          </p:cNvPr>
          <p:cNvGraphicFramePr>
            <a:graphicFrameLocks noGrp="1"/>
          </p:cNvGraphicFramePr>
          <p:nvPr/>
        </p:nvGraphicFramePr>
        <p:xfrm>
          <a:off x="594376" y="4304719"/>
          <a:ext cx="4868163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48143">
                  <a:extLst>
                    <a:ext uri="{9D8B030D-6E8A-4147-A177-3AD203B41FA5}">
                      <a16:colId xmlns:a16="http://schemas.microsoft.com/office/drawing/2014/main" val="4228039360"/>
                    </a:ext>
                  </a:extLst>
                </a:gridCol>
                <a:gridCol w="1610010">
                  <a:extLst>
                    <a:ext uri="{9D8B030D-6E8A-4147-A177-3AD203B41FA5}">
                      <a16:colId xmlns:a16="http://schemas.microsoft.com/office/drawing/2014/main" val="669248914"/>
                    </a:ext>
                  </a:extLst>
                </a:gridCol>
                <a:gridCol w="1610010">
                  <a:extLst>
                    <a:ext uri="{9D8B030D-6E8A-4147-A177-3AD203B41FA5}">
                      <a16:colId xmlns:a16="http://schemas.microsoft.com/office/drawing/2014/main" val="87236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הפקודה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5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mov</a:t>
                      </a:r>
                      <a:r>
                        <a:rPr lang="en-US" dirty="0"/>
                        <a:t> al, 0FBh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0FBh = -5d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ללא שינוי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/>
                        <a:t>cbw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0FBh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0FFh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64355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1B7E83-E90D-4E47-B783-A56CBC4EF28C}"/>
              </a:ext>
            </a:extLst>
          </p:cNvPr>
          <p:cNvCxnSpPr>
            <a:cxnSpLocks/>
          </p:cNvCxnSpPr>
          <p:nvPr/>
        </p:nvCxnSpPr>
        <p:spPr>
          <a:xfrm flipH="1">
            <a:off x="8733182" y="4053424"/>
            <a:ext cx="1245704" cy="357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להרחבת הסימן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CWD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490330" y="2763229"/>
            <a:ext cx="10820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מרחיבה מילה למילה כפולה. לאחר ביצוע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CWD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ה-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word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עם הסימן שבאוגר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ax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תורחב למילה כפולה מכוונת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(signed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dword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)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באוגרים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dx:ax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.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endParaRPr lang="he-IL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CWD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Convert Word to Double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8BFB30A-9331-4631-B86E-675218986D69}"/>
              </a:ext>
            </a:extLst>
          </p:cNvPr>
          <p:cNvGraphicFramePr>
            <a:graphicFrameLocks noGrp="1"/>
          </p:cNvGraphicFramePr>
          <p:nvPr/>
        </p:nvGraphicFramePr>
        <p:xfrm>
          <a:off x="594377" y="4304719"/>
          <a:ext cx="5501625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89786">
                  <a:extLst>
                    <a:ext uri="{9D8B030D-6E8A-4147-A177-3AD203B41FA5}">
                      <a16:colId xmlns:a16="http://schemas.microsoft.com/office/drawing/2014/main" val="4228039360"/>
                    </a:ext>
                  </a:extLst>
                </a:gridCol>
                <a:gridCol w="1363851">
                  <a:extLst>
                    <a:ext uri="{9D8B030D-6E8A-4147-A177-3AD203B41FA5}">
                      <a16:colId xmlns:a16="http://schemas.microsoft.com/office/drawing/2014/main" val="669248914"/>
                    </a:ext>
                  </a:extLst>
                </a:gridCol>
                <a:gridCol w="1647988">
                  <a:extLst>
                    <a:ext uri="{9D8B030D-6E8A-4147-A177-3AD203B41FA5}">
                      <a16:colId xmlns:a16="http://schemas.microsoft.com/office/drawing/2014/main" val="87236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הפקודה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5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mov</a:t>
                      </a:r>
                      <a:r>
                        <a:rPr lang="en-US" dirty="0"/>
                        <a:t> ax, 0FB1Ch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0FB1Ch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ללא שינוי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/>
                        <a:t>cwd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0FB1ch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0FFFFh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64355"/>
                  </a:ext>
                </a:extLst>
              </a:tr>
            </a:tbl>
          </a:graphicData>
        </a:graphic>
      </p:graphicFrame>
      <p:pic>
        <p:nvPicPr>
          <p:cNvPr id="4" name="Picture 13">
            <a:extLst>
              <a:ext uri="{FF2B5EF4-FFF2-40B4-BE49-F238E27FC236}">
                <a16:creationId xmlns:a16="http://schemas.microsoft.com/office/drawing/2014/main" id="{4C82F9A0-CE5A-4E78-8FBB-91324106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65" y="4304719"/>
            <a:ext cx="2647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D59F1-1F88-4AE7-8E9C-5366A19EBA5B}"/>
              </a:ext>
            </a:extLst>
          </p:cNvPr>
          <p:cNvCxnSpPr>
            <a:cxnSpLocks/>
          </p:cNvCxnSpPr>
          <p:nvPr/>
        </p:nvCxnSpPr>
        <p:spPr>
          <a:xfrm flipH="1">
            <a:off x="8534402" y="4172692"/>
            <a:ext cx="1245704" cy="357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E8AC6C-7102-4DD3-8D40-648E308D7E47}"/>
              </a:ext>
            </a:extLst>
          </p:cNvPr>
          <p:cNvCxnSpPr>
            <a:cxnSpLocks/>
          </p:cNvCxnSpPr>
          <p:nvPr/>
        </p:nvCxnSpPr>
        <p:spPr>
          <a:xfrm flipH="1">
            <a:off x="8468140" y="4636521"/>
            <a:ext cx="1245704" cy="3578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</a:t>
            </a:r>
            <a:r>
              <a:rPr lang="en-US" dirty="0"/>
              <a:t>neg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Neg operand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198783" y="2763229"/>
            <a:ext cx="11767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מקבלת אופרנד יחיד,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byte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או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word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והופכת את ערכו למשלים ל-2 שלו. </a:t>
            </a:r>
          </a:p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אופרנד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: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יכול להיות רגיסטר או משתנה בזיכרון.</a:t>
            </a:r>
          </a:p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מתמטית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dset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0 -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dest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endParaRPr lang="he-IL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neg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של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negative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(שלילי). 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    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 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neg 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dest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8BFB30A-9331-4631-B86E-675218986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97313"/>
              </p:ext>
            </p:extLst>
          </p:nvPr>
        </p:nvGraphicFramePr>
        <p:xfrm>
          <a:off x="594377" y="4304719"/>
          <a:ext cx="5501625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89786">
                  <a:extLst>
                    <a:ext uri="{9D8B030D-6E8A-4147-A177-3AD203B41FA5}">
                      <a16:colId xmlns:a16="http://schemas.microsoft.com/office/drawing/2014/main" val="4228039360"/>
                    </a:ext>
                  </a:extLst>
                </a:gridCol>
                <a:gridCol w="1363851">
                  <a:extLst>
                    <a:ext uri="{9D8B030D-6E8A-4147-A177-3AD203B41FA5}">
                      <a16:colId xmlns:a16="http://schemas.microsoft.com/office/drawing/2014/main" val="669248914"/>
                    </a:ext>
                  </a:extLst>
                </a:gridCol>
                <a:gridCol w="1647988">
                  <a:extLst>
                    <a:ext uri="{9D8B030D-6E8A-4147-A177-3AD203B41FA5}">
                      <a16:colId xmlns:a16="http://schemas.microsoft.com/office/drawing/2014/main" val="87236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הפקודה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 לפני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אחרי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53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neg 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0FFh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/>
                        <a:t>neg cx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r>
                        <a:rPr lang="en-US" dirty="0" err="1"/>
                        <a:t>ABCDh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5433h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6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להכיר את פקודות הכפל והחילוק.</a:t>
            </a:r>
          </a:p>
          <a:p>
            <a:r>
              <a:rPr lang="he-IL" dirty="0"/>
              <a:t>נוכחנו לדעת שלפני השימוש בפקודות הנ"ל יש לוודא שהערכים באוגרים המשתתפים בפעולות החילוק/הכפל מתאימים לנו, וביחוד לדאוג שהמחולקים לא יכילו מספרים אקראיים.</a:t>
            </a:r>
          </a:p>
          <a:p>
            <a:r>
              <a:rPr lang="he-IL" dirty="0"/>
              <a:t>הכרנו פעולות להרחבת הסימן (הפיכת </a:t>
            </a:r>
            <a:r>
              <a:rPr lang="en-US" dirty="0"/>
              <a:t>byte</a:t>
            </a:r>
            <a:r>
              <a:rPr lang="he-IL" dirty="0"/>
              <a:t> ל-</a:t>
            </a:r>
            <a:r>
              <a:rPr lang="en-US" dirty="0"/>
              <a:t>word</a:t>
            </a:r>
            <a:r>
              <a:rPr lang="he-IL" dirty="0"/>
              <a:t> והפיכת </a:t>
            </a:r>
            <a:r>
              <a:rPr lang="en-US" dirty="0"/>
              <a:t>word</a:t>
            </a:r>
            <a:r>
              <a:rPr lang="he-IL" dirty="0"/>
              <a:t> ל- </a:t>
            </a:r>
            <a:r>
              <a:rPr lang="en-US" dirty="0" err="1"/>
              <a:t>dword</a:t>
            </a:r>
            <a:r>
              <a:rPr lang="he-IL" dirty="0"/>
              <a:t>).</a:t>
            </a:r>
          </a:p>
          <a:p>
            <a:r>
              <a:rPr lang="he-IL" dirty="0"/>
              <a:t>ואת פקודת </a:t>
            </a:r>
            <a:r>
              <a:rPr lang="en-US" dirty="0"/>
              <a:t>neg</a:t>
            </a:r>
            <a:r>
              <a:rPr lang="he-IL" dirty="0"/>
              <a:t>  - המשלים ל-2 של נתון.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1684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>
                <a:ea typeface="+mn-ea"/>
              </a:rPr>
              <a:t>מה</a:t>
            </a:r>
            <a:r>
              <a:rPr lang="he-IL" dirty="0"/>
              <a:t>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נמשיך להתקדם עם הפקודות הלוגיות של היחידה אריתמטית לוגית </a:t>
            </a:r>
            <a:r>
              <a:rPr lang="en-US" sz="2800" dirty="0">
                <a:sym typeface="Varela Round"/>
              </a:rPr>
              <a:t>ALU</a:t>
            </a:r>
            <a:r>
              <a:rPr lang="he-IL" sz="2800" dirty="0">
                <a:sym typeface="Varela Round"/>
              </a:rPr>
              <a:t>:</a:t>
            </a:r>
          </a:p>
          <a:p>
            <a:pPr lvl="1"/>
            <a:r>
              <a:rPr lang="en-US" sz="2800" dirty="0">
                <a:sym typeface="Varela Round"/>
              </a:rPr>
              <a:t>And, or, </a:t>
            </a:r>
            <a:r>
              <a:rPr lang="en-US" sz="2800" dirty="0" err="1">
                <a:sym typeface="Varela Round"/>
              </a:rPr>
              <a:t>xor</a:t>
            </a:r>
            <a:r>
              <a:rPr lang="en-US" sz="2800" dirty="0">
                <a:sym typeface="Varela Round"/>
              </a:rPr>
              <a:t>, not</a:t>
            </a:r>
            <a:endParaRPr lang="he-IL" sz="28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6" descr="http://www.onlytoys.co.il/media/catalog/product/cache/1/image/9df78eab33525d08d6e5fb8d27136e95/l/o/logi.jpg">
            <a:extLst>
              <a:ext uri="{FF2B5EF4-FFF2-40B4-BE49-F238E27FC236}">
                <a16:creationId xmlns:a16="http://schemas.microsoft.com/office/drawing/2014/main" id="{D53C3700-E2B2-40DA-82F4-F0418F83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12" y="1738312"/>
            <a:ext cx="26479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5C628-3BB6-4087-A1B8-A5DD63CEED16}"/>
              </a:ext>
            </a:extLst>
          </p:cNvPr>
          <p:cNvSpPr txBox="1"/>
          <p:nvPr/>
        </p:nvSpPr>
        <p:spPr>
          <a:xfrm>
            <a:off x="1092522" y="1338252"/>
            <a:ext cx="10135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altLang="he-IL" sz="2800" b="1" dirty="0"/>
              <a:t>מאפשרות לבצע פעולות על סיביות בודדות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58777-2475-4BC0-9847-6740A7E71A26}"/>
              </a:ext>
            </a:extLst>
          </p:cNvPr>
          <p:cNvSpPr txBox="1"/>
          <p:nvPr/>
        </p:nvSpPr>
        <p:spPr>
          <a:xfrm>
            <a:off x="1092522" y="2040435"/>
            <a:ext cx="101350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just"/>
            <a:r>
              <a:rPr lang="he-IL" altLang="he-IL" sz="2400" b="1" dirty="0"/>
              <a:t>דוגמה</a:t>
            </a:r>
            <a:r>
              <a:rPr lang="he-IL" altLang="he-IL" sz="2400" dirty="0"/>
              <a:t>:</a:t>
            </a:r>
            <a:r>
              <a:rPr lang="en-US" altLang="he-IL" sz="2400" dirty="0"/>
              <a:t> </a:t>
            </a:r>
            <a:r>
              <a:rPr lang="he-IL" altLang="he-IL" sz="2400" dirty="0"/>
              <a:t>קוד שמטפל בהגרלה, שבה אדם צריך לנחש 4 אפשרויות מתוך 16 המספרים 0 עד 15.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08E30B-598A-4714-BC07-8FB94FC3D109}"/>
              </a:ext>
            </a:extLst>
          </p:cNvPr>
          <p:cNvSpPr txBox="1">
            <a:spLocks noChangeArrowheads="1"/>
          </p:cNvSpPr>
          <p:nvPr/>
        </p:nvSpPr>
        <p:spPr>
          <a:xfrm>
            <a:off x="1092522" y="2862824"/>
            <a:ext cx="10135055" cy="23987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e-IL" altLang="he-IL" sz="2000" b="1" dirty="0"/>
              <a:t>אופציה 1 </a:t>
            </a:r>
            <a:r>
              <a:rPr lang="he-IL" altLang="he-IL" sz="2000" dirty="0"/>
              <a:t>– שימוש בארבעה משתנים שכל אחד מהם מייצג מספר אחד מתוך ארבעת המספרים שנבחרו.</a:t>
            </a:r>
          </a:p>
          <a:p>
            <a:pPr marL="0" indent="0">
              <a:buNone/>
            </a:pPr>
            <a:r>
              <a:rPr lang="he-IL" altLang="he-IL" sz="2000" b="1" dirty="0"/>
              <a:t>אופציה 2</a:t>
            </a:r>
            <a:r>
              <a:rPr lang="he-IL" altLang="he-IL" sz="2000" dirty="0"/>
              <a:t> - דרך יעילה יותר - להשתמש ב-</a:t>
            </a:r>
            <a:r>
              <a:rPr lang="en-US" altLang="he-IL" sz="2000" dirty="0"/>
              <a:t>word</a:t>
            </a:r>
            <a:r>
              <a:rPr lang="he-IL" altLang="he-IL" sz="2000" dirty="0"/>
              <a:t> ובה כל ביט מציין מספר אחד מתוך 16  המספרים (0 -15).</a:t>
            </a:r>
            <a:br>
              <a:rPr lang="en-US" altLang="he-IL" sz="2000" dirty="0"/>
            </a:br>
            <a:r>
              <a:rPr lang="he-IL" altLang="he-IL" sz="2000" dirty="0"/>
              <a:t>בכל ביט נסמן 1 עבור מספר שעלה בהגרלה, ו-0 עבור מספר שלא עלה בהגרלה. </a:t>
            </a:r>
          </a:p>
        </p:txBody>
      </p:sp>
    </p:spTree>
    <p:extLst>
      <p:ext uri="{BB962C8B-B14F-4D97-AF65-F5344CB8AC3E}">
        <p14:creationId xmlns:p14="http://schemas.microsoft.com/office/powerpoint/2010/main" val="41498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הדוגמה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08E30B-598A-4714-BC07-8FB94FC3D109}"/>
              </a:ext>
            </a:extLst>
          </p:cNvPr>
          <p:cNvSpPr txBox="1">
            <a:spLocks noChangeArrowheads="1"/>
          </p:cNvSpPr>
          <p:nvPr/>
        </p:nvSpPr>
        <p:spPr>
          <a:xfrm>
            <a:off x="942670" y="2234032"/>
            <a:ext cx="10135055" cy="15592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he-IL" sz="2000" dirty="0"/>
              <a:t>מציין שנבחרו המספרים: 4, 7, 9, 13 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endParaRPr lang="he-IL" altLang="he-IL" sz="2000" b="1" dirty="0"/>
          </a:p>
          <a:p>
            <a:pPr algn="just">
              <a:lnSpc>
                <a:spcPct val="80000"/>
              </a:lnSpc>
              <a:spcBef>
                <a:spcPct val="25000"/>
              </a:spcBef>
            </a:pPr>
            <a:r>
              <a:rPr lang="he-IL" altLang="he-IL" sz="2000" b="1" dirty="0"/>
              <a:t>יתרונות</a:t>
            </a:r>
            <a:r>
              <a:rPr lang="he-IL" altLang="he-IL" sz="2000" dirty="0"/>
              <a:t>: </a:t>
            </a:r>
          </a:p>
          <a:p>
            <a:pPr lvl="1"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he-IL" altLang="he-IL" sz="1800" dirty="0"/>
              <a:t>חסכוני (אנו אורזים את כל המידע במילה אחת במקום בארבעה משתנים שונים) </a:t>
            </a:r>
          </a:p>
          <a:p>
            <a:pPr lvl="1"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he-IL" altLang="he-IL" sz="1800" dirty="0"/>
              <a:t>עיבוד מהיר </a:t>
            </a:r>
          </a:p>
        </p:txBody>
      </p:sp>
      <p:graphicFrame>
        <p:nvGraphicFramePr>
          <p:cNvPr id="3" name="טבלה 8">
            <a:extLst>
              <a:ext uri="{FF2B5EF4-FFF2-40B4-BE49-F238E27FC236}">
                <a16:creationId xmlns:a16="http://schemas.microsoft.com/office/drawing/2014/main" id="{8E8240B3-2E29-43A5-9DCB-7FDCA429FE7E}"/>
              </a:ext>
            </a:extLst>
          </p:cNvPr>
          <p:cNvGraphicFramePr>
            <a:graphicFrameLocks noGrp="1"/>
          </p:cNvGraphicFramePr>
          <p:nvPr/>
        </p:nvGraphicFramePr>
        <p:xfrm>
          <a:off x="1024128" y="1086356"/>
          <a:ext cx="10053597" cy="914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9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08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51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מספר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בחירה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FA4C89D9-3100-470B-A887-6271C9BB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4026583"/>
            <a:ext cx="10053597" cy="5459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he-IL" altLang="he-IL" b="1" dirty="0"/>
              <a:t>שימו לב</a:t>
            </a:r>
            <a:r>
              <a:rPr lang="he-IL" altLang="he-IL" dirty="0"/>
              <a:t>, בייצוג כזה אנו מעוניינים במידע על מיקום הסיבית ולכן לערך של המספר</a:t>
            </a:r>
            <a:r>
              <a:rPr lang="en-US" altLang="he-IL" dirty="0"/>
              <a:t> </a:t>
            </a:r>
            <a:r>
              <a:rPr lang="he-IL" altLang="he-IL" dirty="0"/>
              <a:t>(בדוגמה הוא </a:t>
            </a:r>
            <a:r>
              <a:rPr lang="en-US" altLang="he-IL" dirty="0"/>
              <a:t>h</a:t>
            </a:r>
            <a:r>
              <a:rPr lang="he-IL" altLang="he-IL" dirty="0"/>
              <a:t>2290) שמייצגת המילה אין משמעות.</a:t>
            </a:r>
          </a:p>
        </p:txBody>
      </p:sp>
    </p:spTree>
    <p:extLst>
      <p:ext uri="{BB962C8B-B14F-4D97-AF65-F5344CB8AC3E}">
        <p14:creationId xmlns:p14="http://schemas.microsoft.com/office/powerpoint/2010/main" val="37227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BD239-11A8-491E-BD97-6C1313FE3BF1}"/>
              </a:ext>
            </a:extLst>
          </p:cNvPr>
          <p:cNvSpPr txBox="1">
            <a:spLocks noChangeArrowheads="1"/>
          </p:cNvSpPr>
          <p:nvPr/>
        </p:nvSpPr>
        <p:spPr>
          <a:xfrm>
            <a:off x="3053934" y="1280702"/>
            <a:ext cx="7772400" cy="27050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altLang="he-IL" dirty="0"/>
              <a:t>הפעולות הלוגיות הן:</a:t>
            </a:r>
          </a:p>
          <a:p>
            <a:pPr lvl="1"/>
            <a:r>
              <a:rPr lang="en-US" altLang="he-IL" sz="2800" b="1" dirty="0"/>
              <a:t>AND</a:t>
            </a:r>
            <a:r>
              <a:rPr lang="he-IL" altLang="he-IL" sz="2800" dirty="0"/>
              <a:t> </a:t>
            </a:r>
            <a:r>
              <a:rPr lang="en-US" altLang="he-IL" sz="2800" dirty="0"/>
              <a:t>- </a:t>
            </a:r>
            <a:r>
              <a:rPr lang="he-IL" altLang="he-IL" sz="2800" dirty="0"/>
              <a:t> וגם</a:t>
            </a:r>
          </a:p>
          <a:p>
            <a:pPr lvl="1"/>
            <a:r>
              <a:rPr lang="en-US" altLang="he-IL" sz="2800" b="1" dirty="0"/>
              <a:t>OR</a:t>
            </a:r>
            <a:r>
              <a:rPr lang="he-IL" altLang="he-IL" sz="2800" dirty="0"/>
              <a:t> </a:t>
            </a:r>
            <a:r>
              <a:rPr lang="en-US" altLang="he-IL" sz="2800" dirty="0"/>
              <a:t>-    </a:t>
            </a:r>
            <a:r>
              <a:rPr lang="he-IL" altLang="he-IL" sz="2800" dirty="0"/>
              <a:t> או</a:t>
            </a:r>
          </a:p>
          <a:p>
            <a:pPr lvl="1"/>
            <a:r>
              <a:rPr lang="en-US" altLang="he-IL" sz="2800" b="1" dirty="0"/>
              <a:t>NOT</a:t>
            </a:r>
            <a:r>
              <a:rPr lang="he-IL" altLang="he-IL" sz="2800" dirty="0"/>
              <a:t>  -</a:t>
            </a:r>
            <a:r>
              <a:rPr lang="en-US" altLang="he-IL" sz="2800" dirty="0"/>
              <a:t> </a:t>
            </a:r>
            <a:r>
              <a:rPr lang="he-IL" altLang="he-IL" sz="2800" dirty="0"/>
              <a:t>לא </a:t>
            </a:r>
          </a:p>
          <a:p>
            <a:pPr lvl="1"/>
            <a:r>
              <a:rPr lang="en-US" altLang="he-IL" sz="2800" b="1" dirty="0"/>
              <a:t>XOR</a:t>
            </a:r>
            <a:r>
              <a:rPr lang="he-IL" altLang="he-IL" sz="2800" dirty="0"/>
              <a:t> </a:t>
            </a:r>
            <a:r>
              <a:rPr lang="en-US" altLang="he-IL" sz="2800" dirty="0"/>
              <a:t>Exclusive Or - </a:t>
            </a:r>
            <a:endParaRPr lang="he-IL" altLang="he-IL" sz="2800" dirty="0"/>
          </a:p>
          <a:p>
            <a:endParaRPr lang="en-US" alt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3F19022-906D-4A27-8C4F-CCBD5D6A6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85" y="2514078"/>
            <a:ext cx="3494506" cy="29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9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921C06-C83C-4010-91EE-D3D378AA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155575"/>
            <a:ext cx="9802812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פעולות לוגיות מגיעות  מאלגברה בוליאנית</a:t>
            </a:r>
            <a:br>
              <a:rPr lang="he-IL" dirty="0"/>
            </a:br>
            <a:r>
              <a:rPr lang="en-US" dirty="0"/>
              <a:t>Boolean Algebra</a:t>
            </a:r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B7BF40-1390-4A86-91E3-003BB6AB1867}"/>
              </a:ext>
            </a:extLst>
          </p:cNvPr>
          <p:cNvSpPr txBox="1">
            <a:spLocks/>
          </p:cNvSpPr>
          <p:nvPr/>
        </p:nvSpPr>
        <p:spPr>
          <a:xfrm>
            <a:off x="2296261" y="1295400"/>
            <a:ext cx="9802812" cy="42356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3400" b="1" u="sng" dirty="0"/>
              <a:t>אלגברה בוליאנית (ויקיפדיה)</a:t>
            </a:r>
            <a:r>
              <a:rPr lang="he-IL" sz="3400" dirty="0"/>
              <a:t>:</a:t>
            </a:r>
          </a:p>
          <a:p>
            <a:r>
              <a:rPr lang="he-IL" dirty="0"/>
              <a:t>אלגברה בּוּליאנית היא תחום במתמטיקה, הקרוי על-שמו של המתמטיקאי האנגלי </a:t>
            </a:r>
            <a:r>
              <a:rPr lang="he-IL" dirty="0">
                <a:hlinkClick r:id="rId2" tooltip="ג'ורג' בו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ג'ורג' בול</a:t>
            </a:r>
            <a:r>
              <a:rPr lang="he-IL" dirty="0"/>
              <a:t> (</a:t>
            </a:r>
            <a:r>
              <a:rPr lang="he-IL" dirty="0">
                <a:hlinkClick r:id="rId3" tooltip="18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1815</a:t>
            </a:r>
            <a:r>
              <a:rPr lang="he-IL" dirty="0"/>
              <a:t>-</a:t>
            </a:r>
            <a:r>
              <a:rPr lang="he-IL" dirty="0">
                <a:hlinkClick r:id="rId4" tooltip="186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1864</a:t>
            </a:r>
            <a:r>
              <a:rPr lang="he-IL" dirty="0"/>
              <a:t>). </a:t>
            </a:r>
          </a:p>
          <a:p>
            <a:r>
              <a:rPr lang="he-IL" sz="3100" dirty="0"/>
              <a:t>אלגברה בוליאנית היא אוסף של איברים, עם פעולות המתארות את הפעולות הבסיסיות בין קבוצות - </a:t>
            </a:r>
            <a:r>
              <a:rPr lang="he-IL" sz="3100" dirty="0">
                <a:hlinkClick r:id="rId5" tooltip="חיתוך (מתמט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חיתוך</a:t>
            </a:r>
            <a:r>
              <a:rPr lang="he-IL" sz="3100" dirty="0"/>
              <a:t>, </a:t>
            </a:r>
            <a:r>
              <a:rPr lang="he-IL" sz="3100" dirty="0">
                <a:hlinkClick r:id="rId6" tooltip="איחוד (מתמט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איחוד</a:t>
            </a:r>
            <a:r>
              <a:rPr lang="he-IL" sz="3100" dirty="0"/>
              <a:t> ופעולת ה</a:t>
            </a:r>
            <a:r>
              <a:rPr lang="he-IL" sz="3100" dirty="0">
                <a:hlinkClick r:id="rId7" tooltip="משלים (מתמט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משלים</a:t>
            </a:r>
            <a:r>
              <a:rPr lang="he-IL" sz="3100" dirty="0"/>
              <a:t> - וכן את הפעולות ה</a:t>
            </a:r>
            <a:r>
              <a:rPr lang="he-IL" sz="3100" dirty="0">
                <a:hlinkClick r:id="rId8" tooltip="לוגיק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לוגיות</a:t>
            </a:r>
            <a:r>
              <a:rPr lang="he-IL" sz="3100" dirty="0"/>
              <a:t>, </a:t>
            </a:r>
            <a:r>
              <a:rPr lang="he-IL" sz="3100" dirty="0">
                <a:hlinkClick r:id="rId9" tooltip="וגם (לוג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וגם</a:t>
            </a:r>
            <a:r>
              <a:rPr lang="he-IL" sz="3100" dirty="0"/>
              <a:t>, </a:t>
            </a:r>
            <a:r>
              <a:rPr lang="he-IL" sz="3100" dirty="0">
                <a:hlinkClick r:id="rId10" tooltip="או (לוג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או</a:t>
            </a:r>
            <a:r>
              <a:rPr lang="he-IL" sz="3100" dirty="0"/>
              <a:t> ו</a:t>
            </a:r>
            <a:r>
              <a:rPr lang="he-IL" sz="3100" dirty="0">
                <a:hlinkClick r:id="rId11" tooltip="לא (לוגיקה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שלילה</a:t>
            </a:r>
            <a:r>
              <a:rPr lang="he-IL" sz="3100" dirty="0"/>
              <a:t> (</a:t>
            </a:r>
            <a:r>
              <a:rPr lang="en-US" sz="3100" dirty="0"/>
              <a:t>and, or, not</a:t>
            </a:r>
            <a:r>
              <a:rPr lang="he-IL" sz="3100" dirty="0"/>
              <a:t>).</a:t>
            </a:r>
          </a:p>
          <a:p>
            <a:r>
              <a:rPr lang="he-IL" sz="3100" dirty="0"/>
              <a:t>כיוון שערכי </a:t>
            </a:r>
            <a:r>
              <a:rPr lang="en-US" sz="3100" dirty="0"/>
              <a:t>True/False</a:t>
            </a:r>
            <a:r>
              <a:rPr lang="he-IL" sz="3100" dirty="0"/>
              <a:t> ניתנים לייצוג על ידי המספרים ה</a:t>
            </a:r>
            <a:r>
              <a:rPr lang="he-IL" sz="3100" dirty="0">
                <a:hlinkClick r:id="rId12" tooltip="בסיס בינאר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בינאריים</a:t>
            </a:r>
            <a:r>
              <a:rPr lang="he-IL" sz="3100" dirty="0"/>
              <a:t> 0 ו-1, וכן על ידי רמות מתח ב</a:t>
            </a:r>
            <a:r>
              <a:rPr lang="he-IL" sz="3100" dirty="0">
                <a:hlinkClick r:id="rId13" tooltip="שער לוג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מעגלים לוגים</a:t>
            </a:r>
            <a:r>
              <a:rPr lang="he-IL" sz="3100" dirty="0"/>
              <a:t>, הרי שגם מושגים אלו ניתנים לטיפול במסגרת האלגברה הבוליאנית. </a:t>
            </a:r>
            <a:endParaRPr lang="en-US" sz="3100" dirty="0"/>
          </a:p>
          <a:p>
            <a:r>
              <a:rPr lang="he-IL" sz="3100" dirty="0"/>
              <a:t>לפיכך, לאלגברה בוליאנית שימושים רבים, ב</a:t>
            </a:r>
            <a:r>
              <a:rPr lang="he-IL" sz="3100" dirty="0">
                <a:hlinkClick r:id="rId14" tooltip="הנדסת חשמ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הנדסת חשמל</a:t>
            </a:r>
            <a:r>
              <a:rPr lang="he-IL" sz="3100" dirty="0"/>
              <a:t>, ובמדעי המחשב.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51277-A3BB-45CB-8A3D-7BC006E4DB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2125" y="3847172"/>
            <a:ext cx="2383319" cy="2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נמשיך להתקדם עם פקודות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 אריתמטיות:</a:t>
            </a:r>
          </a:p>
          <a:p>
            <a:pPr lvl="1"/>
            <a:r>
              <a:rPr lang="he-IL" sz="2800" dirty="0">
                <a:sym typeface="Varela Round"/>
              </a:rPr>
              <a:t>פקודת הכפל</a:t>
            </a:r>
          </a:p>
          <a:p>
            <a:pPr lvl="1"/>
            <a:r>
              <a:rPr lang="he-IL" sz="2800" dirty="0">
                <a:sym typeface="Varela Round"/>
              </a:rPr>
              <a:t>פקודת החילוק</a:t>
            </a:r>
          </a:p>
          <a:p>
            <a:pPr lvl="1"/>
            <a:r>
              <a:rPr lang="he-IL" sz="2800" dirty="0">
                <a:sym typeface="Varela Round"/>
              </a:rPr>
              <a:t>פקודות להרחבת הסימן</a:t>
            </a:r>
          </a:p>
          <a:p>
            <a:pPr lvl="1"/>
            <a:r>
              <a:rPr lang="he-IL" sz="2800" dirty="0">
                <a:sym typeface="Varela Round"/>
              </a:rPr>
              <a:t>פקודה לחישוב המשלים ל-2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heshbon.co.il/image30.gif">
            <a:extLst>
              <a:ext uri="{FF2B5EF4-FFF2-40B4-BE49-F238E27FC236}">
                <a16:creationId xmlns:a16="http://schemas.microsoft.com/office/drawing/2014/main" id="{B452C18A-13A8-4D32-B62F-7AFCC4C9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126434"/>
            <a:ext cx="2958936" cy="2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AND </a:t>
            </a:r>
            <a:r>
              <a:rPr lang="he-IL" sz="2400" b="1" dirty="0"/>
              <a:t> </a:t>
            </a:r>
            <a:r>
              <a:rPr lang="en-US" sz="2400" b="1" dirty="0"/>
              <a:t>)</a:t>
            </a:r>
            <a:r>
              <a:rPr lang="he-IL" sz="2400" b="1" dirty="0"/>
              <a:t>וגם)</a:t>
            </a:r>
            <a:br>
              <a:rPr lang="en-US" sz="2400" b="1" dirty="0"/>
            </a:br>
            <a:r>
              <a:rPr lang="he-IL" sz="2400" b="1" dirty="0"/>
              <a:t>כפל לוגי של סיביות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23E5-2EB7-4D3F-9296-B9A9862907AE}"/>
              </a:ext>
            </a:extLst>
          </p:cNvPr>
          <p:cNvSpPr txBox="1"/>
          <p:nvPr/>
        </p:nvSpPr>
        <p:spPr>
          <a:xfrm>
            <a:off x="1199213" y="2229824"/>
            <a:ext cx="96271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מקבלת כקלט שני אופרנדים </a:t>
            </a:r>
            <a:r>
              <a:rPr lang="en-US" sz="2800" b="1" dirty="0"/>
              <a:t>AND op1,op2</a:t>
            </a:r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מבצעת את הפעולה על כל ביט בנפרד לפי טבלת האמת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FC742-99EA-41B6-A902-86C4E373AB66}"/>
              </a:ext>
            </a:extLst>
          </p:cNvPr>
          <p:cNvGraphicFramePr>
            <a:graphicFrameLocks noGrp="1"/>
          </p:cNvGraphicFramePr>
          <p:nvPr/>
        </p:nvGraphicFramePr>
        <p:xfrm>
          <a:off x="1226648" y="3368097"/>
          <a:ext cx="4698583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17512">
                  <a:extLst>
                    <a:ext uri="{9D8B030D-6E8A-4147-A177-3AD203B41FA5}">
                      <a16:colId xmlns:a16="http://schemas.microsoft.com/office/drawing/2014/main" val="3862450714"/>
                    </a:ext>
                  </a:extLst>
                </a:gridCol>
                <a:gridCol w="1231779">
                  <a:extLst>
                    <a:ext uri="{9D8B030D-6E8A-4147-A177-3AD203B41FA5}">
                      <a16:colId xmlns:a16="http://schemas.microsoft.com/office/drawing/2014/main" val="422809715"/>
                    </a:ext>
                  </a:extLst>
                </a:gridCol>
                <a:gridCol w="1174646">
                  <a:extLst>
                    <a:ext uri="{9D8B030D-6E8A-4147-A177-3AD203B41FA5}">
                      <a16:colId xmlns:a16="http://schemas.microsoft.com/office/drawing/2014/main" val="1182645220"/>
                    </a:ext>
                  </a:extLst>
                </a:gridCol>
                <a:gridCol w="1174646">
                  <a:extLst>
                    <a:ext uri="{9D8B030D-6E8A-4147-A177-3AD203B41FA5}">
                      <a16:colId xmlns:a16="http://schemas.microsoft.com/office/drawing/2014/main" val="2738442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 and 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כפל לוגי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9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0*0=0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6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0*1=0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1*0=0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2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1*1=1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7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AND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דוגמה</a:t>
            </a:r>
            <a:endParaRPr lang="en-US" sz="2400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69460D87-31FB-43A8-AA89-79C433E4C01A}"/>
              </a:ext>
            </a:extLst>
          </p:cNvPr>
          <p:cNvSpPr/>
          <p:nvPr/>
        </p:nvSpPr>
        <p:spPr>
          <a:xfrm>
            <a:off x="1379095" y="1873192"/>
            <a:ext cx="94472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solidFill>
                  <a:schemeClr val="dk1"/>
                </a:solidFill>
              </a:rPr>
              <a:t>נניח שאוגר </a:t>
            </a:r>
            <a:r>
              <a:rPr lang="en-US" dirty="0">
                <a:solidFill>
                  <a:schemeClr val="dk1"/>
                </a:solidFill>
              </a:rPr>
              <a:t>AL</a:t>
            </a:r>
            <a:r>
              <a:rPr lang="he-IL" dirty="0">
                <a:solidFill>
                  <a:schemeClr val="dk1"/>
                </a:solidFill>
              </a:rPr>
              <a:t> מכיל את המספר </a:t>
            </a:r>
            <a:r>
              <a:rPr lang="en-US" dirty="0">
                <a:solidFill>
                  <a:schemeClr val="dk1"/>
                </a:solidFill>
              </a:rPr>
              <a:t>16H</a:t>
            </a:r>
            <a:r>
              <a:rPr lang="he-IL" dirty="0">
                <a:solidFill>
                  <a:schemeClr val="dk1"/>
                </a:solidFill>
              </a:rPr>
              <a:t>, ואנו כותבים את הפקודה: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18F1B3-7762-43B8-8874-282745A2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74019"/>
            <a:ext cx="15792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b="1" dirty="0">
                <a:solidFill>
                  <a:schemeClr val="dk1"/>
                </a:solidFill>
                <a:latin typeface="+mn-lt"/>
                <a:cs typeface="+mn-cs"/>
              </a:rPr>
              <a:t>AND AL,38H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96D559A-1AD0-44DF-93FE-8411BCD18985}"/>
              </a:ext>
            </a:extLst>
          </p:cNvPr>
          <p:cNvSpPr/>
          <p:nvPr/>
        </p:nvSpPr>
        <p:spPr>
          <a:xfrm>
            <a:off x="1642672" y="4278815"/>
            <a:ext cx="9183662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+mj-lt"/>
              </a:rPr>
              <a:t>השימוש העיקרי בפקודה </a:t>
            </a:r>
            <a:r>
              <a:rPr lang="en-US" dirty="0">
                <a:latin typeface="+mj-lt"/>
              </a:rPr>
              <a:t>and</a:t>
            </a:r>
            <a:r>
              <a:rPr lang="he-IL" dirty="0">
                <a:latin typeface="+mj-lt"/>
              </a:rPr>
              <a:t> הינו לצורך בידוד סיבית אחת או יותר. </a:t>
            </a:r>
          </a:p>
          <a:p>
            <a:pPr algn="r" rtl="1">
              <a:defRPr/>
            </a:pPr>
            <a:r>
              <a:rPr lang="he-IL" dirty="0">
                <a:latin typeface="+mj-lt"/>
              </a:rPr>
              <a:t>פעולת האיפוס של חלק מהסיביות נקראת מיסוך (</a:t>
            </a:r>
            <a:r>
              <a:rPr lang="en-US" dirty="0">
                <a:latin typeface="+mj-lt"/>
              </a:rPr>
              <a:t>masking</a:t>
            </a:r>
            <a:r>
              <a:rPr lang="he-IL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4F6766-C99F-41EA-BFD0-A3EF9099932E}"/>
              </a:ext>
            </a:extLst>
          </p:cNvPr>
          <p:cNvGraphicFramePr>
            <a:graphicFrameLocks noGrp="1"/>
          </p:cNvGraphicFramePr>
          <p:nvPr/>
        </p:nvGraphicFramePr>
        <p:xfrm>
          <a:off x="2438401" y="2536267"/>
          <a:ext cx="537147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9710">
                  <a:extLst>
                    <a:ext uri="{9D8B030D-6E8A-4147-A177-3AD203B41FA5}">
                      <a16:colId xmlns:a16="http://schemas.microsoft.com/office/drawing/2014/main" val="2151593947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2288103422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2816667966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val="3198000809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1882756074"/>
                    </a:ext>
                  </a:extLst>
                </a:gridCol>
                <a:gridCol w="434714">
                  <a:extLst>
                    <a:ext uri="{9D8B030D-6E8A-4147-A177-3AD203B41FA5}">
                      <a16:colId xmlns:a16="http://schemas.microsoft.com/office/drawing/2014/main" val="2565894041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3429099954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88528523"/>
                    </a:ext>
                  </a:extLst>
                </a:gridCol>
                <a:gridCol w="1514002">
                  <a:extLst>
                    <a:ext uri="{9D8B030D-6E8A-4147-A177-3AD203B41FA5}">
                      <a16:colId xmlns:a16="http://schemas.microsoft.com/office/drawing/2014/main" val="3945276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מס' סיבית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51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16h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38h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4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AND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חידות</a:t>
            </a:r>
            <a:endParaRPr lang="en-US" sz="2400" b="1" dirty="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98BBD5EB-FE6C-455F-8DB9-3F37B9C895C0}"/>
              </a:ext>
            </a:extLst>
          </p:cNvPr>
          <p:cNvSpPr/>
          <p:nvPr/>
        </p:nvSpPr>
        <p:spPr>
          <a:xfrm>
            <a:off x="5282708" y="2514262"/>
            <a:ext cx="57596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dirty="0"/>
              <a:t>איך אפשר לבדוק באמצעות פקודת </a:t>
            </a:r>
            <a:r>
              <a:rPr lang="en-US" sz="2000" dirty="0"/>
              <a:t>AND</a:t>
            </a:r>
            <a:r>
              <a:rPr lang="he-IL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000" dirty="0"/>
              <a:t>אם מספר (8 ביט) הוא זוגי?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000" dirty="0"/>
              <a:t>אם מספר (8 ביט) מתחלק ב-4?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000" dirty="0"/>
              <a:t>אם מספר </a:t>
            </a:r>
            <a:r>
              <a:rPr lang="en-US" sz="2000" dirty="0"/>
              <a:t>signed</a:t>
            </a:r>
            <a:r>
              <a:rPr lang="he-IL" sz="2000" dirty="0"/>
              <a:t> (8 ביט) הוא שלילי?</a:t>
            </a:r>
            <a:endParaRPr lang="en-US" sz="2000" dirty="0"/>
          </a:p>
        </p:txBody>
      </p:sp>
      <p:sp>
        <p:nvSpPr>
          <p:cNvPr id="16" name="מציין מיקום תוכן 1">
            <a:extLst>
              <a:ext uri="{FF2B5EF4-FFF2-40B4-BE49-F238E27FC236}">
                <a16:creationId xmlns:a16="http://schemas.microsoft.com/office/drawing/2014/main" id="{606E36D3-5C43-4FA8-86C3-8AF4AC19B3AE}"/>
              </a:ext>
            </a:extLst>
          </p:cNvPr>
          <p:cNvSpPr txBox="1">
            <a:spLocks/>
          </p:cNvSpPr>
          <p:nvPr/>
        </p:nvSpPr>
        <p:spPr>
          <a:xfrm>
            <a:off x="533400" y="1821785"/>
            <a:ext cx="3760053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457200" lvl="1" indent="0">
              <a:buNone/>
            </a:pPr>
            <a:r>
              <a:rPr lang="he-IL" dirty="0"/>
              <a:t>מסכה לבדיקה אם מספר הוא </a:t>
            </a:r>
            <a:r>
              <a:rPr lang="he-IL" b="1" dirty="0"/>
              <a:t>זוגי</a:t>
            </a:r>
            <a:r>
              <a:rPr lang="he-IL" dirty="0"/>
              <a:t> </a:t>
            </a:r>
            <a:r>
              <a:rPr lang="en-US" sz="2000" b="1" dirty="0"/>
              <a:t>0000 0001</a:t>
            </a:r>
            <a:endParaRPr lang="he-IL" b="1" dirty="0"/>
          </a:p>
          <a:p>
            <a:pPr lvl="1"/>
            <a:r>
              <a:rPr lang="he-IL" dirty="0"/>
              <a:t>פעולת </a:t>
            </a:r>
            <a:r>
              <a:rPr lang="en-US" dirty="0"/>
              <a:t>AND</a:t>
            </a:r>
            <a:r>
              <a:rPr lang="he-IL" dirty="0"/>
              <a:t> של מספר זוגי עם המסכה תיתן תמיד </a:t>
            </a:r>
            <a:r>
              <a:rPr lang="en-US" dirty="0"/>
              <a:t>0</a:t>
            </a:r>
            <a:endParaRPr lang="he-IL" dirty="0"/>
          </a:p>
          <a:p>
            <a:pPr lvl="1"/>
            <a:r>
              <a:rPr lang="he-IL" dirty="0"/>
              <a:t>פעולת </a:t>
            </a:r>
            <a:r>
              <a:rPr lang="en-US" dirty="0"/>
              <a:t>AND</a:t>
            </a:r>
            <a:r>
              <a:rPr lang="he-IL" dirty="0"/>
              <a:t> של מספר אי זוגי עם המסכה תיתן תמיד 1 </a:t>
            </a:r>
            <a:endParaRPr lang="en-US" dirty="0"/>
          </a:p>
        </p:txBody>
      </p:sp>
      <p:sp>
        <p:nvSpPr>
          <p:cNvPr id="17" name="מציין מיקום תוכן 1">
            <a:extLst>
              <a:ext uri="{FF2B5EF4-FFF2-40B4-BE49-F238E27FC236}">
                <a16:creationId xmlns:a16="http://schemas.microsoft.com/office/drawing/2014/main" id="{E8F0D822-2A85-4CB9-96B4-30178EC52269}"/>
              </a:ext>
            </a:extLst>
          </p:cNvPr>
          <p:cNvSpPr txBox="1">
            <a:spLocks/>
          </p:cNvSpPr>
          <p:nvPr/>
        </p:nvSpPr>
        <p:spPr>
          <a:xfrm>
            <a:off x="533399" y="3761077"/>
            <a:ext cx="376005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2pPr lvl="1" indent="0">
              <a:buFont typeface="Arial" panose="020B0604020202020204" pitchFamily="34" charset="0"/>
              <a:buNone/>
            </a:lvl2pPr>
            <a:lvl3pPr lvl="2"/>
          </a:lstStyle>
          <a:p>
            <a:pPr lvl="1"/>
            <a:r>
              <a:rPr lang="he-IL" dirty="0"/>
              <a:t>מסכה לבדיקה אם מספר הוא </a:t>
            </a:r>
            <a:r>
              <a:rPr lang="he-IL" b="1" dirty="0"/>
              <a:t>מתחלק בארבע </a:t>
            </a:r>
            <a:br>
              <a:rPr lang="en-US" b="1" dirty="0"/>
            </a:br>
            <a:r>
              <a:rPr lang="en-US" sz="2000" b="1" dirty="0"/>
              <a:t>0000 0011</a:t>
            </a:r>
            <a:endParaRPr lang="he-IL" b="1" dirty="0"/>
          </a:p>
        </p:txBody>
      </p:sp>
      <p:sp>
        <p:nvSpPr>
          <p:cNvPr id="18" name="מציין מיקום תוכן 1">
            <a:extLst>
              <a:ext uri="{FF2B5EF4-FFF2-40B4-BE49-F238E27FC236}">
                <a16:creationId xmlns:a16="http://schemas.microsoft.com/office/drawing/2014/main" id="{7F92C1DC-BD88-443D-BF3D-57320728BAFC}"/>
              </a:ext>
            </a:extLst>
          </p:cNvPr>
          <p:cNvSpPr txBox="1">
            <a:spLocks/>
          </p:cNvSpPr>
          <p:nvPr/>
        </p:nvSpPr>
        <p:spPr>
          <a:xfrm>
            <a:off x="533400" y="4815135"/>
            <a:ext cx="3760052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2pPr lvl="1" indent="0">
              <a:buFont typeface="Arial" panose="020B0604020202020204" pitchFamily="34" charset="0"/>
              <a:buNone/>
            </a:lvl2pPr>
            <a:lvl3pPr lvl="2"/>
          </a:lstStyle>
          <a:p>
            <a:pPr lvl="1"/>
            <a:r>
              <a:rPr lang="he-IL" dirty="0"/>
              <a:t>מסכה לבדיקה אם מספר הוא </a:t>
            </a:r>
            <a:r>
              <a:rPr lang="he-IL" b="1" dirty="0"/>
              <a:t>שלילי</a:t>
            </a:r>
            <a:r>
              <a:rPr lang="he-IL" dirty="0"/>
              <a:t>  </a:t>
            </a:r>
            <a:r>
              <a:rPr lang="en-US" sz="2000" b="1" dirty="0"/>
              <a:t>1000 0000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544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לשימוש במסכות (</a:t>
            </a:r>
            <a:r>
              <a:rPr lang="en-US" dirty="0"/>
              <a:t>mask</a:t>
            </a:r>
            <a:r>
              <a:rPr lang="he-IL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98BBD5EB-FE6C-455F-8DB9-3F37B9C895C0}"/>
              </a:ext>
            </a:extLst>
          </p:cNvPr>
          <p:cNvSpPr/>
          <p:nvPr/>
        </p:nvSpPr>
        <p:spPr>
          <a:xfrm>
            <a:off x="5282708" y="2514262"/>
            <a:ext cx="66575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dirty="0"/>
              <a:t>איך אפשר לבדוק באמצעות פקודת </a:t>
            </a:r>
            <a:r>
              <a:rPr lang="en-US" sz="2000" dirty="0"/>
              <a:t>AND</a:t>
            </a:r>
            <a:r>
              <a:rPr lang="he-IL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000" dirty="0"/>
              <a:t>אם מספר (8 ביט) הוא זוגי?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000" dirty="0"/>
              <a:t>מסכה לבדיקה אם מספר הוא </a:t>
            </a:r>
            <a:r>
              <a:rPr lang="he-IL" sz="2000" b="1" dirty="0"/>
              <a:t>זוגי</a:t>
            </a:r>
            <a:r>
              <a:rPr lang="he-IL" sz="2000" dirty="0"/>
              <a:t> </a:t>
            </a:r>
            <a:r>
              <a:rPr lang="en-US" sz="2400" b="1" dirty="0"/>
              <a:t>0000 0001</a:t>
            </a:r>
          </a:p>
          <a:p>
            <a:pPr lvl="1"/>
            <a:endParaRPr lang="en-US" sz="2400" b="1" dirty="0"/>
          </a:p>
          <a:p>
            <a:pPr lvl="1"/>
            <a:r>
              <a:rPr lang="he-IL" sz="2000" dirty="0"/>
              <a:t>פעולת </a:t>
            </a:r>
            <a:r>
              <a:rPr lang="en-US" sz="2000" dirty="0"/>
              <a:t>AND</a:t>
            </a:r>
            <a:r>
              <a:rPr lang="he-IL" sz="2000" dirty="0"/>
              <a:t> של מספר זוגי עם המסכה תיתן תמיד </a:t>
            </a:r>
            <a:r>
              <a:rPr lang="en-US" sz="2000" dirty="0"/>
              <a:t>0</a:t>
            </a:r>
            <a:endParaRPr lang="he-IL" sz="2000" dirty="0"/>
          </a:p>
          <a:p>
            <a:pPr lvl="1"/>
            <a:r>
              <a:rPr lang="he-IL" sz="2000" dirty="0"/>
              <a:t>פעולת </a:t>
            </a:r>
            <a:r>
              <a:rPr lang="en-US" sz="2000" dirty="0"/>
              <a:t>AND</a:t>
            </a:r>
            <a:r>
              <a:rPr lang="he-IL" sz="2000" dirty="0"/>
              <a:t> של מספר אי זוגי עם המסכה תיתן תמיד 1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sp>
        <p:nvSpPr>
          <p:cNvPr id="16" name="מציין מיקום תוכן 1">
            <a:extLst>
              <a:ext uri="{FF2B5EF4-FFF2-40B4-BE49-F238E27FC236}">
                <a16:creationId xmlns:a16="http://schemas.microsoft.com/office/drawing/2014/main" id="{606E36D3-5C43-4FA8-86C3-8AF4AC19B3AE}"/>
              </a:ext>
            </a:extLst>
          </p:cNvPr>
          <p:cNvSpPr txBox="1">
            <a:spLocks/>
          </p:cNvSpPr>
          <p:nvPr/>
        </p:nvSpPr>
        <p:spPr>
          <a:xfrm>
            <a:off x="533400" y="1821785"/>
            <a:ext cx="3760053" cy="2616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he-IL"/>
            </a:defPPr>
            <a:lvl2pPr marL="742950" lvl="1" indent="-285750">
              <a:buFont typeface="Arial" panose="020B0604020202020204" pitchFamily="34" charset="0"/>
              <a:buChar char="•"/>
            </a:lvl2pPr>
          </a:lstStyle>
          <a:p>
            <a:pPr marL="457200" lvl="1" indent="0">
              <a:buNone/>
            </a:pPr>
            <a:r>
              <a:rPr lang="he-IL" dirty="0"/>
              <a:t>נתון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23h = 00100011</a:t>
            </a:r>
            <a:endParaRPr lang="he-IL" dirty="0"/>
          </a:p>
          <a:p>
            <a:pPr indent="-285750"/>
            <a:r>
              <a:rPr lang="en-US" dirty="0"/>
              <a:t>And  </a:t>
            </a:r>
            <a:r>
              <a:rPr lang="en-US" u="sng" dirty="0"/>
              <a:t>00000001 </a:t>
            </a:r>
            <a:r>
              <a:rPr lang="en-US" dirty="0"/>
              <a:t>       </a:t>
            </a:r>
          </a:p>
          <a:p>
            <a:pPr indent="-285750"/>
            <a:r>
              <a:rPr lang="en-US" dirty="0"/>
              <a:t> 00000001        </a:t>
            </a:r>
          </a:p>
          <a:p>
            <a:pPr indent="-285750"/>
            <a:endParaRPr lang="en-US" dirty="0"/>
          </a:p>
          <a:p>
            <a:pPr indent="-285750"/>
            <a:r>
              <a:rPr lang="en-US" dirty="0"/>
              <a:t>   </a:t>
            </a:r>
            <a:r>
              <a:rPr lang="he-IL" b="1" u="sng" dirty="0"/>
              <a:t>לכן: אי זוגי</a:t>
            </a:r>
            <a:r>
              <a:rPr lang="en-US" b="1" u="sng" dirty="0"/>
              <a:t>  </a:t>
            </a:r>
          </a:p>
          <a:p>
            <a:pPr indent="-285750"/>
            <a:endParaRPr lang="en-US" dirty="0"/>
          </a:p>
          <a:p>
            <a:pPr marL="457200" lvl="1" indent="0">
              <a:buNone/>
            </a:pPr>
            <a:endParaRPr lang="he-IL" sz="2000" b="1" dirty="0"/>
          </a:p>
          <a:p>
            <a:pPr marL="457200" lvl="1" indent="0">
              <a:buNone/>
            </a:pP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662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OR </a:t>
            </a:r>
            <a:r>
              <a:rPr lang="he-IL" sz="2400" b="1" dirty="0"/>
              <a:t> (או) </a:t>
            </a:r>
            <a:br>
              <a:rPr lang="en-US" sz="2400" b="1" dirty="0"/>
            </a:br>
            <a:r>
              <a:rPr lang="he-IL" sz="2400" b="1" dirty="0"/>
              <a:t>חיבור לוגי של סיביות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23E5-2EB7-4D3F-9296-B9A9862907AE}"/>
              </a:ext>
            </a:extLst>
          </p:cNvPr>
          <p:cNvSpPr txBox="1"/>
          <p:nvPr/>
        </p:nvSpPr>
        <p:spPr>
          <a:xfrm>
            <a:off x="1199213" y="2229824"/>
            <a:ext cx="96271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מקבלת כקלט שני אופרנדים </a:t>
            </a:r>
            <a:r>
              <a:rPr lang="en-US" sz="2800" b="1" dirty="0"/>
              <a:t>OR op1,op2</a:t>
            </a:r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מבצעת את הפעולה על כל ביט בנפרד לפי טבלת האמת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FC742-99EA-41B6-A902-86C4E373AB66}"/>
              </a:ext>
            </a:extLst>
          </p:cNvPr>
          <p:cNvGraphicFramePr>
            <a:graphicFrameLocks noGrp="1"/>
          </p:cNvGraphicFramePr>
          <p:nvPr/>
        </p:nvGraphicFramePr>
        <p:xfrm>
          <a:off x="1226648" y="3368097"/>
          <a:ext cx="4698583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17512">
                  <a:extLst>
                    <a:ext uri="{9D8B030D-6E8A-4147-A177-3AD203B41FA5}">
                      <a16:colId xmlns:a16="http://schemas.microsoft.com/office/drawing/2014/main" val="3862450714"/>
                    </a:ext>
                  </a:extLst>
                </a:gridCol>
                <a:gridCol w="1231779">
                  <a:extLst>
                    <a:ext uri="{9D8B030D-6E8A-4147-A177-3AD203B41FA5}">
                      <a16:colId xmlns:a16="http://schemas.microsoft.com/office/drawing/2014/main" val="422809715"/>
                    </a:ext>
                  </a:extLst>
                </a:gridCol>
                <a:gridCol w="1174646">
                  <a:extLst>
                    <a:ext uri="{9D8B030D-6E8A-4147-A177-3AD203B41FA5}">
                      <a16:colId xmlns:a16="http://schemas.microsoft.com/office/drawing/2014/main" val="1182645220"/>
                    </a:ext>
                  </a:extLst>
                </a:gridCol>
                <a:gridCol w="1174646">
                  <a:extLst>
                    <a:ext uri="{9D8B030D-6E8A-4147-A177-3AD203B41FA5}">
                      <a16:colId xmlns:a16="http://schemas.microsoft.com/office/drawing/2014/main" val="2738442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 or 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חיבור לוגי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69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0+0=0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6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0+1=1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1+0=1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2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1+1=1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7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3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OR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דוגמה</a:t>
            </a:r>
            <a:endParaRPr lang="en-US" sz="2400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69460D87-31FB-43A8-AA89-79C433E4C01A}"/>
              </a:ext>
            </a:extLst>
          </p:cNvPr>
          <p:cNvSpPr/>
          <p:nvPr/>
        </p:nvSpPr>
        <p:spPr>
          <a:xfrm>
            <a:off x="1379095" y="1873192"/>
            <a:ext cx="94472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solidFill>
                  <a:schemeClr val="dk1"/>
                </a:solidFill>
              </a:rPr>
              <a:t>נניח שאוגר </a:t>
            </a:r>
            <a:r>
              <a:rPr lang="en-US" dirty="0">
                <a:solidFill>
                  <a:schemeClr val="dk1"/>
                </a:solidFill>
              </a:rPr>
              <a:t>AL</a:t>
            </a:r>
            <a:r>
              <a:rPr lang="he-IL" dirty="0">
                <a:solidFill>
                  <a:schemeClr val="dk1"/>
                </a:solidFill>
              </a:rPr>
              <a:t> מכיל את המספר </a:t>
            </a:r>
            <a:r>
              <a:rPr lang="en-US" dirty="0">
                <a:solidFill>
                  <a:schemeClr val="dk1"/>
                </a:solidFill>
              </a:rPr>
              <a:t>16H</a:t>
            </a:r>
            <a:r>
              <a:rPr lang="he-IL" dirty="0">
                <a:solidFill>
                  <a:schemeClr val="dk1"/>
                </a:solidFill>
              </a:rPr>
              <a:t>, ואנו כותבים את הפקודה: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18F1B3-7762-43B8-8874-282745A2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74019"/>
            <a:ext cx="13965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b="1" dirty="0">
                <a:solidFill>
                  <a:schemeClr val="dk1"/>
                </a:solidFill>
                <a:latin typeface="+mn-lt"/>
                <a:cs typeface="+mn-cs"/>
              </a:rPr>
              <a:t>OR AL,38H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4F6766-C99F-41EA-BFD0-A3EF9099932E}"/>
              </a:ext>
            </a:extLst>
          </p:cNvPr>
          <p:cNvGraphicFramePr>
            <a:graphicFrameLocks noGrp="1"/>
          </p:cNvGraphicFramePr>
          <p:nvPr/>
        </p:nvGraphicFramePr>
        <p:xfrm>
          <a:off x="2438401" y="2536267"/>
          <a:ext cx="537147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9710">
                  <a:extLst>
                    <a:ext uri="{9D8B030D-6E8A-4147-A177-3AD203B41FA5}">
                      <a16:colId xmlns:a16="http://schemas.microsoft.com/office/drawing/2014/main" val="2151593947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2288103422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2816667966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val="3198000809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1882756074"/>
                    </a:ext>
                  </a:extLst>
                </a:gridCol>
                <a:gridCol w="434714">
                  <a:extLst>
                    <a:ext uri="{9D8B030D-6E8A-4147-A177-3AD203B41FA5}">
                      <a16:colId xmlns:a16="http://schemas.microsoft.com/office/drawing/2014/main" val="2565894041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3429099954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88528523"/>
                    </a:ext>
                  </a:extLst>
                </a:gridCol>
                <a:gridCol w="1514002">
                  <a:extLst>
                    <a:ext uri="{9D8B030D-6E8A-4147-A177-3AD203B41FA5}">
                      <a16:colId xmlns:a16="http://schemas.microsoft.com/office/drawing/2014/main" val="3945276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מס' סיבית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51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16h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38h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4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4582"/>
                  </a:ext>
                </a:extLst>
              </a:tr>
            </a:tbl>
          </a:graphicData>
        </a:graphic>
      </p:graphicFrame>
      <p:sp>
        <p:nvSpPr>
          <p:cNvPr id="12" name="Rectangle 13">
            <a:extLst>
              <a:ext uri="{FF2B5EF4-FFF2-40B4-BE49-F238E27FC236}">
                <a16:creationId xmlns:a16="http://schemas.microsoft.com/office/drawing/2014/main" id="{973BBBFA-9AA9-4367-95ED-6E23A89C85AC}"/>
              </a:ext>
            </a:extLst>
          </p:cNvPr>
          <p:cNvSpPr/>
          <p:nvPr/>
        </p:nvSpPr>
        <p:spPr>
          <a:xfrm>
            <a:off x="2438400" y="4312543"/>
            <a:ext cx="83879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solidFill>
                  <a:schemeClr val="dk1"/>
                </a:solidFill>
              </a:rPr>
              <a:t>בפקודה </a:t>
            </a:r>
            <a:r>
              <a:rPr lang="en-US" dirty="0">
                <a:solidFill>
                  <a:schemeClr val="dk1"/>
                </a:solidFill>
              </a:rPr>
              <a:t>OR</a:t>
            </a:r>
            <a:r>
              <a:rPr lang="he-IL" dirty="0">
                <a:solidFill>
                  <a:schemeClr val="dk1"/>
                </a:solidFill>
              </a:rPr>
              <a:t> משתמשים כאשר רוצים "להדליק" סיבית אחת או יותר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55448"/>
            <a:ext cx="10611281" cy="720000"/>
          </a:xfrm>
        </p:spPr>
        <p:txBody>
          <a:bodyPr/>
          <a:lstStyle/>
          <a:p>
            <a:r>
              <a:rPr lang="he-IL" sz="4000" dirty="0"/>
              <a:t>זוכרים את ההגרלה של 4 מספרים מתוך 16?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08E30B-598A-4714-BC07-8FB94FC3D109}"/>
              </a:ext>
            </a:extLst>
          </p:cNvPr>
          <p:cNvSpPr txBox="1">
            <a:spLocks noChangeArrowheads="1"/>
          </p:cNvSpPr>
          <p:nvPr/>
        </p:nvSpPr>
        <p:spPr>
          <a:xfrm>
            <a:off x="942670" y="2234032"/>
            <a:ext cx="10135055" cy="15592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he-IL" sz="2000" dirty="0"/>
              <a:t>מציין שנבחרו המספרים: 4, 7, 9, 13 </a:t>
            </a:r>
          </a:p>
          <a:p>
            <a:pPr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endParaRPr lang="he-IL" altLang="he-IL" sz="2000" b="1" dirty="0"/>
          </a:p>
          <a:p>
            <a:pPr algn="just">
              <a:lnSpc>
                <a:spcPct val="80000"/>
              </a:lnSpc>
              <a:spcBef>
                <a:spcPct val="25000"/>
              </a:spcBef>
            </a:pPr>
            <a:r>
              <a:rPr lang="he-IL" altLang="he-IL" sz="2000" b="1" dirty="0"/>
              <a:t>יתרונות</a:t>
            </a:r>
            <a:r>
              <a:rPr lang="he-IL" altLang="he-IL" sz="2000" dirty="0"/>
              <a:t>: </a:t>
            </a:r>
          </a:p>
          <a:p>
            <a:pPr lvl="1"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he-IL" altLang="he-IL" sz="1800" dirty="0"/>
              <a:t>חסכוני (אנו אורזים את כל המידע במילה אחת במקום בארבעה משתנים שונים) </a:t>
            </a:r>
          </a:p>
          <a:p>
            <a:pPr lvl="1" algn="just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he-IL" altLang="he-IL" sz="1800" dirty="0"/>
              <a:t>עיבוד מהיר </a:t>
            </a:r>
          </a:p>
        </p:txBody>
      </p:sp>
      <p:graphicFrame>
        <p:nvGraphicFramePr>
          <p:cNvPr id="3" name="טבלה 8">
            <a:extLst>
              <a:ext uri="{FF2B5EF4-FFF2-40B4-BE49-F238E27FC236}">
                <a16:creationId xmlns:a16="http://schemas.microsoft.com/office/drawing/2014/main" id="{8E8240B3-2E29-43A5-9DCB-7FDCA429FE7E}"/>
              </a:ext>
            </a:extLst>
          </p:cNvPr>
          <p:cNvGraphicFramePr>
            <a:graphicFrameLocks noGrp="1"/>
          </p:cNvGraphicFramePr>
          <p:nvPr/>
        </p:nvGraphicFramePr>
        <p:xfrm>
          <a:off x="1024128" y="1086356"/>
          <a:ext cx="10053597" cy="914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91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13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08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51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מספר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1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בחירה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FA4C89D9-3100-470B-A887-6271C9BB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9" y="4026583"/>
            <a:ext cx="8093368" cy="1642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he-IL" altLang="he-IL" sz="2000" dirty="0"/>
              <a:t>נניח שהביטים שלמעלה שמורים ברגיסטר </a:t>
            </a:r>
            <a:r>
              <a:rPr lang="en-US" altLang="he-IL" sz="2000" dirty="0"/>
              <a:t>ax</a:t>
            </a:r>
            <a:r>
              <a:rPr lang="he-IL" altLang="he-IL" sz="2000" dirty="0"/>
              <a:t>.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he-IL" altLang="he-IL" sz="2000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he-IL" altLang="he-IL" sz="2000" dirty="0"/>
              <a:t>בוצעה הגרלה חדשה, והמספרים שעלו בגורל הם:   1, 3, 5, 13 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he-IL" altLang="he-IL" sz="2000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he-IL" altLang="he-IL" sz="2000" dirty="0"/>
              <a:t>איך נשנה את הרגיסטר?</a:t>
            </a:r>
          </a:p>
        </p:txBody>
      </p:sp>
    </p:spTree>
    <p:extLst>
      <p:ext uri="{BB962C8B-B14F-4D97-AF65-F5344CB8AC3E}">
        <p14:creationId xmlns:p14="http://schemas.microsoft.com/office/powerpoint/2010/main" val="25118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0A189-38DF-407F-B4C9-972BF0903A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;ax = 2290h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;reset current draw</a:t>
            </a:r>
          </a:p>
          <a:p>
            <a:pPr marL="0" indent="0" algn="l" rtl="0">
              <a:buNone/>
            </a:pPr>
            <a:r>
              <a:rPr lang="en-US" dirty="0"/>
              <a:t>and ax, 0     ;0000 0000 0000 0000</a:t>
            </a:r>
          </a:p>
          <a:p>
            <a:pPr marL="0" indent="0" algn="l" rtl="0">
              <a:buNone/>
            </a:pPr>
            <a:r>
              <a:rPr lang="en-US" dirty="0"/>
              <a:t>;set new draw -1,3,5,13</a:t>
            </a:r>
          </a:p>
          <a:p>
            <a:pPr marL="0" indent="0" algn="l" rtl="0">
              <a:buNone/>
            </a:pPr>
            <a:r>
              <a:rPr lang="en-US" dirty="0"/>
              <a:t>or    ax, 0010000000101010b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D44B8B-F146-488F-B375-60728A91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זוכרים את ההגרלה של 4 מספרים מתוך 16?</a:t>
            </a:r>
            <a:endParaRPr lang="en-IL" sz="4000" dirty="0"/>
          </a:p>
        </p:txBody>
      </p:sp>
      <p:graphicFrame>
        <p:nvGraphicFramePr>
          <p:cNvPr id="5" name="טבלה 8">
            <a:extLst>
              <a:ext uri="{FF2B5EF4-FFF2-40B4-BE49-F238E27FC236}">
                <a16:creationId xmlns:a16="http://schemas.microsoft.com/office/drawing/2014/main" id="{4731D718-2C76-43A4-A43F-A1373B905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901"/>
              </p:ext>
            </p:extLst>
          </p:nvPr>
        </p:nvGraphicFramePr>
        <p:xfrm>
          <a:off x="2786667" y="914399"/>
          <a:ext cx="9208118" cy="7718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4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4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87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2784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מספר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בחירה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טבלה 8">
            <a:extLst>
              <a:ext uri="{FF2B5EF4-FFF2-40B4-BE49-F238E27FC236}">
                <a16:creationId xmlns:a16="http://schemas.microsoft.com/office/drawing/2014/main" id="{A985BA72-A343-49C5-9162-396F8844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504479"/>
              </p:ext>
            </p:extLst>
          </p:nvPr>
        </p:nvGraphicFramePr>
        <p:xfrm>
          <a:off x="2687272" y="3929271"/>
          <a:ext cx="9208118" cy="8808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54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4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87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801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מספר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בחירה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NOT</a:t>
            </a:r>
            <a:r>
              <a:rPr lang="he-IL" sz="2400" b="1" dirty="0"/>
              <a:t> (שלילה)</a:t>
            </a:r>
            <a:r>
              <a:rPr lang="en-US" sz="2400" b="1" dirty="0"/>
              <a:t> </a:t>
            </a:r>
            <a:r>
              <a:rPr lang="he-IL" sz="2400" b="1" dirty="0"/>
              <a:t> 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23E5-2EB7-4D3F-9296-B9A9862907AE}"/>
              </a:ext>
            </a:extLst>
          </p:cNvPr>
          <p:cNvSpPr txBox="1"/>
          <p:nvPr/>
        </p:nvSpPr>
        <p:spPr>
          <a:xfrm>
            <a:off x="1199213" y="2229824"/>
            <a:ext cx="96271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מקבלת כקלט אופרנד יחיד </a:t>
            </a:r>
            <a:r>
              <a:rPr lang="en-US" sz="2800" b="1" dirty="0"/>
              <a:t>NOT op1</a:t>
            </a:r>
            <a:endParaRPr lang="he-IL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e-IL" sz="2000" dirty="0"/>
              <a:t>הופכת כל סיבית "0" לסיבית "1", וכל סיבית "1"</a:t>
            </a:r>
            <a:r>
              <a:rPr lang="en-US" sz="2000" dirty="0"/>
              <a:t> </a:t>
            </a:r>
            <a:r>
              <a:rPr lang="he-IL" sz="2000" dirty="0"/>
              <a:t> לסיבית "0".</a:t>
            </a:r>
            <a:endParaRPr lang="en-US" sz="20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FC742-99EA-41B6-A902-86C4E373AB66}"/>
              </a:ext>
            </a:extLst>
          </p:cNvPr>
          <p:cNvGraphicFramePr>
            <a:graphicFrameLocks noGrp="1"/>
          </p:cNvGraphicFramePr>
          <p:nvPr/>
        </p:nvGraphicFramePr>
        <p:xfrm>
          <a:off x="1226648" y="3368097"/>
          <a:ext cx="2349291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17512">
                  <a:extLst>
                    <a:ext uri="{9D8B030D-6E8A-4147-A177-3AD203B41FA5}">
                      <a16:colId xmlns:a16="http://schemas.microsoft.com/office/drawing/2014/main" val="3862450714"/>
                    </a:ext>
                  </a:extLst>
                </a:gridCol>
                <a:gridCol w="1231779">
                  <a:extLst>
                    <a:ext uri="{9D8B030D-6E8A-4147-A177-3AD203B41FA5}">
                      <a16:colId xmlns:a16="http://schemas.microsoft.com/office/drawing/2014/main" val="422809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NOT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69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6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1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24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NOT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דוגמה</a:t>
            </a:r>
            <a:endParaRPr lang="en-US" sz="2400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69460D87-31FB-43A8-AA89-79C433E4C01A}"/>
              </a:ext>
            </a:extLst>
          </p:cNvPr>
          <p:cNvSpPr/>
          <p:nvPr/>
        </p:nvSpPr>
        <p:spPr>
          <a:xfrm>
            <a:off x="1379095" y="1873192"/>
            <a:ext cx="94472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solidFill>
                  <a:schemeClr val="dk1"/>
                </a:solidFill>
              </a:rPr>
              <a:t>נניח שאוגר </a:t>
            </a:r>
            <a:r>
              <a:rPr lang="en-US" dirty="0">
                <a:solidFill>
                  <a:schemeClr val="dk1"/>
                </a:solidFill>
              </a:rPr>
              <a:t>AL</a:t>
            </a:r>
            <a:r>
              <a:rPr lang="he-IL" dirty="0">
                <a:solidFill>
                  <a:schemeClr val="dk1"/>
                </a:solidFill>
              </a:rPr>
              <a:t> מכיל את המספר </a:t>
            </a:r>
            <a:r>
              <a:rPr lang="en-US" dirty="0">
                <a:solidFill>
                  <a:schemeClr val="dk1"/>
                </a:solidFill>
              </a:rPr>
              <a:t>17H</a:t>
            </a:r>
            <a:r>
              <a:rPr lang="he-IL" dirty="0">
                <a:solidFill>
                  <a:schemeClr val="dk1"/>
                </a:solidFill>
              </a:rPr>
              <a:t>, ואנו כותבים את הפקודה: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18F1B3-7762-43B8-8874-282745A2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74019"/>
            <a:ext cx="109837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b="1" dirty="0">
                <a:solidFill>
                  <a:schemeClr val="dk1"/>
                </a:solidFill>
                <a:latin typeface="+mn-lt"/>
                <a:cs typeface="+mn-cs"/>
              </a:rPr>
              <a:t>NOT AL,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4F6766-C99F-41EA-BFD0-A3EF9099932E}"/>
              </a:ext>
            </a:extLst>
          </p:cNvPr>
          <p:cNvGraphicFramePr>
            <a:graphicFrameLocks noGrp="1"/>
          </p:cNvGraphicFramePr>
          <p:nvPr/>
        </p:nvGraphicFramePr>
        <p:xfrm>
          <a:off x="2438401" y="2536267"/>
          <a:ext cx="537147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9710">
                  <a:extLst>
                    <a:ext uri="{9D8B030D-6E8A-4147-A177-3AD203B41FA5}">
                      <a16:colId xmlns:a16="http://schemas.microsoft.com/office/drawing/2014/main" val="2151593947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2288103422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2816667966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val="3198000809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1882756074"/>
                    </a:ext>
                  </a:extLst>
                </a:gridCol>
                <a:gridCol w="434714">
                  <a:extLst>
                    <a:ext uri="{9D8B030D-6E8A-4147-A177-3AD203B41FA5}">
                      <a16:colId xmlns:a16="http://schemas.microsoft.com/office/drawing/2014/main" val="2565894041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3429099954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88528523"/>
                    </a:ext>
                  </a:extLst>
                </a:gridCol>
                <a:gridCol w="1514002">
                  <a:extLst>
                    <a:ext uri="{9D8B030D-6E8A-4147-A177-3AD203B41FA5}">
                      <a16:colId xmlns:a16="http://schemas.microsoft.com/office/drawing/2014/main" val="3945276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מס' סיבית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51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17h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7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777AD-BF5C-4D69-A934-D11734E331CC}"/>
              </a:ext>
            </a:extLst>
          </p:cNvPr>
          <p:cNvSpPr/>
          <p:nvPr/>
        </p:nvSpPr>
        <p:spPr>
          <a:xfrm>
            <a:off x="797219" y="2617654"/>
            <a:ext cx="104303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לדוגמה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</a:t>
            </a:r>
          </a:p>
          <a:p>
            <a:pPr>
              <a:defRPr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אם נכפיל מספר עשרוני בן שתי ספרות במספר עשרוני בן שתי ספרות, התוצאה יכולה להיות בת 4 ספרות ( 99×99 = 9801 ). 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1224844"/>
            <a:ext cx="10604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בפעולת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כפל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אופרנד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היעד תמיד כפול מגודל אופרנד המקור,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וזאת משום שרבים</a:t>
            </a:r>
          </a:p>
          <a:p>
            <a:pPr>
              <a:defRPr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הסיכויים שהתוצאה שתתקבל בביצוע כפל תהיה גדולה מגודל טיפוס אופרנד המקור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.</a:t>
            </a:r>
            <a:endParaRPr lang="en-US" sz="24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02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XOR </a:t>
            </a:r>
            <a:r>
              <a:rPr lang="he-IL" sz="2400" b="1" dirty="0"/>
              <a:t> </a:t>
            </a:r>
          </a:p>
          <a:p>
            <a:pPr algn="ctr" rtl="1">
              <a:defRPr/>
            </a:pPr>
            <a:r>
              <a:rPr lang="he-IL" sz="2400" b="1" dirty="0"/>
              <a:t>או-מוציא </a:t>
            </a:r>
            <a:r>
              <a:rPr lang="en-US" sz="2400" b="1" dirty="0"/>
              <a:t>(</a:t>
            </a:r>
            <a:r>
              <a:rPr lang="en-US" sz="2400" b="1" dirty="0" err="1"/>
              <a:t>eXclusive</a:t>
            </a:r>
            <a:r>
              <a:rPr lang="en-US" sz="2400" b="1" dirty="0"/>
              <a:t>-OR)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23E5-2EB7-4D3F-9296-B9A9862907AE}"/>
              </a:ext>
            </a:extLst>
          </p:cNvPr>
          <p:cNvSpPr txBox="1"/>
          <p:nvPr/>
        </p:nvSpPr>
        <p:spPr>
          <a:xfrm>
            <a:off x="1024128" y="2106213"/>
            <a:ext cx="9627121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מקבלת כקלט שני אופרנדים </a:t>
            </a:r>
            <a:r>
              <a:rPr lang="en-US" sz="2800" b="1" dirty="0"/>
              <a:t>XOR op1,op2</a:t>
            </a: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התוצאה 1 כאשר הסיביות שונות זו מזו , אחרת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מבצעת את הפעולה על כל ביט בנפרד לפי טבלת האמת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1FC742-99EA-41B6-A902-86C4E373A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49243"/>
              </p:ext>
            </p:extLst>
          </p:nvPr>
        </p:nvGraphicFramePr>
        <p:xfrm>
          <a:off x="1226648" y="3368097"/>
          <a:ext cx="3523937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17512">
                  <a:extLst>
                    <a:ext uri="{9D8B030D-6E8A-4147-A177-3AD203B41FA5}">
                      <a16:colId xmlns:a16="http://schemas.microsoft.com/office/drawing/2014/main" val="3862450714"/>
                    </a:ext>
                  </a:extLst>
                </a:gridCol>
                <a:gridCol w="1231779">
                  <a:extLst>
                    <a:ext uri="{9D8B030D-6E8A-4147-A177-3AD203B41FA5}">
                      <a16:colId xmlns:a16="http://schemas.microsoft.com/office/drawing/2014/main" val="422809715"/>
                    </a:ext>
                  </a:extLst>
                </a:gridCol>
                <a:gridCol w="1174646">
                  <a:extLst>
                    <a:ext uri="{9D8B030D-6E8A-4147-A177-3AD203B41FA5}">
                      <a16:colId xmlns:a16="http://schemas.microsoft.com/office/drawing/2014/main" val="1182645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 </a:t>
                      </a:r>
                      <a:r>
                        <a:rPr lang="en-US" dirty="0" err="1"/>
                        <a:t>xor</a:t>
                      </a:r>
                      <a:r>
                        <a:rPr lang="en-US" dirty="0"/>
                        <a:t> 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69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6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5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2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79265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3D591DF6-D6DF-4D00-A479-D3C4AB822359}"/>
              </a:ext>
            </a:extLst>
          </p:cNvPr>
          <p:cNvSpPr/>
          <p:nvPr/>
        </p:nvSpPr>
        <p:spPr>
          <a:xfrm>
            <a:off x="5786203" y="3967919"/>
            <a:ext cx="486504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000" dirty="0"/>
              <a:t>הפקודה </a:t>
            </a:r>
            <a:r>
              <a:rPr lang="he-IL" sz="2000" b="1" dirty="0"/>
              <a:t>שימושית לאיפוס </a:t>
            </a:r>
            <a:r>
              <a:rPr lang="he-IL" sz="2000" dirty="0"/>
              <a:t>ערך של אוגרים:</a:t>
            </a:r>
          </a:p>
          <a:p>
            <a:pPr>
              <a:defRPr/>
            </a:pPr>
            <a:r>
              <a:rPr lang="he-IL" sz="2000" dirty="0"/>
              <a:t>במקום    </a:t>
            </a:r>
            <a:r>
              <a:rPr lang="en-US" sz="2000" dirty="0" err="1"/>
              <a:t>mov</a:t>
            </a:r>
            <a:r>
              <a:rPr lang="en-US" sz="2000" dirty="0"/>
              <a:t> ax,0</a:t>
            </a:r>
          </a:p>
          <a:p>
            <a:pPr>
              <a:defRPr/>
            </a:pPr>
            <a:r>
              <a:rPr lang="he-IL" sz="2000" dirty="0"/>
              <a:t>נרשום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ax,ax</a:t>
            </a:r>
            <a:endParaRPr lang="en-US" sz="2000" dirty="0"/>
          </a:p>
          <a:p>
            <a:pPr>
              <a:defRPr/>
            </a:pPr>
            <a:r>
              <a:rPr lang="he-IL" sz="2000" dirty="0"/>
              <a:t>יתרון: </a:t>
            </a:r>
            <a:r>
              <a:rPr lang="en-US" sz="2000" dirty="0"/>
              <a:t>opcode</a:t>
            </a:r>
            <a:r>
              <a:rPr lang="he-IL" sz="2000" dirty="0"/>
              <a:t> קצר יותר!</a:t>
            </a:r>
          </a:p>
        </p:txBody>
      </p:sp>
    </p:spTree>
    <p:extLst>
      <p:ext uri="{BB962C8B-B14F-4D97-AF65-F5344CB8AC3E}">
        <p14:creationId xmlns:p14="http://schemas.microsoft.com/office/powerpoint/2010/main" val="32819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XOR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דוגמה</a:t>
            </a:r>
            <a:endParaRPr lang="en-US" sz="2400" b="1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69460D87-31FB-43A8-AA89-79C433E4C01A}"/>
              </a:ext>
            </a:extLst>
          </p:cNvPr>
          <p:cNvSpPr/>
          <p:nvPr/>
        </p:nvSpPr>
        <p:spPr>
          <a:xfrm>
            <a:off x="1379095" y="1873192"/>
            <a:ext cx="94472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solidFill>
                  <a:schemeClr val="dk1"/>
                </a:solidFill>
              </a:rPr>
              <a:t>נניח שאוגר </a:t>
            </a:r>
            <a:r>
              <a:rPr lang="en-US" dirty="0">
                <a:solidFill>
                  <a:schemeClr val="dk1"/>
                </a:solidFill>
              </a:rPr>
              <a:t>AL</a:t>
            </a:r>
            <a:r>
              <a:rPr lang="he-IL" dirty="0">
                <a:solidFill>
                  <a:schemeClr val="dk1"/>
                </a:solidFill>
              </a:rPr>
              <a:t> מכיל את המספר </a:t>
            </a:r>
            <a:r>
              <a:rPr lang="en-US" dirty="0">
                <a:solidFill>
                  <a:schemeClr val="dk1"/>
                </a:solidFill>
              </a:rPr>
              <a:t>17H</a:t>
            </a:r>
            <a:r>
              <a:rPr lang="he-IL" dirty="0">
                <a:solidFill>
                  <a:schemeClr val="dk1"/>
                </a:solidFill>
              </a:rPr>
              <a:t>, ואנו כותבים את הפקודה: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18F1B3-7762-43B8-8874-282745A2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74019"/>
            <a:ext cx="144142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he-IL" b="1" dirty="0">
                <a:solidFill>
                  <a:schemeClr val="dk1"/>
                </a:solidFill>
                <a:latin typeface="+mn-lt"/>
                <a:cs typeface="+mn-cs"/>
              </a:rPr>
              <a:t>XOR AL, 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4F6766-C99F-41EA-BFD0-A3EF9099932E}"/>
              </a:ext>
            </a:extLst>
          </p:cNvPr>
          <p:cNvGraphicFramePr>
            <a:graphicFrameLocks noGrp="1"/>
          </p:cNvGraphicFramePr>
          <p:nvPr/>
        </p:nvGraphicFramePr>
        <p:xfrm>
          <a:off x="2438401" y="2536267"/>
          <a:ext cx="537147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9710">
                  <a:extLst>
                    <a:ext uri="{9D8B030D-6E8A-4147-A177-3AD203B41FA5}">
                      <a16:colId xmlns:a16="http://schemas.microsoft.com/office/drawing/2014/main" val="2151593947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2288103422"/>
                    </a:ext>
                  </a:extLst>
                </a:gridCol>
                <a:gridCol w="494675">
                  <a:extLst>
                    <a:ext uri="{9D8B030D-6E8A-4147-A177-3AD203B41FA5}">
                      <a16:colId xmlns:a16="http://schemas.microsoft.com/office/drawing/2014/main" val="2816667966"/>
                    </a:ext>
                  </a:extLst>
                </a:gridCol>
                <a:gridCol w="434715">
                  <a:extLst>
                    <a:ext uri="{9D8B030D-6E8A-4147-A177-3AD203B41FA5}">
                      <a16:colId xmlns:a16="http://schemas.microsoft.com/office/drawing/2014/main" val="3198000809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1882756074"/>
                    </a:ext>
                  </a:extLst>
                </a:gridCol>
                <a:gridCol w="434714">
                  <a:extLst>
                    <a:ext uri="{9D8B030D-6E8A-4147-A177-3AD203B41FA5}">
                      <a16:colId xmlns:a16="http://schemas.microsoft.com/office/drawing/2014/main" val="2565894041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val="3429099954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88528523"/>
                    </a:ext>
                  </a:extLst>
                </a:gridCol>
                <a:gridCol w="1514002">
                  <a:extLst>
                    <a:ext uri="{9D8B030D-6E8A-4147-A177-3AD203B41FA5}">
                      <a16:colId xmlns:a16="http://schemas.microsoft.com/office/drawing/2014/main" val="3945276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מס' סיבית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51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17h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17h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4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4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1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יישום ב- </a:t>
            </a:r>
            <a:r>
              <a:rPr lang="en-US" dirty="0"/>
              <a:t>XOR</a:t>
            </a:r>
            <a:r>
              <a:rPr lang="he-IL" dirty="0"/>
              <a:t> עבור הצפנה ופיענוח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117954" y="1117784"/>
            <a:ext cx="50445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XOR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שימושית להצפנה</a:t>
            </a:r>
            <a:endParaRPr lang="en-US" sz="2400" b="1" dirty="0"/>
          </a:p>
        </p:txBody>
      </p:sp>
      <p:sp>
        <p:nvSpPr>
          <p:cNvPr id="3" name="מציין מיקום תוכן 1">
            <a:extLst>
              <a:ext uri="{FF2B5EF4-FFF2-40B4-BE49-F238E27FC236}">
                <a16:creationId xmlns:a16="http://schemas.microsoft.com/office/drawing/2014/main" id="{3F09C99A-CE45-4366-B324-A7C70629EF5C}"/>
              </a:ext>
            </a:extLst>
          </p:cNvPr>
          <p:cNvSpPr txBox="1">
            <a:spLocks/>
          </p:cNvSpPr>
          <p:nvPr/>
        </p:nvSpPr>
        <p:spPr>
          <a:xfrm>
            <a:off x="5747438" y="1907047"/>
            <a:ext cx="5105400" cy="3559629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/>
              <a:t>ברשותנו מסר שאנו רוצים להצפין</a:t>
            </a:r>
          </a:p>
          <a:p>
            <a:r>
              <a:rPr lang="he-IL" sz="2400" dirty="0"/>
              <a:t>נגדיר מפתח הצפנה</a:t>
            </a:r>
            <a:br>
              <a:rPr lang="en-US" sz="2400" dirty="0"/>
            </a:br>
            <a:r>
              <a:rPr lang="he-IL" sz="2400" dirty="0"/>
              <a:t>(יכול להיות כל צירוף של ביטים)</a:t>
            </a:r>
          </a:p>
          <a:p>
            <a:endParaRPr lang="he-IL" sz="2400" dirty="0"/>
          </a:p>
          <a:p>
            <a:r>
              <a:rPr lang="he-IL" sz="2400" dirty="0"/>
              <a:t>המסר המוצפן הוא </a:t>
            </a:r>
            <a:r>
              <a:rPr lang="en-US" sz="2400" dirty="0"/>
              <a:t>XOR</a:t>
            </a:r>
            <a:r>
              <a:rPr lang="he-IL" sz="2400" dirty="0"/>
              <a:t> בין המסר המקורי  לבין מפתח ההצפנה</a:t>
            </a:r>
          </a:p>
          <a:p>
            <a:endParaRPr lang="he-IL" sz="2400" dirty="0"/>
          </a:p>
          <a:p>
            <a:r>
              <a:rPr lang="he-IL" sz="2400" dirty="0"/>
              <a:t>פענוח המסר בעזרת </a:t>
            </a:r>
            <a:r>
              <a:rPr lang="en-US" sz="2400" dirty="0"/>
              <a:t>XOR</a:t>
            </a:r>
            <a:r>
              <a:rPr lang="he-IL" sz="2400" dirty="0"/>
              <a:t> של מה שהתקבל עם מפתח ההצפנה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9B7DB-1453-4872-B4C3-92A524EDB657}"/>
              </a:ext>
            </a:extLst>
          </p:cNvPr>
          <p:cNvSpPr txBox="1"/>
          <p:nvPr/>
        </p:nvSpPr>
        <p:spPr>
          <a:xfrm>
            <a:off x="1543549" y="1934391"/>
            <a:ext cx="2997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1001 0011</a:t>
            </a:r>
            <a:r>
              <a:rPr lang="he-IL" b="1" dirty="0">
                <a:solidFill>
                  <a:srgbClr val="0070C0"/>
                </a:solidFill>
              </a:rPr>
              <a:t>מסר מקורי:   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90A48-D631-4A8D-ACAC-4DA54467F8F6}"/>
              </a:ext>
            </a:extLst>
          </p:cNvPr>
          <p:cNvSpPr txBox="1"/>
          <p:nvPr/>
        </p:nvSpPr>
        <p:spPr>
          <a:xfrm>
            <a:off x="1543549" y="2363500"/>
            <a:ext cx="2997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0101 0100</a:t>
            </a:r>
            <a:r>
              <a:rPr lang="he-IL" b="1" dirty="0">
                <a:solidFill>
                  <a:srgbClr val="FF0000"/>
                </a:solidFill>
              </a:rPr>
              <a:t>מפתח: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F641D-297C-4F5C-A90A-4AB74A4B6406}"/>
              </a:ext>
            </a:extLst>
          </p:cNvPr>
          <p:cNvSpPr txBox="1"/>
          <p:nvPr/>
        </p:nvSpPr>
        <p:spPr>
          <a:xfrm>
            <a:off x="1543549" y="3001191"/>
            <a:ext cx="2997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</a:rPr>
              <a:t>1001 0011 </a:t>
            </a:r>
            <a:r>
              <a:rPr lang="en-US" dirty="0"/>
              <a:t>xor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0101 0100</a:t>
            </a:r>
          </a:p>
          <a:p>
            <a:pPr algn="l" rtl="0"/>
            <a:r>
              <a:rPr lang="en-US" dirty="0"/>
              <a:t>----------</a:t>
            </a:r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1100 0111</a:t>
            </a:r>
            <a:r>
              <a:rPr lang="he-IL" b="1" dirty="0">
                <a:solidFill>
                  <a:srgbClr val="00B050"/>
                </a:solidFill>
              </a:rPr>
              <a:t>מסר מוצפן: 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D2518-5FF6-42E6-80D7-6068C7736A4F}"/>
              </a:ext>
            </a:extLst>
          </p:cNvPr>
          <p:cNvSpPr txBox="1"/>
          <p:nvPr/>
        </p:nvSpPr>
        <p:spPr>
          <a:xfrm>
            <a:off x="1543549" y="4372791"/>
            <a:ext cx="2997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1100 0111 </a:t>
            </a:r>
            <a:r>
              <a:rPr lang="en-US" dirty="0"/>
              <a:t>xor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0101 0100</a:t>
            </a:r>
          </a:p>
          <a:p>
            <a:pPr algn="l" rtl="0"/>
            <a:r>
              <a:rPr lang="en-US" dirty="0"/>
              <a:t>----------</a:t>
            </a:r>
          </a:p>
          <a:p>
            <a:pPr algn="l" rtl="0"/>
            <a:r>
              <a:rPr lang="en-US" b="1" dirty="0">
                <a:solidFill>
                  <a:srgbClr val="0070C0"/>
                </a:solidFill>
              </a:rPr>
              <a:t>1001 0011</a:t>
            </a:r>
            <a:r>
              <a:rPr lang="he-IL" b="1" dirty="0">
                <a:solidFill>
                  <a:srgbClr val="0070C0"/>
                </a:solidFill>
              </a:rPr>
              <a:t>מסר מפוענח: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19E87-A6B3-4BEE-8CEB-A10BEC548E39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540749" y="2119057"/>
            <a:ext cx="1661272" cy="0"/>
          </a:xfrm>
          <a:prstGeom prst="straightConnector1">
            <a:avLst/>
          </a:prstGeom>
          <a:ln w="4445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9DE66F-04B5-4318-9D14-902D6DCE3096}"/>
              </a:ext>
            </a:extLst>
          </p:cNvPr>
          <p:cNvCxnSpPr>
            <a:cxnSpLocks/>
          </p:cNvCxnSpPr>
          <p:nvPr/>
        </p:nvCxnSpPr>
        <p:spPr>
          <a:xfrm flipH="1">
            <a:off x="4147931" y="2548166"/>
            <a:ext cx="3352799" cy="0"/>
          </a:xfrm>
          <a:prstGeom prst="straightConnector1">
            <a:avLst/>
          </a:prstGeom>
          <a:ln w="44450">
            <a:solidFill>
              <a:srgbClr val="6CF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0451E8-9D3E-402B-8C7E-ECB684766BBD}"/>
              </a:ext>
            </a:extLst>
          </p:cNvPr>
          <p:cNvCxnSpPr>
            <a:cxnSpLocks/>
          </p:cNvCxnSpPr>
          <p:nvPr/>
        </p:nvCxnSpPr>
        <p:spPr>
          <a:xfrm flipH="1">
            <a:off x="4300333" y="3891661"/>
            <a:ext cx="2484166" cy="89328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67B09C-F1F4-4DFA-B096-32CB4D3E4425}"/>
              </a:ext>
            </a:extLst>
          </p:cNvPr>
          <p:cNvCxnSpPr>
            <a:cxnSpLocks/>
          </p:cNvCxnSpPr>
          <p:nvPr/>
        </p:nvCxnSpPr>
        <p:spPr>
          <a:xfrm flipH="1">
            <a:off x="3412435" y="4762869"/>
            <a:ext cx="2458278" cy="0"/>
          </a:xfrm>
          <a:prstGeom prst="straightConnector1">
            <a:avLst/>
          </a:prstGeom>
          <a:ln w="4445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28E105-5CAD-456A-A01E-E908D2B19BBA}"/>
              </a:ext>
            </a:extLst>
          </p:cNvPr>
          <p:cNvSpPr txBox="1"/>
          <p:nvPr/>
        </p:nvSpPr>
        <p:spPr>
          <a:xfrm>
            <a:off x="13252" y="5785701"/>
            <a:ext cx="70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he-IL" sz="1800" b="1" u="sng" dirty="0"/>
              <a:t>חשוב</a:t>
            </a:r>
            <a:r>
              <a:rPr lang="he-IL" sz="1800" b="1" dirty="0"/>
              <a:t>: המפתח נדרש בצד השולח (מצפין) ובצד המקבל (מפענח). ללא המפתח אי אפשר לפענח את המסר!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082EC-EFE5-44E0-BE23-941032E14826}"/>
              </a:ext>
            </a:extLst>
          </p:cNvPr>
          <p:cNvSpPr txBox="1"/>
          <p:nvPr/>
        </p:nvSpPr>
        <p:spPr>
          <a:xfrm>
            <a:off x="-5337342" y="6492632"/>
            <a:ext cx="915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e-IL" sz="1200" dirty="0"/>
              <a:t>(*) הדוגמה מספר אסמבלי של המרכז לחינוך סייבר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E3A058-B0F5-4C49-B673-C3317BBEDA5F}"/>
              </a:ext>
            </a:extLst>
          </p:cNvPr>
          <p:cNvCxnSpPr>
            <a:cxnSpLocks/>
          </p:cNvCxnSpPr>
          <p:nvPr/>
        </p:nvCxnSpPr>
        <p:spPr>
          <a:xfrm>
            <a:off x="223027" y="4290728"/>
            <a:ext cx="5872973" cy="0"/>
          </a:xfrm>
          <a:prstGeom prst="line">
            <a:avLst/>
          </a:prstGeom>
          <a:ln w="730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E9003C-048B-4B62-9DB1-1E3F1AA7E5F3}"/>
              </a:ext>
            </a:extLst>
          </p:cNvPr>
          <p:cNvSpPr txBox="1"/>
          <p:nvPr/>
        </p:nvSpPr>
        <p:spPr>
          <a:xfrm>
            <a:off x="223027" y="3245330"/>
            <a:ext cx="103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השולח/ מצפין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59546-ABC7-450B-A75C-C08A6A02184F}"/>
              </a:ext>
            </a:extLst>
          </p:cNvPr>
          <p:cNvSpPr txBox="1"/>
          <p:nvPr/>
        </p:nvSpPr>
        <p:spPr>
          <a:xfrm>
            <a:off x="82670" y="4713574"/>
            <a:ext cx="125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המקבל/ מפענח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721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12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117954" y="1117784"/>
            <a:ext cx="50445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XOR </a:t>
            </a:r>
            <a:r>
              <a:rPr lang="he-IL" sz="2400" b="1" dirty="0"/>
              <a:t> </a:t>
            </a:r>
            <a:r>
              <a:rPr lang="en-US" sz="2400" b="1" dirty="0"/>
              <a:t>-</a:t>
            </a:r>
            <a:r>
              <a:rPr lang="he-IL" sz="2400" b="1" dirty="0"/>
              <a:t> שימושית להצפנה</a:t>
            </a:r>
            <a:endParaRPr lang="en-US" sz="2400" b="1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ED23DD2-79B2-4C4E-941F-364B76A8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534" y="1950963"/>
            <a:ext cx="7924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he-IL" dirty="0">
                <a:solidFill>
                  <a:schemeClr val="dk1"/>
                </a:solidFill>
              </a:rPr>
              <a:t>אפשר לקדד ולפענח נתונים.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6A4B26-1BC0-4DD5-A205-98C72AF7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6" y="2586806"/>
            <a:ext cx="63944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012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TEST </a:t>
            </a:r>
            <a:r>
              <a:rPr lang="he-IL" sz="2400" b="1" dirty="0"/>
              <a:t> </a:t>
            </a:r>
          </a:p>
          <a:p>
            <a:pPr algn="ctr" rtl="1">
              <a:defRPr/>
            </a:pPr>
            <a:r>
              <a:rPr lang="he-IL" sz="2400" b="1" dirty="0"/>
              <a:t>הוראת השוואה לוגית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023E5-2EB7-4D3F-9296-B9A9862907AE}"/>
              </a:ext>
            </a:extLst>
          </p:cNvPr>
          <p:cNvSpPr txBox="1"/>
          <p:nvPr/>
        </p:nvSpPr>
        <p:spPr>
          <a:xfrm>
            <a:off x="1024128" y="2106213"/>
            <a:ext cx="962712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מקבלת כקלט שני אופרנדים </a:t>
            </a:r>
            <a:r>
              <a:rPr lang="en-US" sz="2800" b="1" dirty="0"/>
              <a:t>TEST op1,op2</a:t>
            </a: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EE2283-222C-4762-B956-89F7C073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77643"/>
            <a:ext cx="1004164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 eaLnBrk="0" hangingPunct="0">
              <a:defRPr/>
            </a:pPr>
            <a:r>
              <a:rPr lang="he-IL" sz="2000" b="1" dirty="0"/>
              <a:t>המשמעות</a:t>
            </a:r>
            <a:r>
              <a:rPr lang="he-IL" sz="2000" dirty="0"/>
              <a:t>:</a:t>
            </a:r>
            <a:endParaRPr lang="en-US" sz="2000" dirty="0"/>
          </a:p>
          <a:p>
            <a:pPr algn="r" rtl="1" eaLnBrk="0" hangingPunct="0">
              <a:defRPr/>
            </a:pPr>
            <a:r>
              <a:rPr lang="he-IL" sz="2000" dirty="0"/>
              <a:t> לבצע את הפעולות </a:t>
            </a:r>
            <a:r>
              <a:rPr lang="en-US" sz="2000" dirty="0"/>
              <a:t>AND</a:t>
            </a:r>
            <a:r>
              <a:rPr lang="he-IL" sz="2000" dirty="0"/>
              <a:t> בין הסיביות של אופרנד השני  לבין הסיביות של אופרנד הראשון, בלי לאחסן את התוצאה.</a:t>
            </a:r>
          </a:p>
          <a:p>
            <a:pPr algn="r" rtl="1" eaLnBrk="0" hangingPunct="0">
              <a:defRPr/>
            </a:pPr>
            <a:endParaRPr lang="he-IL" sz="2000" dirty="0"/>
          </a:p>
          <a:p>
            <a:pPr algn="r" rtl="1" eaLnBrk="0" hangingPunct="0">
              <a:defRPr/>
            </a:pPr>
            <a:r>
              <a:rPr lang="he-IL" sz="2000" b="1" dirty="0"/>
              <a:t>הדגלים המושפעים</a:t>
            </a:r>
            <a:r>
              <a:rPr lang="he-IL" sz="2000" dirty="0"/>
              <a:t>: </a:t>
            </a:r>
            <a:r>
              <a:rPr lang="en-US" sz="2000" dirty="0"/>
              <a:t>SF, ZF, PF</a:t>
            </a:r>
          </a:p>
          <a:p>
            <a:pPr algn="r" rtl="1" eaLnBrk="0" hangingPunct="0">
              <a:defRPr/>
            </a:pPr>
            <a:r>
              <a:rPr lang="he-IL" sz="2000" dirty="0"/>
              <a:t>מאחר שגודל הנתון לא משתנה, הדגלים </a:t>
            </a:r>
            <a:r>
              <a:rPr lang="en-US" sz="2000" dirty="0"/>
              <a:t>CF</a:t>
            </a:r>
            <a:r>
              <a:rPr lang="he-IL" sz="2000" dirty="0"/>
              <a:t> ו- </a:t>
            </a:r>
            <a:r>
              <a:rPr lang="en-US" sz="2000" dirty="0"/>
              <a:t>OF</a:t>
            </a:r>
            <a:r>
              <a:rPr lang="he-IL" sz="2000" dirty="0"/>
              <a:t> נקבעים ל-0.</a:t>
            </a:r>
          </a:p>
        </p:txBody>
      </p:sp>
    </p:spTree>
    <p:extLst>
      <p:ext uri="{BB962C8B-B14F-4D97-AF65-F5344CB8AC3E}">
        <p14:creationId xmlns:p14="http://schemas.microsoft.com/office/powerpoint/2010/main" val="2717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TEST </a:t>
            </a:r>
            <a:r>
              <a:rPr lang="he-IL" sz="2400" b="1" dirty="0"/>
              <a:t> - דוגמה</a:t>
            </a:r>
          </a:p>
        </p:txBody>
      </p:sp>
      <p:sp>
        <p:nvSpPr>
          <p:cNvPr id="3" name="מלבן 9">
            <a:extLst>
              <a:ext uri="{FF2B5EF4-FFF2-40B4-BE49-F238E27FC236}">
                <a16:creationId xmlns:a16="http://schemas.microsoft.com/office/drawing/2014/main" id="{04F2FA48-756A-445E-8B69-F63FCEC1273E}"/>
              </a:ext>
            </a:extLst>
          </p:cNvPr>
          <p:cNvSpPr/>
          <p:nvPr/>
        </p:nvSpPr>
        <p:spPr>
          <a:xfrm>
            <a:off x="1024128" y="1830736"/>
            <a:ext cx="1032754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altLang="he-IL" sz="2000" dirty="0">
                <a:solidFill>
                  <a:schemeClr val="dk1"/>
                </a:solidFill>
              </a:rPr>
              <a:t>מה יהיה  ערכו של </a:t>
            </a:r>
            <a:r>
              <a:rPr lang="en-US" altLang="he-IL" sz="2000" dirty="0">
                <a:solidFill>
                  <a:schemeClr val="dk1"/>
                </a:solidFill>
              </a:rPr>
              <a:t>ZF</a:t>
            </a:r>
            <a:r>
              <a:rPr lang="he-IL" altLang="he-IL" sz="2000" dirty="0">
                <a:solidFill>
                  <a:schemeClr val="dk1"/>
                </a:solidFill>
              </a:rPr>
              <a:t> לאחר ביצוע סדרת ההוראות שלהלן:</a:t>
            </a:r>
          </a:p>
          <a:p>
            <a:endParaRPr lang="he-IL" altLang="he-IL" sz="2000" dirty="0">
              <a:solidFill>
                <a:schemeClr val="dk1"/>
              </a:solidFill>
            </a:endParaRPr>
          </a:p>
          <a:p>
            <a:pPr lvl="8" algn="l" rtl="0" eaLnBrk="0" hangingPunct="0"/>
            <a:r>
              <a:rPr lang="en-US" altLang="he-IL" sz="2000" b="1" dirty="0">
                <a:solidFill>
                  <a:schemeClr val="dk1"/>
                </a:solidFill>
              </a:rPr>
              <a:t>MOV AL, 00000101b</a:t>
            </a:r>
            <a:endParaRPr lang="he-IL" altLang="he-IL" sz="2000" b="1" dirty="0">
              <a:solidFill>
                <a:schemeClr val="dk1"/>
              </a:solidFill>
            </a:endParaRPr>
          </a:p>
          <a:p>
            <a:pPr lvl="8" algn="l" rtl="0" eaLnBrk="0" hangingPunct="0"/>
            <a:r>
              <a:rPr lang="en-US" altLang="he-IL" sz="2000" b="1" dirty="0">
                <a:solidFill>
                  <a:schemeClr val="dk1"/>
                </a:solidFill>
              </a:rPr>
              <a:t>TEST AL, 0Fh</a:t>
            </a:r>
            <a:endParaRPr lang="he-IL" altLang="he-IL" sz="2000" b="1" dirty="0">
              <a:solidFill>
                <a:schemeClr val="dk1"/>
              </a:solidFill>
            </a:endParaRPr>
          </a:p>
        </p:txBody>
      </p:sp>
      <p:sp>
        <p:nvSpPr>
          <p:cNvPr id="5" name="מלבן 11">
            <a:extLst>
              <a:ext uri="{FF2B5EF4-FFF2-40B4-BE49-F238E27FC236}">
                <a16:creationId xmlns:a16="http://schemas.microsoft.com/office/drawing/2014/main" id="{20C810A6-314E-486F-988B-C52165503E4D}"/>
              </a:ext>
            </a:extLst>
          </p:cNvPr>
          <p:cNvSpPr/>
          <p:nvPr/>
        </p:nvSpPr>
        <p:spPr>
          <a:xfrm>
            <a:off x="1024128" y="3424125"/>
            <a:ext cx="1032754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eaLnBrk="0" hangingPunct="0"/>
            <a:r>
              <a:rPr lang="he-IL" altLang="he-IL" sz="2000" b="1" dirty="0">
                <a:solidFill>
                  <a:schemeClr val="dk1"/>
                </a:solidFill>
              </a:rPr>
              <a:t>התוצאה של ההוראה:</a:t>
            </a:r>
          </a:p>
          <a:p>
            <a:pPr algn="l" rtl="0" eaLnBrk="0" hangingPunct="0"/>
            <a:r>
              <a:rPr lang="he-IL" altLang="he-IL" sz="2000" dirty="0">
                <a:solidFill>
                  <a:schemeClr val="dk1"/>
                </a:solidFill>
              </a:rPr>
              <a:t>00000101 </a:t>
            </a:r>
            <a:r>
              <a:rPr lang="en-US" altLang="he-IL" sz="2000" dirty="0">
                <a:solidFill>
                  <a:schemeClr val="dk1"/>
                </a:solidFill>
              </a:rPr>
              <a:t> and 00001111</a:t>
            </a:r>
            <a:r>
              <a:rPr lang="he-IL" altLang="he-IL" sz="2000" dirty="0">
                <a:solidFill>
                  <a:schemeClr val="dk1"/>
                </a:solidFill>
              </a:rPr>
              <a:t> </a:t>
            </a:r>
          </a:p>
          <a:p>
            <a:pPr algn="r" eaLnBrk="0" hangingPunct="0"/>
            <a:r>
              <a:rPr lang="he-IL" altLang="he-IL" sz="2000" dirty="0">
                <a:solidFill>
                  <a:schemeClr val="dk1"/>
                </a:solidFill>
              </a:rPr>
              <a:t>היא: 00000101. </a:t>
            </a:r>
          </a:p>
          <a:p>
            <a:pPr algn="r" eaLnBrk="0" hangingPunct="0"/>
            <a:r>
              <a:rPr lang="he-IL" altLang="he-IL" sz="2000" dirty="0">
                <a:solidFill>
                  <a:schemeClr val="dk1"/>
                </a:solidFill>
              </a:rPr>
              <a:t>הערך הזה שונה מאפס ולכן ערכו של דגל האפס הוא '0'.</a:t>
            </a:r>
          </a:p>
        </p:txBody>
      </p:sp>
    </p:spTree>
    <p:extLst>
      <p:ext uri="{BB962C8B-B14F-4D97-AF65-F5344CB8AC3E}">
        <p14:creationId xmlns:p14="http://schemas.microsoft.com/office/powerpoint/2010/main" val="117182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לוגיות – על ביטים בודדים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181202D-C558-4A04-BE0A-543919F425BD}"/>
              </a:ext>
            </a:extLst>
          </p:cNvPr>
          <p:cNvSpPr/>
          <p:nvPr/>
        </p:nvSpPr>
        <p:spPr>
          <a:xfrm>
            <a:off x="3687924" y="1117784"/>
            <a:ext cx="44746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/>
              <a:t>הפקודה </a:t>
            </a:r>
            <a:r>
              <a:rPr lang="en-US" sz="2400" b="1" dirty="0"/>
              <a:t>TEST </a:t>
            </a:r>
            <a:r>
              <a:rPr lang="he-IL" sz="2400" b="1" dirty="0"/>
              <a:t> - דוגמה</a:t>
            </a:r>
          </a:p>
        </p:txBody>
      </p:sp>
      <p:sp>
        <p:nvSpPr>
          <p:cNvPr id="3" name="מלבן 9">
            <a:extLst>
              <a:ext uri="{FF2B5EF4-FFF2-40B4-BE49-F238E27FC236}">
                <a16:creationId xmlns:a16="http://schemas.microsoft.com/office/drawing/2014/main" id="{04F2FA48-756A-445E-8B69-F63FCEC1273E}"/>
              </a:ext>
            </a:extLst>
          </p:cNvPr>
          <p:cNvSpPr/>
          <p:nvPr/>
        </p:nvSpPr>
        <p:spPr>
          <a:xfrm>
            <a:off x="1024128" y="1830736"/>
            <a:ext cx="1032754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he-IL" altLang="he-IL" sz="2000" dirty="0">
                <a:solidFill>
                  <a:schemeClr val="dk1"/>
                </a:solidFill>
              </a:rPr>
              <a:t>מהו הערך שיש לרשום באופרנד המקור כדי שביצוע ההוראה  </a:t>
            </a:r>
            <a:r>
              <a:rPr lang="en-US" altLang="he-IL" sz="2000" dirty="0">
                <a:solidFill>
                  <a:schemeClr val="dk1"/>
                </a:solidFill>
              </a:rPr>
              <a:t>TEST</a:t>
            </a:r>
            <a:r>
              <a:rPr lang="he-IL" altLang="he-IL" sz="2000" dirty="0">
                <a:solidFill>
                  <a:schemeClr val="dk1"/>
                </a:solidFill>
              </a:rPr>
              <a:t>  על </a:t>
            </a:r>
            <a:r>
              <a:rPr lang="en-US" altLang="he-IL" sz="2000" dirty="0">
                <a:solidFill>
                  <a:schemeClr val="dk1"/>
                </a:solidFill>
              </a:rPr>
              <a:t>AL</a:t>
            </a:r>
            <a:r>
              <a:rPr lang="he-IL" altLang="he-IL" sz="2000" dirty="0">
                <a:solidFill>
                  <a:schemeClr val="dk1"/>
                </a:solidFill>
              </a:rPr>
              <a:t> תציג  רמה לוגית  '1' בדגל האפס?</a:t>
            </a:r>
          </a:p>
          <a:p>
            <a:pPr algn="l" rtl="0" eaLnBrk="0" hangingPunct="0"/>
            <a:r>
              <a:rPr lang="en-US" altLang="he-IL" sz="2000" b="1" dirty="0">
                <a:solidFill>
                  <a:schemeClr val="dk1"/>
                </a:solidFill>
              </a:rPr>
              <a:t>MOV AL, 00000101b</a:t>
            </a:r>
            <a:endParaRPr lang="he-IL" altLang="he-IL" sz="2000" b="1" dirty="0">
              <a:solidFill>
                <a:schemeClr val="dk1"/>
              </a:solidFill>
            </a:endParaRPr>
          </a:p>
          <a:p>
            <a:pPr algn="l" rtl="0" eaLnBrk="0" hangingPunct="0"/>
            <a:r>
              <a:rPr lang="en-US" altLang="he-IL" sz="2000" b="1" dirty="0">
                <a:solidFill>
                  <a:schemeClr val="dk1"/>
                </a:solidFill>
              </a:rPr>
              <a:t>TEST AL, 0Fh</a:t>
            </a:r>
            <a:endParaRPr lang="he-IL" altLang="he-IL" sz="2000" b="1" dirty="0">
              <a:solidFill>
                <a:schemeClr val="dk1"/>
              </a:solidFill>
            </a:endParaRPr>
          </a:p>
        </p:txBody>
      </p:sp>
      <p:sp>
        <p:nvSpPr>
          <p:cNvPr id="4" name="מלבן 10">
            <a:extLst>
              <a:ext uri="{FF2B5EF4-FFF2-40B4-BE49-F238E27FC236}">
                <a16:creationId xmlns:a16="http://schemas.microsoft.com/office/drawing/2014/main" id="{57F6AF49-397D-492B-995A-58E1A21AC542}"/>
              </a:ext>
            </a:extLst>
          </p:cNvPr>
          <p:cNvSpPr/>
          <p:nvPr/>
        </p:nvSpPr>
        <p:spPr>
          <a:xfrm>
            <a:off x="1005015" y="4477670"/>
            <a:ext cx="103275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endParaRPr lang="he-IL" altLang="he-IL" sz="2000" dirty="0">
              <a:solidFill>
                <a:schemeClr val="dk1"/>
              </a:solidFill>
            </a:endParaRPr>
          </a:p>
        </p:txBody>
      </p:sp>
      <p:sp>
        <p:nvSpPr>
          <p:cNvPr id="6" name="מלבן 12">
            <a:extLst>
              <a:ext uri="{FF2B5EF4-FFF2-40B4-BE49-F238E27FC236}">
                <a16:creationId xmlns:a16="http://schemas.microsoft.com/office/drawing/2014/main" id="{E4CB7149-5FBC-44BD-B3E6-A0A0FC72F734}"/>
              </a:ext>
            </a:extLst>
          </p:cNvPr>
          <p:cNvSpPr/>
          <p:nvPr/>
        </p:nvSpPr>
        <p:spPr>
          <a:xfrm>
            <a:off x="1005016" y="3703826"/>
            <a:ext cx="1032754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e-IL" altLang="he-IL" dirty="0"/>
              <a:t> </a:t>
            </a:r>
            <a:r>
              <a:rPr lang="he-IL" altLang="he-IL" sz="2000" dirty="0">
                <a:solidFill>
                  <a:schemeClr val="dk1"/>
                </a:solidFill>
              </a:rPr>
              <a:t>ערך אופרנד המקור יכול להיות: </a:t>
            </a:r>
            <a:r>
              <a:rPr lang="he-IL" altLang="he-IL" sz="2000" b="1" dirty="0">
                <a:solidFill>
                  <a:schemeClr val="dk1"/>
                </a:solidFill>
              </a:rPr>
              <a:t> </a:t>
            </a:r>
            <a:r>
              <a:rPr lang="en-US" altLang="he-IL" sz="2000" b="1" dirty="0">
                <a:solidFill>
                  <a:schemeClr val="dk1"/>
                </a:solidFill>
              </a:rPr>
              <a:t>F0h</a:t>
            </a:r>
            <a:r>
              <a:rPr lang="he-IL" altLang="he-IL" sz="2000" b="1" dirty="0">
                <a:solidFill>
                  <a:schemeClr val="dk1"/>
                </a:solidFill>
              </a:rPr>
              <a:t> </a:t>
            </a:r>
          </a:p>
          <a:p>
            <a:r>
              <a:rPr lang="he-IL" altLang="he-IL" sz="2000" dirty="0">
                <a:solidFill>
                  <a:schemeClr val="dk1"/>
                </a:solidFill>
              </a:rPr>
              <a:t>או באופן כללי </a:t>
            </a:r>
            <a:r>
              <a:rPr lang="he-IL" altLang="he-IL" sz="2000" b="1" dirty="0">
                <a:solidFill>
                  <a:schemeClr val="dk1"/>
                </a:solidFill>
              </a:rPr>
              <a:t>כל ערך שבו ארבעת הסיביות </a:t>
            </a:r>
            <a:r>
              <a:rPr lang="he-IL" altLang="he-IL" sz="2000" dirty="0">
                <a:solidFill>
                  <a:schemeClr val="dk1"/>
                </a:solidFill>
              </a:rPr>
              <a:t>התחתונות הן 0 יגרום לדגל אפס לקבל  '1'. </a:t>
            </a:r>
          </a:p>
        </p:txBody>
      </p:sp>
    </p:spTree>
    <p:extLst>
      <p:ext uri="{BB962C8B-B14F-4D97-AF65-F5344CB8AC3E}">
        <p14:creationId xmlns:p14="http://schemas.microsoft.com/office/powerpoint/2010/main" val="2798565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E02CE-1261-4F2E-AF87-B290303E19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e-IL" dirty="0"/>
              <a:t>בדקו בעזרת מסכה אם מספר בגודל </a:t>
            </a:r>
            <a:r>
              <a:rPr lang="en-US" dirty="0"/>
              <a:t>word</a:t>
            </a:r>
            <a:r>
              <a:rPr lang="he-IL" dirty="0"/>
              <a:t> מתחלק ב- 8.   הריצו על מספר קלטים.</a:t>
            </a:r>
          </a:p>
          <a:p>
            <a:pPr marL="457200" indent="-457200">
              <a:buAutoNum type="arabicPeriod"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2.   הכניסו את שמכם (פרטי + משפחה) לתוך מחרוזת תווים.  בחרו מפתח הצפנה. </a:t>
            </a:r>
            <a:br>
              <a:rPr lang="en-US" dirty="0"/>
            </a:br>
            <a:r>
              <a:rPr lang="he-IL" dirty="0"/>
              <a:t>       כתבו קוד שמצפין את השם שלכם, ועקבו אחר השם בזיכרון (</a:t>
            </a:r>
            <a:r>
              <a:rPr lang="en-US" dirty="0"/>
              <a:t>ds</a:t>
            </a:r>
            <a:r>
              <a:rPr lang="he-IL" dirty="0"/>
              <a:t>), ראו איך הוא </a:t>
            </a:r>
            <a:br>
              <a:rPr lang="en-US" dirty="0"/>
            </a:br>
            <a:r>
              <a:rPr lang="he-IL" dirty="0"/>
              <a:t>       משתנה כתוצאה מההצפנה. </a:t>
            </a:r>
            <a:br>
              <a:rPr lang="en-US" dirty="0"/>
            </a:br>
            <a:r>
              <a:rPr lang="he-IL" dirty="0"/>
              <a:t>       בהמשך כתבו קוד שמפענח את המחרוזת המוצפנת.  עקבו אחר ה- </a:t>
            </a:r>
            <a:r>
              <a:rPr lang="en-US" dirty="0"/>
              <a:t>ds</a:t>
            </a:r>
            <a:r>
              <a:rPr lang="he-IL" dirty="0"/>
              <a:t> וראו איך </a:t>
            </a:r>
            <a:br>
              <a:rPr lang="en-US" dirty="0"/>
            </a:br>
            <a:r>
              <a:rPr lang="he-IL" dirty="0"/>
              <a:t>       הנתונים משתנים בחזרה לשמכם.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6C04B-0BE1-47D3-89A1-43C2BACF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220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להכיר את הפקודות הלוגיות.</a:t>
            </a:r>
          </a:p>
          <a:p>
            <a:r>
              <a:rPr lang="he-IL" dirty="0"/>
              <a:t>הפקודות הלוגיות עובדות על הביטים, הכרנו את:</a:t>
            </a:r>
          </a:p>
          <a:p>
            <a:pPr lvl="1"/>
            <a:r>
              <a:rPr lang="en-US" dirty="0"/>
              <a:t>AND</a:t>
            </a:r>
            <a:r>
              <a:rPr lang="he-IL" dirty="0"/>
              <a:t> – כפל לוגי</a:t>
            </a:r>
          </a:p>
          <a:p>
            <a:pPr lvl="1"/>
            <a:r>
              <a:rPr lang="en-US" dirty="0"/>
              <a:t>OR</a:t>
            </a:r>
            <a:r>
              <a:rPr lang="he-IL" dirty="0"/>
              <a:t> – חיבור לוגי</a:t>
            </a:r>
          </a:p>
          <a:p>
            <a:pPr lvl="1"/>
            <a:r>
              <a:rPr lang="en-US" dirty="0"/>
              <a:t>NOT</a:t>
            </a:r>
            <a:r>
              <a:rPr lang="he-IL" dirty="0"/>
              <a:t> – הופך כל ביט</a:t>
            </a:r>
          </a:p>
          <a:p>
            <a:pPr lvl="1"/>
            <a:r>
              <a:rPr lang="en-US" dirty="0"/>
              <a:t>XOR</a:t>
            </a:r>
            <a:r>
              <a:rPr lang="he-IL" dirty="0"/>
              <a:t> – שימושי </a:t>
            </a:r>
            <a:r>
              <a:rPr lang="he-IL" dirty="0" err="1"/>
              <a:t>להצפנות</a:t>
            </a:r>
            <a:r>
              <a:rPr lang="he-IL" dirty="0"/>
              <a:t>!</a:t>
            </a:r>
          </a:p>
          <a:p>
            <a:pPr lvl="1"/>
            <a:r>
              <a:rPr lang="en-US" dirty="0"/>
              <a:t>TEST</a:t>
            </a:r>
            <a:r>
              <a:rPr lang="he-IL" dirty="0"/>
              <a:t> – ביצוע כפל לוגי מבלי לשנות את היעד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95935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777AD-BF5C-4D69-A934-D11734E331CC}"/>
              </a:ext>
            </a:extLst>
          </p:cNvPr>
          <p:cNvSpPr/>
          <p:nvPr/>
        </p:nvSpPr>
        <p:spPr>
          <a:xfrm>
            <a:off x="710051" y="2034345"/>
            <a:ext cx="10430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כפל של 2 אופרנדים בגודל 8 ביט   -&gt; לתוך 16 ביטים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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תמיד: אופרנד המקור יוכפל ב-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al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והתוצאה תשמר ב-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ax</a:t>
            </a:r>
            <a:b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endParaRPr lang="he-IL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כפל של אופרנדים בגודל 16 ביט -&gt; לתוך 32 ביטים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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תמיד: אופרנד המקור יוכפל ב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ax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והתוצאה תשמר בשני אוגרים משורשרים בסדר הבא -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dx,ax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1224844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בפעולות הכפל אנו מציינים את </a:t>
            </a:r>
            <a:r>
              <a:rPr lang="he-IL" sz="2400" b="1" u="sng" dirty="0">
                <a:solidFill>
                  <a:srgbClr val="002060"/>
                </a:solidFill>
                <a:cs typeface="Varela Round" panose="00000500000000000000" pitchFamily="2" charset="-79"/>
              </a:rPr>
              <a:t>אופרנד המקור בלבד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, כאשר: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1CA36-E4C5-481E-84A9-BCAA903807A7}"/>
              </a:ext>
            </a:extLst>
          </p:cNvPr>
          <p:cNvSpPr/>
          <p:nvPr/>
        </p:nvSpPr>
        <p:spPr>
          <a:xfrm>
            <a:off x="530119" y="4566906"/>
            <a:ext cx="73549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המשמעות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עלינו לוודא שבאוגרים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al, ax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(בהתאמה) ישנו הערך בו אנחנו מעוניינים להכפיל (האופרנד השני).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1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  <a:r>
              <a:rPr lang="en-US" dirty="0"/>
              <a:t>  unsigned 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operand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880821" y="2763229"/>
            <a:ext cx="1043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כפל של מספרים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unsigned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(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בלתי מכוונים)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קיצור של המילה האנגלית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Multiply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(כפל)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391C0-03EC-40C5-AD66-BE7EEE2245DA}"/>
              </a:ext>
            </a:extLst>
          </p:cNvPr>
          <p:cNvSpPr/>
          <p:nvPr/>
        </p:nvSpPr>
        <p:spPr>
          <a:xfrm>
            <a:off x="6509288" y="3562473"/>
            <a:ext cx="46882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כפל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byte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bl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 ax = al * bl 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BD5FA-A013-4891-B2CC-89127760E456}"/>
              </a:ext>
            </a:extLst>
          </p:cNvPr>
          <p:cNvSpPr/>
          <p:nvPr/>
        </p:nvSpPr>
        <p:spPr>
          <a:xfrm>
            <a:off x="706487" y="3562473"/>
            <a:ext cx="53895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כפל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word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cx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dx:ax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= ax * cx 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BB3088D-9E1A-4B05-9081-D41879A60AD1}"/>
              </a:ext>
            </a:extLst>
          </p:cNvPr>
          <p:cNvSpPr/>
          <p:nvPr/>
        </p:nvSpPr>
        <p:spPr>
          <a:xfrm>
            <a:off x="3633298" y="4843407"/>
            <a:ext cx="389125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914491">
              <a:defRPr/>
            </a:pP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 על הדגלים :</a:t>
            </a:r>
            <a:endParaRPr lang="en-US" sz="20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10" name="Table 26">
            <a:extLst>
              <a:ext uri="{FF2B5EF4-FFF2-40B4-BE49-F238E27FC236}">
                <a16:creationId xmlns:a16="http://schemas.microsoft.com/office/drawing/2014/main" id="{63458CBC-2749-4AE3-AB62-C340BC8D4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25025"/>
              </p:ext>
            </p:extLst>
          </p:nvPr>
        </p:nvGraphicFramePr>
        <p:xfrm>
          <a:off x="0" y="5411039"/>
          <a:ext cx="7505700" cy="97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0"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התוצאה חורגת מהטיפוס המתאים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הנשא - </a:t>
                      </a: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CF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9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  <a:r>
              <a:rPr lang="en-US" dirty="0"/>
              <a:t> signed </a:t>
            </a: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3177152" y="1224844"/>
            <a:ext cx="53469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operand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5E851-1CEF-4969-80F7-D39906FE4718}"/>
              </a:ext>
            </a:extLst>
          </p:cNvPr>
          <p:cNvSpPr/>
          <p:nvPr/>
        </p:nvSpPr>
        <p:spPr>
          <a:xfrm>
            <a:off x="880821" y="2763229"/>
            <a:ext cx="1043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 כפל של מספרים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מכוונים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706487" y="2195559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קיצור של המילה האנגלית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integer multiply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(כפל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מכוון)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391C0-03EC-40C5-AD66-BE7EEE2245DA}"/>
              </a:ext>
            </a:extLst>
          </p:cNvPr>
          <p:cNvSpPr/>
          <p:nvPr/>
        </p:nvSpPr>
        <p:spPr>
          <a:xfrm>
            <a:off x="6509288" y="3562473"/>
            <a:ext cx="46882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כפל בית: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bl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 ax = al * bl 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BD5FA-A013-4891-B2CC-89127760E456}"/>
              </a:ext>
            </a:extLst>
          </p:cNvPr>
          <p:cNvSpPr/>
          <p:nvPr/>
        </p:nvSpPr>
        <p:spPr>
          <a:xfrm>
            <a:off x="706487" y="3562473"/>
            <a:ext cx="53895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כפל מילה: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cx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dx,ax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 = dx * cx   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BB3088D-9E1A-4B05-9081-D41879A60AD1}"/>
              </a:ext>
            </a:extLst>
          </p:cNvPr>
          <p:cNvSpPr/>
          <p:nvPr/>
        </p:nvSpPr>
        <p:spPr>
          <a:xfrm>
            <a:off x="4494762" y="4361717"/>
            <a:ext cx="39454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914491">
              <a:defRPr/>
            </a:pPr>
            <a:r>
              <a:rPr lang="he-IL" sz="20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 על הדגלים :</a:t>
            </a:r>
            <a:endParaRPr lang="en-US" sz="20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26">
            <a:extLst>
              <a:ext uri="{FF2B5EF4-FFF2-40B4-BE49-F238E27FC236}">
                <a16:creationId xmlns:a16="http://schemas.microsoft.com/office/drawing/2014/main" id="{A54AD19F-E1D7-4FE1-BB8C-074369D8C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53291"/>
              </p:ext>
            </p:extLst>
          </p:nvPr>
        </p:nvGraphicFramePr>
        <p:xfrm>
          <a:off x="450575" y="4907692"/>
          <a:ext cx="7989606" cy="122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46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73">
                <a:tc>
                  <a:txBody>
                    <a:bodyPr/>
                    <a:lstStyle/>
                    <a:p>
                      <a:pPr algn="r" rtl="1"/>
                      <a:r>
                        <a:rPr lang="he-IL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התוצאה חורגת מהטיפוס המתאים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הגלישה - </a:t>
                      </a: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OF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בתוצאת החישוב הסיבית המשמעותית ביותר היא 1</a:t>
                      </a:r>
                      <a:endParaRPr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הסימן - </a:t>
                      </a: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SF</a:t>
                      </a: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5DFC9-9A3F-4AAE-9785-117BDEB4CE82}"/>
              </a:ext>
            </a:extLst>
          </p:cNvPr>
          <p:cNvSpPr/>
          <p:nvPr/>
        </p:nvSpPr>
        <p:spPr>
          <a:xfrm>
            <a:off x="489510" y="1603041"/>
            <a:ext cx="1060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כפל של אופרנדים בגודל 8 ביט -&gt; 16 ביטים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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התוצאה תשמר ב-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ax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כפל של אופרנדים בגודל 16 ביט-&gt; 32 ביטים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 התוצאה תשמר ב-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  <a:sym typeface="Wingdings" panose="05000000000000000000" pitchFamily="2" charset="2"/>
              </a:rPr>
              <a:t>dx,ax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E898A-D409-467D-B34B-C3A3B051E7BD}"/>
              </a:ext>
            </a:extLst>
          </p:cNvPr>
          <p:cNvSpPr/>
          <p:nvPr/>
        </p:nvSpPr>
        <p:spPr>
          <a:xfrm>
            <a:off x="622884" y="1041868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דוגמאות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EB4F6F6-ED4E-45EC-B4A8-A657C04EB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22415"/>
              </p:ext>
            </p:extLst>
          </p:nvPr>
        </p:nvGraphicFramePr>
        <p:xfrm>
          <a:off x="1024128" y="2579060"/>
          <a:ext cx="7946200" cy="19526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10964">
                  <a:extLst>
                    <a:ext uri="{9D8B030D-6E8A-4147-A177-3AD203B41FA5}">
                      <a16:colId xmlns:a16="http://schemas.microsoft.com/office/drawing/2014/main" val="2788348954"/>
                    </a:ext>
                  </a:extLst>
                </a:gridCol>
                <a:gridCol w="2351362">
                  <a:extLst>
                    <a:ext uri="{9D8B030D-6E8A-4147-A177-3AD203B41FA5}">
                      <a16:colId xmlns:a16="http://schemas.microsoft.com/office/drawing/2014/main" val="2452954466"/>
                    </a:ext>
                  </a:extLst>
                </a:gridCol>
                <a:gridCol w="2883874">
                  <a:extLst>
                    <a:ext uri="{9D8B030D-6E8A-4147-A177-3AD203B41FA5}">
                      <a16:colId xmlns:a16="http://schemas.microsoft.com/office/drawing/2014/main" val="3013764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תוצאה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דוגמה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הפקודה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876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ax = al * 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bl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register (8 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58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dx,ax</a:t>
                      </a:r>
                      <a:r>
                        <a:rPr lang="en-US" dirty="0"/>
                        <a:t> = ax * bx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bx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register (16 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2177669"/>
                  </a:ext>
                </a:extLst>
              </a:tr>
              <a:tr h="469288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ax = al * </a:t>
                      </a:r>
                      <a:r>
                        <a:rPr lang="en-US" dirty="0" err="1"/>
                        <a:t>ByteVar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ByteVar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memory (8 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05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dx,ax</a:t>
                      </a:r>
                      <a:r>
                        <a:rPr lang="en-US" dirty="0"/>
                        <a:t> = ax * </a:t>
                      </a:r>
                      <a:r>
                        <a:rPr lang="en-US" dirty="0" err="1"/>
                        <a:t>WordVar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WordVar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mul</a:t>
                      </a:r>
                      <a:r>
                        <a:rPr lang="en-US" dirty="0"/>
                        <a:t> memory (16 bit)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278268"/>
                  </a:ext>
                </a:extLst>
              </a:tr>
            </a:tbl>
          </a:graphicData>
        </a:graphic>
      </p:graphicFrame>
      <p:sp>
        <p:nvSpPr>
          <p:cNvPr id="9" name="Rectangle 12">
            <a:extLst>
              <a:ext uri="{FF2B5EF4-FFF2-40B4-BE49-F238E27FC236}">
                <a16:creationId xmlns:a16="http://schemas.microsoft.com/office/drawing/2014/main" id="{42604494-4C5B-463C-BCFB-233FD964837A}"/>
              </a:ext>
            </a:extLst>
          </p:cNvPr>
          <p:cNvSpPr/>
          <p:nvPr/>
        </p:nvSpPr>
        <p:spPr>
          <a:xfrm>
            <a:off x="1722784" y="4692731"/>
            <a:ext cx="683812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חשוב:  ב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הוראת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imul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אופרנד המקור מוגבל לתחום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: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מ- 128- עד 127+ עבור כפל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bytes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ומ-32768- עד 32767+ עבור כפל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words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.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81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 כפל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E898A-D409-467D-B34B-C3A3B051E7BD}"/>
              </a:ext>
            </a:extLst>
          </p:cNvPr>
          <p:cNvSpPr/>
          <p:nvPr/>
        </p:nvSpPr>
        <p:spPr>
          <a:xfrm>
            <a:off x="622884" y="949104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דוגמה: 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mul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byte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11DA3FFD-3415-4D17-9E5A-D329E14F6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0" y="1533283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B1D79F-49E9-4C94-8C73-5467B0FD789B}"/>
              </a:ext>
            </a:extLst>
          </p:cNvPr>
          <p:cNvSpPr txBox="1"/>
          <p:nvPr/>
        </p:nvSpPr>
        <p:spPr>
          <a:xfrm>
            <a:off x="5501898" y="2782887"/>
            <a:ext cx="464949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ax = al * cl   (result 16 bit)</a:t>
            </a:r>
          </a:p>
          <a:p>
            <a:pPr algn="l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ax = 12h * 0A1h = 0B52h</a:t>
            </a:r>
          </a:p>
        </p:txBody>
      </p:sp>
    </p:spTree>
    <p:extLst>
      <p:ext uri="{BB962C8B-B14F-4D97-AF65-F5344CB8AC3E}">
        <p14:creationId xmlns:p14="http://schemas.microsoft.com/office/powerpoint/2010/main" val="9327283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52151</TotalTime>
  <Words>5832</Words>
  <Application>Microsoft Office PowerPoint</Application>
  <PresentationFormat>Widescreen</PresentationFormat>
  <Paragraphs>984</Paragraphs>
  <Slides>49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David</vt:lpstr>
      <vt:lpstr>Times New Roman</vt:lpstr>
      <vt:lpstr>Varela Round</vt:lpstr>
      <vt:lpstr>ערכת נושא Office</vt:lpstr>
      <vt:lpstr>מערכת שידורים לאומית</vt:lpstr>
      <vt:lpstr>מבוא למבנה המחשב</vt:lpstr>
      <vt:lpstr>מה נלמד היום </vt:lpstr>
      <vt:lpstr>הוראות כפל</vt:lpstr>
      <vt:lpstr>הוראות כפל</vt:lpstr>
      <vt:lpstr>הוראות כפל  unsigned </vt:lpstr>
      <vt:lpstr>הוראות כפל signed </vt:lpstr>
      <vt:lpstr>הוראות כפל</vt:lpstr>
      <vt:lpstr>הוראות כפל</vt:lpstr>
      <vt:lpstr>הוראות כפל</vt:lpstr>
      <vt:lpstr>הוראות כפל</vt:lpstr>
      <vt:lpstr>שימו לב להבדל בין mul ל-imul</vt:lpstr>
      <vt:lpstr>הוראות חילוק</vt:lpstr>
      <vt:lpstr>הוראות חילוק -  unsigned</vt:lpstr>
      <vt:lpstr>הוראות חילוק - signed</vt:lpstr>
      <vt:lpstr>הוראות חילוק</vt:lpstr>
      <vt:lpstr>הוראות חילוק</vt:lpstr>
      <vt:lpstr>הוראות חילוק</vt:lpstr>
      <vt:lpstr>הוראות חילוק</vt:lpstr>
      <vt:lpstr>הוראות חילוק</vt:lpstr>
      <vt:lpstr>הוראות להרחבת הסימן</vt:lpstr>
      <vt:lpstr>הוראות להרחבת הסימן</vt:lpstr>
      <vt:lpstr>הוראת neg</vt:lpstr>
      <vt:lpstr>סיכום</vt:lpstr>
      <vt:lpstr>מה נלמד היום </vt:lpstr>
      <vt:lpstr>הוראות לוגיות</vt:lpstr>
      <vt:lpstr>המשך הדוגמה</vt:lpstr>
      <vt:lpstr>הוראות לוגיות</vt:lpstr>
      <vt:lpstr>פעולות לוגיות מגיעות  מאלגברה בוליאנית Boolean Algebra</vt:lpstr>
      <vt:lpstr>הוראות לוגיות – על ביטים בודדים</vt:lpstr>
      <vt:lpstr>הוראות לוגיות – על ביטים בודדים</vt:lpstr>
      <vt:lpstr>הוראות לוגיות – על ביטים בודדים</vt:lpstr>
      <vt:lpstr>דוגמה לשימוש במסכות (mask)</vt:lpstr>
      <vt:lpstr>הוראות לוגיות – על ביטים בודדים</vt:lpstr>
      <vt:lpstr>הוראות לוגיות – על ביטים בודדים</vt:lpstr>
      <vt:lpstr>זוכרים את ההגרלה של 4 מספרים מתוך 16?</vt:lpstr>
      <vt:lpstr>זוכרים את ההגרלה של 4 מספרים מתוך 16?</vt:lpstr>
      <vt:lpstr>הוראות לוגיות – על ביטים בודדים</vt:lpstr>
      <vt:lpstr>הוראות לוגיות – על ביטים בודדים</vt:lpstr>
      <vt:lpstr>הוראות לוגיות – על ביטים בודדים</vt:lpstr>
      <vt:lpstr>הוראות לוגיות – על ביטים בודדים</vt:lpstr>
      <vt:lpstr>יישום ב- XOR עבור הצפנה ופיענוח</vt:lpstr>
      <vt:lpstr>הוראות לוגיות – על ביטים בודדים</vt:lpstr>
      <vt:lpstr>הוראות לוגיות – על ביטים בודדים</vt:lpstr>
      <vt:lpstr>הוראות לוגיות – על ביטים בודדים</vt:lpstr>
      <vt:lpstr>הוראות לוגיות – על ביטים בודדים</vt:lpstr>
      <vt:lpstr>תרגילים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435</cp:revision>
  <dcterms:created xsi:type="dcterms:W3CDTF">2020-03-15T19:13:03Z</dcterms:created>
  <dcterms:modified xsi:type="dcterms:W3CDTF">2020-09-14T11:16:16Z</dcterms:modified>
</cp:coreProperties>
</file>