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David" panose="020E0502060401010101" pitchFamily="34" charset="-79"/>
      <p:regular r:id="rId32"/>
      <p:bold r:id="rId33"/>
    </p:embeddedFont>
    <p:embeddedFont>
      <p:font typeface="Varela Round" panose="00000500000000000000" pitchFamily="2" charset="-79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7" roundtripDataSignature="AMtx7mgsWYj+40uqr62kIIiIJmqQ2+xN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82962D-EA0B-4F81-B5E8-377C0D2671D4}">
  <a:tblStyle styleId="{A882962D-EA0B-4F81-B5E8-377C0D2671D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8" y="84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9f5a8beb4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89f5a8beb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9f5a8beb4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g89f5a8beb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9f5a8beb4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89f5a8beb4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9f5a8beb4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g89f5a8beb4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9f5a8beb4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g89f5a8beb4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89f5a8beb4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g89f5a8beb4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89f5a8beb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g89f5a8beb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9f5a8beb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g89f5a8beb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9f5a8beb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g89f5a8beb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9f5a8beb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g89f5a8beb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9f5a8beb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g89f5a8beb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9f5a8beb4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4" name="Google Shape;394;g89f5a8beb4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9f5a8beb4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g89f5a8beb4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9f5a8beb4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3" name="Google Shape;423;g89f5a8beb4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1" name="Google Shape;4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9f5a8beb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g89f5a8beb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9f5a8beb4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89f5a8beb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 - מערכת שידורים לאומית">
  <p:cSld name="שער - מערכת שידורים לאומית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Arial"/>
              <a:buNone/>
              <a:defRPr sz="6601" b="1" i="0" u="none" strike="noStrike" cap="non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7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7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17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7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7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7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ראשית ושתי תמונות">
  <p:cSld name="כותרת ראשית ושתי תמונות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>
            <a:spLocks noGrp="1"/>
          </p:cNvSpPr>
          <p:nvPr>
            <p:ph type="pic" idx="2"/>
          </p:nvPr>
        </p:nvSpPr>
        <p:spPr>
          <a:xfrm>
            <a:off x="594360" y="1310640"/>
            <a:ext cx="451104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6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6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6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6"/>
          <p:cNvSpPr>
            <a:spLocks noGrp="1"/>
          </p:cNvSpPr>
          <p:nvPr>
            <p:ph type="pic" idx="3"/>
          </p:nvPr>
        </p:nvSpPr>
        <p:spPr>
          <a:xfrm>
            <a:off x="5372315" y="1310640"/>
            <a:ext cx="451104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26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6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6"/>
          <p:cNvSpPr/>
          <p:nvPr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6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טי השיעור, מקצוע ומורה">
  <p:cSld name="פרטי השיעור, מקצוע ומורה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/>
          <p:nvPr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8"/>
          <p:cNvSpPr/>
          <p:nvPr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8"/>
          <p:cNvSpPr/>
          <p:nvPr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8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8"/>
          <p:cNvSpPr/>
          <p:nvPr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8"/>
          <p:cNvSpPr/>
          <p:nvPr/>
        </p:nvSpPr>
        <p:spPr>
          <a:xfrm rot="5400000">
            <a:off x="10107940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8"/>
          <p:cNvSpPr/>
          <p:nvPr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8"/>
          <p:cNvSpPr txBox="1"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2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3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4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/>
          <p:nvPr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9"/>
          <p:cNvSpPr/>
          <p:nvPr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9"/>
          <p:cNvSpPr/>
          <p:nvPr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9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9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9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9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9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/>
          <p:nvPr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696000" y="1959646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Arial"/>
              <a:buNone/>
              <a:defRPr sz="6601" b="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0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0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0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0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0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0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0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0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1461052" y="3379305"/>
            <a:ext cx="9203635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2">
  <p:cSld name="כותרת ותוכן פריסה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>
            <a:off x="515273" y="1024128"/>
            <a:ext cx="1116145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sz="3000" b="1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body" idx="2"/>
          </p:nvPr>
        </p:nvSpPr>
        <p:spPr>
          <a:xfrm>
            <a:off x="515273" y="1567973"/>
            <a:ext cx="11161453" cy="352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2" name="Google Shape;72;p21"/>
          <p:cNvSpPr/>
          <p:nvPr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1"/>
          <p:cNvSpPr/>
          <p:nvPr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1"/>
          <p:cNvSpPr/>
          <p:nvPr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1"/>
          <p:cNvSpPr/>
          <p:nvPr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1"/>
          <p:cNvSpPr/>
          <p:nvPr/>
        </p:nvSpPr>
        <p:spPr>
          <a:xfrm rot="5400000">
            <a:off x="10107940" y="1954539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1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1">
  <p:cSld name="כותרת ותוכן פריסה 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/>
          <p:nvPr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2"/>
          <p:cNvSpPr/>
          <p:nvPr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515273" y="998859"/>
            <a:ext cx="11161453" cy="406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/>
          <p:nvPr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2"/>
          <p:cNvSpPr/>
          <p:nvPr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2"/>
          <p:cNvSpPr/>
          <p:nvPr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2"/>
          <p:cNvSpPr/>
          <p:nvPr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2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2"/>
          <p:cNvSpPr/>
          <p:nvPr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2"/>
          <p:cNvSpPr/>
          <p:nvPr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5">
  <p:cSld name="כותרת ותוכן פריסה 5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1026926" y="1025601"/>
            <a:ext cx="9802368" cy="43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sz="3000" b="1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1026927" y="1710442"/>
            <a:ext cx="8212766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7" name="Google Shape;97;p23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3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 פריסה 4">
  <p:cSld name="כותרת בלבד פריסה 4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/>
          <p:nvPr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4"/>
          <p:cNvSpPr/>
          <p:nvPr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4"/>
          <p:cNvSpPr/>
          <p:nvPr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4"/>
          <p:cNvSpPr/>
          <p:nvPr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4"/>
          <p:cNvSpPr/>
          <p:nvPr/>
        </p:nvSpPr>
        <p:spPr>
          <a:xfrm rot="5400000">
            <a:off x="9360284" y="2733622"/>
            <a:ext cx="6987520" cy="1297194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4"/>
          <p:cNvSpPr txBox="1"/>
          <p:nvPr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4"/>
          <p:cNvSpPr/>
          <p:nvPr/>
        </p:nvSpPr>
        <p:spPr>
          <a:xfrm rot="-54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4"/>
          <p:cNvSpPr/>
          <p:nvPr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4"/>
          <p:cNvSpPr/>
          <p:nvPr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1"/>
          </p:nvPr>
        </p:nvSpPr>
        <p:spPr>
          <a:xfrm>
            <a:off x="2951578" y="1212161"/>
            <a:ext cx="7885112" cy="409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/>
          <p:nvPr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5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Arial"/>
              <a:buNone/>
              <a:defRPr sz="240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5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5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5"/>
          <p:cNvSpPr/>
          <p:nvPr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5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5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5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5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5"/>
          <p:cNvSpPr txBox="1"/>
          <p:nvPr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iw-IL"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5" name="Google Shape;15;p16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6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6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N9IgGTwbF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hyperlink" Target="https://youtu.be/Nan3NqupCUM" TargetMode="External"/><Relationship Id="rId4" Type="http://schemas.openxmlformats.org/officeDocument/2006/relationships/hyperlink" Target="https://youtu.be/vQvplI6u0O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Arial"/>
              <a:buNone/>
            </a:pPr>
            <a:r>
              <a:rPr lang="iw-IL"/>
              <a:t>מערכת שידורים לאומית</a:t>
            </a:r>
            <a:endParaRPr/>
          </a:p>
        </p:txBody>
      </p:sp>
      <p:sp>
        <p:nvSpPr>
          <p:cNvPr id="147" name="Google Shape;147;p1"/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שקופית זו היא חובה</a:t>
            </a:r>
            <a:endParaRPr sz="1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"/>
          <p:cNvSpPr/>
          <p:nvPr/>
        </p:nvSpPr>
        <p:spPr>
          <a:xfrm>
            <a:off x="12279398" y="746985"/>
            <a:ext cx="2404790" cy="4230129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בשפה הערבית יש להשתמש באחד הפונטים הבאים:</a:t>
            </a:r>
            <a:endParaRPr sz="1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endParaRPr sz="1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Calibri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Simplified Arabic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(שימו לב </a:t>
            </a:r>
            <a:r>
              <a:rPr lang="iw-IL" sz="1800" b="1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להימנע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מהשימוש ב-Varela Round  בו נעשה שימוש במצגות בשפות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העברית והאנגלית,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כיוון שהוא משבש את השפה הערבית) 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9f5a8beb4_0_118"/>
          <p:cNvSpPr txBox="1">
            <a:spLocks noGrp="1"/>
          </p:cNvSpPr>
          <p:nvPr>
            <p:ph type="title"/>
          </p:nvPr>
        </p:nvSpPr>
        <p:spPr>
          <a:xfrm>
            <a:off x="1076446" y="389346"/>
            <a:ext cx="1062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234" name="Google Shape;234;g89f5a8beb4_0_118"/>
          <p:cNvSpPr txBox="1">
            <a:spLocks noGrp="1"/>
          </p:cNvSpPr>
          <p:nvPr>
            <p:ph type="body" idx="1"/>
          </p:nvPr>
        </p:nvSpPr>
        <p:spPr>
          <a:xfrm>
            <a:off x="515248" y="1165046"/>
            <a:ext cx="111615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2800"/>
              <a:t>الحل</a:t>
            </a:r>
            <a:endParaRPr sz="2800"/>
          </a:p>
        </p:txBody>
      </p:sp>
      <p:sp>
        <p:nvSpPr>
          <p:cNvPr id="235" name="Google Shape;235;g89f5a8beb4_0_118"/>
          <p:cNvSpPr txBox="1">
            <a:spLocks noGrp="1"/>
          </p:cNvSpPr>
          <p:nvPr>
            <p:ph type="body" idx="2"/>
          </p:nvPr>
        </p:nvSpPr>
        <p:spPr>
          <a:xfrm>
            <a:off x="516850" y="1900051"/>
            <a:ext cx="1116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89f5a8beb4_0_118"/>
          <p:cNvSpPr/>
          <p:nvPr/>
        </p:nvSpPr>
        <p:spPr>
          <a:xfrm>
            <a:off x="12279398" y="0"/>
            <a:ext cx="22776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מחקו שקופית זו בסיום הכנת המצגת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89f5a8beb4_0_118"/>
          <p:cNvSpPr/>
          <p:nvPr/>
        </p:nvSpPr>
        <p:spPr>
          <a:xfrm>
            <a:off x="9479050" y="3069000"/>
            <a:ext cx="22776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كل سنة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89f5a8beb4_0_118"/>
          <p:cNvSpPr/>
          <p:nvPr/>
        </p:nvSpPr>
        <p:spPr>
          <a:xfrm>
            <a:off x="5823600" y="4908975"/>
            <a:ext cx="3046500" cy="10002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r = 9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39" name="Google Shape;239;g89f5a8beb4_0_118"/>
          <p:cNvSpPr/>
          <p:nvPr/>
        </p:nvSpPr>
        <p:spPr>
          <a:xfrm>
            <a:off x="5823600" y="3848813"/>
            <a:ext cx="3046500" cy="9264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t = 6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40" name="Google Shape;240;g89f5a8beb4_0_118"/>
          <p:cNvSpPr/>
          <p:nvPr/>
        </p:nvSpPr>
        <p:spPr>
          <a:xfrm>
            <a:off x="5823600" y="2995050"/>
            <a:ext cx="3046500" cy="7200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PV = 42000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89f5a8beb4_0_118"/>
          <p:cNvSpPr/>
          <p:nvPr/>
        </p:nvSpPr>
        <p:spPr>
          <a:xfrm>
            <a:off x="516850" y="2995050"/>
            <a:ext cx="5176200" cy="29142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 dirty="0">
                <a:solidFill>
                  <a:schemeClr val="lt1"/>
                </a:solidFill>
              </a:rPr>
              <a:t>FV = PV*(1+r)^t</a:t>
            </a:r>
            <a:endParaRPr sz="3200" dirty="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 dirty="0">
                <a:solidFill>
                  <a:schemeClr val="lt1"/>
                </a:solidFill>
              </a:rPr>
              <a:t>FV = 42000*(1+0.09)^6</a:t>
            </a:r>
            <a:endParaRPr sz="3200" dirty="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 dirty="0">
                <a:solidFill>
                  <a:schemeClr val="lt1"/>
                </a:solidFill>
              </a:rPr>
              <a:t>FV = 70438 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9f5a8beb4_0_130"/>
          <p:cNvSpPr txBox="1">
            <a:spLocks noGrp="1"/>
          </p:cNvSpPr>
          <p:nvPr>
            <p:ph type="title"/>
          </p:nvPr>
        </p:nvSpPr>
        <p:spPr>
          <a:xfrm>
            <a:off x="1076446" y="389346"/>
            <a:ext cx="1062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247" name="Google Shape;247;g89f5a8beb4_0_130"/>
          <p:cNvSpPr txBox="1">
            <a:spLocks noGrp="1"/>
          </p:cNvSpPr>
          <p:nvPr>
            <p:ph type="body" idx="1"/>
          </p:nvPr>
        </p:nvSpPr>
        <p:spPr>
          <a:xfrm>
            <a:off x="515248" y="1165046"/>
            <a:ext cx="111615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2800"/>
              <a:t>الحل</a:t>
            </a:r>
            <a:endParaRPr sz="2800"/>
          </a:p>
        </p:txBody>
      </p:sp>
      <p:sp>
        <p:nvSpPr>
          <p:cNvPr id="248" name="Google Shape;248;g89f5a8beb4_0_130"/>
          <p:cNvSpPr txBox="1">
            <a:spLocks noGrp="1"/>
          </p:cNvSpPr>
          <p:nvPr>
            <p:ph type="body" idx="2"/>
          </p:nvPr>
        </p:nvSpPr>
        <p:spPr>
          <a:xfrm>
            <a:off x="516850" y="1900051"/>
            <a:ext cx="1116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89f5a8beb4_0_130"/>
          <p:cNvSpPr/>
          <p:nvPr/>
        </p:nvSpPr>
        <p:spPr>
          <a:xfrm>
            <a:off x="12279398" y="0"/>
            <a:ext cx="22776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מחקו שקופית זו בסיום הכנת המצגת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89f5a8beb4_0_130"/>
          <p:cNvSpPr/>
          <p:nvPr/>
        </p:nvSpPr>
        <p:spPr>
          <a:xfrm>
            <a:off x="9479050" y="3069000"/>
            <a:ext cx="22776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كل نصف سنة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89f5a8beb4_0_130"/>
          <p:cNvSpPr/>
          <p:nvPr/>
        </p:nvSpPr>
        <p:spPr>
          <a:xfrm>
            <a:off x="5823600" y="4908975"/>
            <a:ext cx="3046500" cy="10002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r = 9*6/12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r = 4.5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52" name="Google Shape;252;g89f5a8beb4_0_130"/>
          <p:cNvSpPr/>
          <p:nvPr/>
        </p:nvSpPr>
        <p:spPr>
          <a:xfrm>
            <a:off x="5823600" y="3848813"/>
            <a:ext cx="3046500" cy="9264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t = 6*2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t = 12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53" name="Google Shape;253;g89f5a8beb4_0_130"/>
          <p:cNvSpPr/>
          <p:nvPr/>
        </p:nvSpPr>
        <p:spPr>
          <a:xfrm>
            <a:off x="5823600" y="2995050"/>
            <a:ext cx="3046500" cy="7200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PV = 42000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89f5a8beb4_0_130"/>
          <p:cNvSpPr/>
          <p:nvPr/>
        </p:nvSpPr>
        <p:spPr>
          <a:xfrm>
            <a:off x="516850" y="2995050"/>
            <a:ext cx="5176200" cy="29142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FV = PV*(1+r)^t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FV = 42000*(1+0.045)^12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FV = 71227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9f5a8beb4_0_142"/>
          <p:cNvSpPr txBox="1">
            <a:spLocks noGrp="1"/>
          </p:cNvSpPr>
          <p:nvPr>
            <p:ph type="title"/>
          </p:nvPr>
        </p:nvSpPr>
        <p:spPr>
          <a:xfrm>
            <a:off x="1076446" y="389346"/>
            <a:ext cx="1062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260" name="Google Shape;260;g89f5a8beb4_0_142"/>
          <p:cNvSpPr txBox="1">
            <a:spLocks noGrp="1"/>
          </p:cNvSpPr>
          <p:nvPr>
            <p:ph type="body" idx="1"/>
          </p:nvPr>
        </p:nvSpPr>
        <p:spPr>
          <a:xfrm>
            <a:off x="515248" y="1165046"/>
            <a:ext cx="111615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2800"/>
              <a:t>الحل</a:t>
            </a:r>
            <a:endParaRPr sz="2800"/>
          </a:p>
        </p:txBody>
      </p:sp>
      <p:sp>
        <p:nvSpPr>
          <p:cNvPr id="261" name="Google Shape;261;g89f5a8beb4_0_142"/>
          <p:cNvSpPr txBox="1">
            <a:spLocks noGrp="1"/>
          </p:cNvSpPr>
          <p:nvPr>
            <p:ph type="body" idx="2"/>
          </p:nvPr>
        </p:nvSpPr>
        <p:spPr>
          <a:xfrm>
            <a:off x="516850" y="1900051"/>
            <a:ext cx="1116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89f5a8beb4_0_142"/>
          <p:cNvSpPr/>
          <p:nvPr/>
        </p:nvSpPr>
        <p:spPr>
          <a:xfrm>
            <a:off x="12279398" y="0"/>
            <a:ext cx="22776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מחקו שקופית זו בסיום הכנת המצגת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89f5a8beb4_0_142"/>
          <p:cNvSpPr/>
          <p:nvPr/>
        </p:nvSpPr>
        <p:spPr>
          <a:xfrm>
            <a:off x="9479050" y="3069000"/>
            <a:ext cx="22776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كل ربع سنة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89f5a8beb4_0_142"/>
          <p:cNvSpPr/>
          <p:nvPr/>
        </p:nvSpPr>
        <p:spPr>
          <a:xfrm>
            <a:off x="5823600" y="4908975"/>
            <a:ext cx="3046500" cy="10002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r = 9*3/12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r = 2.25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65" name="Google Shape;265;g89f5a8beb4_0_142"/>
          <p:cNvSpPr/>
          <p:nvPr/>
        </p:nvSpPr>
        <p:spPr>
          <a:xfrm>
            <a:off x="5823600" y="3848813"/>
            <a:ext cx="3046500" cy="9264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t = 6*4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t = 24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66" name="Google Shape;266;g89f5a8beb4_0_142"/>
          <p:cNvSpPr/>
          <p:nvPr/>
        </p:nvSpPr>
        <p:spPr>
          <a:xfrm>
            <a:off x="5823600" y="2995050"/>
            <a:ext cx="3046500" cy="7200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PV = 42000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89f5a8beb4_0_142"/>
          <p:cNvSpPr/>
          <p:nvPr/>
        </p:nvSpPr>
        <p:spPr>
          <a:xfrm>
            <a:off x="516850" y="2995050"/>
            <a:ext cx="5176200" cy="29142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FV = PV*(1+r)^t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FV = 42000*(1+0.025)^24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FV = 71642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89f5a8beb4_0_154"/>
          <p:cNvSpPr txBox="1">
            <a:spLocks noGrp="1"/>
          </p:cNvSpPr>
          <p:nvPr>
            <p:ph type="title"/>
          </p:nvPr>
        </p:nvSpPr>
        <p:spPr>
          <a:xfrm>
            <a:off x="1076446" y="389346"/>
            <a:ext cx="1062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273" name="Google Shape;273;g89f5a8beb4_0_154"/>
          <p:cNvSpPr txBox="1">
            <a:spLocks noGrp="1"/>
          </p:cNvSpPr>
          <p:nvPr>
            <p:ph type="body" idx="1"/>
          </p:nvPr>
        </p:nvSpPr>
        <p:spPr>
          <a:xfrm>
            <a:off x="515248" y="1165046"/>
            <a:ext cx="111615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2800"/>
              <a:t>الحل</a:t>
            </a:r>
            <a:endParaRPr sz="2800"/>
          </a:p>
        </p:txBody>
      </p:sp>
      <p:sp>
        <p:nvSpPr>
          <p:cNvPr id="274" name="Google Shape;274;g89f5a8beb4_0_154"/>
          <p:cNvSpPr txBox="1">
            <a:spLocks noGrp="1"/>
          </p:cNvSpPr>
          <p:nvPr>
            <p:ph type="body" idx="2"/>
          </p:nvPr>
        </p:nvSpPr>
        <p:spPr>
          <a:xfrm>
            <a:off x="516850" y="1900051"/>
            <a:ext cx="1116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89f5a8beb4_0_154"/>
          <p:cNvSpPr/>
          <p:nvPr/>
        </p:nvSpPr>
        <p:spPr>
          <a:xfrm>
            <a:off x="12279398" y="0"/>
            <a:ext cx="22776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מחקו שקופית זו בסיום הכנת המצגת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89f5a8beb4_0_154"/>
          <p:cNvSpPr/>
          <p:nvPr/>
        </p:nvSpPr>
        <p:spPr>
          <a:xfrm>
            <a:off x="9479050" y="3069000"/>
            <a:ext cx="22776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كل ثلث سنة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89f5a8beb4_0_154"/>
          <p:cNvSpPr/>
          <p:nvPr/>
        </p:nvSpPr>
        <p:spPr>
          <a:xfrm>
            <a:off x="5823600" y="4908975"/>
            <a:ext cx="3046500" cy="10002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r = 9*4/12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r = 3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78" name="Google Shape;278;g89f5a8beb4_0_154"/>
          <p:cNvSpPr/>
          <p:nvPr/>
        </p:nvSpPr>
        <p:spPr>
          <a:xfrm>
            <a:off x="5823600" y="3848813"/>
            <a:ext cx="3046500" cy="9264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t = 6*3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t = 18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79" name="Google Shape;279;g89f5a8beb4_0_154"/>
          <p:cNvSpPr/>
          <p:nvPr/>
        </p:nvSpPr>
        <p:spPr>
          <a:xfrm>
            <a:off x="5823600" y="2995050"/>
            <a:ext cx="3046500" cy="7200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PV = 42000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89f5a8beb4_0_154"/>
          <p:cNvSpPr/>
          <p:nvPr/>
        </p:nvSpPr>
        <p:spPr>
          <a:xfrm>
            <a:off x="516850" y="2995050"/>
            <a:ext cx="5176200" cy="29142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FV = PV*(1+r)^t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FV = 42000*(1+0.03)^18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FV = 71502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9f5a8beb4_0_166"/>
          <p:cNvSpPr txBox="1">
            <a:spLocks noGrp="1"/>
          </p:cNvSpPr>
          <p:nvPr>
            <p:ph type="title"/>
          </p:nvPr>
        </p:nvSpPr>
        <p:spPr>
          <a:xfrm>
            <a:off x="1076446" y="389346"/>
            <a:ext cx="1062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286" name="Google Shape;286;g89f5a8beb4_0_166"/>
          <p:cNvSpPr txBox="1">
            <a:spLocks noGrp="1"/>
          </p:cNvSpPr>
          <p:nvPr>
            <p:ph type="body" idx="1"/>
          </p:nvPr>
        </p:nvSpPr>
        <p:spPr>
          <a:xfrm>
            <a:off x="515248" y="1165046"/>
            <a:ext cx="111615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2800"/>
              <a:t>الحل</a:t>
            </a:r>
            <a:endParaRPr sz="2800"/>
          </a:p>
        </p:txBody>
      </p:sp>
      <p:sp>
        <p:nvSpPr>
          <p:cNvPr id="287" name="Google Shape;287;g89f5a8beb4_0_166"/>
          <p:cNvSpPr txBox="1">
            <a:spLocks noGrp="1"/>
          </p:cNvSpPr>
          <p:nvPr>
            <p:ph type="body" idx="2"/>
          </p:nvPr>
        </p:nvSpPr>
        <p:spPr>
          <a:xfrm>
            <a:off x="516850" y="1900051"/>
            <a:ext cx="1116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89f5a8beb4_0_166"/>
          <p:cNvSpPr/>
          <p:nvPr/>
        </p:nvSpPr>
        <p:spPr>
          <a:xfrm>
            <a:off x="12279398" y="0"/>
            <a:ext cx="22776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מחקו שקופית זו בסיום הכנת המצגת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89f5a8beb4_0_166"/>
          <p:cNvSpPr/>
          <p:nvPr/>
        </p:nvSpPr>
        <p:spPr>
          <a:xfrm>
            <a:off x="9479050" y="3069000"/>
            <a:ext cx="22776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كل شهرين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89f5a8beb4_0_166"/>
          <p:cNvSpPr/>
          <p:nvPr/>
        </p:nvSpPr>
        <p:spPr>
          <a:xfrm>
            <a:off x="5823600" y="4908975"/>
            <a:ext cx="3046500" cy="10002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r = 9*2/12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r = 1.5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91" name="Google Shape;291;g89f5a8beb4_0_166"/>
          <p:cNvSpPr/>
          <p:nvPr/>
        </p:nvSpPr>
        <p:spPr>
          <a:xfrm>
            <a:off x="5823600" y="3848813"/>
            <a:ext cx="3046500" cy="9264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t = 6*6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t = 36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92" name="Google Shape;292;g89f5a8beb4_0_166"/>
          <p:cNvSpPr/>
          <p:nvPr/>
        </p:nvSpPr>
        <p:spPr>
          <a:xfrm>
            <a:off x="5823600" y="2995050"/>
            <a:ext cx="3046500" cy="7200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PV = 42000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89f5a8beb4_0_166"/>
          <p:cNvSpPr/>
          <p:nvPr/>
        </p:nvSpPr>
        <p:spPr>
          <a:xfrm>
            <a:off x="516850" y="2995050"/>
            <a:ext cx="5176200" cy="29142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FV = PV*(1+r)^t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FV = 42000*(1+0.015)^36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FV = 71784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9f5a8beb4_0_197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299" name="Google Shape;299;g89f5a8beb4_0_197"/>
          <p:cNvSpPr txBox="1">
            <a:spLocks noGrp="1"/>
          </p:cNvSpPr>
          <p:nvPr>
            <p:ph type="body" idx="1"/>
          </p:nvPr>
        </p:nvSpPr>
        <p:spPr>
          <a:xfrm>
            <a:off x="1026926" y="1025601"/>
            <a:ext cx="98025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6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/>
              <a:t>7.2.1 حساب القيمة المستقبلية FV لسلسلة دفعات مع نسبة فائدة متغيرة</a:t>
            </a:r>
            <a:endParaRPr/>
          </a:p>
        </p:txBody>
      </p:sp>
      <p:sp>
        <p:nvSpPr>
          <p:cNvPr id="300" name="Google Shape;300;g89f5a8beb4_0_197"/>
          <p:cNvSpPr txBox="1">
            <a:spLocks noGrp="1"/>
          </p:cNvSpPr>
          <p:nvPr>
            <p:ph type="body" idx="2"/>
          </p:nvPr>
        </p:nvSpPr>
        <p:spPr>
          <a:xfrm>
            <a:off x="1026925" y="1710450"/>
            <a:ext cx="102921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01" name="Google Shape;301;g89f5a8beb4_0_197"/>
          <p:cNvSpPr/>
          <p:nvPr/>
        </p:nvSpPr>
        <p:spPr>
          <a:xfrm>
            <a:off x="12313717" y="1533283"/>
            <a:ext cx="25317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את השקופית הזו תוכלו לשכפל, על מנת ליצור שקופיות נוספות הזהות לה – אליהן תוכלו להכניס את התכנים.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כדי לשכפל אותה, לחצו עליה 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קליק ימיני 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בתפריט השקופיות בצד ובחרו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שכפל שקופית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או 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Duplicate Slide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(מחקו ריבוע זה לאחר הקריאה)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89f5a8beb4_0_197"/>
          <p:cNvSpPr/>
          <p:nvPr/>
        </p:nvSpPr>
        <p:spPr>
          <a:xfrm>
            <a:off x="12300270" y="0"/>
            <a:ext cx="2558700" cy="14388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פריסה 3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(הפריסות שונות זו מזו במיקום תיבות הטקסט וגרפיקת הרקע,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ותוכלו לגוון ביניהן)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89f5a8beb4_0_197"/>
          <p:cNvSpPr/>
          <p:nvPr/>
        </p:nvSpPr>
        <p:spPr>
          <a:xfrm>
            <a:off x="2840700" y="1769850"/>
            <a:ext cx="6510600" cy="12087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FV = PV*(1+r1)*(1+r2)*(1+r3)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89f5a8beb4_0_197"/>
          <p:cNvSpPr/>
          <p:nvPr/>
        </p:nvSpPr>
        <p:spPr>
          <a:xfrm>
            <a:off x="1574075" y="3053800"/>
            <a:ext cx="42069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r1 نسبة الفائدة الاسمية عن الفترة الأولى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89f5a8beb4_0_197"/>
          <p:cNvSpPr/>
          <p:nvPr/>
        </p:nvSpPr>
        <p:spPr>
          <a:xfrm>
            <a:off x="1574075" y="3872950"/>
            <a:ext cx="42069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r2 نسبة الفائدة الاسمية عن الفترة الثانية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89f5a8beb4_0_197"/>
          <p:cNvSpPr/>
          <p:nvPr/>
        </p:nvSpPr>
        <p:spPr>
          <a:xfrm>
            <a:off x="1574075" y="4692100"/>
            <a:ext cx="42069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r3 نسبة الفائدة الاسمية عن الفترة الثالثة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89f5a8beb4_0_197"/>
          <p:cNvSpPr/>
          <p:nvPr/>
        </p:nvSpPr>
        <p:spPr>
          <a:xfrm>
            <a:off x="6451025" y="4429926"/>
            <a:ext cx="43575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FV القيمة المستقبلية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89f5a8beb4_0_197"/>
          <p:cNvSpPr/>
          <p:nvPr/>
        </p:nvSpPr>
        <p:spPr>
          <a:xfrm>
            <a:off x="6451180" y="3344238"/>
            <a:ext cx="43572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PV القيمة الحالية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9f5a8beb4_0_6"/>
          <p:cNvSpPr txBox="1">
            <a:spLocks noGrp="1"/>
          </p:cNvSpPr>
          <p:nvPr>
            <p:ph type="title"/>
          </p:nvPr>
        </p:nvSpPr>
        <p:spPr>
          <a:xfrm>
            <a:off x="1076446" y="389346"/>
            <a:ext cx="1062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314" name="Google Shape;314;g89f5a8beb4_0_6"/>
          <p:cNvSpPr txBox="1">
            <a:spLocks noGrp="1"/>
          </p:cNvSpPr>
          <p:nvPr>
            <p:ph type="body" idx="1"/>
          </p:nvPr>
        </p:nvSpPr>
        <p:spPr>
          <a:xfrm>
            <a:off x="515273" y="1569546"/>
            <a:ext cx="111615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2800"/>
              <a:t>مثال</a:t>
            </a:r>
            <a:endParaRPr sz="2800"/>
          </a:p>
        </p:txBody>
      </p:sp>
      <p:sp>
        <p:nvSpPr>
          <p:cNvPr id="315" name="Google Shape;315;g89f5a8beb4_0_6"/>
          <p:cNvSpPr txBox="1">
            <a:spLocks noGrp="1"/>
          </p:cNvSpPr>
          <p:nvPr>
            <p:ph type="body" idx="2"/>
          </p:nvPr>
        </p:nvSpPr>
        <p:spPr>
          <a:xfrm>
            <a:off x="288275" y="1692201"/>
            <a:ext cx="1116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457200" lvl="0" indent="-2286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900" dirty="0">
                <a:solidFill>
                  <a:srgbClr val="000000"/>
                </a:solidFill>
                <a:latin typeface="David"/>
                <a:ea typeface="David"/>
                <a:cs typeface="David"/>
                <a:sym typeface="David"/>
              </a:rPr>
              <a:t>    </a:t>
            </a:r>
            <a:r>
              <a:rPr lang="iw-IL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iw-IL" sz="2900" dirty="0">
                <a:solidFill>
                  <a:srgbClr val="000000"/>
                </a:solidFill>
              </a:rPr>
              <a:t>يودع شخص ما مبلغ 4000 شيكل لمدة 3 سنوات بفائدة 3% في السنة الأولى و 2%   </a:t>
            </a:r>
            <a:endParaRPr sz="2900" dirty="0">
              <a:solidFill>
                <a:srgbClr val="000000"/>
              </a:solidFill>
            </a:endParaRPr>
          </a:p>
          <a:p>
            <a:pPr marL="0" marR="457200" lvl="0" indent="-22860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2900" dirty="0">
                <a:solidFill>
                  <a:srgbClr val="000000"/>
                </a:solidFill>
              </a:rPr>
              <a:t>       في السنة الثانية و 4% في السنة الثالثة. ما هي القيمة المستقبلية؟ </a:t>
            </a:r>
            <a:endParaRPr sz="2900" dirty="0">
              <a:solidFill>
                <a:srgbClr val="000000"/>
              </a:solidFill>
            </a:endParaRPr>
          </a:p>
          <a:p>
            <a:pPr marL="228600" lvl="0" indent="-228600" algn="r" rtl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900" dirty="0">
              <a:solidFill>
                <a:schemeClr val="lt1"/>
              </a:solidFill>
            </a:endParaRPr>
          </a:p>
        </p:txBody>
      </p:sp>
      <p:sp>
        <p:nvSpPr>
          <p:cNvPr id="316" name="Google Shape;316;g89f5a8beb4_0_6"/>
          <p:cNvSpPr/>
          <p:nvPr/>
        </p:nvSpPr>
        <p:spPr>
          <a:xfrm>
            <a:off x="12279398" y="0"/>
            <a:ext cx="22776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מחקו שקופית זו בסיום הכנת המצגת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89f5a8beb4_0_6"/>
          <p:cNvSpPr/>
          <p:nvPr/>
        </p:nvSpPr>
        <p:spPr>
          <a:xfrm>
            <a:off x="9255561" y="3615892"/>
            <a:ext cx="22776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المعطيات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89f5a8beb4_0_6"/>
          <p:cNvSpPr/>
          <p:nvPr/>
        </p:nvSpPr>
        <p:spPr>
          <a:xfrm>
            <a:off x="6942636" y="3694192"/>
            <a:ext cx="1710300" cy="6417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PV = 4000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89f5a8beb4_0_6"/>
          <p:cNvSpPr/>
          <p:nvPr/>
        </p:nvSpPr>
        <p:spPr>
          <a:xfrm>
            <a:off x="6942636" y="6034184"/>
            <a:ext cx="1710300" cy="6417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r3 = 0.04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89f5a8beb4_0_6"/>
          <p:cNvSpPr/>
          <p:nvPr/>
        </p:nvSpPr>
        <p:spPr>
          <a:xfrm>
            <a:off x="6942636" y="5239568"/>
            <a:ext cx="1710300" cy="6417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r2 = 0.02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89f5a8beb4_0_6"/>
          <p:cNvSpPr/>
          <p:nvPr/>
        </p:nvSpPr>
        <p:spPr>
          <a:xfrm>
            <a:off x="6942636" y="4444951"/>
            <a:ext cx="1710300" cy="6417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r1 = 0.03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89f5a8beb4_0_6"/>
          <p:cNvSpPr/>
          <p:nvPr/>
        </p:nvSpPr>
        <p:spPr>
          <a:xfrm>
            <a:off x="288275" y="3708699"/>
            <a:ext cx="6448500" cy="29142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 dirty="0">
                <a:solidFill>
                  <a:schemeClr val="lt1"/>
                </a:solidFill>
              </a:rPr>
              <a:t>FV = PV*(1+r1)*(1+r2)*(1+r3)</a:t>
            </a:r>
            <a:endParaRPr sz="3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 dirty="0">
                <a:solidFill>
                  <a:schemeClr val="lt1"/>
                </a:solidFill>
              </a:rPr>
              <a:t>FV = 4000*(1.03)*(1.02)*(1.04)</a:t>
            </a:r>
            <a:endParaRPr sz="3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 dirty="0">
                <a:solidFill>
                  <a:schemeClr val="lt1"/>
                </a:solidFill>
              </a:rPr>
              <a:t>FV = 4370.50</a:t>
            </a:r>
            <a:endParaRPr sz="32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89f5a8beb4_0_30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328" name="Google Shape;328;g89f5a8beb4_0_30"/>
          <p:cNvSpPr txBox="1">
            <a:spLocks noGrp="1"/>
          </p:cNvSpPr>
          <p:nvPr>
            <p:ph type="body" idx="1"/>
          </p:nvPr>
        </p:nvSpPr>
        <p:spPr>
          <a:xfrm>
            <a:off x="1026926" y="1025601"/>
            <a:ext cx="98025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6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/>
              <a:t>7.2.2 حساب القيمة المستقبلية FV لسلسلة دفعات</a:t>
            </a:r>
            <a:endParaRPr/>
          </a:p>
        </p:txBody>
      </p:sp>
      <p:sp>
        <p:nvSpPr>
          <p:cNvPr id="329" name="Google Shape;329;g89f5a8beb4_0_30"/>
          <p:cNvSpPr txBox="1">
            <a:spLocks noGrp="1"/>
          </p:cNvSpPr>
          <p:nvPr>
            <p:ph type="body" idx="2"/>
          </p:nvPr>
        </p:nvSpPr>
        <p:spPr>
          <a:xfrm>
            <a:off x="1026925" y="1710450"/>
            <a:ext cx="102921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30" name="Google Shape;330;g89f5a8beb4_0_30"/>
          <p:cNvSpPr/>
          <p:nvPr/>
        </p:nvSpPr>
        <p:spPr>
          <a:xfrm>
            <a:off x="12313717" y="1533283"/>
            <a:ext cx="25317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את השקופית הזו תוכלו לשכפל, על מנת ליצור שקופיות נוספות הזהות לה – אליהן תוכלו להכניס את התכנים.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כדי לשכפל אותה, לחצו עליה 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קליק ימיני 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בתפריט השקופיות בצד ובחרו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שכפל שקופית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או 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Duplicate Slide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(מחקו ריבוע זה לאחר הקריאה)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89f5a8beb4_0_30"/>
          <p:cNvSpPr/>
          <p:nvPr/>
        </p:nvSpPr>
        <p:spPr>
          <a:xfrm>
            <a:off x="12300270" y="0"/>
            <a:ext cx="2558700" cy="14388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פריסה 3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(הפריסות שונות זו מזו במיקום תיבות הטקסט וגרפיקת הרקע,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ותוכלו לגוון ביניהן)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89f5a8beb4_0_30"/>
          <p:cNvSpPr/>
          <p:nvPr/>
        </p:nvSpPr>
        <p:spPr>
          <a:xfrm>
            <a:off x="588350" y="2933525"/>
            <a:ext cx="4387500" cy="20220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FV = PMT*  </a:t>
            </a:r>
            <a:r>
              <a:rPr lang="iw-IL" sz="3200" u="sng">
                <a:solidFill>
                  <a:schemeClr val="lt1"/>
                </a:solidFill>
              </a:rPr>
              <a:t>(1+r)^t-1</a:t>
            </a:r>
            <a:r>
              <a:rPr lang="iw-IL" sz="3200">
                <a:solidFill>
                  <a:schemeClr val="lt1"/>
                </a:solidFill>
              </a:rPr>
              <a:t> 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                        r      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333" name="Google Shape;333;g89f5a8beb4_0_30"/>
          <p:cNvSpPr/>
          <p:nvPr/>
        </p:nvSpPr>
        <p:spPr>
          <a:xfrm>
            <a:off x="5170100" y="1965650"/>
            <a:ext cx="56592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FV القيمة المستقبلية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89f5a8beb4_0_30"/>
          <p:cNvSpPr/>
          <p:nvPr/>
        </p:nvSpPr>
        <p:spPr>
          <a:xfrm>
            <a:off x="5170100" y="2962263"/>
            <a:ext cx="56592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PMT قيمة الدفعة الواحدة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89f5a8beb4_0_30"/>
          <p:cNvSpPr/>
          <p:nvPr/>
        </p:nvSpPr>
        <p:spPr>
          <a:xfrm>
            <a:off x="5170100" y="3958900"/>
            <a:ext cx="56592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r نسبة الفائدة الاسمية عن الفترة الواحدة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89f5a8beb4_0_30"/>
          <p:cNvSpPr/>
          <p:nvPr/>
        </p:nvSpPr>
        <p:spPr>
          <a:xfrm>
            <a:off x="5170100" y="4955525"/>
            <a:ext cx="56592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 عدد مرات احتساب الفائدة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89f5a8beb4_0_30"/>
          <p:cNvSpPr/>
          <p:nvPr/>
        </p:nvSpPr>
        <p:spPr>
          <a:xfrm>
            <a:off x="2832850" y="3584525"/>
            <a:ext cx="73500" cy="720000"/>
          </a:xfrm>
          <a:prstGeom prst="leftBracket">
            <a:avLst>
              <a:gd name="adj" fmla="val 8333"/>
            </a:avLst>
          </a:prstGeom>
          <a:solidFill>
            <a:srgbClr val="12B4BC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89f5a8beb4_0_30"/>
          <p:cNvSpPr/>
          <p:nvPr/>
        </p:nvSpPr>
        <p:spPr>
          <a:xfrm>
            <a:off x="4608225" y="3584525"/>
            <a:ext cx="73500" cy="720000"/>
          </a:xfrm>
          <a:prstGeom prst="rightBracket">
            <a:avLst>
              <a:gd name="adj" fmla="val 8333"/>
            </a:avLst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89f5a8beb4_0_49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344" name="Google Shape;344;g89f5a8beb4_0_49"/>
          <p:cNvSpPr txBox="1">
            <a:spLocks noGrp="1"/>
          </p:cNvSpPr>
          <p:nvPr>
            <p:ph type="body" idx="1"/>
          </p:nvPr>
        </p:nvSpPr>
        <p:spPr>
          <a:xfrm>
            <a:off x="1026926" y="1025601"/>
            <a:ext cx="98025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6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/>
              <a:t>7.2.2 حساب القيمة المستقبلية FV لسلسلة دفعات</a:t>
            </a:r>
            <a:endParaRPr/>
          </a:p>
        </p:txBody>
      </p:sp>
      <p:sp>
        <p:nvSpPr>
          <p:cNvPr id="345" name="Google Shape;345;g89f5a8beb4_0_49"/>
          <p:cNvSpPr txBox="1">
            <a:spLocks noGrp="1"/>
          </p:cNvSpPr>
          <p:nvPr>
            <p:ph type="body" idx="2"/>
          </p:nvPr>
        </p:nvSpPr>
        <p:spPr>
          <a:xfrm>
            <a:off x="1026925" y="1710450"/>
            <a:ext cx="102921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46" name="Google Shape;346;g89f5a8beb4_0_49"/>
          <p:cNvSpPr/>
          <p:nvPr/>
        </p:nvSpPr>
        <p:spPr>
          <a:xfrm>
            <a:off x="12313717" y="1533283"/>
            <a:ext cx="25317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את השקופית הזו תוכלו לשכפל, על מנת ליצור שקופיות נוספות הזהות לה – אליהן תוכלו להכניס את התכנים.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כדי לשכפל אותה, לחצו עליה 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קליק ימיני 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בתפריט השקופיות בצד ובחרו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שכפל שקופית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או 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Duplicate Slide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(מחקו ריבוע זה לאחר הקריאה)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89f5a8beb4_0_49"/>
          <p:cNvSpPr/>
          <p:nvPr/>
        </p:nvSpPr>
        <p:spPr>
          <a:xfrm>
            <a:off x="12300270" y="0"/>
            <a:ext cx="2558700" cy="14388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פריסה 3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(הפריסות שונות זו מזו במיקום תיבות הטקסט וגרפיקת הרקע,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ותוכלו לגוון ביניהן)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89f5a8beb4_0_49"/>
          <p:cNvSpPr/>
          <p:nvPr/>
        </p:nvSpPr>
        <p:spPr>
          <a:xfrm>
            <a:off x="8714900" y="2402788"/>
            <a:ext cx="2114400" cy="10254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ملاحظة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349" name="Google Shape;349;g89f5a8beb4_0_49"/>
          <p:cNvSpPr/>
          <p:nvPr/>
        </p:nvSpPr>
        <p:spPr>
          <a:xfrm>
            <a:off x="2283500" y="2402800"/>
            <a:ext cx="56592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مبالغ</a:t>
            </a:r>
            <a:r>
              <a:rPr lang="iw-IL" i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400">
                <a:solidFill>
                  <a:schemeClr val="lt1"/>
                </a:solidFill>
              </a:rPr>
              <a:t>الدفع</a:t>
            </a:r>
            <a:r>
              <a:rPr lang="iw-IL" i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400">
                <a:solidFill>
                  <a:schemeClr val="lt1"/>
                </a:solidFill>
              </a:rPr>
              <a:t>متساوية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89f5a8beb4_0_49"/>
          <p:cNvSpPr/>
          <p:nvPr/>
        </p:nvSpPr>
        <p:spPr>
          <a:xfrm>
            <a:off x="2283500" y="3650100"/>
            <a:ext cx="56592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الفارق الزمني بين الدفعة والدفعة متساوي وثابت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89f5a8beb4_0_64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356" name="Google Shape;356;g89f5a8beb4_0_64"/>
          <p:cNvSpPr txBox="1">
            <a:spLocks noGrp="1"/>
          </p:cNvSpPr>
          <p:nvPr>
            <p:ph type="body" idx="1"/>
          </p:nvPr>
        </p:nvSpPr>
        <p:spPr>
          <a:xfrm>
            <a:off x="1026926" y="1025601"/>
            <a:ext cx="98025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6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/>
              <a:t>7.2.2 حساب القيمة المستقبلية FV لسلسلة دفعات</a:t>
            </a:r>
            <a:endParaRPr/>
          </a:p>
        </p:txBody>
      </p:sp>
      <p:sp>
        <p:nvSpPr>
          <p:cNvPr id="357" name="Google Shape;357;g89f5a8beb4_0_64"/>
          <p:cNvSpPr txBox="1">
            <a:spLocks noGrp="1"/>
          </p:cNvSpPr>
          <p:nvPr>
            <p:ph type="body" idx="2"/>
          </p:nvPr>
        </p:nvSpPr>
        <p:spPr>
          <a:xfrm>
            <a:off x="1026925" y="1457000"/>
            <a:ext cx="10659900" cy="44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w-IL" sz="23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كجزء من خطة ادخار ( توفير ) مدتها 10 أشهر ، يُقترح إيداع مبلغ 250 شيكل ، 10 مرات على التوالي وبشكل منتظم) وديعة في نهاية كل شهر. نسبة الفائدة الاسمية الشهرية هي 5% ما مقدار الأموال التي سيوفرها المدخرون في نهاية 10 أشهر؟</a:t>
            </a:r>
            <a:endParaRPr sz="3300"/>
          </a:p>
        </p:txBody>
      </p:sp>
      <p:sp>
        <p:nvSpPr>
          <p:cNvPr id="358" name="Google Shape;358;g89f5a8beb4_0_64"/>
          <p:cNvSpPr/>
          <p:nvPr/>
        </p:nvSpPr>
        <p:spPr>
          <a:xfrm>
            <a:off x="12313717" y="1533283"/>
            <a:ext cx="25317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את השקופית הזו תוכלו לשכפל, על מנת ליצור שקופיות נוספות הזהות לה – אליהן תוכלו להכניס את התכנים.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כדי לשכפל אותה, לחצו עליה 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קליק ימיני 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בתפריט השקופיות בצד ובחרו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שכפל שקופית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או 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Duplicate Slide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(מחקו ריבוע זה לאחר הקריאה)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89f5a8beb4_0_64"/>
          <p:cNvSpPr/>
          <p:nvPr/>
        </p:nvSpPr>
        <p:spPr>
          <a:xfrm>
            <a:off x="12300270" y="0"/>
            <a:ext cx="2558700" cy="14388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פריסה 3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(הפריסות שונות זו מזו במיקום תיבות הטקסט וגרפיקת הרקע,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ותוכלו לגוון ביניהן)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89f5a8beb4_0_64"/>
          <p:cNvSpPr/>
          <p:nvPr/>
        </p:nvSpPr>
        <p:spPr>
          <a:xfrm>
            <a:off x="588350" y="2933525"/>
            <a:ext cx="4387500" cy="14388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FV = PMT*  </a:t>
            </a:r>
            <a:r>
              <a:rPr lang="iw-IL" sz="3200" u="sng">
                <a:solidFill>
                  <a:schemeClr val="lt1"/>
                </a:solidFill>
              </a:rPr>
              <a:t>(1+r)^t-1</a:t>
            </a:r>
            <a:r>
              <a:rPr lang="iw-IL" sz="3200">
                <a:solidFill>
                  <a:schemeClr val="lt1"/>
                </a:solidFill>
              </a:rPr>
              <a:t> 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                        r      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361" name="Google Shape;361;g89f5a8beb4_0_64"/>
          <p:cNvSpPr/>
          <p:nvPr/>
        </p:nvSpPr>
        <p:spPr>
          <a:xfrm>
            <a:off x="6129200" y="2962275"/>
            <a:ext cx="47001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PMT = 250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89f5a8beb4_0_64"/>
          <p:cNvSpPr/>
          <p:nvPr/>
        </p:nvSpPr>
        <p:spPr>
          <a:xfrm>
            <a:off x="6129200" y="3958900"/>
            <a:ext cx="47001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r  =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89f5a8beb4_0_64"/>
          <p:cNvSpPr/>
          <p:nvPr/>
        </p:nvSpPr>
        <p:spPr>
          <a:xfrm>
            <a:off x="6129200" y="4955525"/>
            <a:ext cx="47001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iw-IL" sz="2400">
                <a:solidFill>
                  <a:schemeClr val="lt1"/>
                </a:solidFill>
              </a:rPr>
              <a:t> =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89f5a8beb4_0_64"/>
          <p:cNvSpPr/>
          <p:nvPr/>
        </p:nvSpPr>
        <p:spPr>
          <a:xfrm>
            <a:off x="2943175" y="4875275"/>
            <a:ext cx="73500" cy="720000"/>
          </a:xfrm>
          <a:prstGeom prst="leftBracket">
            <a:avLst>
              <a:gd name="adj" fmla="val 8333"/>
            </a:avLst>
          </a:prstGeom>
          <a:solidFill>
            <a:srgbClr val="12B4BC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89f5a8beb4_0_64"/>
          <p:cNvSpPr/>
          <p:nvPr/>
        </p:nvSpPr>
        <p:spPr>
          <a:xfrm>
            <a:off x="4608200" y="3292925"/>
            <a:ext cx="73500" cy="720000"/>
          </a:xfrm>
          <a:prstGeom prst="rightBracket">
            <a:avLst>
              <a:gd name="adj" fmla="val 8333"/>
            </a:avLst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89f5a8beb4_0_64"/>
          <p:cNvSpPr/>
          <p:nvPr/>
        </p:nvSpPr>
        <p:spPr>
          <a:xfrm>
            <a:off x="588350" y="4596125"/>
            <a:ext cx="4700100" cy="21516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700">
                <a:solidFill>
                  <a:schemeClr val="lt1"/>
                </a:solidFill>
              </a:rPr>
              <a:t>FV = PMT*  </a:t>
            </a:r>
            <a:r>
              <a:rPr lang="iw-IL" sz="2700" u="sng">
                <a:solidFill>
                  <a:schemeClr val="lt1"/>
                </a:solidFill>
              </a:rPr>
              <a:t>(1+0.05)^10-1</a:t>
            </a:r>
            <a:r>
              <a:rPr lang="iw-IL" sz="2700">
                <a:solidFill>
                  <a:schemeClr val="lt1"/>
                </a:solidFill>
              </a:rPr>
              <a:t> </a:t>
            </a:r>
            <a:endParaRPr sz="27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700">
                <a:solidFill>
                  <a:schemeClr val="lt1"/>
                </a:solidFill>
              </a:rPr>
              <a:t>                              0.05 </a:t>
            </a:r>
            <a:endParaRPr sz="27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700">
                <a:solidFill>
                  <a:schemeClr val="lt1"/>
                </a:solidFill>
              </a:rPr>
              <a:t>FV = 3144.47</a:t>
            </a:r>
            <a:endParaRPr sz="27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700">
                <a:solidFill>
                  <a:schemeClr val="lt1"/>
                </a:solidFill>
              </a:rPr>
              <a:t>    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367" name="Google Shape;367;g89f5a8beb4_0_64"/>
          <p:cNvSpPr/>
          <p:nvPr/>
        </p:nvSpPr>
        <p:spPr>
          <a:xfrm>
            <a:off x="2943175" y="3292925"/>
            <a:ext cx="73500" cy="720000"/>
          </a:xfrm>
          <a:prstGeom prst="leftBracket">
            <a:avLst>
              <a:gd name="adj" fmla="val 8333"/>
            </a:avLst>
          </a:prstGeom>
          <a:solidFill>
            <a:srgbClr val="12B4BC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89f5a8beb4_0_64"/>
          <p:cNvSpPr/>
          <p:nvPr/>
        </p:nvSpPr>
        <p:spPr>
          <a:xfrm>
            <a:off x="2520275" y="4875275"/>
            <a:ext cx="73500" cy="720000"/>
          </a:xfrm>
          <a:prstGeom prst="leftBracket">
            <a:avLst>
              <a:gd name="adj" fmla="val 8333"/>
            </a:avLst>
          </a:prstGeom>
          <a:solidFill>
            <a:srgbClr val="12B4BC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89f5a8beb4_0_64"/>
          <p:cNvSpPr/>
          <p:nvPr/>
        </p:nvSpPr>
        <p:spPr>
          <a:xfrm>
            <a:off x="4773625" y="4955525"/>
            <a:ext cx="73500" cy="720000"/>
          </a:xfrm>
          <a:prstGeom prst="rightBracket">
            <a:avLst>
              <a:gd name="adj" fmla="val 8333"/>
            </a:avLst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iw-IL" dirty="0"/>
              <a:t>(7.2 القيمة المستقبلية FV )</a:t>
            </a:r>
            <a:endParaRPr dirty="0"/>
          </a:p>
        </p:txBody>
      </p:sp>
      <p:sp>
        <p:nvSpPr>
          <p:cNvPr id="154" name="Google Shape;154;p2"/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342934" lvl="0" indent="-342934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 dirty="0"/>
              <a:t>(ادارة واقتصاد 70% -تمويل- )</a:t>
            </a:r>
            <a:endParaRPr dirty="0"/>
          </a:p>
        </p:txBody>
      </p:sp>
      <p:sp>
        <p:nvSpPr>
          <p:cNvPr id="155" name="Google Shape;155;p2"/>
          <p:cNvSpPr txBox="1">
            <a:spLocks noGrp="1"/>
          </p:cNvSpPr>
          <p:nvPr>
            <p:ph type="body" idx="2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/>
              <a:t>שם המורה:عزالدين اشتية</a:t>
            </a: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שקופית זו היא חובה</a:t>
            </a:r>
            <a:endParaRPr sz="1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12279398" y="1450917"/>
            <a:ext cx="2277745" cy="3631445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יש לכתוב את שם השיעור, המקצוע ושם המורה בשפה </a:t>
            </a:r>
            <a:r>
              <a:rPr lang="iw-IL" sz="1800" b="1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הערבית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(ניתן להוסיף את הטקסט גם בשפה העברית אם תעדיפו)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(אין צורך להשאיר את הכיתובים "שם השיעור" , "המקצוע", מחקו אותם וכתבו רק את הפרטים עצמם). 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89f5a8beb4_0_83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375" name="Google Shape;375;g89f5a8beb4_0_83"/>
          <p:cNvSpPr txBox="1">
            <a:spLocks noGrp="1"/>
          </p:cNvSpPr>
          <p:nvPr>
            <p:ph type="body" idx="1"/>
          </p:nvPr>
        </p:nvSpPr>
        <p:spPr>
          <a:xfrm>
            <a:off x="621725" y="1025600"/>
            <a:ext cx="106971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6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 sz="2700"/>
              <a:t>7.2.2 حساب القيمة المستقبلية FV لسلسلة دفعات بواسطة معامل القيمة المستقبلية מעעס</a:t>
            </a:r>
            <a:endParaRPr sz="2700"/>
          </a:p>
        </p:txBody>
      </p:sp>
      <p:sp>
        <p:nvSpPr>
          <p:cNvPr id="376" name="Google Shape;376;g89f5a8beb4_0_83"/>
          <p:cNvSpPr txBox="1">
            <a:spLocks noGrp="1"/>
          </p:cNvSpPr>
          <p:nvPr>
            <p:ph type="body" idx="2"/>
          </p:nvPr>
        </p:nvSpPr>
        <p:spPr>
          <a:xfrm>
            <a:off x="1026925" y="1710450"/>
            <a:ext cx="102921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77" name="Google Shape;377;g89f5a8beb4_0_83"/>
          <p:cNvSpPr/>
          <p:nvPr/>
        </p:nvSpPr>
        <p:spPr>
          <a:xfrm>
            <a:off x="12313717" y="1533283"/>
            <a:ext cx="25317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את השקופית הזו תוכלו לשכפל, על מנת ליצור שקופיות נוספות הזהות לה – אליהן תוכלו להכניס את התכנים.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כדי לשכפל אותה, לחצו עליה 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קליק ימיני 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בתפריט השקופיות בצד ובחרו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שכפל שקופית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או 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Duplicate Slide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(מחקו ריבוע זה לאחר הקריאה)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89f5a8beb4_0_83"/>
          <p:cNvSpPr/>
          <p:nvPr/>
        </p:nvSpPr>
        <p:spPr>
          <a:xfrm>
            <a:off x="12300270" y="0"/>
            <a:ext cx="2558700" cy="14388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פריסה 3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(הפריסות שונות זו מזו במיקום תיבות הטקסט וגרפיקת הרקע,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ותוכלו לגוון ביניהן)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89f5a8beb4_0_83"/>
          <p:cNvSpPr/>
          <p:nvPr/>
        </p:nvSpPr>
        <p:spPr>
          <a:xfrm>
            <a:off x="8714900" y="2402788"/>
            <a:ext cx="2114400" cy="10254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ملاحظة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380" name="Google Shape;380;g89f5a8beb4_0_83"/>
          <p:cNvSpPr/>
          <p:nvPr/>
        </p:nvSpPr>
        <p:spPr>
          <a:xfrm>
            <a:off x="1161950" y="2402800"/>
            <a:ext cx="7013100" cy="1773900"/>
          </a:xfrm>
          <a:prstGeom prst="flowChartAlternateProcess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w-IL" sz="3100">
                <a:solidFill>
                  <a:schemeClr val="lt1"/>
                </a:solidFill>
              </a:rPr>
              <a:t>يمكن حساب القيمة الحالية لسلسلة الدفعات P/PMT باستخدام جدول القيمة المستقبلية التسلسلية (מעעס)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89f5a8beb4_0_83"/>
          <p:cNvSpPr/>
          <p:nvPr/>
        </p:nvSpPr>
        <p:spPr>
          <a:xfrm>
            <a:off x="1026925" y="4756200"/>
            <a:ext cx="7013100" cy="1025400"/>
          </a:xfrm>
          <a:prstGeom prst="flowChartAlternateProcess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w-IL" sz="3100">
                <a:solidFill>
                  <a:schemeClr val="lt1"/>
                </a:solidFill>
              </a:rPr>
              <a:t>FV = PMT * (מעעס)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9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9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Arial"/>
              <a:buNone/>
            </a:pPr>
            <a:r>
              <a:rPr lang="iw-IL"/>
              <a:t>שם הסרט והקרדיט</a:t>
            </a:r>
            <a:endParaRPr/>
          </a:p>
        </p:txBody>
      </p:sp>
      <p:sp>
        <p:nvSpPr>
          <p:cNvPr id="388" name="Google Shape;388;p9"/>
          <p:cNvSpPr/>
          <p:nvPr/>
        </p:nvSpPr>
        <p:spPr>
          <a:xfrm>
            <a:off x="12279398" y="30480"/>
            <a:ext cx="2884402" cy="230886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אם ברצונכם לשלב סרטוני יוטיוב במצגות שלכם, תוכלו לעשות זאת בקלות.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צפו בסרטון הבא: </a:t>
            </a:r>
            <a:br>
              <a:rPr lang="iw-IL" sz="18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iw-IL" sz="18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https://youtu.be/vQvplI6u0O0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9"/>
          <p:cNvSpPr/>
          <p:nvPr/>
        </p:nvSpPr>
        <p:spPr>
          <a:xfrm>
            <a:off x="12279398" y="2440073"/>
            <a:ext cx="2884402" cy="230886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אם ברצונכם לשלב סרטון יוטיוב 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החל מרגע מדויק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תוכלו לעשות זאת בקלות.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צפו בסרטון הבא: </a:t>
            </a:r>
            <a:br>
              <a:rPr lang="iw-IL" sz="18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iw-IL" sz="18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https://youtu.be/Nan3NqupCUM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9"/>
          <p:cNvSpPr/>
          <p:nvPr/>
        </p:nvSpPr>
        <p:spPr>
          <a:xfrm>
            <a:off x="12279398" y="4849666"/>
            <a:ext cx="2884402" cy="1993094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שימו לב 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חל איסור להוריד סרטונים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מ-Youtube או אתרי וידאו אחרים, ניתן להציגם רק באמצעות הטמעה.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w-IL"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(אם אין לכם צורך בשקופית זו, </a:t>
            </a:r>
            <a:br>
              <a:rPr lang="iw-IL"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מחקו אותה)</a:t>
            </a:r>
            <a:endParaRPr sz="16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0475"/>
            <a:ext cx="12191999" cy="67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9f5a8beb4_0_95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397" name="Google Shape;397;g89f5a8beb4_0_95"/>
          <p:cNvSpPr txBox="1">
            <a:spLocks noGrp="1"/>
          </p:cNvSpPr>
          <p:nvPr>
            <p:ph type="body" idx="1"/>
          </p:nvPr>
        </p:nvSpPr>
        <p:spPr>
          <a:xfrm>
            <a:off x="869375" y="1025600"/>
            <a:ext cx="107250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6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 sz="2700"/>
              <a:t>7.2.2 حساب القيمة المستقبلية FV لسلسلة دفعات بواسطة معامل القيمة المستقبلية מעעס</a:t>
            </a:r>
            <a:endParaRPr sz="2700"/>
          </a:p>
        </p:txBody>
      </p:sp>
      <p:sp>
        <p:nvSpPr>
          <p:cNvPr id="398" name="Google Shape;398;g89f5a8beb4_0_95"/>
          <p:cNvSpPr txBox="1">
            <a:spLocks noGrp="1"/>
          </p:cNvSpPr>
          <p:nvPr>
            <p:ph type="body" idx="2"/>
          </p:nvPr>
        </p:nvSpPr>
        <p:spPr>
          <a:xfrm>
            <a:off x="1026925" y="1710450"/>
            <a:ext cx="102921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99" name="Google Shape;399;g89f5a8beb4_0_95"/>
          <p:cNvSpPr/>
          <p:nvPr/>
        </p:nvSpPr>
        <p:spPr>
          <a:xfrm>
            <a:off x="12313717" y="1533283"/>
            <a:ext cx="25317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את השקופית הזו תוכלו לשכפל, על מנת ליצור שקופיות נוספות הזהות לה – אליהן תוכלו להכניס את התכנים.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כדי לשכפל אותה, לחצו עליה 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קליק ימיני 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בתפריט השקופיות בצד ובחרו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שכפל שקופית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או 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Duplicate Slide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(מחקו ריבוע זה לאחר הקריאה)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89f5a8beb4_0_95"/>
          <p:cNvSpPr/>
          <p:nvPr/>
        </p:nvSpPr>
        <p:spPr>
          <a:xfrm>
            <a:off x="12300270" y="0"/>
            <a:ext cx="2558700" cy="14388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פריסה 3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(הפריסות שונות זו מזו במיקום תיבות הטקסט וגרפיקת הרקע,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ותוכלו לגוון ביניהן)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89f5a8beb4_0_95"/>
          <p:cNvSpPr/>
          <p:nvPr/>
        </p:nvSpPr>
        <p:spPr>
          <a:xfrm>
            <a:off x="8714900" y="2402788"/>
            <a:ext cx="2114400" cy="10254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ملاحظة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402" name="Google Shape;402;g89f5a8beb4_0_95"/>
          <p:cNvSpPr/>
          <p:nvPr/>
        </p:nvSpPr>
        <p:spPr>
          <a:xfrm>
            <a:off x="1161950" y="2402800"/>
            <a:ext cx="7013100" cy="1773900"/>
          </a:xfrm>
          <a:prstGeom prst="flowChartAlternateProcess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w-IL" sz="3100">
                <a:solidFill>
                  <a:schemeClr val="lt1"/>
                </a:solidFill>
              </a:rPr>
              <a:t>يتضمن الجدول מעעס المعاملات على أساس نسبة الفائدة r وعدد الفترات 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89f5a8beb4_0_95"/>
          <p:cNvSpPr/>
          <p:nvPr/>
        </p:nvSpPr>
        <p:spPr>
          <a:xfrm>
            <a:off x="1026925" y="4756200"/>
            <a:ext cx="7013100" cy="1025400"/>
          </a:xfrm>
          <a:prstGeom prst="flowChartAlternateProcess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w-IL" sz="3100">
                <a:solidFill>
                  <a:schemeClr val="lt1"/>
                </a:solidFill>
              </a:rPr>
              <a:t>FV = PMT * (מעעס)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89f5a8beb4_0_179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409" name="Google Shape;409;g89f5a8beb4_0_179"/>
          <p:cNvSpPr txBox="1">
            <a:spLocks noGrp="1"/>
          </p:cNvSpPr>
          <p:nvPr>
            <p:ph type="body" idx="1"/>
          </p:nvPr>
        </p:nvSpPr>
        <p:spPr>
          <a:xfrm>
            <a:off x="1026926" y="1025601"/>
            <a:ext cx="98025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6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/>
              <a:t>حساب القيمة المستقبلية FV لسلسلة دفعات</a:t>
            </a:r>
            <a:endParaRPr/>
          </a:p>
        </p:txBody>
      </p:sp>
      <p:sp>
        <p:nvSpPr>
          <p:cNvPr id="410" name="Google Shape;410;g89f5a8beb4_0_179"/>
          <p:cNvSpPr txBox="1">
            <a:spLocks noGrp="1"/>
          </p:cNvSpPr>
          <p:nvPr>
            <p:ph type="body" idx="2"/>
          </p:nvPr>
        </p:nvSpPr>
        <p:spPr>
          <a:xfrm>
            <a:off x="1026925" y="1457000"/>
            <a:ext cx="10659900" cy="44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w-IL" sz="23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كجزء من خطة ادخار ( توفير ) مدتها 10 أشهر ، يُقترح إيداع مبلغ 250 شيكل ، 10 مرات على التوالي وبشكل منتظم) وديعة في نهاية كل شهر. نسبة الفائدة الاسمية الشهرية هي 5% ما مقدار الأموال التي سيوفرها المدخرون في نهاية 10 أشهر؟</a:t>
            </a:r>
            <a:endParaRPr sz="3300"/>
          </a:p>
        </p:txBody>
      </p:sp>
      <p:sp>
        <p:nvSpPr>
          <p:cNvPr id="411" name="Google Shape;411;g89f5a8beb4_0_179"/>
          <p:cNvSpPr/>
          <p:nvPr/>
        </p:nvSpPr>
        <p:spPr>
          <a:xfrm>
            <a:off x="12313717" y="1533283"/>
            <a:ext cx="25317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את השקופית הזו תוכלו לשכפל, על מנת ליצור שקופיות נוספות הזהות לה – אליהן תוכלו להכניס את התכנים.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כדי לשכפל אותה, לחצו עליה 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קליק ימיני 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בתפריט השקופיות בצד ובחרו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שכפל שקופית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או 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Duplicate Slide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(מחקו ריבוע זה לאחר הקריאה)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89f5a8beb4_0_179"/>
          <p:cNvSpPr/>
          <p:nvPr/>
        </p:nvSpPr>
        <p:spPr>
          <a:xfrm>
            <a:off x="12300270" y="0"/>
            <a:ext cx="2558700" cy="14388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פריסה 3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(הפריסות שונות זו מזו במיקום תיבות הטקסט וגרפיקת הרקע,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ותוכלו לגוון ביניהן)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89f5a8beb4_0_179"/>
          <p:cNvSpPr/>
          <p:nvPr/>
        </p:nvSpPr>
        <p:spPr>
          <a:xfrm>
            <a:off x="588350" y="2933525"/>
            <a:ext cx="4387500" cy="14388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FV = PMT*  </a:t>
            </a:r>
            <a:r>
              <a:rPr lang="iw-IL" sz="3200" u="sng">
                <a:solidFill>
                  <a:schemeClr val="lt1"/>
                </a:solidFill>
              </a:rPr>
              <a:t>(1+r)^t-1</a:t>
            </a:r>
            <a:r>
              <a:rPr lang="iw-IL" sz="3200">
                <a:solidFill>
                  <a:schemeClr val="lt1"/>
                </a:solidFill>
              </a:rPr>
              <a:t> 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                        r      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414" name="Google Shape;414;g89f5a8beb4_0_179"/>
          <p:cNvSpPr/>
          <p:nvPr/>
        </p:nvSpPr>
        <p:spPr>
          <a:xfrm>
            <a:off x="6129200" y="2962275"/>
            <a:ext cx="47001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PMT = 250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89f5a8beb4_0_179"/>
          <p:cNvSpPr/>
          <p:nvPr/>
        </p:nvSpPr>
        <p:spPr>
          <a:xfrm>
            <a:off x="6129200" y="3958900"/>
            <a:ext cx="47001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r  =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89f5a8beb4_0_179"/>
          <p:cNvSpPr/>
          <p:nvPr/>
        </p:nvSpPr>
        <p:spPr>
          <a:xfrm>
            <a:off x="6129200" y="4955525"/>
            <a:ext cx="47001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iw-IL" sz="2400">
                <a:solidFill>
                  <a:schemeClr val="lt1"/>
                </a:solidFill>
              </a:rPr>
              <a:t> =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89f5a8beb4_0_179"/>
          <p:cNvSpPr/>
          <p:nvPr/>
        </p:nvSpPr>
        <p:spPr>
          <a:xfrm>
            <a:off x="2943175" y="4875275"/>
            <a:ext cx="73500" cy="720000"/>
          </a:xfrm>
          <a:prstGeom prst="leftBracket">
            <a:avLst>
              <a:gd name="adj" fmla="val 8333"/>
            </a:avLst>
          </a:prstGeom>
          <a:solidFill>
            <a:srgbClr val="12B4BC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g89f5a8beb4_0_179"/>
          <p:cNvSpPr/>
          <p:nvPr/>
        </p:nvSpPr>
        <p:spPr>
          <a:xfrm>
            <a:off x="4608200" y="3292925"/>
            <a:ext cx="73500" cy="720000"/>
          </a:xfrm>
          <a:prstGeom prst="rightBracket">
            <a:avLst>
              <a:gd name="adj" fmla="val 8333"/>
            </a:avLst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89f5a8beb4_0_179"/>
          <p:cNvSpPr/>
          <p:nvPr/>
        </p:nvSpPr>
        <p:spPr>
          <a:xfrm>
            <a:off x="588350" y="4596125"/>
            <a:ext cx="4700100" cy="21516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100">
                <a:solidFill>
                  <a:schemeClr val="lt1"/>
                </a:solidFill>
              </a:rPr>
              <a:t>FV = PMT * (מעעס)</a:t>
            </a:r>
            <a:endParaRPr sz="31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3100">
                <a:solidFill>
                  <a:schemeClr val="lt1"/>
                </a:solidFill>
              </a:rPr>
              <a:t>FV = 250 * 12.578</a:t>
            </a:r>
            <a:endParaRPr sz="31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700">
                <a:solidFill>
                  <a:schemeClr val="lt1"/>
                </a:solidFill>
              </a:rPr>
              <a:t>FV = 3144.47</a:t>
            </a:r>
            <a:endParaRPr sz="3100">
              <a:solidFill>
                <a:schemeClr val="lt1"/>
              </a:solidFill>
            </a:endParaRPr>
          </a:p>
        </p:txBody>
      </p:sp>
      <p:sp>
        <p:nvSpPr>
          <p:cNvPr id="420" name="Google Shape;420;g89f5a8beb4_0_179"/>
          <p:cNvSpPr/>
          <p:nvPr/>
        </p:nvSpPr>
        <p:spPr>
          <a:xfrm>
            <a:off x="2943175" y="3292925"/>
            <a:ext cx="73500" cy="720000"/>
          </a:xfrm>
          <a:prstGeom prst="leftBracket">
            <a:avLst>
              <a:gd name="adj" fmla="val 8333"/>
            </a:avLst>
          </a:prstGeom>
          <a:solidFill>
            <a:srgbClr val="12B4BC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89f5a8beb4_0_238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426" name="Google Shape;426;g89f5a8beb4_0_238"/>
          <p:cNvSpPr txBox="1">
            <a:spLocks noGrp="1"/>
          </p:cNvSpPr>
          <p:nvPr>
            <p:ph type="body" idx="1"/>
          </p:nvPr>
        </p:nvSpPr>
        <p:spPr>
          <a:xfrm>
            <a:off x="1026926" y="1025601"/>
            <a:ext cx="98025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6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/>
              <a:t>تمارين </a:t>
            </a:r>
            <a:endParaRPr/>
          </a:p>
        </p:txBody>
      </p:sp>
      <p:sp>
        <p:nvSpPr>
          <p:cNvPr id="427" name="Google Shape;427;g89f5a8beb4_0_238"/>
          <p:cNvSpPr txBox="1">
            <a:spLocks noGrp="1"/>
          </p:cNvSpPr>
          <p:nvPr>
            <p:ph type="body" idx="2"/>
          </p:nvPr>
        </p:nvSpPr>
        <p:spPr>
          <a:xfrm>
            <a:off x="1026925" y="1457000"/>
            <a:ext cx="10659900" cy="44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3300"/>
          </a:p>
        </p:txBody>
      </p:sp>
      <p:sp>
        <p:nvSpPr>
          <p:cNvPr id="428" name="Google Shape;428;g89f5a8beb4_0_238"/>
          <p:cNvSpPr/>
          <p:nvPr/>
        </p:nvSpPr>
        <p:spPr>
          <a:xfrm>
            <a:off x="12313717" y="1533283"/>
            <a:ext cx="25317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את השקופית הזו תוכלו לשכפל, על מנת ליצור שקופיות נוספות הזהות לה – אליהן תוכלו להכניס את התכנים.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כדי לשכפל אותה, לחצו עליה 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קליק ימיני 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בתפריט השקופיות בצד ובחרו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שכפל שקופית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או 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Duplicate Slide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(מחקו ריבוע זה לאחר הקריאה)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89f5a8beb4_0_238"/>
          <p:cNvSpPr/>
          <p:nvPr/>
        </p:nvSpPr>
        <p:spPr>
          <a:xfrm>
            <a:off x="12300270" y="0"/>
            <a:ext cx="2558700" cy="14388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פריסה 3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(הפריסות שונות זו מזו במיקום תיבות הטקסט וגרפיקת הרקע,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ותוכלו לגוון ביניהן)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89f5a8beb4_0_238"/>
          <p:cNvSpPr/>
          <p:nvPr/>
        </p:nvSpPr>
        <p:spPr>
          <a:xfrm>
            <a:off x="588350" y="2933525"/>
            <a:ext cx="4387500" cy="14388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FV = PMT*  </a:t>
            </a:r>
            <a:r>
              <a:rPr lang="iw-IL" sz="3200" u="sng">
                <a:solidFill>
                  <a:schemeClr val="lt1"/>
                </a:solidFill>
              </a:rPr>
              <a:t>(1+r)^t-1</a:t>
            </a:r>
            <a:r>
              <a:rPr lang="iw-IL" sz="3200">
                <a:solidFill>
                  <a:schemeClr val="lt1"/>
                </a:solidFill>
              </a:rPr>
              <a:t> 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                        r      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431" name="Google Shape;431;g89f5a8beb4_0_238"/>
          <p:cNvSpPr/>
          <p:nvPr/>
        </p:nvSpPr>
        <p:spPr>
          <a:xfrm>
            <a:off x="6129200" y="2962275"/>
            <a:ext cx="47001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PMT = 250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89f5a8beb4_0_238"/>
          <p:cNvSpPr/>
          <p:nvPr/>
        </p:nvSpPr>
        <p:spPr>
          <a:xfrm>
            <a:off x="6129200" y="3958900"/>
            <a:ext cx="47001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r  =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g89f5a8beb4_0_238"/>
          <p:cNvSpPr/>
          <p:nvPr/>
        </p:nvSpPr>
        <p:spPr>
          <a:xfrm>
            <a:off x="6129200" y="4955525"/>
            <a:ext cx="47001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iw-IL" sz="2400">
                <a:solidFill>
                  <a:schemeClr val="lt1"/>
                </a:solidFill>
              </a:rPr>
              <a:t> =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89f5a8beb4_0_238"/>
          <p:cNvSpPr/>
          <p:nvPr/>
        </p:nvSpPr>
        <p:spPr>
          <a:xfrm>
            <a:off x="2943175" y="4875275"/>
            <a:ext cx="73500" cy="720000"/>
          </a:xfrm>
          <a:prstGeom prst="leftBracket">
            <a:avLst>
              <a:gd name="adj" fmla="val 8333"/>
            </a:avLst>
          </a:prstGeom>
          <a:solidFill>
            <a:srgbClr val="12B4BC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89f5a8beb4_0_238"/>
          <p:cNvSpPr/>
          <p:nvPr/>
        </p:nvSpPr>
        <p:spPr>
          <a:xfrm>
            <a:off x="4608200" y="3292925"/>
            <a:ext cx="73500" cy="720000"/>
          </a:xfrm>
          <a:prstGeom prst="rightBracket">
            <a:avLst>
              <a:gd name="adj" fmla="val 8333"/>
            </a:avLst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89f5a8beb4_0_238"/>
          <p:cNvSpPr/>
          <p:nvPr/>
        </p:nvSpPr>
        <p:spPr>
          <a:xfrm>
            <a:off x="2943175" y="3292925"/>
            <a:ext cx="73500" cy="720000"/>
          </a:xfrm>
          <a:prstGeom prst="leftBracket">
            <a:avLst>
              <a:gd name="adj" fmla="val 8333"/>
            </a:avLst>
          </a:prstGeom>
          <a:solidFill>
            <a:srgbClr val="12B4BC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11"/>
          <p:cNvPicPr preferRelativeResize="0"/>
          <p:nvPr/>
        </p:nvPicPr>
        <p:blipFill rotWithShape="1">
          <a:blip r:embed="rId3">
            <a:alphaModFix/>
          </a:blip>
          <a:srcRect l="39172" r="34232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11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w-IL" sz="2800" b="0" i="0" u="none" strike="noStrike" cap="non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1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שימוש ביצירות מוגנות בזכויות יוצרים ואיתור בעלי זכויות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1"/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שקופית זו היא חובה</a:t>
            </a:r>
            <a:endParaRPr sz="1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iw-IL"/>
              <a:t>מה נלמד היום </a:t>
            </a:r>
            <a:endParaRPr/>
          </a:p>
        </p:txBody>
      </p:sp>
      <p:sp>
        <p:nvSpPr>
          <p:cNvPr id="163" name="Google Shape;163;p3"/>
          <p:cNvSpPr txBox="1">
            <a:spLocks noGrp="1"/>
          </p:cNvSpPr>
          <p:nvPr>
            <p:ph type="body" idx="1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34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/>
              <a:t>7.2.1 حساب القيمة المستقبلية لمبلغ لمرة واحدة</a:t>
            </a:r>
            <a:endParaRPr/>
          </a:p>
          <a:p>
            <a:pPr marL="342934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/>
              <a:t>7.2.2 </a:t>
            </a:r>
            <a:r>
              <a:rPr lang="iw-IL">
                <a:solidFill>
                  <a:schemeClr val="dk1"/>
                </a:solidFill>
              </a:rPr>
              <a:t>حساب القيمة المستقبلية لسلسلة دفعات</a:t>
            </a:r>
            <a:endParaRPr/>
          </a:p>
          <a:p>
            <a:pPr marL="342934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פרטו בשקופית זו את נושאי הלימוד של השיעור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>
            <a:spLocks noGrp="1"/>
          </p:cNvSpPr>
          <p:nvPr>
            <p:ph type="ctrTitle"/>
          </p:nvPr>
        </p:nvSpPr>
        <p:spPr>
          <a:xfrm>
            <a:off x="696000" y="1959646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Arial"/>
              <a:buNone/>
            </a:pPr>
            <a:r>
              <a:rPr lang="iw-IL" sz="5501" dirty="0"/>
              <a:t>( 7.2.1 حساب القيمة المستقبلية لمرة واحدة)</a:t>
            </a:r>
            <a:endParaRPr sz="5501" dirty="0"/>
          </a:p>
        </p:txBody>
      </p:sp>
      <p:sp>
        <p:nvSpPr>
          <p:cNvPr id="170" name="Google Shape;170;p4"/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(אין צורך להשאיר את הכיתובים "שם הפרק" , "כותרת משנה", מחקו אותם וכתבו רק את הפרטים עצמם). 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Font typeface="Arial"/>
              <a:buNone/>
            </a:pPr>
            <a:r>
              <a:rPr lang="iw-IL" sz="3400">
                <a:solidFill>
                  <a:srgbClr val="351C75"/>
                </a:solidFill>
              </a:rPr>
              <a:t>7.2.1 حساب القيمة المستقبلية لمرة واحدة</a:t>
            </a:r>
            <a:endParaRPr sz="4800">
              <a:solidFill>
                <a:srgbClr val="351C75"/>
              </a:solidFill>
            </a:endParaRPr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1"/>
          </p:nvPr>
        </p:nvSpPr>
        <p:spPr>
          <a:xfrm>
            <a:off x="515273" y="1024128"/>
            <a:ext cx="1116145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/>
              <a:t>7.2.1 ما هي القيمة المستقبلية FV</a:t>
            </a:r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2"/>
          </p:nvPr>
        </p:nvSpPr>
        <p:spPr>
          <a:xfrm>
            <a:off x="515273" y="1567973"/>
            <a:ext cx="11161453" cy="352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هي المبلغ الذي سيحصل عليه المستثمر في بضع فترات مستقبلية (t) ، مع سعر فائدة اسمية (r) ومبلغ الاستثمار الحالي (PV).</a:t>
            </a:r>
            <a:endParaRPr sz="4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8287" lvl="0" indent="0" algn="just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4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 sz="4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את השקופית הזו תוכלו לשכפל, על מנת ליצור שקופיות נוספות הזהות לה – אליהן תוכלו להכניס את התכנים.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כדי לשכפל אותה, לחצו עליה 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קליק ימיני 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בתפריט השקופיות בצד ובחרו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שכפל שקופית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או 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Duplicate Slide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(מחקו ריבוע זה לאחר הקריאה)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פריסה 1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(הפריסות שונות זו מזו במיקום תיבות הטקסט וגרפיקת הרקע,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ותוכלו לגוון ביניהן)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 dirty="0">
                <a:solidFill>
                  <a:schemeClr val="dk1"/>
                </a:solidFill>
              </a:rPr>
              <a:t>7. التمويل</a:t>
            </a:r>
            <a:endParaRPr dirty="0"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1026926" y="1025601"/>
            <a:ext cx="9802368" cy="43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 dirty="0"/>
              <a:t>7.2.1 حساب القيمة المستقبلية FV لمرة واحدة</a:t>
            </a:r>
            <a:endParaRPr dirty="0"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1026925" y="1710450"/>
            <a:ext cx="102921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39781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88" name="Google Shape;188;p7"/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את השקופית הזו תוכלו לשכפל, על מנת ליצור שקופיות נוספות הזהות לה – אליהן תוכלו להכניס את התכנים.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כדי לשכפל אותה, לחצו עליה 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קליק ימיני 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בתפריט השקופיות בצד ובחרו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שכפל שקופית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או 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Duplicate Slide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(מחקו ריבוע זה לאחר הקריאה)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פריסה 3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(הפריסות שונות זו מזו במיקום תיבות הטקסט וגרפיקת הרקע,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ותוכלו לגוון ביניהן)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1026925" y="3162975"/>
            <a:ext cx="3921600" cy="12087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 dirty="0">
                <a:solidFill>
                  <a:schemeClr val="lt1"/>
                </a:solidFill>
              </a:rPr>
              <a:t>FV = PV*(1+r)^t 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5170100" y="1965650"/>
            <a:ext cx="56592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dirty="0">
                <a:solidFill>
                  <a:schemeClr val="lt1"/>
                </a:solidFill>
              </a:rPr>
              <a:t>FV القيمة المستقبلية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5170100" y="2962263"/>
            <a:ext cx="56592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PV القيمة الحالية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5170100" y="3958900"/>
            <a:ext cx="56592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r نسبة الفائدة الاسمية عن الفترة الواحدة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5170100" y="4955525"/>
            <a:ext cx="56592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 عدد مرات احتساب الفائدة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 txBox="1">
            <a:spLocks noGrp="1"/>
          </p:cNvSpPr>
          <p:nvPr>
            <p:ph type="title"/>
          </p:nvPr>
        </p:nvSpPr>
        <p:spPr>
          <a:xfrm>
            <a:off x="1076446" y="389346"/>
            <a:ext cx="1062154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body" idx="1"/>
          </p:nvPr>
        </p:nvSpPr>
        <p:spPr>
          <a:xfrm>
            <a:off x="515273" y="1569546"/>
            <a:ext cx="111614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2800"/>
              <a:t>مثال</a:t>
            </a:r>
            <a:endParaRPr sz="2800"/>
          </a:p>
        </p:txBody>
      </p:sp>
      <p:sp>
        <p:nvSpPr>
          <p:cNvPr id="201" name="Google Shape;201;p14"/>
          <p:cNvSpPr txBox="1">
            <a:spLocks noGrp="1"/>
          </p:cNvSpPr>
          <p:nvPr>
            <p:ph type="body" idx="2"/>
          </p:nvPr>
        </p:nvSpPr>
        <p:spPr>
          <a:xfrm>
            <a:off x="516875" y="2389751"/>
            <a:ext cx="1116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w-IL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ما هي القيمة المستقبلية لمبلغ 100,000 شيكل المودعة اليوم لمدة 5 سنوات بمعدل سنوي قدره 4% ?</a:t>
            </a:r>
            <a:endParaRPr sz="3500"/>
          </a:p>
        </p:txBody>
      </p:sp>
      <p:sp>
        <p:nvSpPr>
          <p:cNvPr id="202" name="Google Shape;202;p14"/>
          <p:cNvSpPr/>
          <p:nvPr/>
        </p:nvSpPr>
        <p:spPr>
          <a:xfrm>
            <a:off x="12279398" y="0"/>
            <a:ext cx="2277745" cy="4520046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מחקו שקופית זו בסיום הכנת המצגת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4"/>
          <p:cNvSpPr/>
          <p:nvPr/>
        </p:nvSpPr>
        <p:spPr>
          <a:xfrm>
            <a:off x="9479050" y="3069000"/>
            <a:ext cx="22776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المعطيات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4"/>
          <p:cNvSpPr/>
          <p:nvPr/>
        </p:nvSpPr>
        <p:spPr>
          <a:xfrm>
            <a:off x="5823625" y="4717800"/>
            <a:ext cx="3046500" cy="5415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r = 4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4"/>
          <p:cNvSpPr/>
          <p:nvPr/>
        </p:nvSpPr>
        <p:spPr>
          <a:xfrm>
            <a:off x="5823625" y="3982575"/>
            <a:ext cx="3046500" cy="5415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t = 5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4"/>
          <p:cNvSpPr/>
          <p:nvPr/>
        </p:nvSpPr>
        <p:spPr>
          <a:xfrm>
            <a:off x="5823588" y="2995050"/>
            <a:ext cx="3046500" cy="7938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PV = 100000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4"/>
          <p:cNvSpPr/>
          <p:nvPr/>
        </p:nvSpPr>
        <p:spPr>
          <a:xfrm>
            <a:off x="728750" y="3162975"/>
            <a:ext cx="4890600" cy="25551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FV = PV*(1+r)^t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FV = 100000*(1+0.04)^5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FV = 121665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9f5a8beb4_0_18"/>
          <p:cNvSpPr txBox="1">
            <a:spLocks noGrp="1"/>
          </p:cNvSpPr>
          <p:nvPr>
            <p:ph type="title"/>
          </p:nvPr>
        </p:nvSpPr>
        <p:spPr>
          <a:xfrm>
            <a:off x="1076446" y="389346"/>
            <a:ext cx="1062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213" name="Google Shape;213;g89f5a8beb4_0_18"/>
          <p:cNvSpPr txBox="1">
            <a:spLocks noGrp="1"/>
          </p:cNvSpPr>
          <p:nvPr>
            <p:ph type="body" idx="1"/>
          </p:nvPr>
        </p:nvSpPr>
        <p:spPr>
          <a:xfrm>
            <a:off x="515248" y="1165046"/>
            <a:ext cx="111615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2800"/>
              <a:t>مثال</a:t>
            </a:r>
            <a:endParaRPr sz="2800"/>
          </a:p>
        </p:txBody>
      </p:sp>
      <p:sp>
        <p:nvSpPr>
          <p:cNvPr id="214" name="Google Shape;214;g89f5a8beb4_0_18"/>
          <p:cNvSpPr txBox="1">
            <a:spLocks noGrp="1"/>
          </p:cNvSpPr>
          <p:nvPr>
            <p:ph type="body" idx="2"/>
          </p:nvPr>
        </p:nvSpPr>
        <p:spPr>
          <a:xfrm>
            <a:off x="516850" y="1900051"/>
            <a:ext cx="1116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ما هي القيمة المستقبلية لمبلغ 100,000 شيكل المودعة اليوم لمدة 5 سنوات بمعدل سنوي قدره 4% 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r" rtl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iw-IL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على ان يتم احتساب الفائدة كل ثلاث شهور؟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89f5a8beb4_0_18"/>
          <p:cNvSpPr/>
          <p:nvPr/>
        </p:nvSpPr>
        <p:spPr>
          <a:xfrm>
            <a:off x="12279398" y="0"/>
            <a:ext cx="22776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מחקו שקופית זו בסיום הכנת המצגת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89f5a8beb4_0_18"/>
          <p:cNvSpPr/>
          <p:nvPr/>
        </p:nvSpPr>
        <p:spPr>
          <a:xfrm>
            <a:off x="9479050" y="3069000"/>
            <a:ext cx="22776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lt1"/>
                </a:solidFill>
              </a:rPr>
              <a:t>المعطيات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89f5a8beb4_0_18"/>
          <p:cNvSpPr/>
          <p:nvPr/>
        </p:nvSpPr>
        <p:spPr>
          <a:xfrm>
            <a:off x="5823600" y="4908975"/>
            <a:ext cx="3046500" cy="10002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r = 4*3/12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r = 1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18" name="Google Shape;218;g89f5a8beb4_0_18"/>
          <p:cNvSpPr/>
          <p:nvPr/>
        </p:nvSpPr>
        <p:spPr>
          <a:xfrm>
            <a:off x="5823600" y="3848813"/>
            <a:ext cx="3046500" cy="9264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t = 5*4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t = 20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19" name="Google Shape;219;g89f5a8beb4_0_18"/>
          <p:cNvSpPr/>
          <p:nvPr/>
        </p:nvSpPr>
        <p:spPr>
          <a:xfrm>
            <a:off x="5823600" y="2995050"/>
            <a:ext cx="3046500" cy="7200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PV = 100000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89f5a8beb4_0_18"/>
          <p:cNvSpPr/>
          <p:nvPr/>
        </p:nvSpPr>
        <p:spPr>
          <a:xfrm>
            <a:off x="516850" y="2995050"/>
            <a:ext cx="5176200" cy="29142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FV = PV*(1+r)^t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FV = 100000*(1+0.01)^20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FV = 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9f5a8beb4_0_106"/>
          <p:cNvSpPr txBox="1">
            <a:spLocks noGrp="1"/>
          </p:cNvSpPr>
          <p:nvPr>
            <p:ph type="title"/>
          </p:nvPr>
        </p:nvSpPr>
        <p:spPr>
          <a:xfrm>
            <a:off x="1076446" y="389346"/>
            <a:ext cx="1062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226" name="Google Shape;226;g89f5a8beb4_0_106"/>
          <p:cNvSpPr txBox="1">
            <a:spLocks noGrp="1"/>
          </p:cNvSpPr>
          <p:nvPr>
            <p:ph type="body" idx="1"/>
          </p:nvPr>
        </p:nvSpPr>
        <p:spPr>
          <a:xfrm>
            <a:off x="515248" y="1165046"/>
            <a:ext cx="111615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2800"/>
              <a:t>مثال</a:t>
            </a:r>
            <a:endParaRPr sz="2800"/>
          </a:p>
        </p:txBody>
      </p:sp>
      <p:sp>
        <p:nvSpPr>
          <p:cNvPr id="227" name="Google Shape;227;g89f5a8beb4_0_106"/>
          <p:cNvSpPr txBox="1">
            <a:spLocks noGrp="1"/>
          </p:cNvSpPr>
          <p:nvPr>
            <p:ph type="body" idx="2"/>
          </p:nvPr>
        </p:nvSpPr>
        <p:spPr>
          <a:xfrm>
            <a:off x="516850" y="1900050"/>
            <a:ext cx="101772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5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تم ايداع مبلغ 42000 شيكل في برنامج ادخار لمدة 6 سنوات بفائدة سنوية نسبتها 9%.</a:t>
            </a:r>
            <a:endParaRPr sz="25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228600" lvl="0" indent="-22860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25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ما هو المبلغ الذي سوف يتم اخذه بعد مرور 6 سنوات عندما تحتسب الفائدة كل:</a:t>
            </a:r>
            <a:endParaRPr sz="25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lvl="0" indent="-38735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AutoNum type="arabicPeriod"/>
            </a:pPr>
            <a:r>
              <a:rPr lang="iw-IL" sz="25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سنة</a:t>
            </a:r>
            <a:endParaRPr sz="25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lvl="0" indent="-3873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AutoNum type="arabicPeriod"/>
            </a:pPr>
            <a:r>
              <a:rPr lang="iw-IL" sz="25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نصف سنة</a:t>
            </a:r>
            <a:endParaRPr sz="25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lvl="0" indent="-3873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AutoNum type="arabicPeriod"/>
            </a:pPr>
            <a:r>
              <a:rPr lang="iw-IL" sz="25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ربع سنة</a:t>
            </a:r>
            <a:endParaRPr sz="25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lvl="0" indent="-3873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AutoNum type="arabicPeriod"/>
            </a:pPr>
            <a:r>
              <a:rPr lang="iw-IL" sz="25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ثلث سنة</a:t>
            </a:r>
            <a:endParaRPr sz="25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lvl="0" indent="-3873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AutoNum type="arabicPeriod"/>
            </a:pPr>
            <a:r>
              <a:rPr lang="iw-IL" sz="25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شهرين</a:t>
            </a:r>
            <a:endParaRPr sz="25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89f5a8beb4_0_106"/>
          <p:cNvSpPr/>
          <p:nvPr/>
        </p:nvSpPr>
        <p:spPr>
          <a:xfrm>
            <a:off x="12279398" y="0"/>
            <a:ext cx="22776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מחקו שקופית זו בסיום הכנת המצגת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1960</Words>
  <Application>Microsoft Office PowerPoint</Application>
  <PresentationFormat>Widescreen</PresentationFormat>
  <Paragraphs>258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Times New Roman</vt:lpstr>
      <vt:lpstr>David</vt:lpstr>
      <vt:lpstr>Calibri</vt:lpstr>
      <vt:lpstr>Varela Round</vt:lpstr>
      <vt:lpstr>ערכת נושא Office</vt:lpstr>
      <vt:lpstr>מערכת שידורים לאומית</vt:lpstr>
      <vt:lpstr>(7.2 القيمة المستقبلية FV )</vt:lpstr>
      <vt:lpstr>מה נלמד היום </vt:lpstr>
      <vt:lpstr>( 7.2.1 حساب القيمة المستقبلية لمرة واحدة)</vt:lpstr>
      <vt:lpstr>7.2.1 حساب القيمة المستقبلية لمرة واحدة</vt:lpstr>
      <vt:lpstr>7. التمويل</vt:lpstr>
      <vt:lpstr>7. التمويل</vt:lpstr>
      <vt:lpstr>7. التمويل</vt:lpstr>
      <vt:lpstr>7. التمويل</vt:lpstr>
      <vt:lpstr>7. التمويل</vt:lpstr>
      <vt:lpstr>7. التمويل</vt:lpstr>
      <vt:lpstr>7. التمويل</vt:lpstr>
      <vt:lpstr>7. التمويل</vt:lpstr>
      <vt:lpstr>7. التمويل</vt:lpstr>
      <vt:lpstr>7. التمويل</vt:lpstr>
      <vt:lpstr>7. التمويل</vt:lpstr>
      <vt:lpstr>7. التمويل</vt:lpstr>
      <vt:lpstr>7. التمويل</vt:lpstr>
      <vt:lpstr>7. التمويل</vt:lpstr>
      <vt:lpstr>7. التمويل</vt:lpstr>
      <vt:lpstr>PowerPoint Presentation</vt:lpstr>
      <vt:lpstr>7. التمويل</vt:lpstr>
      <vt:lpstr>7. التمويل</vt:lpstr>
      <vt:lpstr>7. التمويل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Anat Mano</cp:lastModifiedBy>
  <cp:revision>2</cp:revision>
  <dcterms:created xsi:type="dcterms:W3CDTF">2020-03-15T19:13:03Z</dcterms:created>
  <dcterms:modified xsi:type="dcterms:W3CDTF">2020-06-24T16:15:35Z</dcterms:modified>
</cp:coreProperties>
</file>