
<file path=[Content_Types].xml><?xml version="1.0" encoding="utf-8"?>
<Types xmlns="http://schemas.openxmlformats.org/package/2006/content-types">
  <Default Extension="gif" ContentType="image/gi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>
  <p:sldMasterIdLst>
    <p:sldMasterId id="2147483648" r:id="rId1"/>
  </p:sldMasterIdLst>
  <p:notesMasterIdLst>
    <p:notesMasterId r:id="rId39"/>
  </p:notesMasterIdLst>
  <p:sldIdLst>
    <p:sldId id="257" r:id="rId2"/>
    <p:sldId id="309" r:id="rId3"/>
    <p:sldId id="263" r:id="rId4"/>
    <p:sldId id="307" r:id="rId5"/>
    <p:sldId id="330" r:id="rId6"/>
    <p:sldId id="331" r:id="rId7"/>
    <p:sldId id="422" r:id="rId8"/>
    <p:sldId id="423" r:id="rId9"/>
    <p:sldId id="424" r:id="rId10"/>
    <p:sldId id="426" r:id="rId11"/>
    <p:sldId id="425" r:id="rId12"/>
    <p:sldId id="332" r:id="rId13"/>
    <p:sldId id="333" r:id="rId14"/>
    <p:sldId id="334" r:id="rId15"/>
    <p:sldId id="335" r:id="rId16"/>
    <p:sldId id="337" r:id="rId17"/>
    <p:sldId id="339" r:id="rId18"/>
    <p:sldId id="336" r:id="rId19"/>
    <p:sldId id="338" r:id="rId20"/>
    <p:sldId id="340" r:id="rId21"/>
    <p:sldId id="329" r:id="rId22"/>
    <p:sldId id="361" r:id="rId23"/>
    <p:sldId id="406" r:id="rId24"/>
    <p:sldId id="407" r:id="rId25"/>
    <p:sldId id="414" r:id="rId26"/>
    <p:sldId id="415" r:id="rId27"/>
    <p:sldId id="413" r:id="rId28"/>
    <p:sldId id="412" r:id="rId29"/>
    <p:sldId id="411" r:id="rId30"/>
    <p:sldId id="416" r:id="rId31"/>
    <p:sldId id="418" r:id="rId32"/>
    <p:sldId id="417" r:id="rId33"/>
    <p:sldId id="410" r:id="rId34"/>
    <p:sldId id="409" r:id="rId35"/>
    <p:sldId id="420" r:id="rId36"/>
    <p:sldId id="421" r:id="rId37"/>
    <p:sldId id="291" r:id="rId38"/>
  </p:sldIdLst>
  <p:sldSz cx="12192000" cy="6858000"/>
  <p:notesSz cx="6858000" cy="9144000"/>
  <p:defaultTextStyle>
    <a:defPPr>
      <a:defRPr lang="he-IL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2D050"/>
    <a:srgbClr val="6CF0FF"/>
    <a:srgbClr val="192A72"/>
    <a:srgbClr val="E0E0E0"/>
    <a:srgbClr val="E6E6E6"/>
    <a:srgbClr val="11A4AB"/>
    <a:srgbClr val="12B4BC"/>
    <a:srgbClr val="8DD3D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סגנון ביניים 2 - הדגשה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ללא סגנון, רשת טבלה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0" autoAdjust="0"/>
    <p:restoredTop sz="93841" autoAdjust="0"/>
  </p:normalViewPr>
  <p:slideViewPr>
    <p:cSldViewPr snapToGrid="0" snapToObjects="1">
      <p:cViewPr varScale="1">
        <p:scale>
          <a:sx n="88" d="100"/>
          <a:sy n="88" d="100"/>
        </p:scale>
        <p:origin x="976" y="184"/>
      </p:cViewPr>
      <p:guideLst>
        <p:guide orient="horz" pos="2160"/>
        <p:guide pos="3841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כותרת עליונה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he-IL"/>
          </a:p>
        </p:txBody>
      </p:sp>
      <p:sp>
        <p:nvSpPr>
          <p:cNvPr id="3" name="מציין מיקום של תאריך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5EC061A6-0796-4DA4-BCCF-C39215C865B3}" type="datetimeFigureOut">
              <a:rPr lang="he-IL" smtClean="0"/>
              <a:pPr/>
              <a:t>כ"ט.אב.תש"ף</a:t>
            </a:fld>
            <a:endParaRPr lang="he-IL"/>
          </a:p>
        </p:txBody>
      </p:sp>
      <p:sp>
        <p:nvSpPr>
          <p:cNvPr id="4" name="מציין מיקום של תמונת שקופית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he-IL"/>
          </a:p>
        </p:txBody>
      </p:sp>
      <p:sp>
        <p:nvSpPr>
          <p:cNvPr id="5" name="מציין מיקום של הערות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6" name="מציין מיקום של כותרת תחתונה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he-IL"/>
          </a:p>
        </p:txBody>
      </p:sp>
      <p:sp>
        <p:nvSpPr>
          <p:cNvPr id="7" name="מציין מיקום של מספר שקופית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E6DF83E7-A828-4E18-9E21-DA925548D1ED}" type="slidenum">
              <a:rPr lang="he-IL" smtClean="0"/>
              <a:pPr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420472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37bb09f989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37bb09f989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37bb09f989_0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37bb09f989_0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F83E7-A828-4E18-9E21-DA925548D1ED}" type="slidenum">
              <a:rPr lang="he-IL" smtClean="0"/>
              <a:pPr/>
              <a:t>4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010129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F83E7-A828-4E18-9E21-DA925548D1ED}" type="slidenum">
              <a:rPr lang="he-IL" smtClean="0"/>
              <a:pPr/>
              <a:t>5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3554194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F83E7-A828-4E18-9E21-DA925548D1ED}" type="slidenum">
              <a:rPr lang="he-IL" smtClean="0"/>
              <a:pPr/>
              <a:t>6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3469459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F83E7-A828-4E18-9E21-DA925548D1ED}" type="slidenum">
              <a:rPr lang="he-IL" smtClean="0"/>
              <a:pPr/>
              <a:t>12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5202155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F83E7-A828-4E18-9E21-DA925548D1ED}" type="slidenum">
              <a:rPr lang="he-IL" smtClean="0"/>
              <a:pPr/>
              <a:t>13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2962535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F83E7-A828-4E18-9E21-DA925548D1ED}" type="slidenum">
              <a:rPr lang="he-IL" smtClean="0"/>
              <a:pPr/>
              <a:t>14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42270229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F83E7-A828-4E18-9E21-DA925548D1ED}" type="slidenum">
              <a:rPr lang="he-IL" smtClean="0"/>
              <a:pPr/>
              <a:t>15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4620794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F83E7-A828-4E18-9E21-DA925548D1ED}" type="slidenum">
              <a:rPr lang="he-IL" smtClean="0"/>
              <a:pPr/>
              <a:t>16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6741854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F83E7-A828-4E18-9E21-DA925548D1ED}" type="slidenum">
              <a:rPr lang="he-IL" smtClean="0"/>
              <a:pPr/>
              <a:t>17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0657524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F83E7-A828-4E18-9E21-DA925548D1ED}" type="slidenum">
              <a:rPr lang="he-IL" smtClean="0"/>
              <a:pPr/>
              <a:t>18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4877696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F83E7-A828-4E18-9E21-DA925548D1ED}" type="slidenum">
              <a:rPr lang="he-IL" smtClean="0"/>
              <a:pPr/>
              <a:t>19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79408332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DF83E7-A828-4E18-9E21-DA925548D1ED}" type="slidenum">
              <a:rPr lang="he-IL" smtClean="0"/>
              <a:pPr/>
              <a:t>20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8398304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37bb09f989_0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37bb09f989_0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שער - מערכת שידורים לאומית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ctrTitle"/>
          </p:nvPr>
        </p:nvSpPr>
        <p:spPr>
          <a:xfrm>
            <a:off x="516000" y="2693989"/>
            <a:ext cx="11160000" cy="1470025"/>
          </a:xfrm>
        </p:spPr>
        <p:txBody>
          <a:bodyPr vert="horz" lIns="91440" tIns="45720" rIns="91440" bIns="45720" rtlCol="1" anchor="ctr">
            <a:normAutofit/>
          </a:bodyPr>
          <a:lstStyle>
            <a:lvl1pPr>
              <a:defRPr kumimoji="0" lang="he-IL" sz="6601" b="1" i="0" u="none" strike="noStrike" kern="1200" cap="none" spc="0" normalizeH="0" baseline="0" noProof="0" dirty="0" smtClean="0">
                <a:ln>
                  <a:noFill/>
                </a:ln>
                <a:solidFill>
                  <a:srgbClr val="192A72"/>
                </a:solidFill>
                <a:effectLst/>
                <a:uLnTx/>
                <a:uFillTx/>
                <a:latin typeface="Varela Round" panose="00000500000000000000" pitchFamily="2" charset="-79"/>
                <a:ea typeface="+mj-ea"/>
                <a:cs typeface="Varela Round" panose="00000500000000000000" pitchFamily="2" charset="-79"/>
              </a:defRPr>
            </a:lvl1pPr>
          </a:lstStyle>
          <a:p>
            <a:pPr marL="0" marR="0" lvl="0" indent="0" algn="ctr" defTabSz="914491" rtl="1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e-IL" dirty="0"/>
              <a:t>לחץ כדי לערוך סגנון כותרת</a:t>
            </a:r>
          </a:p>
        </p:txBody>
      </p:sp>
      <p:sp>
        <p:nvSpPr>
          <p:cNvPr id="7" name="מלבן מעוגל 6"/>
          <p:cNvSpPr/>
          <p:nvPr userDrawn="1"/>
        </p:nvSpPr>
        <p:spPr>
          <a:xfrm>
            <a:off x="-670069" y="6569428"/>
            <a:ext cx="2623961" cy="459108"/>
          </a:xfrm>
          <a:prstGeom prst="roundRect">
            <a:avLst>
              <a:gd name="adj" fmla="val 50000"/>
            </a:avLst>
          </a:prstGeom>
          <a:solidFill>
            <a:srgbClr val="6CF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8" name="מלבן מעוגל 7"/>
          <p:cNvSpPr/>
          <p:nvPr userDrawn="1"/>
        </p:nvSpPr>
        <p:spPr>
          <a:xfrm>
            <a:off x="-1488810" y="6304086"/>
            <a:ext cx="3246400" cy="192925"/>
          </a:xfrm>
          <a:prstGeom prst="roundRect">
            <a:avLst>
              <a:gd name="adj" fmla="val 49359"/>
            </a:avLst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9" name="מלבן מעוגל 8"/>
          <p:cNvSpPr/>
          <p:nvPr userDrawn="1"/>
        </p:nvSpPr>
        <p:spPr>
          <a:xfrm>
            <a:off x="9986482" y="-439221"/>
            <a:ext cx="4205647" cy="631862"/>
          </a:xfrm>
          <a:prstGeom prst="roundRect">
            <a:avLst>
              <a:gd name="adj" fmla="val 50000"/>
            </a:avLst>
          </a:prstGeom>
          <a:solidFill>
            <a:srgbClr val="192A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10" name="מלבן מעוגל 9"/>
          <p:cNvSpPr/>
          <p:nvPr userDrawn="1"/>
        </p:nvSpPr>
        <p:spPr>
          <a:xfrm>
            <a:off x="8259471" y="6565100"/>
            <a:ext cx="4434214" cy="796532"/>
          </a:xfrm>
          <a:prstGeom prst="roundRect">
            <a:avLst>
              <a:gd name="adj" fmla="val 50000"/>
            </a:avLst>
          </a:prstGeom>
          <a:solidFill>
            <a:srgbClr val="192A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pic>
        <p:nvPicPr>
          <p:cNvPr id="12" name="תמונה 11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58" r="33511" b="26248"/>
          <a:stretch/>
        </p:blipFill>
        <p:spPr>
          <a:xfrm>
            <a:off x="5445286" y="369916"/>
            <a:ext cx="1301430" cy="159743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F2D798A-D3EB-4AD6-BA0D-6AF5A272CB65}"/>
              </a:ext>
            </a:extLst>
          </p:cNvPr>
          <p:cNvSpPr/>
          <p:nvPr userDrawn="1"/>
        </p:nvSpPr>
        <p:spPr>
          <a:xfrm>
            <a:off x="-1" y="-960120"/>
            <a:ext cx="14676781" cy="92827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661D397-1081-475E-877E-2C0275DD9CD7}"/>
              </a:ext>
            </a:extLst>
          </p:cNvPr>
          <p:cNvSpPr/>
          <p:nvPr userDrawn="1"/>
        </p:nvSpPr>
        <p:spPr>
          <a:xfrm>
            <a:off x="-1356361" y="6875979"/>
            <a:ext cx="14676781" cy="92827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C9C924-5BCF-44F6-9D2C-C85E4D329EC9}"/>
              </a:ext>
            </a:extLst>
          </p:cNvPr>
          <p:cNvSpPr/>
          <p:nvPr userDrawn="1"/>
        </p:nvSpPr>
        <p:spPr>
          <a:xfrm rot="5400000">
            <a:off x="10129568" y="1977381"/>
            <a:ext cx="6987520" cy="2819401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B07856-A797-4811-9A80-36465708097A}"/>
              </a:ext>
            </a:extLst>
          </p:cNvPr>
          <p:cNvSpPr/>
          <p:nvPr userDrawn="1"/>
        </p:nvSpPr>
        <p:spPr>
          <a:xfrm>
            <a:off x="-3261642" y="347118"/>
            <a:ext cx="3246401" cy="7304731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פרטי השיעור, מקצוע ומור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מלבן מעוגל 9"/>
          <p:cNvSpPr/>
          <p:nvPr userDrawn="1"/>
        </p:nvSpPr>
        <p:spPr>
          <a:xfrm>
            <a:off x="212943" y="1396870"/>
            <a:ext cx="14000014" cy="2978963"/>
          </a:xfrm>
          <a:prstGeom prst="roundRect">
            <a:avLst>
              <a:gd name="adj" fmla="val 50000"/>
            </a:avLst>
          </a:prstGeom>
          <a:solidFill>
            <a:srgbClr val="E0E0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he-IL" sz="1800" dirty="0"/>
              <a:t>  </a:t>
            </a:r>
          </a:p>
        </p:txBody>
      </p:sp>
      <p:sp>
        <p:nvSpPr>
          <p:cNvPr id="7" name="מלבן מעוגל 6"/>
          <p:cNvSpPr/>
          <p:nvPr userDrawn="1"/>
        </p:nvSpPr>
        <p:spPr>
          <a:xfrm>
            <a:off x="7329949" y="6240593"/>
            <a:ext cx="5333866" cy="557618"/>
          </a:xfrm>
          <a:prstGeom prst="roundRect">
            <a:avLst>
              <a:gd name="adj" fmla="val 50000"/>
            </a:avLst>
          </a:prstGeom>
          <a:solidFill>
            <a:srgbClr val="6CF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11" name="מלבן מעוגל 10"/>
          <p:cNvSpPr/>
          <p:nvPr userDrawn="1"/>
        </p:nvSpPr>
        <p:spPr>
          <a:xfrm>
            <a:off x="-501113" y="87232"/>
            <a:ext cx="1428110" cy="322428"/>
          </a:xfrm>
          <a:prstGeom prst="roundRect">
            <a:avLst>
              <a:gd name="adj" fmla="val 50000"/>
            </a:avLst>
          </a:prstGeom>
          <a:solidFill>
            <a:srgbClr val="192A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14" name="מלבן מעוגל 8">
            <a:extLst>
              <a:ext uri="{FF2B5EF4-FFF2-40B4-BE49-F238E27FC236}">
                <a16:creationId xmlns:a16="http://schemas.microsoft.com/office/drawing/2014/main" id="{404057E2-9B3D-4075-99B3-75AE757986D1}"/>
              </a:ext>
            </a:extLst>
          </p:cNvPr>
          <p:cNvSpPr/>
          <p:nvPr userDrawn="1"/>
        </p:nvSpPr>
        <p:spPr>
          <a:xfrm>
            <a:off x="10059465" y="87232"/>
            <a:ext cx="2768857" cy="451249"/>
          </a:xfrm>
          <a:prstGeom prst="roundRect">
            <a:avLst>
              <a:gd name="adj" fmla="val 50000"/>
            </a:avLst>
          </a:prstGeom>
          <a:solidFill>
            <a:srgbClr val="192A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15" name="מלבן מעוגל 7">
            <a:extLst>
              <a:ext uri="{FF2B5EF4-FFF2-40B4-BE49-F238E27FC236}">
                <a16:creationId xmlns:a16="http://schemas.microsoft.com/office/drawing/2014/main" id="{F6801116-CC43-4B2A-8C30-E06B51438E5F}"/>
              </a:ext>
            </a:extLst>
          </p:cNvPr>
          <p:cNvSpPr/>
          <p:nvPr userDrawn="1"/>
        </p:nvSpPr>
        <p:spPr>
          <a:xfrm>
            <a:off x="9066088" y="5930032"/>
            <a:ext cx="5299429" cy="221623"/>
          </a:xfrm>
          <a:prstGeom prst="roundRect">
            <a:avLst>
              <a:gd name="adj" fmla="val 50000"/>
            </a:avLst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3851AC-7C39-4D24-80F3-E23F47BEFFD4}"/>
              </a:ext>
            </a:extLst>
          </p:cNvPr>
          <p:cNvSpPr/>
          <p:nvPr userDrawn="1"/>
        </p:nvSpPr>
        <p:spPr>
          <a:xfrm>
            <a:off x="-1" y="-960120"/>
            <a:ext cx="14676781" cy="92827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1AEE328-D2C3-444A-8724-BDAF608C4860}"/>
              </a:ext>
            </a:extLst>
          </p:cNvPr>
          <p:cNvSpPr/>
          <p:nvPr userDrawn="1"/>
        </p:nvSpPr>
        <p:spPr>
          <a:xfrm>
            <a:off x="-1356361" y="6875979"/>
            <a:ext cx="14676781" cy="92827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D96B898-2CF0-49F5-BBD6-BB8ACC47A495}"/>
              </a:ext>
            </a:extLst>
          </p:cNvPr>
          <p:cNvSpPr/>
          <p:nvPr userDrawn="1"/>
        </p:nvSpPr>
        <p:spPr>
          <a:xfrm rot="5400000">
            <a:off x="10107939" y="1972518"/>
            <a:ext cx="6987520" cy="2819401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9EA7E53-F4C8-4E78-8841-55D753889071}"/>
              </a:ext>
            </a:extLst>
          </p:cNvPr>
          <p:cNvSpPr/>
          <p:nvPr userDrawn="1"/>
        </p:nvSpPr>
        <p:spPr>
          <a:xfrm>
            <a:off x="-3246402" y="-426720"/>
            <a:ext cx="3246401" cy="8078569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כותרת 1">
            <a:extLst>
              <a:ext uri="{FF2B5EF4-FFF2-40B4-BE49-F238E27FC236}">
                <a16:creationId xmlns:a16="http://schemas.microsoft.com/office/drawing/2014/main" id="{6AF90618-5011-488D-8577-8090B2BE54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6000" y="1400768"/>
            <a:ext cx="10800000" cy="1260000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algn="ctr">
              <a:defRPr sz="6600" b="1">
                <a:latin typeface="Varela Round" panose="00000500000000000000" pitchFamily="2" charset="-79"/>
                <a:cs typeface="Varela Round" panose="00000500000000000000" pitchFamily="2" charset="-79"/>
              </a:defRPr>
            </a:lvl1pPr>
          </a:lstStyle>
          <a:p>
            <a:r>
              <a:rPr lang="he-IL" dirty="0"/>
              <a:t>לחץ כדי לערוך סגנון כותרת</a:t>
            </a:r>
          </a:p>
        </p:txBody>
      </p:sp>
      <p:sp>
        <p:nvSpPr>
          <p:cNvPr id="23" name="Google Shape;11;p2">
            <a:extLst>
              <a:ext uri="{FF2B5EF4-FFF2-40B4-BE49-F238E27FC236}">
                <a16:creationId xmlns:a16="http://schemas.microsoft.com/office/drawing/2014/main" id="{60774046-55DB-47C4-8731-49E4A217CD4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96000" y="2798300"/>
            <a:ext cx="10800000" cy="720000"/>
          </a:xfrm>
          <a:prstGeom prst="rect">
            <a:avLst/>
          </a:prstGeom>
        </p:spPr>
        <p:txBody>
          <a:bodyPr spcFirstLastPara="1" wrap="square" lIns="36000" tIns="36000" rIns="36000" bIns="36000" anchor="ctr" anchorCtr="0">
            <a:sp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2800"/>
              <a:buNone/>
              <a:defRPr sz="3600" b="1">
                <a:solidFill>
                  <a:srgbClr val="002060"/>
                </a:solidFill>
                <a:latin typeface="Varela Round" pitchFamily="2" charset="-79"/>
                <a:cs typeface="Varela Round" pitchFamily="2" charset="-79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00"/>
            </a:lvl9pPr>
          </a:lstStyle>
          <a:p>
            <a:endParaRPr dirty="0"/>
          </a:p>
        </p:txBody>
      </p:sp>
      <p:sp>
        <p:nvSpPr>
          <p:cNvPr id="24" name="מציין מיקום תוכן 2">
            <a:extLst>
              <a:ext uri="{FF2B5EF4-FFF2-40B4-BE49-F238E27FC236}">
                <a16:creationId xmlns:a16="http://schemas.microsoft.com/office/drawing/2014/main" id="{4EE53297-C04D-4B07-99F8-BCEC4E3B9EB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96000" y="3655832"/>
            <a:ext cx="10800000" cy="720000"/>
          </a:xfrm>
        </p:spPr>
        <p:txBody>
          <a:bodyPr anchor="ctr">
            <a:noAutofit/>
          </a:bodyPr>
          <a:lstStyle>
            <a:lvl1pPr marL="342900" indent="-342900" algn="ctr" defTabSz="914400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2800"/>
              <a:buFont typeface="Arial" pitchFamily="34" charset="0"/>
              <a:buNone/>
              <a:defRPr lang="he-IL" sz="2800" b="1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itchFamily="2" charset="-79"/>
              </a:defRPr>
            </a:lvl1pPr>
            <a:lvl2pPr marL="342900" indent="-342900" algn="ctr" defTabSz="914400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2800"/>
              <a:buFont typeface="Arial" pitchFamily="34" charset="0"/>
              <a:buNone/>
              <a:defRPr lang="he-IL" sz="3200" b="1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itchFamily="2" charset="-79"/>
              </a:defRPr>
            </a:lvl2pPr>
            <a:lvl3pPr>
              <a:lnSpc>
                <a:spcPct val="150000"/>
              </a:lnSpc>
              <a:defRPr>
                <a:solidFill>
                  <a:srgbClr val="002060"/>
                </a:solidFill>
                <a:latin typeface="Varela Round" pitchFamily="2" charset="-79"/>
                <a:cs typeface="Varela Round" pitchFamily="2" charset="-79"/>
              </a:defRPr>
            </a:lvl3pPr>
            <a:lvl4pPr>
              <a:lnSpc>
                <a:spcPct val="150000"/>
              </a:lnSpc>
              <a:defRPr>
                <a:solidFill>
                  <a:srgbClr val="002060"/>
                </a:solidFill>
                <a:latin typeface="Varela Round" pitchFamily="2" charset="-79"/>
                <a:cs typeface="Varela Round" pitchFamily="2" charset="-79"/>
              </a:defRPr>
            </a:lvl4pPr>
            <a:lvl5pPr>
              <a:lnSpc>
                <a:spcPct val="150000"/>
              </a:lnSpc>
              <a:defRPr>
                <a:solidFill>
                  <a:srgbClr val="002060"/>
                </a:solidFill>
                <a:latin typeface="Varela Round" pitchFamily="2" charset="-79"/>
                <a:cs typeface="Varela Round" pitchFamily="2" charset="-79"/>
              </a:defRPr>
            </a:lvl5pPr>
          </a:lstStyle>
          <a:p>
            <a:pPr lvl="0"/>
            <a:r>
              <a:rPr lang="he-IL" dirty="0"/>
              <a:t>לחץ כדי לערוך סגנונות טקסט של תבנית בסיס</a:t>
            </a:r>
          </a:p>
        </p:txBody>
      </p:sp>
      <p:sp>
        <p:nvSpPr>
          <p:cNvPr id="20" name="מציין מיקום של מספר שקופית 22">
            <a:extLst>
              <a:ext uri="{FF2B5EF4-FFF2-40B4-BE49-F238E27FC236}">
                <a16:creationId xmlns:a16="http://schemas.microsoft.com/office/drawing/2014/main" id="{58C13A1B-004E-44B4-BBDC-E08548A96B81}"/>
              </a:ext>
            </a:extLst>
          </p:cNvPr>
          <p:cNvSpPr txBox="1">
            <a:spLocks/>
          </p:cNvSpPr>
          <p:nvPr userDrawn="1"/>
        </p:nvSpPr>
        <p:spPr>
          <a:xfrm>
            <a:off x="-162210" y="6389199"/>
            <a:ext cx="812800" cy="521208"/>
          </a:xfrm>
          <a:prstGeom prst="rect">
            <a:avLst/>
          </a:prstGeom>
          <a:noFill/>
        </p:spPr>
        <p:txBody>
          <a:bodyPr vert="horz" anchor="ctr"/>
          <a:lstStyle>
            <a:defPPr>
              <a:defRPr lang="en-US"/>
            </a:defPPr>
            <a:lvl1pPr marL="0" algn="ctr" defTabSz="914400" rtl="0" eaLnBrk="1" latinLnBrk="0" hangingPunct="1">
              <a:defRPr kumimoji="0" sz="1400" b="1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3D4E47C-59C5-4044-AEB3-F799ACC274F1}" type="slidenum">
              <a:rPr lang="he-IL" sz="1800" b="0" smtClean="0">
                <a:solidFill>
                  <a:schemeClr val="bg1">
                    <a:lumMod val="65000"/>
                  </a:schemeClr>
                </a:solidFill>
                <a:latin typeface="Varela Round" panose="00000500000000000000" pitchFamily="2" charset="-79"/>
                <a:cs typeface="Varela Round" panose="00000500000000000000" pitchFamily="2" charset="-79"/>
              </a:rPr>
              <a:pPr/>
              <a:t>‹#›</a:t>
            </a:fld>
            <a:endParaRPr lang="he-IL" sz="1800" b="0" dirty="0">
              <a:solidFill>
                <a:schemeClr val="bg1">
                  <a:lumMod val="65000"/>
                </a:schemeClr>
              </a:solidFill>
              <a:latin typeface="Varela Round" panose="00000500000000000000" pitchFamily="2" charset="-79"/>
              <a:cs typeface="Varela Round" panose="00000500000000000000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196595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כותרת ותוכן פריסה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מלבן מעוגל 10">
            <a:extLst>
              <a:ext uri="{FF2B5EF4-FFF2-40B4-BE49-F238E27FC236}">
                <a16:creationId xmlns:a16="http://schemas.microsoft.com/office/drawing/2014/main" id="{EAE132D4-D270-4859-A0A8-0EABA938935B}"/>
              </a:ext>
            </a:extLst>
          </p:cNvPr>
          <p:cNvSpPr/>
          <p:nvPr userDrawn="1"/>
        </p:nvSpPr>
        <p:spPr>
          <a:xfrm>
            <a:off x="6581228" y="6447542"/>
            <a:ext cx="5993234" cy="720000"/>
          </a:xfrm>
          <a:prstGeom prst="roundRect">
            <a:avLst>
              <a:gd name="adj" fmla="val 50000"/>
            </a:avLst>
          </a:prstGeom>
          <a:solidFill>
            <a:srgbClr val="192A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14" name="מלבן מעוגל 6">
            <a:extLst>
              <a:ext uri="{FF2B5EF4-FFF2-40B4-BE49-F238E27FC236}">
                <a16:creationId xmlns:a16="http://schemas.microsoft.com/office/drawing/2014/main" id="{8A467694-CC08-4C30-BF05-885FCBD4CAB0}"/>
              </a:ext>
            </a:extLst>
          </p:cNvPr>
          <p:cNvSpPr/>
          <p:nvPr userDrawn="1"/>
        </p:nvSpPr>
        <p:spPr>
          <a:xfrm>
            <a:off x="9704146" y="5381191"/>
            <a:ext cx="3496396" cy="442359"/>
          </a:xfrm>
          <a:prstGeom prst="roundRect">
            <a:avLst>
              <a:gd name="adj" fmla="val 50000"/>
            </a:avLst>
          </a:prstGeom>
          <a:solidFill>
            <a:srgbClr val="6CF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6" name="מציין מיקום תוכן 5"/>
          <p:cNvSpPr>
            <a:spLocks noGrp="1"/>
          </p:cNvSpPr>
          <p:nvPr>
            <p:ph sz="quarter" idx="4"/>
          </p:nvPr>
        </p:nvSpPr>
        <p:spPr>
          <a:xfrm>
            <a:off x="515273" y="998859"/>
            <a:ext cx="11161453" cy="4062435"/>
          </a:xfrm>
        </p:spPr>
        <p:txBody>
          <a:bodyPr>
            <a:normAutofit/>
          </a:bodyPr>
          <a:lstStyle>
            <a:lvl1pPr marL="268288" indent="-268288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marL="342900" lvl="0" indent="-342900" algn="r" defTabSz="914400" rtl="1" eaLnBrk="1" latinLnBrk="0" hangingPunct="1">
              <a:lnSpc>
                <a:spcPct val="15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he-IL" dirty="0"/>
              <a:t>לחץ כדי לערוך סגנונות טקסט של תבנית בסיס</a:t>
            </a:r>
          </a:p>
          <a:p>
            <a:pPr marL="742950" lvl="1" indent="-285750" algn="r" defTabSz="914400" rtl="1" eaLnBrk="1" latinLnBrk="0" hangingPunct="1">
              <a:lnSpc>
                <a:spcPct val="150000"/>
              </a:lnSpc>
              <a:spcBef>
                <a:spcPct val="20000"/>
              </a:spcBef>
              <a:buFont typeface="Arial" pitchFamily="34" charset="0"/>
              <a:buChar char="–"/>
            </a:pPr>
            <a:r>
              <a:rPr lang="he-IL" dirty="0"/>
              <a:t>רמה שנייה</a:t>
            </a:r>
          </a:p>
        </p:txBody>
      </p:sp>
      <p:sp>
        <p:nvSpPr>
          <p:cNvPr id="2" name="כותרת 1"/>
          <p:cNvSpPr>
            <a:spLocks noGrp="1"/>
          </p:cNvSpPr>
          <p:nvPr>
            <p:ph type="title"/>
          </p:nvPr>
        </p:nvSpPr>
        <p:spPr>
          <a:xfrm>
            <a:off x="1024128" y="155448"/>
            <a:ext cx="9802206" cy="720000"/>
          </a:xfrm>
          <a:noFill/>
        </p:spPr>
        <p:txBody>
          <a:bodyPr vert="horz" lIns="0" tIns="0" rIns="0" bIns="0" rtlCol="1" anchor="ctr">
            <a:noAutofit/>
          </a:bodyPr>
          <a:lstStyle>
            <a:lvl1pPr marL="0" marR="0" indent="0" algn="ctr" defTabSz="914400" rtl="1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he-IL" sz="4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Varela Round" pitchFamily="2" charset="-79"/>
                <a:ea typeface="+mj-ea"/>
                <a:cs typeface="Varela Round" panose="00000500000000000000" pitchFamily="2" charset="-79"/>
              </a:defRPr>
            </a:lvl1pPr>
          </a:lstStyle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e-IL" dirty="0"/>
              <a:t>לחץ כדי לערוך סגנון כותרת של תבנית</a:t>
            </a:r>
          </a:p>
        </p:txBody>
      </p:sp>
      <p:sp>
        <p:nvSpPr>
          <p:cNvPr id="9" name="מלבן מעוגל 7">
            <a:extLst>
              <a:ext uri="{FF2B5EF4-FFF2-40B4-BE49-F238E27FC236}">
                <a16:creationId xmlns:a16="http://schemas.microsoft.com/office/drawing/2014/main" id="{53A31BA8-BED7-4737-8AF6-AA655F116E85}"/>
              </a:ext>
            </a:extLst>
          </p:cNvPr>
          <p:cNvSpPr/>
          <p:nvPr userDrawn="1"/>
        </p:nvSpPr>
        <p:spPr>
          <a:xfrm>
            <a:off x="-1226982" y="101748"/>
            <a:ext cx="2160598" cy="216817"/>
          </a:xfrm>
          <a:prstGeom prst="roundRect">
            <a:avLst>
              <a:gd name="adj" fmla="val 50000"/>
            </a:avLst>
          </a:prstGeom>
          <a:solidFill>
            <a:srgbClr val="6CF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>
              <a:latin typeface="Varela Round" panose="00000500000000000000" pitchFamily="2" charset="-79"/>
              <a:cs typeface="Varela Round" panose="00000500000000000000" pitchFamily="2" charset="-79"/>
            </a:endParaRPr>
          </a:p>
        </p:txBody>
      </p:sp>
      <p:sp>
        <p:nvSpPr>
          <p:cNvPr id="13" name="מלבן מעוגל 8">
            <a:extLst>
              <a:ext uri="{FF2B5EF4-FFF2-40B4-BE49-F238E27FC236}">
                <a16:creationId xmlns:a16="http://schemas.microsoft.com/office/drawing/2014/main" id="{2CDE3276-7F45-4436-8F72-4AC18E7F0FC7}"/>
              </a:ext>
            </a:extLst>
          </p:cNvPr>
          <p:cNvSpPr/>
          <p:nvPr userDrawn="1"/>
        </p:nvSpPr>
        <p:spPr>
          <a:xfrm>
            <a:off x="-2054055" y="390797"/>
            <a:ext cx="2969302" cy="369516"/>
          </a:xfrm>
          <a:prstGeom prst="roundRect">
            <a:avLst>
              <a:gd name="adj" fmla="val 50000"/>
            </a:avLst>
          </a:prstGeom>
          <a:solidFill>
            <a:srgbClr val="192A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>
              <a:latin typeface="Varela Round" panose="00000500000000000000" pitchFamily="2" charset="-79"/>
              <a:cs typeface="Varela Round" panose="00000500000000000000" pitchFamily="2" charset="-79"/>
            </a:endParaRPr>
          </a:p>
        </p:txBody>
      </p:sp>
      <p:sp>
        <p:nvSpPr>
          <p:cNvPr id="10" name="מלבן מעוגל 6">
            <a:extLst>
              <a:ext uri="{FF2B5EF4-FFF2-40B4-BE49-F238E27FC236}">
                <a16:creationId xmlns:a16="http://schemas.microsoft.com/office/drawing/2014/main" id="{53219EEB-A406-4AC2-B87E-54A955D7D483}"/>
              </a:ext>
            </a:extLst>
          </p:cNvPr>
          <p:cNvSpPr/>
          <p:nvPr userDrawn="1"/>
        </p:nvSpPr>
        <p:spPr>
          <a:xfrm>
            <a:off x="7978665" y="5944772"/>
            <a:ext cx="4766811" cy="381549"/>
          </a:xfrm>
          <a:prstGeom prst="roundRect">
            <a:avLst>
              <a:gd name="adj" fmla="val 50000"/>
            </a:avLst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5BA376-F667-4A43-9264-CB356AE2FBF1}"/>
              </a:ext>
            </a:extLst>
          </p:cNvPr>
          <p:cNvSpPr/>
          <p:nvPr userDrawn="1"/>
        </p:nvSpPr>
        <p:spPr>
          <a:xfrm rot="5400000">
            <a:off x="9936561" y="2157343"/>
            <a:ext cx="7357170" cy="2819401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מציין מיקום של מספר שקופית 22">
            <a:extLst>
              <a:ext uri="{FF2B5EF4-FFF2-40B4-BE49-F238E27FC236}">
                <a16:creationId xmlns:a16="http://schemas.microsoft.com/office/drawing/2014/main" id="{CE73A552-D52C-4EE0-9E7A-557CEB6CE479}"/>
              </a:ext>
            </a:extLst>
          </p:cNvPr>
          <p:cNvSpPr txBox="1">
            <a:spLocks/>
          </p:cNvSpPr>
          <p:nvPr userDrawn="1"/>
        </p:nvSpPr>
        <p:spPr>
          <a:xfrm>
            <a:off x="-162210" y="6389199"/>
            <a:ext cx="812800" cy="521208"/>
          </a:xfrm>
          <a:prstGeom prst="rect">
            <a:avLst/>
          </a:prstGeom>
          <a:noFill/>
        </p:spPr>
        <p:txBody>
          <a:bodyPr vert="horz" anchor="ctr"/>
          <a:lstStyle>
            <a:defPPr>
              <a:defRPr lang="en-US"/>
            </a:defPPr>
            <a:lvl1pPr marL="0" algn="ctr" defTabSz="914400" rtl="0" eaLnBrk="1" latinLnBrk="0" hangingPunct="1">
              <a:defRPr kumimoji="0" sz="1400" b="1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3D4E47C-59C5-4044-AEB3-F799ACC274F1}" type="slidenum">
              <a:rPr lang="he-IL" sz="1800" b="0" smtClean="0">
                <a:solidFill>
                  <a:schemeClr val="bg1">
                    <a:lumMod val="65000"/>
                  </a:schemeClr>
                </a:solidFill>
                <a:latin typeface="Varela Round" panose="00000500000000000000" pitchFamily="2" charset="-79"/>
                <a:cs typeface="Varela Round" panose="00000500000000000000" pitchFamily="2" charset="-79"/>
              </a:rPr>
              <a:pPr/>
              <a:t>‹#›</a:t>
            </a:fld>
            <a:endParaRPr lang="he-IL" sz="1800" b="0" dirty="0">
              <a:solidFill>
                <a:schemeClr val="bg1">
                  <a:lumMod val="65000"/>
                </a:schemeClr>
              </a:solidFill>
              <a:latin typeface="Varela Round" panose="00000500000000000000" pitchFamily="2" charset="-79"/>
              <a:cs typeface="Varela Round" panose="00000500000000000000" pitchFamily="2" charset="-79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5208D21-C13C-48D3-8634-05FCD1520B3D}"/>
              </a:ext>
            </a:extLst>
          </p:cNvPr>
          <p:cNvSpPr/>
          <p:nvPr userDrawn="1"/>
        </p:nvSpPr>
        <p:spPr>
          <a:xfrm>
            <a:off x="5903744" y="6876112"/>
            <a:ext cx="6894095" cy="149330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DFFA872-60FE-48B4-B509-3F90F2F53575}"/>
              </a:ext>
            </a:extLst>
          </p:cNvPr>
          <p:cNvSpPr/>
          <p:nvPr userDrawn="1"/>
        </p:nvSpPr>
        <p:spPr>
          <a:xfrm>
            <a:off x="-2191928" y="-31850"/>
            <a:ext cx="2165034" cy="7683699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025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כותרת ותוכן פריסה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>
          <a:xfrm>
            <a:off x="1024128" y="155448"/>
            <a:ext cx="9802368" cy="720000"/>
          </a:xfrm>
          <a:noFill/>
        </p:spPr>
        <p:txBody>
          <a:bodyPr vert="horz" lIns="0" tIns="0" rIns="0" bIns="0" rtlCol="1" anchor="ctr">
            <a:noAutofit/>
          </a:bodyPr>
          <a:lstStyle>
            <a:lvl1pPr marL="0" marR="0" indent="0" algn="ctr" defTabSz="914400" rtl="1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he-IL" sz="4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Varela Round" pitchFamily="2" charset="-79"/>
                <a:ea typeface="+mj-ea"/>
                <a:cs typeface="Varela Round" panose="00000500000000000000" pitchFamily="2" charset="-79"/>
              </a:defRPr>
            </a:lvl1pPr>
          </a:lstStyle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e-IL" dirty="0"/>
              <a:t>לחץ כדי לערוך סגנון כותרת של תבנית</a:t>
            </a:r>
          </a:p>
        </p:txBody>
      </p:sp>
      <p:sp>
        <p:nvSpPr>
          <p:cNvPr id="5" name="מציין מיקום טקסט 4"/>
          <p:cNvSpPr>
            <a:spLocks noGrp="1"/>
          </p:cNvSpPr>
          <p:nvPr>
            <p:ph type="body" sz="quarter" idx="3"/>
          </p:nvPr>
        </p:nvSpPr>
        <p:spPr>
          <a:xfrm>
            <a:off x="515273" y="1024128"/>
            <a:ext cx="11161453" cy="457200"/>
          </a:xfrm>
        </p:spPr>
        <p:txBody>
          <a:bodyPr lIns="0" tIns="0" rIns="0" bIns="0" anchor="ctr">
            <a:noAutofit/>
          </a:bodyPr>
          <a:lstStyle>
            <a:lvl1pPr marL="0" indent="0" algn="r">
              <a:buNone/>
              <a:defRPr sz="3000" b="1">
                <a:solidFill>
                  <a:srgbClr val="12B4BC"/>
                </a:solidFill>
                <a:latin typeface="Varela Round" pitchFamily="2" charset="-79"/>
                <a:cs typeface="Varela Round" panose="00000500000000000000" pitchFamily="2" charset="-79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 dirty="0"/>
              <a:t>לחץ כדי לערוך סגנונות טקסט של תבנית בסיס</a:t>
            </a:r>
          </a:p>
        </p:txBody>
      </p:sp>
      <p:sp>
        <p:nvSpPr>
          <p:cNvPr id="6" name="מציין מיקום תוכן 5"/>
          <p:cNvSpPr>
            <a:spLocks noGrp="1"/>
          </p:cNvSpPr>
          <p:nvPr>
            <p:ph sz="quarter" idx="4"/>
          </p:nvPr>
        </p:nvSpPr>
        <p:spPr>
          <a:xfrm>
            <a:off x="515273" y="1567973"/>
            <a:ext cx="11161453" cy="3522187"/>
          </a:xfrm>
        </p:spPr>
        <p:txBody>
          <a:bodyPr>
            <a:normAutofit/>
          </a:bodyPr>
          <a:lstStyle>
            <a:lvl1pPr marL="268288" indent="-268288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marL="342900" lvl="0" indent="-342900" algn="r" defTabSz="914400" rtl="1" eaLnBrk="1" latinLnBrk="0" hangingPunct="1">
              <a:lnSpc>
                <a:spcPct val="15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he-IL" dirty="0"/>
              <a:t>לחץ כדי לערוך סגנונות טקסט של תבנית בסיס</a:t>
            </a:r>
          </a:p>
          <a:p>
            <a:pPr marL="742950" lvl="1" indent="-285750" algn="r" defTabSz="914400" rtl="1" eaLnBrk="1" latinLnBrk="0" hangingPunct="1">
              <a:lnSpc>
                <a:spcPct val="150000"/>
              </a:lnSpc>
              <a:spcBef>
                <a:spcPct val="20000"/>
              </a:spcBef>
              <a:buFont typeface="Arial" pitchFamily="34" charset="0"/>
              <a:buChar char="–"/>
            </a:pPr>
            <a:r>
              <a:rPr lang="he-IL" dirty="0"/>
              <a:t>רמה שנייה</a:t>
            </a:r>
          </a:p>
        </p:txBody>
      </p:sp>
      <p:sp>
        <p:nvSpPr>
          <p:cNvPr id="9" name="מלבן מעוגל 7">
            <a:extLst>
              <a:ext uri="{FF2B5EF4-FFF2-40B4-BE49-F238E27FC236}">
                <a16:creationId xmlns:a16="http://schemas.microsoft.com/office/drawing/2014/main" id="{53A31BA8-BED7-4737-8AF6-AA655F116E85}"/>
              </a:ext>
            </a:extLst>
          </p:cNvPr>
          <p:cNvSpPr/>
          <p:nvPr userDrawn="1"/>
        </p:nvSpPr>
        <p:spPr>
          <a:xfrm>
            <a:off x="-1377633" y="110284"/>
            <a:ext cx="2105524" cy="216817"/>
          </a:xfrm>
          <a:prstGeom prst="roundRect">
            <a:avLst>
              <a:gd name="adj" fmla="val 50000"/>
            </a:avLst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>
              <a:latin typeface="Varela Round" panose="00000500000000000000" pitchFamily="2" charset="-79"/>
              <a:cs typeface="Varela Round" panose="00000500000000000000" pitchFamily="2" charset="-79"/>
            </a:endParaRPr>
          </a:p>
        </p:txBody>
      </p:sp>
      <p:sp>
        <p:nvSpPr>
          <p:cNvPr id="13" name="מלבן מעוגל 8">
            <a:extLst>
              <a:ext uri="{FF2B5EF4-FFF2-40B4-BE49-F238E27FC236}">
                <a16:creationId xmlns:a16="http://schemas.microsoft.com/office/drawing/2014/main" id="{2CDE3276-7F45-4436-8F72-4AC18E7F0FC7}"/>
              </a:ext>
            </a:extLst>
          </p:cNvPr>
          <p:cNvSpPr/>
          <p:nvPr userDrawn="1"/>
        </p:nvSpPr>
        <p:spPr>
          <a:xfrm>
            <a:off x="-1729189" y="435139"/>
            <a:ext cx="2615798" cy="321877"/>
          </a:xfrm>
          <a:prstGeom prst="roundRect">
            <a:avLst>
              <a:gd name="adj" fmla="val 50000"/>
            </a:avLst>
          </a:prstGeom>
          <a:solidFill>
            <a:srgbClr val="192A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>
              <a:latin typeface="Varela Round" panose="00000500000000000000" pitchFamily="2" charset="-79"/>
              <a:cs typeface="Varela Round" panose="00000500000000000000" pitchFamily="2" charset="-79"/>
            </a:endParaRPr>
          </a:p>
        </p:txBody>
      </p:sp>
      <p:sp>
        <p:nvSpPr>
          <p:cNvPr id="10" name="מלבן מעוגל 6">
            <a:extLst>
              <a:ext uri="{FF2B5EF4-FFF2-40B4-BE49-F238E27FC236}">
                <a16:creationId xmlns:a16="http://schemas.microsoft.com/office/drawing/2014/main" id="{8A91BCC4-EC47-43E2-9595-B89F757E1A7A}"/>
              </a:ext>
            </a:extLst>
          </p:cNvPr>
          <p:cNvSpPr/>
          <p:nvPr userDrawn="1"/>
        </p:nvSpPr>
        <p:spPr>
          <a:xfrm>
            <a:off x="9323387" y="5555326"/>
            <a:ext cx="4766811" cy="357667"/>
          </a:xfrm>
          <a:prstGeom prst="roundRect">
            <a:avLst>
              <a:gd name="adj" fmla="val 50000"/>
            </a:avLst>
          </a:prstGeom>
          <a:solidFill>
            <a:srgbClr val="6CF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11" name="מלבן מעוגל 10">
            <a:extLst>
              <a:ext uri="{FF2B5EF4-FFF2-40B4-BE49-F238E27FC236}">
                <a16:creationId xmlns:a16="http://schemas.microsoft.com/office/drawing/2014/main" id="{238EE3F7-5012-4191-9ABD-A8E69370622E}"/>
              </a:ext>
            </a:extLst>
          </p:cNvPr>
          <p:cNvSpPr/>
          <p:nvPr userDrawn="1"/>
        </p:nvSpPr>
        <p:spPr>
          <a:xfrm>
            <a:off x="8679109" y="6024163"/>
            <a:ext cx="4127100" cy="720000"/>
          </a:xfrm>
          <a:prstGeom prst="roundRect">
            <a:avLst>
              <a:gd name="adj" fmla="val 50000"/>
            </a:avLst>
          </a:prstGeom>
          <a:solidFill>
            <a:srgbClr val="192A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15" name="מציין מיקום של מספר שקופית 22">
            <a:extLst>
              <a:ext uri="{FF2B5EF4-FFF2-40B4-BE49-F238E27FC236}">
                <a16:creationId xmlns:a16="http://schemas.microsoft.com/office/drawing/2014/main" id="{31BF6EDC-D21A-4961-802C-6C57056DED88}"/>
              </a:ext>
            </a:extLst>
          </p:cNvPr>
          <p:cNvSpPr txBox="1">
            <a:spLocks/>
          </p:cNvSpPr>
          <p:nvPr userDrawn="1"/>
        </p:nvSpPr>
        <p:spPr>
          <a:xfrm>
            <a:off x="-162210" y="6389199"/>
            <a:ext cx="812800" cy="521208"/>
          </a:xfrm>
          <a:prstGeom prst="rect">
            <a:avLst/>
          </a:prstGeom>
          <a:noFill/>
        </p:spPr>
        <p:txBody>
          <a:bodyPr vert="horz" anchor="ctr"/>
          <a:lstStyle>
            <a:defPPr>
              <a:defRPr lang="en-US"/>
            </a:defPPr>
            <a:lvl1pPr marL="0" algn="ctr" defTabSz="914400" rtl="0" eaLnBrk="1" latinLnBrk="0" hangingPunct="1">
              <a:defRPr kumimoji="0" sz="1400" b="1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3D4E47C-59C5-4044-AEB3-F799ACC274F1}" type="slidenum">
              <a:rPr lang="he-IL" sz="1800" b="0" smtClean="0">
                <a:solidFill>
                  <a:schemeClr val="bg1">
                    <a:lumMod val="65000"/>
                  </a:schemeClr>
                </a:solidFill>
                <a:latin typeface="Varela Round" panose="00000500000000000000" pitchFamily="2" charset="-79"/>
                <a:cs typeface="Varela Round" panose="00000500000000000000" pitchFamily="2" charset="-79"/>
              </a:rPr>
              <a:pPr/>
              <a:t>‹#›</a:t>
            </a:fld>
            <a:endParaRPr lang="he-IL" sz="1800" b="0" dirty="0">
              <a:solidFill>
                <a:schemeClr val="bg1">
                  <a:lumMod val="65000"/>
                </a:schemeClr>
              </a:solidFill>
              <a:latin typeface="Varela Round" panose="00000500000000000000" pitchFamily="2" charset="-79"/>
              <a:cs typeface="Varela Round" panose="00000500000000000000" pitchFamily="2" charset="-79"/>
            </a:endParaRPr>
          </a:p>
        </p:txBody>
      </p:sp>
      <p:sp>
        <p:nvSpPr>
          <p:cNvPr id="14" name="מלבן מעוגל 6">
            <a:extLst>
              <a:ext uri="{FF2B5EF4-FFF2-40B4-BE49-F238E27FC236}">
                <a16:creationId xmlns:a16="http://schemas.microsoft.com/office/drawing/2014/main" id="{09765D6C-4312-45BD-AEDC-93B641915820}"/>
              </a:ext>
            </a:extLst>
          </p:cNvPr>
          <p:cNvSpPr/>
          <p:nvPr userDrawn="1"/>
        </p:nvSpPr>
        <p:spPr>
          <a:xfrm>
            <a:off x="11005702" y="5213334"/>
            <a:ext cx="2372591" cy="251305"/>
          </a:xfrm>
          <a:prstGeom prst="roundRect">
            <a:avLst>
              <a:gd name="adj" fmla="val 50000"/>
            </a:avLst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D0EF58C-1955-4299-80B8-7931E9453E0B}"/>
              </a:ext>
            </a:extLst>
          </p:cNvPr>
          <p:cNvSpPr/>
          <p:nvPr userDrawn="1"/>
        </p:nvSpPr>
        <p:spPr>
          <a:xfrm rot="5400000">
            <a:off x="10107939" y="1954539"/>
            <a:ext cx="6987520" cy="2819401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ECE651A-F01C-47F6-93CB-FED077AFFFB4}"/>
              </a:ext>
            </a:extLst>
          </p:cNvPr>
          <p:cNvSpPr/>
          <p:nvPr userDrawn="1"/>
        </p:nvSpPr>
        <p:spPr>
          <a:xfrm>
            <a:off x="-3273296" y="-31850"/>
            <a:ext cx="3246401" cy="7683699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99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כותרת ותוכן פריסה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>
          <a:xfrm>
            <a:off x="1024128" y="152134"/>
            <a:ext cx="9802368" cy="720000"/>
          </a:xfrm>
        </p:spPr>
        <p:txBody>
          <a:bodyPr lIns="36000" tIns="0" rIns="36000" bIns="0">
            <a:noAutofit/>
          </a:bodyPr>
          <a:lstStyle>
            <a:lvl1pPr marL="0" indent="0">
              <a:tabLst>
                <a:tab pos="11659766" algn="l"/>
              </a:tabLst>
              <a:defRPr sz="4400" b="1">
                <a:solidFill>
                  <a:srgbClr val="002060"/>
                </a:solidFill>
                <a:latin typeface="Varela Round" pitchFamily="2" charset="-79"/>
                <a:cs typeface="Varela Round" pitchFamily="2" charset="-79"/>
              </a:defRPr>
            </a:lvl1pPr>
          </a:lstStyle>
          <a:p>
            <a:r>
              <a:rPr lang="he-IL" dirty="0"/>
              <a:t>לחץ כדי לערוך סגנון כותרת של תבנית</a:t>
            </a:r>
          </a:p>
        </p:txBody>
      </p:sp>
      <p:sp>
        <p:nvSpPr>
          <p:cNvPr id="3" name="מציין מיקום תוכן 2"/>
          <p:cNvSpPr>
            <a:spLocks noGrp="1"/>
          </p:cNvSpPr>
          <p:nvPr>
            <p:ph idx="1"/>
          </p:nvPr>
        </p:nvSpPr>
        <p:spPr>
          <a:xfrm>
            <a:off x="1024128" y="1049185"/>
            <a:ext cx="8031962" cy="4611559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defRPr sz="2400">
                <a:solidFill>
                  <a:srgbClr val="002060"/>
                </a:solidFill>
                <a:latin typeface="Varela Round" pitchFamily="2" charset="-79"/>
                <a:cs typeface="Varela Round" pitchFamily="2" charset="-79"/>
              </a:defRPr>
            </a:lvl1pPr>
            <a:lvl2pPr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defRPr sz="2400">
                <a:solidFill>
                  <a:srgbClr val="002060"/>
                </a:solidFill>
                <a:latin typeface="Varela Round" pitchFamily="2" charset="-79"/>
                <a:cs typeface="Varela Round" pitchFamily="2" charset="-79"/>
              </a:defRPr>
            </a:lvl2pPr>
            <a:lvl3pPr>
              <a:lnSpc>
                <a:spcPct val="150000"/>
              </a:lnSpc>
              <a:defRPr>
                <a:solidFill>
                  <a:srgbClr val="002060"/>
                </a:solidFill>
                <a:latin typeface="Varela Round" pitchFamily="2" charset="-79"/>
                <a:cs typeface="Varela Round" pitchFamily="2" charset="-79"/>
              </a:defRPr>
            </a:lvl3pPr>
            <a:lvl4pPr>
              <a:lnSpc>
                <a:spcPct val="150000"/>
              </a:lnSpc>
              <a:defRPr>
                <a:solidFill>
                  <a:srgbClr val="002060"/>
                </a:solidFill>
                <a:latin typeface="Varela Round" pitchFamily="2" charset="-79"/>
                <a:cs typeface="Varela Round" pitchFamily="2" charset="-79"/>
              </a:defRPr>
            </a:lvl4pPr>
            <a:lvl5pPr>
              <a:lnSpc>
                <a:spcPct val="150000"/>
              </a:lnSpc>
              <a:defRPr>
                <a:solidFill>
                  <a:srgbClr val="002060"/>
                </a:solidFill>
                <a:latin typeface="Varela Round" pitchFamily="2" charset="-79"/>
                <a:cs typeface="Varela Round" pitchFamily="2" charset="-79"/>
              </a:defRPr>
            </a:lvl5pPr>
          </a:lstStyle>
          <a:p>
            <a:pPr lvl="0"/>
            <a:r>
              <a:rPr lang="he-IL" dirty="0"/>
              <a:t>לחץ כדי לערוך סגנונות טקסט של תבנית בסיס</a:t>
            </a:r>
          </a:p>
          <a:p>
            <a:pPr lvl="1"/>
            <a:r>
              <a:rPr lang="he-IL" dirty="0"/>
              <a:t>רמה שנייה</a:t>
            </a:r>
          </a:p>
        </p:txBody>
      </p:sp>
      <p:sp>
        <p:nvSpPr>
          <p:cNvPr id="7" name="מלבן מעוגל 6"/>
          <p:cNvSpPr/>
          <p:nvPr userDrawn="1"/>
        </p:nvSpPr>
        <p:spPr>
          <a:xfrm>
            <a:off x="-234936" y="5807316"/>
            <a:ext cx="4766191" cy="357667"/>
          </a:xfrm>
          <a:prstGeom prst="roundRect">
            <a:avLst>
              <a:gd name="adj" fmla="val 50000"/>
            </a:avLst>
          </a:prstGeom>
          <a:solidFill>
            <a:srgbClr val="6CF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>
              <a:latin typeface="Varela Round" pitchFamily="2" charset="-79"/>
              <a:cs typeface="Varela Round" pitchFamily="2" charset="-79"/>
            </a:endParaRPr>
          </a:p>
        </p:txBody>
      </p:sp>
      <p:sp>
        <p:nvSpPr>
          <p:cNvPr id="8" name="מלבן מעוגל 7"/>
          <p:cNvSpPr/>
          <p:nvPr userDrawn="1"/>
        </p:nvSpPr>
        <p:spPr>
          <a:xfrm>
            <a:off x="11218431" y="239177"/>
            <a:ext cx="1706880" cy="458399"/>
          </a:xfrm>
          <a:prstGeom prst="roundRect">
            <a:avLst>
              <a:gd name="adj" fmla="val 50000"/>
            </a:avLst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>
              <a:latin typeface="Varela Round" pitchFamily="2" charset="-79"/>
              <a:cs typeface="Varela Round" pitchFamily="2" charset="-79"/>
            </a:endParaRPr>
          </a:p>
        </p:txBody>
      </p:sp>
      <p:sp>
        <p:nvSpPr>
          <p:cNvPr id="9" name="מלבן מעוגל 8"/>
          <p:cNvSpPr/>
          <p:nvPr userDrawn="1"/>
        </p:nvSpPr>
        <p:spPr>
          <a:xfrm>
            <a:off x="-388620" y="6235866"/>
            <a:ext cx="7724431" cy="674541"/>
          </a:xfrm>
          <a:prstGeom prst="roundRect">
            <a:avLst>
              <a:gd name="adj" fmla="val 50000"/>
            </a:avLst>
          </a:prstGeom>
          <a:solidFill>
            <a:srgbClr val="192A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>
              <a:latin typeface="Varela Round" pitchFamily="2" charset="-79"/>
              <a:cs typeface="Varela Round" pitchFamily="2" charset="-79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C6E834-92B3-4A32-920C-9FA2D6987411}"/>
              </a:ext>
            </a:extLst>
          </p:cNvPr>
          <p:cNvSpPr/>
          <p:nvPr userDrawn="1"/>
        </p:nvSpPr>
        <p:spPr>
          <a:xfrm>
            <a:off x="-1" y="-960120"/>
            <a:ext cx="14676781" cy="92827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D60292-D9F7-4A35-9D0A-68A9095BDE1E}"/>
              </a:ext>
            </a:extLst>
          </p:cNvPr>
          <p:cNvSpPr/>
          <p:nvPr userDrawn="1"/>
        </p:nvSpPr>
        <p:spPr>
          <a:xfrm>
            <a:off x="-1356361" y="6889426"/>
            <a:ext cx="14676781" cy="92827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A53CA14-A360-48A3-A071-94DFC2B62EDC}"/>
              </a:ext>
            </a:extLst>
          </p:cNvPr>
          <p:cNvSpPr/>
          <p:nvPr userDrawn="1"/>
        </p:nvSpPr>
        <p:spPr>
          <a:xfrm rot="5400000">
            <a:off x="10121386" y="1972518"/>
            <a:ext cx="6987520" cy="2819401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536A81-6863-4B7C-BB9A-6F6DBBAB87E2}"/>
              </a:ext>
            </a:extLst>
          </p:cNvPr>
          <p:cNvSpPr/>
          <p:nvPr userDrawn="1"/>
        </p:nvSpPr>
        <p:spPr>
          <a:xfrm>
            <a:off x="-3273296" y="-31850"/>
            <a:ext cx="3246401" cy="7683699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מציין מיקום של מספר שקופית 22">
            <a:extLst>
              <a:ext uri="{FF2B5EF4-FFF2-40B4-BE49-F238E27FC236}">
                <a16:creationId xmlns:a16="http://schemas.microsoft.com/office/drawing/2014/main" id="{6A93F88D-0694-4107-9D3A-245864065D84}"/>
              </a:ext>
            </a:extLst>
          </p:cNvPr>
          <p:cNvSpPr txBox="1">
            <a:spLocks/>
          </p:cNvSpPr>
          <p:nvPr userDrawn="1"/>
        </p:nvSpPr>
        <p:spPr>
          <a:xfrm>
            <a:off x="-162210" y="6389199"/>
            <a:ext cx="812800" cy="521208"/>
          </a:xfrm>
          <a:prstGeom prst="rect">
            <a:avLst/>
          </a:prstGeom>
          <a:noFill/>
        </p:spPr>
        <p:txBody>
          <a:bodyPr vert="horz" anchor="ctr"/>
          <a:lstStyle>
            <a:defPPr>
              <a:defRPr lang="en-US"/>
            </a:defPPr>
            <a:lvl1pPr marL="0" algn="ctr" defTabSz="914400" rtl="0" eaLnBrk="1" latinLnBrk="0" hangingPunct="1">
              <a:defRPr kumimoji="0" sz="1400" b="1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3D4E47C-59C5-4044-AEB3-F799ACC274F1}" type="slidenum">
              <a:rPr lang="he-IL" sz="1800" b="0" smtClean="0">
                <a:solidFill>
                  <a:schemeClr val="bg1">
                    <a:lumMod val="85000"/>
                  </a:schemeClr>
                </a:solidFill>
                <a:latin typeface="Varela Round" panose="00000500000000000000" pitchFamily="2" charset="-79"/>
                <a:cs typeface="Varela Round" panose="00000500000000000000" pitchFamily="2" charset="-79"/>
              </a:rPr>
              <a:pPr/>
              <a:t>‹#›</a:t>
            </a:fld>
            <a:endParaRPr lang="he-IL" sz="1800" b="0" dirty="0">
              <a:solidFill>
                <a:schemeClr val="bg1">
                  <a:lumMod val="85000"/>
                </a:schemeClr>
              </a:solidFill>
              <a:latin typeface="Varela Round" panose="00000500000000000000" pitchFamily="2" charset="-79"/>
              <a:cs typeface="Varela Round" panose="00000500000000000000" pitchFamily="2" charset="-79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כותרת בלבד פריסה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/>
          <p:cNvSpPr>
            <a:spLocks noGrp="1"/>
          </p:cNvSpPr>
          <p:nvPr>
            <p:ph type="title"/>
          </p:nvPr>
        </p:nvSpPr>
        <p:spPr>
          <a:xfrm>
            <a:off x="1024128" y="155448"/>
            <a:ext cx="9802368" cy="720000"/>
          </a:xfrm>
          <a:noFill/>
        </p:spPr>
        <p:txBody>
          <a:bodyPr vert="horz" lIns="0" tIns="0" rIns="0" bIns="0" rtlCol="1" anchor="ctr">
            <a:noAutofit/>
          </a:bodyPr>
          <a:lstStyle>
            <a:lvl1pPr marL="0" marR="0" indent="0" algn="ctr" defTabSz="914400" rtl="1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he-IL" sz="4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Varela Round" pitchFamily="2" charset="-79"/>
                <a:ea typeface="+mj-ea"/>
                <a:cs typeface="Varela Round" panose="00000500000000000000" pitchFamily="2" charset="-79"/>
              </a:defRPr>
            </a:lvl1pPr>
          </a:lstStyle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e-IL" dirty="0"/>
              <a:t>לחץ כדי לערוך סגנון כותרת של תבנית</a:t>
            </a:r>
          </a:p>
        </p:txBody>
      </p:sp>
      <p:sp>
        <p:nvSpPr>
          <p:cNvPr id="9" name="מלבן מעוגל 7">
            <a:extLst>
              <a:ext uri="{FF2B5EF4-FFF2-40B4-BE49-F238E27FC236}">
                <a16:creationId xmlns:a16="http://schemas.microsoft.com/office/drawing/2014/main" id="{53A31BA8-BED7-4737-8AF6-AA655F116E85}"/>
              </a:ext>
            </a:extLst>
          </p:cNvPr>
          <p:cNvSpPr/>
          <p:nvPr userDrawn="1"/>
        </p:nvSpPr>
        <p:spPr>
          <a:xfrm>
            <a:off x="11497481" y="487099"/>
            <a:ext cx="1576672" cy="289443"/>
          </a:xfrm>
          <a:prstGeom prst="roundRect">
            <a:avLst>
              <a:gd name="adj" fmla="val 50000"/>
            </a:avLst>
          </a:prstGeom>
          <a:solidFill>
            <a:srgbClr val="192A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>
              <a:latin typeface="Varela Round" panose="00000500000000000000" pitchFamily="2" charset="-79"/>
              <a:cs typeface="Varela Round" panose="00000500000000000000" pitchFamily="2" charset="-79"/>
            </a:endParaRPr>
          </a:p>
        </p:txBody>
      </p:sp>
      <p:sp>
        <p:nvSpPr>
          <p:cNvPr id="13" name="מלבן מעוגל 8">
            <a:extLst>
              <a:ext uri="{FF2B5EF4-FFF2-40B4-BE49-F238E27FC236}">
                <a16:creationId xmlns:a16="http://schemas.microsoft.com/office/drawing/2014/main" id="{2CDE3276-7F45-4436-8F72-4AC18E7F0FC7}"/>
              </a:ext>
            </a:extLst>
          </p:cNvPr>
          <p:cNvSpPr/>
          <p:nvPr userDrawn="1"/>
        </p:nvSpPr>
        <p:spPr>
          <a:xfrm>
            <a:off x="11150538" y="127099"/>
            <a:ext cx="1879662" cy="289443"/>
          </a:xfrm>
          <a:prstGeom prst="roundRect">
            <a:avLst>
              <a:gd name="adj" fmla="val 50000"/>
            </a:avLst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>
              <a:latin typeface="Varela Round" panose="00000500000000000000" pitchFamily="2" charset="-79"/>
              <a:cs typeface="Varela Round" panose="00000500000000000000" pitchFamily="2" charset="-79"/>
            </a:endParaRPr>
          </a:p>
        </p:txBody>
      </p:sp>
      <p:sp>
        <p:nvSpPr>
          <p:cNvPr id="7" name="מלבן מעוגל 6">
            <a:extLst>
              <a:ext uri="{FF2B5EF4-FFF2-40B4-BE49-F238E27FC236}">
                <a16:creationId xmlns:a16="http://schemas.microsoft.com/office/drawing/2014/main" id="{469E9F25-935E-4A65-8AF2-C1B8F105C612}"/>
              </a:ext>
            </a:extLst>
          </p:cNvPr>
          <p:cNvSpPr/>
          <p:nvPr userDrawn="1"/>
        </p:nvSpPr>
        <p:spPr>
          <a:xfrm>
            <a:off x="-487680" y="5923581"/>
            <a:ext cx="3133018" cy="357667"/>
          </a:xfrm>
          <a:prstGeom prst="roundRect">
            <a:avLst>
              <a:gd name="adj" fmla="val 50000"/>
            </a:avLst>
          </a:prstGeom>
          <a:solidFill>
            <a:srgbClr val="6CF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10" name="מלבן מעוגל 10">
            <a:extLst>
              <a:ext uri="{FF2B5EF4-FFF2-40B4-BE49-F238E27FC236}">
                <a16:creationId xmlns:a16="http://schemas.microsoft.com/office/drawing/2014/main" id="{DD33049F-8FB3-46DC-B84B-8E763BCBCAC1}"/>
              </a:ext>
            </a:extLst>
          </p:cNvPr>
          <p:cNvSpPr/>
          <p:nvPr userDrawn="1"/>
        </p:nvSpPr>
        <p:spPr>
          <a:xfrm>
            <a:off x="-976438" y="6359813"/>
            <a:ext cx="7301038" cy="658080"/>
          </a:xfrm>
          <a:prstGeom prst="roundRect">
            <a:avLst>
              <a:gd name="adj" fmla="val 50000"/>
            </a:avLst>
          </a:prstGeom>
          <a:solidFill>
            <a:srgbClr val="192A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11" name="Rectangle 11">
            <a:extLst>
              <a:ext uri="{FF2B5EF4-FFF2-40B4-BE49-F238E27FC236}">
                <a16:creationId xmlns:a16="http://schemas.microsoft.com/office/drawing/2014/main" id="{761EC8D2-662F-4FBE-BF29-06100D51DE7E}"/>
              </a:ext>
            </a:extLst>
          </p:cNvPr>
          <p:cNvSpPr/>
          <p:nvPr userDrawn="1"/>
        </p:nvSpPr>
        <p:spPr>
          <a:xfrm rot="5400000">
            <a:off x="9360283" y="2733622"/>
            <a:ext cx="6987520" cy="1297194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מציין מיקום של מספר שקופית 22">
            <a:extLst>
              <a:ext uri="{FF2B5EF4-FFF2-40B4-BE49-F238E27FC236}">
                <a16:creationId xmlns:a16="http://schemas.microsoft.com/office/drawing/2014/main" id="{23075256-456E-41D8-BDFD-8C3A8EA654D2}"/>
              </a:ext>
            </a:extLst>
          </p:cNvPr>
          <p:cNvSpPr txBox="1">
            <a:spLocks/>
          </p:cNvSpPr>
          <p:nvPr userDrawn="1"/>
        </p:nvSpPr>
        <p:spPr>
          <a:xfrm>
            <a:off x="-131730" y="6361368"/>
            <a:ext cx="812800" cy="521208"/>
          </a:xfrm>
          <a:prstGeom prst="rect">
            <a:avLst/>
          </a:prstGeom>
          <a:noFill/>
        </p:spPr>
        <p:txBody>
          <a:bodyPr vert="horz" anchor="ctr"/>
          <a:lstStyle>
            <a:defPPr>
              <a:defRPr lang="en-US"/>
            </a:defPPr>
            <a:lvl1pPr marL="0" algn="ctr" defTabSz="914400" rtl="0" eaLnBrk="1" latinLnBrk="0" hangingPunct="1">
              <a:defRPr kumimoji="0" sz="1400" b="1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3D4E47C-59C5-4044-AEB3-F799ACC274F1}" type="slidenum">
              <a:rPr lang="he-IL" sz="1800" b="0" smtClean="0">
                <a:solidFill>
                  <a:schemeClr val="bg1">
                    <a:lumMod val="85000"/>
                  </a:schemeClr>
                </a:solidFill>
                <a:latin typeface="Varela Round" panose="00000500000000000000" pitchFamily="2" charset="-79"/>
                <a:cs typeface="Varela Round" panose="00000500000000000000" pitchFamily="2" charset="-79"/>
              </a:rPr>
              <a:pPr/>
              <a:t>‹#›</a:t>
            </a:fld>
            <a:endParaRPr lang="he-IL" sz="1800" b="0" dirty="0">
              <a:solidFill>
                <a:schemeClr val="bg1">
                  <a:lumMod val="85000"/>
                </a:schemeClr>
              </a:solidFill>
              <a:latin typeface="Varela Round" panose="00000500000000000000" pitchFamily="2" charset="-79"/>
              <a:cs typeface="Varela Round" panose="00000500000000000000" pitchFamily="2" charset="-79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B42163-9C8B-4AEB-9C50-F5529BD5C36B}"/>
              </a:ext>
            </a:extLst>
          </p:cNvPr>
          <p:cNvSpPr/>
          <p:nvPr userDrawn="1"/>
        </p:nvSpPr>
        <p:spPr>
          <a:xfrm rot="16200000">
            <a:off x="5821949" y="1027133"/>
            <a:ext cx="521207" cy="12218895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A26CB3A-BCA5-4171-BE99-1D6F46911786}"/>
              </a:ext>
            </a:extLst>
          </p:cNvPr>
          <p:cNvSpPr/>
          <p:nvPr userDrawn="1"/>
        </p:nvSpPr>
        <p:spPr>
          <a:xfrm rot="5400000">
            <a:off x="5683838" y="-6805249"/>
            <a:ext cx="947627" cy="12639719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4964ABF-EE59-4E45-BC5F-A3665732FD21}"/>
              </a:ext>
            </a:extLst>
          </p:cNvPr>
          <p:cNvSpPr/>
          <p:nvPr userDrawn="1"/>
        </p:nvSpPr>
        <p:spPr>
          <a:xfrm>
            <a:off x="-2001567" y="-416688"/>
            <a:ext cx="1974672" cy="8068538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596A93-68B7-48E8-8354-9EAE3F8183B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951578" y="1212161"/>
            <a:ext cx="7885112" cy="40909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1043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כותרת ותוכן פריסה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מלבן מעוגל 8">
            <a:extLst>
              <a:ext uri="{FF2B5EF4-FFF2-40B4-BE49-F238E27FC236}">
                <a16:creationId xmlns:a16="http://schemas.microsoft.com/office/drawing/2014/main" id="{820BD794-101C-426F-8015-9C33A0E995FA}"/>
              </a:ext>
            </a:extLst>
          </p:cNvPr>
          <p:cNvSpPr/>
          <p:nvPr userDrawn="1"/>
        </p:nvSpPr>
        <p:spPr>
          <a:xfrm>
            <a:off x="-2429707" y="195047"/>
            <a:ext cx="2969302" cy="247597"/>
          </a:xfrm>
          <a:prstGeom prst="roundRect">
            <a:avLst>
              <a:gd name="adj" fmla="val 50000"/>
            </a:avLst>
          </a:prstGeom>
          <a:solidFill>
            <a:srgbClr val="192A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2" name="כותרת 1"/>
          <p:cNvSpPr>
            <a:spLocks noGrp="1"/>
          </p:cNvSpPr>
          <p:nvPr>
            <p:ph type="title"/>
          </p:nvPr>
        </p:nvSpPr>
        <p:spPr>
          <a:xfrm>
            <a:off x="1026926" y="155448"/>
            <a:ext cx="9802368" cy="720000"/>
          </a:xfrm>
          <a:noFill/>
        </p:spPr>
        <p:txBody>
          <a:bodyPr vert="horz" lIns="91440" tIns="45720" rIns="91440" bIns="45720" rtlCol="1" anchor="ctr">
            <a:noAutofit/>
          </a:bodyPr>
          <a:lstStyle>
            <a:lvl1pPr marL="0" marR="0" indent="0" algn="ctr" defTabSz="914491" rtl="1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he-IL" sz="4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Varela Round" pitchFamily="2" charset="-79"/>
                <a:ea typeface="+mj-ea"/>
                <a:cs typeface="Varela Round" pitchFamily="2" charset="-79"/>
              </a:defRPr>
            </a:lvl1pPr>
          </a:lstStyle>
          <a:p>
            <a:pPr marL="0" marR="0" lvl="0" indent="0" algn="ctr" defTabSz="914491" rtl="1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e-IL" dirty="0"/>
              <a:t>לחץ כדי לערוך סגנון כותרת של תבנית</a:t>
            </a:r>
          </a:p>
        </p:txBody>
      </p:sp>
      <p:sp>
        <p:nvSpPr>
          <p:cNvPr id="5" name="מציין מיקום טקסט 4"/>
          <p:cNvSpPr>
            <a:spLocks noGrp="1"/>
          </p:cNvSpPr>
          <p:nvPr>
            <p:ph type="body" sz="quarter" idx="3"/>
          </p:nvPr>
        </p:nvSpPr>
        <p:spPr>
          <a:xfrm>
            <a:off x="1026926" y="1025601"/>
            <a:ext cx="9802368" cy="431447"/>
          </a:xfrm>
        </p:spPr>
        <p:txBody>
          <a:bodyPr anchor="ctr">
            <a:noAutofit/>
          </a:bodyPr>
          <a:lstStyle>
            <a:lvl1pPr marL="185757" indent="0" algn="r">
              <a:buNone/>
              <a:defRPr sz="3000" b="1">
                <a:solidFill>
                  <a:srgbClr val="12B4BC"/>
                </a:solidFill>
                <a:latin typeface="Varela Round" pitchFamily="2" charset="-79"/>
                <a:cs typeface="Varela Round" pitchFamily="2" charset="-79"/>
              </a:defRPr>
            </a:lvl1pPr>
            <a:lvl2pPr marL="457246" indent="0">
              <a:buNone/>
              <a:defRPr sz="2000" b="1"/>
            </a:lvl2pPr>
            <a:lvl3pPr marL="914491" indent="0">
              <a:buNone/>
              <a:defRPr sz="1800" b="1"/>
            </a:lvl3pPr>
            <a:lvl4pPr marL="1371737" indent="0">
              <a:buNone/>
              <a:defRPr sz="1600" b="1"/>
            </a:lvl4pPr>
            <a:lvl5pPr marL="1828983" indent="0">
              <a:buNone/>
              <a:defRPr sz="1600" b="1"/>
            </a:lvl5pPr>
            <a:lvl6pPr marL="2286229" indent="0">
              <a:buNone/>
              <a:defRPr sz="1600" b="1"/>
            </a:lvl6pPr>
            <a:lvl7pPr marL="2743474" indent="0">
              <a:buNone/>
              <a:defRPr sz="1600" b="1"/>
            </a:lvl7pPr>
            <a:lvl8pPr marL="3200720" indent="0">
              <a:buNone/>
              <a:defRPr sz="1600" b="1"/>
            </a:lvl8pPr>
            <a:lvl9pPr marL="3657966" indent="0">
              <a:buNone/>
              <a:defRPr sz="1600" b="1"/>
            </a:lvl9pPr>
          </a:lstStyle>
          <a:p>
            <a:pPr lvl="0"/>
            <a:r>
              <a:rPr lang="he-IL" dirty="0"/>
              <a:t>לחץ כדי לערוך סגנונות טקסט של תבנית בסיס</a:t>
            </a:r>
          </a:p>
        </p:txBody>
      </p:sp>
      <p:sp>
        <p:nvSpPr>
          <p:cNvPr id="6" name="מציין מיקום תוכן 5"/>
          <p:cNvSpPr>
            <a:spLocks noGrp="1"/>
          </p:cNvSpPr>
          <p:nvPr>
            <p:ph sz="quarter" idx="4"/>
          </p:nvPr>
        </p:nvSpPr>
        <p:spPr>
          <a:xfrm>
            <a:off x="1026927" y="1710442"/>
            <a:ext cx="8212766" cy="4152517"/>
          </a:xfrm>
        </p:spPr>
        <p:txBody>
          <a:bodyPr>
            <a:normAutofit/>
          </a:bodyPr>
          <a:lstStyle>
            <a:lvl1pPr marL="439782" indent="-342934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itchFamily="2" charset="-79"/>
              </a:defRPr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itchFamily="2" charset="-79"/>
              </a:defRPr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marL="342934" lvl="0" indent="-342934" algn="r" defTabSz="914491" rtl="1" eaLnBrk="1" latinLnBrk="0" hangingPunct="1">
              <a:lnSpc>
                <a:spcPct val="15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he-IL" dirty="0"/>
              <a:t>לחץ כדי לערוך סגנונות טקסט של תבנית בסיס</a:t>
            </a:r>
          </a:p>
          <a:p>
            <a:pPr marL="743024" lvl="1" indent="-285779" algn="r" defTabSz="914491" rtl="1" eaLnBrk="1" latinLnBrk="0" hangingPunct="1">
              <a:lnSpc>
                <a:spcPct val="150000"/>
              </a:lnSpc>
              <a:spcBef>
                <a:spcPct val="20000"/>
              </a:spcBef>
              <a:buFont typeface="Arial" pitchFamily="34" charset="0"/>
              <a:buChar char="–"/>
            </a:pPr>
            <a:r>
              <a:rPr lang="he-IL" dirty="0"/>
              <a:t>רמה שנייה</a:t>
            </a:r>
          </a:p>
        </p:txBody>
      </p:sp>
      <p:sp>
        <p:nvSpPr>
          <p:cNvPr id="8" name="מלבן מעוגל 6">
            <a:extLst>
              <a:ext uri="{FF2B5EF4-FFF2-40B4-BE49-F238E27FC236}">
                <a16:creationId xmlns:a16="http://schemas.microsoft.com/office/drawing/2014/main" id="{E6F50987-5C32-40D2-A5FB-79D9E0819C00}"/>
              </a:ext>
            </a:extLst>
          </p:cNvPr>
          <p:cNvSpPr/>
          <p:nvPr userDrawn="1"/>
        </p:nvSpPr>
        <p:spPr>
          <a:xfrm>
            <a:off x="9974795" y="5878199"/>
            <a:ext cx="4766811" cy="357667"/>
          </a:xfrm>
          <a:prstGeom prst="roundRect">
            <a:avLst>
              <a:gd name="adj" fmla="val 50000"/>
            </a:avLst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 dirty="0"/>
          </a:p>
        </p:txBody>
      </p:sp>
      <p:sp>
        <p:nvSpPr>
          <p:cNvPr id="13" name="מלבן מעוגל 8">
            <a:extLst>
              <a:ext uri="{FF2B5EF4-FFF2-40B4-BE49-F238E27FC236}">
                <a16:creationId xmlns:a16="http://schemas.microsoft.com/office/drawing/2014/main" id="{2CDE3276-7F45-4436-8F72-4AC18E7F0FC7}"/>
              </a:ext>
            </a:extLst>
          </p:cNvPr>
          <p:cNvSpPr/>
          <p:nvPr userDrawn="1"/>
        </p:nvSpPr>
        <p:spPr>
          <a:xfrm>
            <a:off x="-2017472" y="518276"/>
            <a:ext cx="2969302" cy="369516"/>
          </a:xfrm>
          <a:prstGeom prst="roundRect">
            <a:avLst>
              <a:gd name="adj" fmla="val 50000"/>
            </a:avLst>
          </a:prstGeom>
          <a:solidFill>
            <a:srgbClr val="6CF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14" name="מלבן מעוגל 10">
            <a:extLst>
              <a:ext uri="{FF2B5EF4-FFF2-40B4-BE49-F238E27FC236}">
                <a16:creationId xmlns:a16="http://schemas.microsoft.com/office/drawing/2014/main" id="{1C8AF664-98DE-433F-9B61-94366E98BCDF}"/>
              </a:ext>
            </a:extLst>
          </p:cNvPr>
          <p:cNvSpPr/>
          <p:nvPr userDrawn="1"/>
        </p:nvSpPr>
        <p:spPr>
          <a:xfrm>
            <a:off x="8144699" y="6307826"/>
            <a:ext cx="5175721" cy="720000"/>
          </a:xfrm>
          <a:prstGeom prst="roundRect">
            <a:avLst>
              <a:gd name="adj" fmla="val 50000"/>
            </a:avLst>
          </a:prstGeom>
          <a:solidFill>
            <a:srgbClr val="192A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84947B-AFA4-410D-A793-689C573D144E}"/>
              </a:ext>
            </a:extLst>
          </p:cNvPr>
          <p:cNvSpPr/>
          <p:nvPr userDrawn="1"/>
        </p:nvSpPr>
        <p:spPr>
          <a:xfrm>
            <a:off x="-1" y="-960120"/>
            <a:ext cx="14676781" cy="92827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D4F41F-EAD8-495C-A662-C4F40F404DB3}"/>
              </a:ext>
            </a:extLst>
          </p:cNvPr>
          <p:cNvSpPr/>
          <p:nvPr userDrawn="1"/>
        </p:nvSpPr>
        <p:spPr>
          <a:xfrm>
            <a:off x="-1356361" y="6889426"/>
            <a:ext cx="14676781" cy="92827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2A1181A-6B49-4EE5-AE44-1B5B124FA758}"/>
              </a:ext>
            </a:extLst>
          </p:cNvPr>
          <p:cNvSpPr/>
          <p:nvPr userDrawn="1"/>
        </p:nvSpPr>
        <p:spPr>
          <a:xfrm rot="5400000">
            <a:off x="10121386" y="1972518"/>
            <a:ext cx="6987520" cy="2819401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113178B-7D7E-4A10-9724-453DF758F663}"/>
              </a:ext>
            </a:extLst>
          </p:cNvPr>
          <p:cNvSpPr/>
          <p:nvPr userDrawn="1"/>
        </p:nvSpPr>
        <p:spPr>
          <a:xfrm>
            <a:off x="-3273296" y="-31850"/>
            <a:ext cx="3246401" cy="7683699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מציין מיקום של מספר שקופית 22">
            <a:extLst>
              <a:ext uri="{FF2B5EF4-FFF2-40B4-BE49-F238E27FC236}">
                <a16:creationId xmlns:a16="http://schemas.microsoft.com/office/drawing/2014/main" id="{7947FE0C-D7CF-4209-91A5-93564F2C3543}"/>
              </a:ext>
            </a:extLst>
          </p:cNvPr>
          <p:cNvSpPr txBox="1">
            <a:spLocks/>
          </p:cNvSpPr>
          <p:nvPr userDrawn="1"/>
        </p:nvSpPr>
        <p:spPr>
          <a:xfrm>
            <a:off x="-162210" y="6389199"/>
            <a:ext cx="812800" cy="521208"/>
          </a:xfrm>
          <a:prstGeom prst="rect">
            <a:avLst/>
          </a:prstGeom>
          <a:noFill/>
        </p:spPr>
        <p:txBody>
          <a:bodyPr vert="horz" anchor="ctr"/>
          <a:lstStyle>
            <a:defPPr>
              <a:defRPr lang="en-US"/>
            </a:defPPr>
            <a:lvl1pPr marL="0" algn="ctr" defTabSz="914400" rtl="0" eaLnBrk="1" latinLnBrk="0" hangingPunct="1">
              <a:defRPr kumimoji="0" sz="1400" b="1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3D4E47C-59C5-4044-AEB3-F799ACC274F1}" type="slidenum">
              <a:rPr lang="he-IL" sz="1800" b="0" smtClean="0">
                <a:solidFill>
                  <a:schemeClr val="bg1">
                    <a:lumMod val="65000"/>
                  </a:schemeClr>
                </a:solidFill>
                <a:latin typeface="Varela Round" panose="00000500000000000000" pitchFamily="2" charset="-79"/>
                <a:cs typeface="Varela Round" panose="00000500000000000000" pitchFamily="2" charset="-79"/>
              </a:rPr>
              <a:pPr/>
              <a:t>‹#›</a:t>
            </a:fld>
            <a:endParaRPr lang="he-IL" sz="1800" b="0" dirty="0">
              <a:solidFill>
                <a:schemeClr val="bg1">
                  <a:lumMod val="65000"/>
                </a:schemeClr>
              </a:solidFill>
              <a:latin typeface="Varela Round" panose="00000500000000000000" pitchFamily="2" charset="-79"/>
              <a:cs typeface="Varela Round" panose="00000500000000000000" pitchFamily="2" charset="-79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וידאו על מסך מל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מלבן מעוגל 7"/>
          <p:cNvSpPr/>
          <p:nvPr userDrawn="1"/>
        </p:nvSpPr>
        <p:spPr>
          <a:xfrm>
            <a:off x="8667715" y="-161750"/>
            <a:ext cx="5300119" cy="382355"/>
          </a:xfrm>
          <a:prstGeom prst="roundRect">
            <a:avLst>
              <a:gd name="adj" fmla="val 50000"/>
            </a:avLst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>
              <a:latin typeface="Varela Round" pitchFamily="2" charset="-79"/>
              <a:cs typeface="Varela Round" pitchFamily="2" charset="-79"/>
            </a:endParaRPr>
          </a:p>
        </p:txBody>
      </p:sp>
      <p:sp>
        <p:nvSpPr>
          <p:cNvPr id="4" name="מציין מיקום של מדיה 3">
            <a:extLst>
              <a:ext uri="{FF2B5EF4-FFF2-40B4-BE49-F238E27FC236}">
                <a16:creationId xmlns:a16="http://schemas.microsoft.com/office/drawing/2014/main" id="{DD834E78-91D0-4CCC-9C3F-C5C504CFBE13}"/>
              </a:ext>
            </a:extLst>
          </p:cNvPr>
          <p:cNvSpPr>
            <a:spLocks noGrp="1"/>
          </p:cNvSpPr>
          <p:nvPr>
            <p:ph type="media" sz="quarter" idx="10" hasCustomPrompt="1"/>
          </p:nvPr>
        </p:nvSpPr>
        <p:spPr>
          <a:xfrm>
            <a:off x="363416" y="639717"/>
            <a:ext cx="11465168" cy="6122933"/>
          </a:xfrm>
        </p:spPr>
        <p:txBody>
          <a:bodyPr/>
          <a:lstStyle>
            <a:lvl1pPr marL="0" indent="0">
              <a:buFontTx/>
              <a:buNone/>
              <a:defRPr>
                <a:solidFill>
                  <a:srgbClr val="192A72"/>
                </a:solidFill>
                <a:latin typeface="Varela Round" panose="00000500000000000000" pitchFamily="2" charset="-79"/>
                <a:cs typeface="Varela Round" panose="00000500000000000000" pitchFamily="2" charset="-79"/>
              </a:defRPr>
            </a:lvl1pPr>
          </a:lstStyle>
          <a:p>
            <a:r>
              <a:rPr lang="he-IL" dirty="0"/>
              <a:t>מיועד לסרטים</a:t>
            </a:r>
          </a:p>
        </p:txBody>
      </p:sp>
      <p:sp>
        <p:nvSpPr>
          <p:cNvPr id="11" name="מציין מיקום תוכן 10">
            <a:extLst>
              <a:ext uri="{FF2B5EF4-FFF2-40B4-BE49-F238E27FC236}">
                <a16:creationId xmlns:a16="http://schemas.microsoft.com/office/drawing/2014/main" id="{2A86C914-3EB6-4303-93FB-203A29FA2E3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63416" y="95349"/>
            <a:ext cx="8074879" cy="400050"/>
          </a:xfrm>
        </p:spPr>
        <p:txBody>
          <a:bodyPr anchor="ctr">
            <a:noAutofit/>
          </a:bodyPr>
          <a:lstStyle>
            <a:lvl1pPr marL="0" indent="0" algn="r">
              <a:buFontTx/>
              <a:buNone/>
              <a:defRPr sz="2400">
                <a:solidFill>
                  <a:srgbClr val="192A72"/>
                </a:solidFill>
                <a:latin typeface="Varela Round" panose="00000500000000000000" pitchFamily="2" charset="-79"/>
                <a:cs typeface="Varela Round" panose="00000500000000000000" pitchFamily="2" charset="-79"/>
              </a:defRPr>
            </a:lvl1pPr>
          </a:lstStyle>
          <a:p>
            <a:pPr lvl="0"/>
            <a:r>
              <a:rPr lang="he-IL" dirty="0"/>
              <a:t>לחץ כדי לערוך סגנונות טקסט של תבנית בסיס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0226196-3340-4F6C-9B09-34934599BAD7}"/>
              </a:ext>
            </a:extLst>
          </p:cNvPr>
          <p:cNvSpPr/>
          <p:nvPr userDrawn="1"/>
        </p:nvSpPr>
        <p:spPr>
          <a:xfrm>
            <a:off x="-1" y="-960120"/>
            <a:ext cx="14676781" cy="92827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91965B-48C3-4AD9-9066-E67195630BFD}"/>
              </a:ext>
            </a:extLst>
          </p:cNvPr>
          <p:cNvSpPr/>
          <p:nvPr userDrawn="1"/>
        </p:nvSpPr>
        <p:spPr>
          <a:xfrm>
            <a:off x="-1356361" y="6875979"/>
            <a:ext cx="14676781" cy="92827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8CB16E1-D93B-440E-81F5-6366FDB428B8}"/>
              </a:ext>
            </a:extLst>
          </p:cNvPr>
          <p:cNvSpPr/>
          <p:nvPr userDrawn="1"/>
        </p:nvSpPr>
        <p:spPr>
          <a:xfrm rot="5400000">
            <a:off x="10129568" y="1977381"/>
            <a:ext cx="6987520" cy="2819401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A020DF7-29CF-4A0A-BC0A-7568981BF8AD}"/>
              </a:ext>
            </a:extLst>
          </p:cNvPr>
          <p:cNvSpPr/>
          <p:nvPr userDrawn="1"/>
        </p:nvSpPr>
        <p:spPr>
          <a:xfrm>
            <a:off x="-3948180" y="347118"/>
            <a:ext cx="3246401" cy="7304731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7F0C566-C47D-446F-9E8E-EC9B0F5F1BF0}"/>
              </a:ext>
            </a:extLst>
          </p:cNvPr>
          <p:cNvSpPr/>
          <p:nvPr userDrawn="1"/>
        </p:nvSpPr>
        <p:spPr>
          <a:xfrm>
            <a:off x="-1" y="-960120"/>
            <a:ext cx="14676781" cy="92827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863A8D2-0547-47E3-84C0-5D60CFDB7CB1}"/>
              </a:ext>
            </a:extLst>
          </p:cNvPr>
          <p:cNvSpPr/>
          <p:nvPr userDrawn="1"/>
        </p:nvSpPr>
        <p:spPr>
          <a:xfrm>
            <a:off x="-1356361" y="6889426"/>
            <a:ext cx="14676781" cy="92827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C0104F3-C98B-4790-842F-F7B1B2FBDE13}"/>
              </a:ext>
            </a:extLst>
          </p:cNvPr>
          <p:cNvSpPr/>
          <p:nvPr userDrawn="1"/>
        </p:nvSpPr>
        <p:spPr>
          <a:xfrm rot="5400000">
            <a:off x="10121386" y="1972518"/>
            <a:ext cx="6987520" cy="2819401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07C576E-38DA-426A-9C16-921DE9A0835B}"/>
              </a:ext>
            </a:extLst>
          </p:cNvPr>
          <p:cNvSpPr/>
          <p:nvPr userDrawn="1"/>
        </p:nvSpPr>
        <p:spPr>
          <a:xfrm>
            <a:off x="-3273296" y="-31850"/>
            <a:ext cx="3246401" cy="7683699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מציין מיקום של מספר שקופית 22">
            <a:extLst>
              <a:ext uri="{FF2B5EF4-FFF2-40B4-BE49-F238E27FC236}">
                <a16:creationId xmlns:a16="http://schemas.microsoft.com/office/drawing/2014/main" id="{5F1A13CD-CEB6-4958-B99A-46020ADA9375}"/>
              </a:ext>
            </a:extLst>
          </p:cNvPr>
          <p:cNvSpPr txBox="1">
            <a:spLocks/>
          </p:cNvSpPr>
          <p:nvPr userDrawn="1"/>
        </p:nvSpPr>
        <p:spPr>
          <a:xfrm>
            <a:off x="-231414" y="6409126"/>
            <a:ext cx="812800" cy="521208"/>
          </a:xfrm>
          <a:prstGeom prst="rect">
            <a:avLst/>
          </a:prstGeom>
          <a:noFill/>
        </p:spPr>
        <p:txBody>
          <a:bodyPr vert="horz" anchor="ctr"/>
          <a:lstStyle>
            <a:defPPr>
              <a:defRPr lang="en-US"/>
            </a:defPPr>
            <a:lvl1pPr marL="0" algn="ctr" defTabSz="914400" rtl="0" eaLnBrk="1" latinLnBrk="0" hangingPunct="1">
              <a:defRPr kumimoji="0" sz="1400" b="1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3D4E47C-59C5-4044-AEB3-F799ACC274F1}" type="slidenum">
              <a:rPr lang="he-IL" sz="1600" b="0" smtClean="0">
                <a:solidFill>
                  <a:schemeClr val="bg1">
                    <a:lumMod val="65000"/>
                  </a:schemeClr>
                </a:solidFill>
                <a:latin typeface="Varela Round" panose="00000500000000000000" pitchFamily="2" charset="-79"/>
                <a:cs typeface="Varela Round" panose="00000500000000000000" pitchFamily="2" charset="-79"/>
              </a:rPr>
              <a:pPr/>
              <a:t>‹#›</a:t>
            </a:fld>
            <a:endParaRPr lang="he-IL" sz="1600" b="0" dirty="0">
              <a:solidFill>
                <a:schemeClr val="bg1">
                  <a:lumMod val="65000"/>
                </a:schemeClr>
              </a:solidFill>
              <a:latin typeface="Varela Round" panose="00000500000000000000" pitchFamily="2" charset="-79"/>
              <a:cs typeface="Varela Round" panose="00000500000000000000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6877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כותרת ראשית ושתי תמונות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2FEA3643-4251-43C2-A891-4C9664978E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4360" y="1310640"/>
            <a:ext cx="4511040" cy="4267200"/>
          </a:xfrm>
        </p:spPr>
        <p:txBody>
          <a:bodyPr/>
          <a:lstStyle/>
          <a:p>
            <a:endParaRPr lang="en-US"/>
          </a:p>
        </p:txBody>
      </p:sp>
      <p:sp>
        <p:nvSpPr>
          <p:cNvPr id="8" name="כותרת 1">
            <a:extLst>
              <a:ext uri="{FF2B5EF4-FFF2-40B4-BE49-F238E27FC236}">
                <a16:creationId xmlns:a16="http://schemas.microsoft.com/office/drawing/2014/main" id="{C304FB8B-5E14-469F-8BA4-BF0F011B9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926" y="155448"/>
            <a:ext cx="9802368" cy="720000"/>
          </a:xfrm>
          <a:noFill/>
        </p:spPr>
        <p:txBody>
          <a:bodyPr vert="horz" lIns="91440" tIns="45720" rIns="91440" bIns="45720" rtlCol="1" anchor="ctr">
            <a:noAutofit/>
          </a:bodyPr>
          <a:lstStyle>
            <a:lvl1pPr marL="0" marR="0" indent="0" algn="ctr" defTabSz="914491" rtl="1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he-IL" sz="4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Varela Round" pitchFamily="2" charset="-79"/>
                <a:ea typeface="+mj-ea"/>
                <a:cs typeface="Varela Round" pitchFamily="2" charset="-79"/>
              </a:defRPr>
            </a:lvl1pPr>
          </a:lstStyle>
          <a:p>
            <a:pPr marL="0" marR="0" lvl="0" indent="0" algn="ctr" defTabSz="914491" rtl="1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e-IL" dirty="0"/>
              <a:t>לחץ כדי לערוך סגנון כותרת של תבנית</a:t>
            </a:r>
          </a:p>
        </p:txBody>
      </p:sp>
      <p:sp>
        <p:nvSpPr>
          <p:cNvPr id="9" name="מלבן מעוגל 8">
            <a:extLst>
              <a:ext uri="{FF2B5EF4-FFF2-40B4-BE49-F238E27FC236}">
                <a16:creationId xmlns:a16="http://schemas.microsoft.com/office/drawing/2014/main" id="{B712628B-0991-4441-8324-4563256F9B32}"/>
              </a:ext>
            </a:extLst>
          </p:cNvPr>
          <p:cNvSpPr/>
          <p:nvPr userDrawn="1"/>
        </p:nvSpPr>
        <p:spPr>
          <a:xfrm>
            <a:off x="-2429707" y="195047"/>
            <a:ext cx="2969302" cy="247597"/>
          </a:xfrm>
          <a:prstGeom prst="roundRect">
            <a:avLst>
              <a:gd name="adj" fmla="val 50000"/>
            </a:avLst>
          </a:prstGeom>
          <a:solidFill>
            <a:srgbClr val="192A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10" name="מלבן מעוגל 6">
            <a:extLst>
              <a:ext uri="{FF2B5EF4-FFF2-40B4-BE49-F238E27FC236}">
                <a16:creationId xmlns:a16="http://schemas.microsoft.com/office/drawing/2014/main" id="{26E72AF6-8AD0-4AAD-B906-30424D022CD1}"/>
              </a:ext>
            </a:extLst>
          </p:cNvPr>
          <p:cNvSpPr/>
          <p:nvPr userDrawn="1"/>
        </p:nvSpPr>
        <p:spPr>
          <a:xfrm>
            <a:off x="9974795" y="5878199"/>
            <a:ext cx="4766811" cy="357667"/>
          </a:xfrm>
          <a:prstGeom prst="roundRect">
            <a:avLst>
              <a:gd name="adj" fmla="val 50000"/>
            </a:avLst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 dirty="0"/>
          </a:p>
        </p:txBody>
      </p:sp>
      <p:sp>
        <p:nvSpPr>
          <p:cNvPr id="11" name="מלבן מעוגל 8">
            <a:extLst>
              <a:ext uri="{FF2B5EF4-FFF2-40B4-BE49-F238E27FC236}">
                <a16:creationId xmlns:a16="http://schemas.microsoft.com/office/drawing/2014/main" id="{68D073A7-D8C0-45AA-A5E4-B6122A52E8F5}"/>
              </a:ext>
            </a:extLst>
          </p:cNvPr>
          <p:cNvSpPr/>
          <p:nvPr userDrawn="1"/>
        </p:nvSpPr>
        <p:spPr>
          <a:xfrm>
            <a:off x="-2017472" y="518276"/>
            <a:ext cx="2969302" cy="369516"/>
          </a:xfrm>
          <a:prstGeom prst="roundRect">
            <a:avLst>
              <a:gd name="adj" fmla="val 50000"/>
            </a:avLst>
          </a:prstGeom>
          <a:solidFill>
            <a:srgbClr val="6CF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12" name="מלבן מעוגל 10">
            <a:extLst>
              <a:ext uri="{FF2B5EF4-FFF2-40B4-BE49-F238E27FC236}">
                <a16:creationId xmlns:a16="http://schemas.microsoft.com/office/drawing/2014/main" id="{DF89C8AF-9EDF-46EF-BAB7-2D35F683552B}"/>
              </a:ext>
            </a:extLst>
          </p:cNvPr>
          <p:cNvSpPr/>
          <p:nvPr userDrawn="1"/>
        </p:nvSpPr>
        <p:spPr>
          <a:xfrm>
            <a:off x="8144699" y="6307826"/>
            <a:ext cx="5175721" cy="720000"/>
          </a:xfrm>
          <a:prstGeom prst="roundRect">
            <a:avLst>
              <a:gd name="adj" fmla="val 50000"/>
            </a:avLst>
          </a:prstGeom>
          <a:solidFill>
            <a:srgbClr val="192A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 sz="180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52FC1393-B378-4A8A-8716-61E038E3D63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372315" y="1310640"/>
            <a:ext cx="4511040" cy="4267200"/>
          </a:xfrm>
        </p:spPr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A01DEB-EE2D-463E-B92D-20469AC2DACB}"/>
              </a:ext>
            </a:extLst>
          </p:cNvPr>
          <p:cNvSpPr/>
          <p:nvPr userDrawn="1"/>
        </p:nvSpPr>
        <p:spPr>
          <a:xfrm>
            <a:off x="-1" y="-960120"/>
            <a:ext cx="14676781" cy="92827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ADC8B5D-6FF7-4E76-819C-95A4A6017B9C}"/>
              </a:ext>
            </a:extLst>
          </p:cNvPr>
          <p:cNvSpPr/>
          <p:nvPr userDrawn="1"/>
        </p:nvSpPr>
        <p:spPr>
          <a:xfrm>
            <a:off x="-1356361" y="6889426"/>
            <a:ext cx="14676781" cy="92827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30F30E8-13B7-4C55-A126-67529F765268}"/>
              </a:ext>
            </a:extLst>
          </p:cNvPr>
          <p:cNvSpPr/>
          <p:nvPr userDrawn="1"/>
        </p:nvSpPr>
        <p:spPr>
          <a:xfrm rot="5400000">
            <a:off x="10092700" y="2084060"/>
            <a:ext cx="6987520" cy="2819401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E7D38CE-7F73-4533-B25A-F628D3EBA7C1}"/>
              </a:ext>
            </a:extLst>
          </p:cNvPr>
          <p:cNvSpPr/>
          <p:nvPr userDrawn="1"/>
        </p:nvSpPr>
        <p:spPr>
          <a:xfrm>
            <a:off x="-3273296" y="-31850"/>
            <a:ext cx="3246401" cy="7683699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444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כותרת 1"/>
          <p:cNvSpPr>
            <a:spLocks noGrp="1"/>
          </p:cNvSpPr>
          <p:nvPr>
            <p:ph type="title"/>
          </p:nvPr>
        </p:nvSpPr>
        <p:spPr>
          <a:xfrm>
            <a:off x="609601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1" anchor="ctr">
            <a:normAutofit/>
          </a:bodyPr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/>
          <p:cNvSpPr>
            <a:spLocks noGrp="1"/>
          </p:cNvSpPr>
          <p:nvPr>
            <p:ph type="body" idx="1"/>
          </p:nvPr>
        </p:nvSpPr>
        <p:spPr>
          <a:xfrm>
            <a:off x="609601" y="1600202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/>
          <p:cNvSpPr>
            <a:spLocks noGrp="1"/>
          </p:cNvSpPr>
          <p:nvPr>
            <p:ph type="dt" sz="half" idx="2"/>
          </p:nvPr>
        </p:nvSpPr>
        <p:spPr>
          <a:xfrm>
            <a:off x="8737601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6F552B-607E-4869-A917-C44959BDCB12}" type="datetimeFigureOut">
              <a:rPr lang="he-IL" smtClean="0"/>
              <a:pPr/>
              <a:t>כ"ט.אב.תש"ף</a:t>
            </a:fld>
            <a:endParaRPr lang="he-IL"/>
          </a:p>
        </p:txBody>
      </p:sp>
      <p:sp>
        <p:nvSpPr>
          <p:cNvPr id="5" name="מציין מיקום של כותרת תחתונה 4"/>
          <p:cNvSpPr>
            <a:spLocks noGrp="1"/>
          </p:cNvSpPr>
          <p:nvPr>
            <p:ph type="ftr" sz="quarter" idx="3"/>
          </p:nvPr>
        </p:nvSpPr>
        <p:spPr>
          <a:xfrm>
            <a:off x="4165601" y="6356352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e-IL"/>
          </a:p>
        </p:txBody>
      </p:sp>
      <p:sp>
        <p:nvSpPr>
          <p:cNvPr id="6" name="מציין מיקום של מספר שקופית 5"/>
          <p:cNvSpPr>
            <a:spLocks noGrp="1"/>
          </p:cNvSpPr>
          <p:nvPr>
            <p:ph type="sldNum" sz="quarter" idx="4"/>
          </p:nvPr>
        </p:nvSpPr>
        <p:spPr>
          <a:xfrm>
            <a:off x="609601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478A40-4CDB-4A89-A7AB-ED0E5AEAC786}" type="slidenum">
              <a:rPr lang="he-IL" smtClean="0"/>
              <a:pPr/>
              <a:t>‹#›</a:t>
            </a:fld>
            <a:endParaRPr lang="he-IL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D1A36FD-4A58-4EC2-B769-2CB4558CD860}"/>
              </a:ext>
            </a:extLst>
          </p:cNvPr>
          <p:cNvSpPr/>
          <p:nvPr userDrawn="1"/>
        </p:nvSpPr>
        <p:spPr>
          <a:xfrm>
            <a:off x="-1" y="-960120"/>
            <a:ext cx="14676781" cy="92827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9A89C66-91F2-409B-AE3C-970820728814}"/>
              </a:ext>
            </a:extLst>
          </p:cNvPr>
          <p:cNvSpPr/>
          <p:nvPr userDrawn="1"/>
        </p:nvSpPr>
        <p:spPr>
          <a:xfrm>
            <a:off x="-1356361" y="6889426"/>
            <a:ext cx="14676781" cy="928270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EAF9B00-5AF6-47AB-81E5-2BE048851E3E}"/>
              </a:ext>
            </a:extLst>
          </p:cNvPr>
          <p:cNvSpPr/>
          <p:nvPr userDrawn="1"/>
        </p:nvSpPr>
        <p:spPr>
          <a:xfrm rot="5400000">
            <a:off x="10121386" y="1972518"/>
            <a:ext cx="6987520" cy="2819401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3C55C6-DFDE-44BF-BB37-E582014C2D44}"/>
              </a:ext>
            </a:extLst>
          </p:cNvPr>
          <p:cNvSpPr/>
          <p:nvPr userDrawn="1"/>
        </p:nvSpPr>
        <p:spPr>
          <a:xfrm>
            <a:off x="-3273296" y="-31850"/>
            <a:ext cx="3246401" cy="7683699"/>
          </a:xfrm>
          <a:prstGeom prst="rect">
            <a:avLst/>
          </a:prstGeom>
          <a:solidFill>
            <a:srgbClr val="E6E6E6"/>
          </a:solidFill>
          <a:ln>
            <a:solidFill>
              <a:srgbClr val="E6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4" r:id="rId2"/>
    <p:sldLayoutId id="2147483674" r:id="rId3"/>
    <p:sldLayoutId id="2147483675" r:id="rId4"/>
    <p:sldLayoutId id="2147483650" r:id="rId5"/>
    <p:sldLayoutId id="2147483676" r:id="rId6"/>
    <p:sldLayoutId id="2147483653" r:id="rId7"/>
    <p:sldLayoutId id="2147483666" r:id="rId8"/>
    <p:sldLayoutId id="2147483677" r:id="rId9"/>
  </p:sldLayoutIdLst>
  <p:txStyles>
    <p:titleStyle>
      <a:lvl1pPr algn="ctr" defTabSz="914491" rtl="1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34" indent="-342934" algn="r" defTabSz="914491" rtl="1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3024" indent="-285779" algn="r" defTabSz="914491" rtl="1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114" indent="-228623" algn="r" defTabSz="914491" rtl="1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360" indent="-228623" algn="r" defTabSz="914491" rtl="1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606" indent="-228623" algn="r" defTabSz="914491" rtl="1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851" indent="-228623" algn="r" defTabSz="914491" rtl="1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2097" indent="-228623" algn="r" defTabSz="914491" rtl="1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343" indent="-228623" algn="r" defTabSz="914491" rtl="1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589" indent="-228623" algn="r" defTabSz="914491" rtl="1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e-IL"/>
      </a:defPPr>
      <a:lvl1pPr marL="0" algn="r" defTabSz="914491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46" algn="r" defTabSz="914491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91" algn="r" defTabSz="914491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737" algn="r" defTabSz="914491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983" algn="r" defTabSz="914491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229" algn="r" defTabSz="914491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474" algn="r" defTabSz="914491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720" algn="r" defTabSz="914491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966" algn="r" defTabSz="914491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N9IgGTwbF0&amp;feature=youtu.be" TargetMode="External"/><Relationship Id="rId2" Type="http://schemas.openxmlformats.org/officeDocument/2006/relationships/hyperlink" Target="https://youtu.be/NN9IgGTwbF0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drive.google.com/open?id=1825Jnh59ECpyLkwk_TBAzvosMxiEoCGv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כותרת 6"/>
          <p:cNvSpPr>
            <a:spLocks noGrp="1"/>
          </p:cNvSpPr>
          <p:nvPr>
            <p:ph type="ctrTitle"/>
          </p:nvPr>
        </p:nvSpPr>
        <p:spPr>
          <a:xfrm>
            <a:off x="1" y="2693893"/>
            <a:ext cx="12192001" cy="1470216"/>
          </a:xfrm>
        </p:spPr>
        <p:txBody>
          <a:bodyPr>
            <a:normAutofit/>
          </a:bodyPr>
          <a:lstStyle/>
          <a:p>
            <a:r>
              <a:rPr lang="he-IL" dirty="0"/>
              <a:t>מערכת שידורים לאומית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D096B80-AF29-435E-8795-1A387C87F6BD}"/>
              </a:ext>
            </a:extLst>
          </p:cNvPr>
          <p:cNvSpPr/>
          <p:nvPr/>
        </p:nvSpPr>
        <p:spPr>
          <a:xfrm>
            <a:off x="12279398" y="6653"/>
            <a:ext cx="2404790" cy="66386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שקופית זו היא חובה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4494B9A1-1541-45E7-9ACE-02721554E39F}"/>
              </a:ext>
            </a:extLst>
          </p:cNvPr>
          <p:cNvSpPr/>
          <p:nvPr/>
        </p:nvSpPr>
        <p:spPr>
          <a:xfrm>
            <a:off x="12279398" y="746985"/>
            <a:ext cx="2404790" cy="42396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e-IL" dirty="0">
              <a:solidFill>
                <a:srgbClr val="002060"/>
              </a:solidFill>
            </a:endParaRPr>
          </a:p>
          <a:p>
            <a:pPr algn="ctr"/>
            <a:r>
              <a:rPr lang="he-IL" b="1" dirty="0">
                <a:solidFill>
                  <a:srgbClr val="002060"/>
                </a:solidFill>
              </a:rPr>
              <a:t>עליכם להתקין את הפונט </a:t>
            </a:r>
            <a:r>
              <a:rPr lang="en-US" b="1" dirty="0">
                <a:solidFill>
                  <a:srgbClr val="002060"/>
                </a:solidFill>
              </a:rPr>
              <a:t>Varela</a:t>
            </a:r>
            <a:r>
              <a:rPr lang="he-IL" b="1" dirty="0">
                <a:solidFill>
                  <a:srgbClr val="002060"/>
                </a:solidFill>
              </a:rPr>
              <a:t> </a:t>
            </a:r>
            <a:r>
              <a:rPr lang="en-US" b="1" dirty="0">
                <a:solidFill>
                  <a:srgbClr val="002060"/>
                </a:solidFill>
              </a:rPr>
              <a:t>Round</a:t>
            </a:r>
            <a:r>
              <a:rPr lang="he-IL" b="1" dirty="0">
                <a:solidFill>
                  <a:srgbClr val="002060"/>
                </a:solidFill>
              </a:rPr>
              <a:t> לפני תחילת העבודה.</a:t>
            </a:r>
          </a:p>
          <a:p>
            <a:pPr algn="ctr"/>
            <a:r>
              <a:rPr lang="he-IL" dirty="0">
                <a:solidFill>
                  <a:srgbClr val="002060"/>
                </a:solidFill>
              </a:rPr>
              <a:t>אם ברצונכם לצפות בהנחיות להתקנת פונט </a:t>
            </a:r>
            <a:r>
              <a:rPr lang="en-US" dirty="0">
                <a:solidFill>
                  <a:srgbClr val="002060"/>
                </a:solidFill>
              </a:rPr>
              <a:t>Varela Round</a:t>
            </a:r>
            <a:r>
              <a:rPr lang="he-IL" dirty="0">
                <a:solidFill>
                  <a:srgbClr val="002060"/>
                </a:solidFill>
              </a:rPr>
              <a:t>, תוכלו לעשות זאת בקלות. </a:t>
            </a:r>
          </a:p>
          <a:p>
            <a:pPr algn="ctr"/>
            <a:r>
              <a:rPr lang="he-IL" dirty="0">
                <a:solidFill>
                  <a:srgbClr val="002060"/>
                </a:solidFill>
              </a:rPr>
              <a:t>צפו בסרטון הבא:</a:t>
            </a:r>
            <a:r>
              <a:rPr lang="en-US" dirty="0">
                <a:solidFill>
                  <a:srgbClr val="002060"/>
                </a:solidFill>
              </a:rPr>
              <a:t> </a:t>
            </a:r>
            <a:endParaRPr lang="he-IL" dirty="0">
              <a:solidFill>
                <a:srgbClr val="002060"/>
              </a:solidFill>
            </a:endParaRPr>
          </a:p>
          <a:p>
            <a:pPr algn="ctr"/>
            <a:br>
              <a:rPr lang="en-US" dirty="0">
                <a:solidFill>
                  <a:srgbClr val="002060"/>
                </a:solidFill>
                <a:hlinkClick r:id="rId2"/>
              </a:rPr>
            </a:br>
            <a:r>
              <a:rPr lang="en-US" dirty="0">
                <a:solidFill>
                  <a:srgbClr val="002060"/>
                </a:solidFill>
                <a:hlinkClick r:id="rId3"/>
              </a:rPr>
              <a:t>https://www.youtube.com/watch?v=NN9IgGTwbF0&amp;feature=youtu.be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7336567-3BEF-48E7-A00C-1582E175DD05}"/>
              </a:ext>
            </a:extLst>
          </p:cNvPr>
          <p:cNvSpPr/>
          <p:nvPr/>
        </p:nvSpPr>
        <p:spPr>
          <a:xfrm>
            <a:off x="12279398" y="5063135"/>
            <a:ext cx="2404790" cy="115691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  <a:hlinkClick r:id="rId4"/>
              </a:rPr>
              <a:t>קישור</a:t>
            </a:r>
            <a:r>
              <a:rPr lang="he-IL" dirty="0">
                <a:solidFill>
                  <a:srgbClr val="002060"/>
                </a:solidFill>
              </a:rPr>
              <a:t> להורדת הפונט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(אשרו את הודעת האבטחה) </a:t>
            </a: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9990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כותרת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he-IL" sz="6000" dirty="0"/>
              <a:t>מבוא למבנה המחשב</a:t>
            </a:r>
          </a:p>
        </p:txBody>
      </p:sp>
      <p:sp>
        <p:nvSpPr>
          <p:cNvPr id="7" name="כותרת משנה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he-IL" b="0" dirty="0">
                <a:sym typeface="Varela Round"/>
              </a:rPr>
              <a:t>קורס מערכות מחשב </a:t>
            </a:r>
            <a:r>
              <a:rPr lang="he-IL" b="0" dirty="0" err="1">
                <a:sym typeface="Varela Round"/>
              </a:rPr>
              <a:t>ואסמבלי</a:t>
            </a:r>
            <a:endParaRPr lang="he-IL" b="0" dirty="0">
              <a:sym typeface="Varela Round"/>
            </a:endParaRPr>
          </a:p>
        </p:txBody>
      </p:sp>
      <p:sp>
        <p:nvSpPr>
          <p:cNvPr id="4" name="מציין מיקום תוכן 3"/>
          <p:cNvSpPr>
            <a:spLocks noGrp="1"/>
          </p:cNvSpPr>
          <p:nvPr>
            <p:ph idx="10"/>
          </p:nvPr>
        </p:nvSpPr>
        <p:spPr>
          <a:xfrm>
            <a:off x="822124" y="3569099"/>
            <a:ext cx="10800000" cy="720000"/>
          </a:xfrm>
        </p:spPr>
        <p:txBody>
          <a:bodyPr/>
          <a:lstStyle/>
          <a:p>
            <a:r>
              <a:rPr lang="he-IL" dirty="0">
                <a:sym typeface="Varela Round"/>
              </a:rPr>
              <a:t>צביקה שטרקמן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2280C11-EEDB-487A-98F6-634F6A554FCC}"/>
              </a:ext>
            </a:extLst>
          </p:cNvPr>
          <p:cNvSpPr/>
          <p:nvPr/>
        </p:nvSpPr>
        <p:spPr>
          <a:xfrm>
            <a:off x="12279398" y="634420"/>
            <a:ext cx="2277745" cy="66386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שקופית זו היא חובה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C6F7BCA-4B13-4E9D-B292-F022F48139C2}"/>
              </a:ext>
            </a:extLst>
          </p:cNvPr>
          <p:cNvSpPr/>
          <p:nvPr/>
        </p:nvSpPr>
        <p:spPr>
          <a:xfrm>
            <a:off x="12279397" y="1400768"/>
            <a:ext cx="2277745" cy="297506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מלאו את פרטי השיעור, המקצוע והמורה .</a:t>
            </a:r>
          </a:p>
          <a:p>
            <a:pPr algn="ctr"/>
            <a:r>
              <a:rPr lang="he-IL" dirty="0">
                <a:solidFill>
                  <a:srgbClr val="002060"/>
                </a:solidFill>
              </a:rPr>
              <a:t>(אין צורך להשאיר את הכיתובים "שם השיעור" , "המקצוע", מחקו אותם וכתבו רק את הפרטים עצמם). 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2" name="מציין מיקום תוכן 3">
            <a:extLst>
              <a:ext uri="{FF2B5EF4-FFF2-40B4-BE49-F238E27FC236}">
                <a16:creationId xmlns:a16="http://schemas.microsoft.com/office/drawing/2014/main" id="{942BA4A0-CB88-42BB-B621-890CC3524688}"/>
              </a:ext>
            </a:extLst>
          </p:cNvPr>
          <p:cNvSpPr txBox="1">
            <a:spLocks/>
          </p:cNvSpPr>
          <p:nvPr/>
        </p:nvSpPr>
        <p:spPr>
          <a:xfrm>
            <a:off x="816869" y="4981845"/>
            <a:ext cx="10800000" cy="720000"/>
          </a:xfrm>
          <a:prstGeom prst="rect">
            <a:avLst/>
          </a:prstGeom>
        </p:spPr>
        <p:txBody>
          <a:bodyPr vert="horz" lIns="91440" tIns="45720" rIns="91440" bIns="45720" rtlCol="1" anchor="ctr">
            <a:noAutofit/>
          </a:bodyPr>
          <a:lstStyle>
            <a:lvl1pPr marL="342900" indent="-342900" algn="ctr" defTabSz="914400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2800"/>
              <a:buFont typeface="Arial" pitchFamily="34" charset="0"/>
              <a:buNone/>
              <a:defRPr lang="he-IL" sz="2800" b="1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itchFamily="2" charset="-79"/>
              </a:defRPr>
            </a:lvl1pPr>
            <a:lvl2pPr marL="342900" indent="-342900" algn="ctr" defTabSz="914400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2800"/>
              <a:buFont typeface="Arial" pitchFamily="34" charset="0"/>
              <a:buNone/>
              <a:defRPr lang="he-IL" sz="3200" b="1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itchFamily="2" charset="-79"/>
              </a:defRPr>
            </a:lvl2pPr>
            <a:lvl3pPr marL="1143114" indent="-228623" algn="r" defTabSz="914491" rtl="1" eaLnBrk="1" latinLnBrk="0" hangingPunct="1">
              <a:lnSpc>
                <a:spcPct val="150000"/>
              </a:lnSpc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rgbClr val="002060"/>
                </a:solidFill>
                <a:latin typeface="Varela Round" pitchFamily="2" charset="-79"/>
                <a:ea typeface="+mn-ea"/>
                <a:cs typeface="Varela Round" pitchFamily="2" charset="-79"/>
              </a:defRPr>
            </a:lvl3pPr>
            <a:lvl4pPr marL="1600360" indent="-228623" algn="r" defTabSz="914491" rtl="1" eaLnBrk="1" latinLnBrk="0" hangingPunct="1">
              <a:lnSpc>
                <a:spcPct val="150000"/>
              </a:lnSpc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rgbClr val="002060"/>
                </a:solidFill>
                <a:latin typeface="Varela Round" pitchFamily="2" charset="-79"/>
                <a:ea typeface="+mn-ea"/>
                <a:cs typeface="Varela Round" pitchFamily="2" charset="-79"/>
              </a:defRPr>
            </a:lvl4pPr>
            <a:lvl5pPr marL="2057606" indent="-228623" algn="r" defTabSz="914491" rtl="1" eaLnBrk="1" latinLnBrk="0" hangingPunct="1">
              <a:lnSpc>
                <a:spcPct val="150000"/>
              </a:lnSpc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rgbClr val="002060"/>
                </a:solidFill>
                <a:latin typeface="Varela Round" pitchFamily="2" charset="-79"/>
                <a:ea typeface="+mn-ea"/>
                <a:cs typeface="Varela Round" pitchFamily="2" charset="-79"/>
              </a:defRPr>
            </a:lvl5pPr>
            <a:lvl6pPr marL="2514851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97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343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89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he-IL" sz="2400" dirty="0">
                <a:sym typeface="Varela Round"/>
              </a:rPr>
              <a:t>תודה למרי גבע על העזרה בהכנת המצגות ובבדיקת התכנים </a:t>
            </a:r>
          </a:p>
        </p:txBody>
      </p:sp>
    </p:spTree>
    <p:extLst>
      <p:ext uri="{BB962C8B-B14F-4D97-AF65-F5344CB8AC3E}">
        <p14:creationId xmlns:p14="http://schemas.microsoft.com/office/powerpoint/2010/main" val="2294568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כותרת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מה נלמד היום </a:t>
            </a:r>
          </a:p>
        </p:txBody>
      </p:sp>
      <p:sp>
        <p:nvSpPr>
          <p:cNvPr id="3" name="מציין מיקום טקסט 2"/>
          <p:cNvSpPr>
            <a:spLocks noGrp="1"/>
          </p:cNvSpPr>
          <p:nvPr>
            <p:ph idx="1"/>
          </p:nvPr>
        </p:nvSpPr>
        <p:spPr>
          <a:xfrm>
            <a:off x="0" y="1026315"/>
            <a:ext cx="9532883" cy="4611559"/>
          </a:xfrm>
        </p:spPr>
        <p:txBody>
          <a:bodyPr>
            <a:normAutofit/>
          </a:bodyPr>
          <a:lstStyle/>
          <a:p>
            <a:r>
              <a:rPr lang="he-IL" sz="2800" dirty="0">
                <a:sym typeface="Varela Round"/>
              </a:rPr>
              <a:t>נלמד את מבנה הפקודות בשפת </a:t>
            </a:r>
            <a:r>
              <a:rPr lang="he-IL" sz="2800" dirty="0" err="1">
                <a:sym typeface="Varela Round"/>
              </a:rPr>
              <a:t>אסמבלי</a:t>
            </a:r>
            <a:endParaRPr lang="he-IL" sz="2800" dirty="0">
              <a:sym typeface="Varela Round"/>
            </a:endParaRPr>
          </a:p>
          <a:p>
            <a:r>
              <a:rPr lang="he-IL" sz="2800" dirty="0">
                <a:sym typeface="Varela Round"/>
              </a:rPr>
              <a:t>נכיר את פקודת </a:t>
            </a:r>
            <a:r>
              <a:rPr lang="en-US" sz="2800" dirty="0">
                <a:sym typeface="Varela Round"/>
              </a:rPr>
              <a:t>mov</a:t>
            </a:r>
          </a:p>
          <a:p>
            <a:r>
              <a:rPr lang="he-IL" sz="2800" dirty="0">
                <a:sym typeface="Varela Round"/>
              </a:rPr>
              <a:t>נלמד על החוקים בפקודות אסמבלי, עם הדגמה על </a:t>
            </a:r>
            <a:r>
              <a:rPr lang="en-US" sz="2800" dirty="0">
                <a:sym typeface="Varela Round"/>
              </a:rPr>
              <a:t>mov</a:t>
            </a:r>
            <a:endParaRPr lang="he-IL" sz="2800" dirty="0">
              <a:sym typeface="Varela Round"/>
            </a:endParaRPr>
          </a:p>
          <a:p>
            <a:r>
              <a:rPr lang="he-IL" sz="2800" dirty="0">
                <a:sym typeface="Varela Round"/>
              </a:rPr>
              <a:t>הדגמה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558C303-E198-483E-A262-922AC5C18CB4}"/>
              </a:ext>
            </a:extLst>
          </p:cNvPr>
          <p:cNvSpPr/>
          <p:nvPr/>
        </p:nvSpPr>
        <p:spPr>
          <a:xfrm>
            <a:off x="12281852" y="0"/>
            <a:ext cx="2150428" cy="143883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פרטו בשקופית זו את נושאי הלימוד של השיעור</a:t>
            </a:r>
            <a:endParaRPr lang="en-US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29CB7FD-705A-4AFD-B7A3-B7819D0C7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מבנה כללי של הוראה בשפת סף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C5010A-4B39-4535-97DF-DB76E0AEEB00}"/>
              </a:ext>
            </a:extLst>
          </p:cNvPr>
          <p:cNvSpPr/>
          <p:nvPr/>
        </p:nvSpPr>
        <p:spPr>
          <a:xfrm>
            <a:off x="12313717" y="1533283"/>
            <a:ext cx="2531836" cy="452004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את השקופית הזו תוכלו לשכפל, על מנת ליצור שקופיות נוספות הזהות לה – אליהן תוכלו להכניס את התכנים. </a:t>
            </a:r>
          </a:p>
          <a:p>
            <a:pPr algn="ctr"/>
            <a:endParaRPr lang="he-IL" dirty="0">
              <a:solidFill>
                <a:srgbClr val="002060"/>
              </a:solidFill>
            </a:endParaRPr>
          </a:p>
          <a:p>
            <a:pPr algn="ctr"/>
            <a:r>
              <a:rPr lang="he-IL" dirty="0">
                <a:solidFill>
                  <a:srgbClr val="002060"/>
                </a:solidFill>
              </a:rPr>
              <a:t>כדי לשכפל אותה, לחצו עליה </a:t>
            </a:r>
            <a:r>
              <a:rPr lang="he-IL" b="1" dirty="0">
                <a:solidFill>
                  <a:srgbClr val="002060"/>
                </a:solidFill>
              </a:rPr>
              <a:t>קליק ימיני </a:t>
            </a:r>
            <a:r>
              <a:rPr lang="he-IL" dirty="0">
                <a:solidFill>
                  <a:srgbClr val="002060"/>
                </a:solidFill>
              </a:rPr>
              <a:t>בתפריט השקופיות בצד ובחרו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"</a:t>
            </a:r>
            <a:r>
              <a:rPr lang="he-IL" b="1" dirty="0">
                <a:solidFill>
                  <a:srgbClr val="002060"/>
                </a:solidFill>
              </a:rPr>
              <a:t>שכפל שקופית</a:t>
            </a:r>
            <a:r>
              <a:rPr lang="he-IL" dirty="0">
                <a:solidFill>
                  <a:srgbClr val="002060"/>
                </a:solidFill>
              </a:rPr>
              <a:t>" או "</a:t>
            </a:r>
            <a:r>
              <a:rPr lang="en-US" b="1" dirty="0">
                <a:solidFill>
                  <a:srgbClr val="002060"/>
                </a:solidFill>
              </a:rPr>
              <a:t>Duplicate Slide</a:t>
            </a:r>
            <a:r>
              <a:rPr lang="he-IL" dirty="0">
                <a:solidFill>
                  <a:srgbClr val="002060"/>
                </a:solidFill>
              </a:rPr>
              <a:t>" </a:t>
            </a:r>
          </a:p>
          <a:p>
            <a:pPr algn="ctr"/>
            <a:r>
              <a:rPr lang="he-IL" dirty="0">
                <a:solidFill>
                  <a:srgbClr val="002060"/>
                </a:solidFill>
              </a:rPr>
              <a:t>(מחקו ריבוע זה לאחר הקריאה)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78E4D5B-70D1-46DA-B73C-14E96BB31427}"/>
              </a:ext>
            </a:extLst>
          </p:cNvPr>
          <p:cNvSpPr/>
          <p:nvPr/>
        </p:nvSpPr>
        <p:spPr>
          <a:xfrm>
            <a:off x="12300270" y="0"/>
            <a:ext cx="2558730" cy="143883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b="1" dirty="0">
                <a:solidFill>
                  <a:srgbClr val="002060"/>
                </a:solidFill>
              </a:rPr>
              <a:t>פריסה 2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(הפריסות שונות זו מזו במיקום תיבות הטקסט וגרפיקת הרקע,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ותוכלו לגוון ביניהן)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52DEB1B7-3236-4C15-A471-928984D405AE}"/>
              </a:ext>
            </a:extLst>
          </p:cNvPr>
          <p:cNvSpPr txBox="1">
            <a:spLocks/>
          </p:cNvSpPr>
          <p:nvPr/>
        </p:nvSpPr>
        <p:spPr>
          <a:xfrm>
            <a:off x="667673" y="1151259"/>
            <a:ext cx="11161453" cy="4062435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>
            <a:lvl1pPr marL="268288" indent="-268288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1pPr>
            <a:lvl2pPr marL="743024" indent="-285779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–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2pPr>
            <a:lvl3pPr marL="1143114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60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606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51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97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343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89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he-IL" dirty="0"/>
              <a:t>מבנה כללי:</a:t>
            </a:r>
          </a:p>
          <a:p>
            <a:pPr marL="0" indent="0">
              <a:buNone/>
            </a:pPr>
            <a:r>
              <a:rPr lang="he-IL" sz="2800" dirty="0"/>
              <a:t>                           </a:t>
            </a:r>
            <a:r>
              <a:rPr lang="en-US" sz="2800" dirty="0"/>
              <a:t>opcode [opnd1 [,opnd2]]</a:t>
            </a:r>
            <a:r>
              <a:rPr lang="he-IL" sz="2800" dirty="0"/>
              <a:t>               </a:t>
            </a:r>
            <a:r>
              <a:rPr lang="he-IL" sz="2000" dirty="0"/>
              <a:t>* [] – משמעות אופציונלי</a:t>
            </a:r>
          </a:p>
          <a:p>
            <a:pPr marL="0" indent="0" algn="ctr">
              <a:buNone/>
            </a:pPr>
            <a:endParaRPr lang="he-IL" dirty="0"/>
          </a:p>
          <a:p>
            <a:pPr marL="0" indent="0">
              <a:buNone/>
            </a:pPr>
            <a:r>
              <a:rPr lang="he-IL" dirty="0"/>
              <a:t>כשיש שני אופרנדים בהוראה:</a:t>
            </a:r>
          </a:p>
          <a:p>
            <a:pPr lvl="1"/>
            <a:r>
              <a:rPr lang="he-IL" sz="2000" dirty="0"/>
              <a:t>הראשון </a:t>
            </a:r>
            <a:r>
              <a:rPr lang="en-US" sz="2000" dirty="0"/>
              <a:t>(opnd1)</a:t>
            </a:r>
            <a:r>
              <a:rPr lang="he-IL" sz="2000" dirty="0"/>
              <a:t> משמש כ</a:t>
            </a:r>
            <a:r>
              <a:rPr lang="he-IL" sz="2800" b="1" dirty="0"/>
              <a:t>יעד</a:t>
            </a:r>
            <a:r>
              <a:rPr lang="he-IL" sz="2000" dirty="0"/>
              <a:t> : בו מאוחסנת התוצאה</a:t>
            </a:r>
          </a:p>
          <a:p>
            <a:pPr lvl="1"/>
            <a:r>
              <a:rPr lang="he-IL" sz="2000" dirty="0"/>
              <a:t>השני (</a:t>
            </a:r>
            <a:r>
              <a:rPr lang="en-US" sz="2000" dirty="0"/>
              <a:t>opnd2</a:t>
            </a:r>
            <a:r>
              <a:rPr lang="he-IL" sz="2000" dirty="0"/>
              <a:t>) משמש </a:t>
            </a:r>
            <a:r>
              <a:rPr lang="he-IL" sz="2000" b="1" dirty="0"/>
              <a:t>כ</a:t>
            </a:r>
            <a:r>
              <a:rPr lang="he-IL" sz="2800" b="1" dirty="0"/>
              <a:t>מקור</a:t>
            </a:r>
            <a:endParaRPr lang="en-US" sz="2800" b="1" dirty="0"/>
          </a:p>
          <a:p>
            <a:endParaRPr lang="en-US" sz="1600" dirty="0"/>
          </a:p>
          <a:p>
            <a:pPr marL="0" indent="0">
              <a:buNone/>
            </a:pPr>
            <a:endParaRPr lang="he-IL" sz="1600" dirty="0"/>
          </a:p>
          <a:p>
            <a:endParaRPr lang="he-IL" sz="28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1A0C609-99D3-42FB-B29D-6F6E1BD826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4954" y="3116051"/>
            <a:ext cx="2672039" cy="134365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095412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29CB7FD-705A-4AFD-B7A3-B7819D0C7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מבנה כללי של הוראה בשפת סף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C5010A-4B39-4535-97DF-DB76E0AEEB00}"/>
              </a:ext>
            </a:extLst>
          </p:cNvPr>
          <p:cNvSpPr/>
          <p:nvPr/>
        </p:nvSpPr>
        <p:spPr>
          <a:xfrm>
            <a:off x="12313717" y="1533283"/>
            <a:ext cx="2531836" cy="452004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את השקופית הזו תוכלו לשכפל, על מנת ליצור שקופיות נוספות הזהות לה – אליהן תוכלו להכניס את התכנים. </a:t>
            </a:r>
          </a:p>
          <a:p>
            <a:pPr algn="ctr"/>
            <a:endParaRPr lang="he-IL" dirty="0">
              <a:solidFill>
                <a:srgbClr val="002060"/>
              </a:solidFill>
            </a:endParaRPr>
          </a:p>
          <a:p>
            <a:pPr algn="ctr"/>
            <a:r>
              <a:rPr lang="he-IL" dirty="0">
                <a:solidFill>
                  <a:srgbClr val="002060"/>
                </a:solidFill>
              </a:rPr>
              <a:t>כדי לשכפל אותה, לחצו עליה </a:t>
            </a:r>
            <a:r>
              <a:rPr lang="he-IL" b="1" dirty="0">
                <a:solidFill>
                  <a:srgbClr val="002060"/>
                </a:solidFill>
              </a:rPr>
              <a:t>קליק ימיני </a:t>
            </a:r>
            <a:r>
              <a:rPr lang="he-IL" dirty="0">
                <a:solidFill>
                  <a:srgbClr val="002060"/>
                </a:solidFill>
              </a:rPr>
              <a:t>בתפריט השקופיות בצד ובחרו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"</a:t>
            </a:r>
            <a:r>
              <a:rPr lang="he-IL" b="1" dirty="0">
                <a:solidFill>
                  <a:srgbClr val="002060"/>
                </a:solidFill>
              </a:rPr>
              <a:t>שכפל שקופית</a:t>
            </a:r>
            <a:r>
              <a:rPr lang="he-IL" dirty="0">
                <a:solidFill>
                  <a:srgbClr val="002060"/>
                </a:solidFill>
              </a:rPr>
              <a:t>" או "</a:t>
            </a:r>
            <a:r>
              <a:rPr lang="en-US" b="1" dirty="0">
                <a:solidFill>
                  <a:srgbClr val="002060"/>
                </a:solidFill>
              </a:rPr>
              <a:t>Duplicate Slide</a:t>
            </a:r>
            <a:r>
              <a:rPr lang="he-IL" dirty="0">
                <a:solidFill>
                  <a:srgbClr val="002060"/>
                </a:solidFill>
              </a:rPr>
              <a:t>" </a:t>
            </a:r>
          </a:p>
          <a:p>
            <a:pPr algn="ctr"/>
            <a:r>
              <a:rPr lang="he-IL" dirty="0">
                <a:solidFill>
                  <a:srgbClr val="002060"/>
                </a:solidFill>
              </a:rPr>
              <a:t>(מחקו ריבוע זה לאחר הקריאה)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78E4D5B-70D1-46DA-B73C-14E96BB31427}"/>
              </a:ext>
            </a:extLst>
          </p:cNvPr>
          <p:cNvSpPr/>
          <p:nvPr/>
        </p:nvSpPr>
        <p:spPr>
          <a:xfrm>
            <a:off x="12300270" y="0"/>
            <a:ext cx="2558730" cy="143883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b="1" dirty="0">
                <a:solidFill>
                  <a:srgbClr val="002060"/>
                </a:solidFill>
              </a:rPr>
              <a:t>פריסה 2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(הפריסות שונות זו מזו במיקום תיבות הטקסט וגרפיקת הרקע,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ותוכלו לגוון ביניהן)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52DEB1B7-3236-4C15-A471-928984D405AE}"/>
              </a:ext>
            </a:extLst>
          </p:cNvPr>
          <p:cNvSpPr txBox="1">
            <a:spLocks/>
          </p:cNvSpPr>
          <p:nvPr/>
        </p:nvSpPr>
        <p:spPr>
          <a:xfrm>
            <a:off x="667673" y="1151259"/>
            <a:ext cx="11161453" cy="4062435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>
            <a:lvl1pPr marL="268288" indent="-268288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1pPr>
            <a:lvl2pPr marL="743024" indent="-285779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–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2pPr>
            <a:lvl3pPr marL="1143114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60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606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51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97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343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89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he-IL" dirty="0"/>
              <a:t>מבנה כללי:</a:t>
            </a:r>
          </a:p>
          <a:p>
            <a:pPr marL="0" indent="0">
              <a:buNone/>
            </a:pPr>
            <a:r>
              <a:rPr lang="he-IL" dirty="0"/>
              <a:t>                           </a:t>
            </a:r>
            <a:r>
              <a:rPr lang="en-US" dirty="0"/>
              <a:t>opcode [opnd1 [,opnd2]]</a:t>
            </a:r>
            <a:endParaRPr lang="he-IL" dirty="0"/>
          </a:p>
          <a:p>
            <a:pPr marL="0" indent="0" algn="ctr">
              <a:buNone/>
            </a:pPr>
            <a:endParaRPr lang="he-IL" dirty="0"/>
          </a:p>
          <a:p>
            <a:pPr marL="0" indent="0">
              <a:buNone/>
            </a:pPr>
            <a:r>
              <a:rPr lang="he-IL" b="1" dirty="0"/>
              <a:t>אופרנד</a:t>
            </a:r>
            <a:r>
              <a:rPr lang="he-IL" dirty="0"/>
              <a:t> בהוראה יכול להיות אחד מארבעה סוגים:</a:t>
            </a:r>
          </a:p>
          <a:p>
            <a:pPr marL="3503955" lvl="7" indent="-342900">
              <a:buFont typeface="+mj-lt"/>
              <a:buAutoNum type="arabicPeriod"/>
            </a:pPr>
            <a:r>
              <a:rPr lang="he-IL" sz="2000" dirty="0"/>
              <a:t>קבוע</a:t>
            </a:r>
          </a:p>
          <a:p>
            <a:pPr marL="3503955" lvl="7" indent="-342900">
              <a:buFont typeface="+mj-lt"/>
              <a:buAutoNum type="arabicPeriod"/>
            </a:pPr>
            <a:r>
              <a:rPr lang="he-IL" sz="2000" dirty="0"/>
              <a:t>אוגר</a:t>
            </a:r>
          </a:p>
          <a:p>
            <a:pPr marL="3503955" lvl="7" indent="-342900">
              <a:buFont typeface="+mj-lt"/>
              <a:buAutoNum type="arabicPeriod"/>
            </a:pPr>
            <a:r>
              <a:rPr lang="he-IL" sz="2000" dirty="0"/>
              <a:t>מען (כתובת) בזיכרון (</a:t>
            </a:r>
            <a:r>
              <a:rPr lang="en-US" sz="2000" dirty="0"/>
              <a:t>DS</a:t>
            </a:r>
            <a:r>
              <a:rPr lang="he-IL" sz="2000" dirty="0"/>
              <a:t>)</a:t>
            </a:r>
          </a:p>
          <a:p>
            <a:pPr marL="3503955" lvl="7" indent="-342900">
              <a:buFont typeface="+mj-lt"/>
              <a:buAutoNum type="arabicPeriod"/>
            </a:pPr>
            <a:r>
              <a:rPr lang="he-IL" sz="2000" dirty="0"/>
              <a:t>משתנה</a:t>
            </a:r>
          </a:p>
          <a:p>
            <a:endParaRPr lang="he-IL" sz="2800" dirty="0"/>
          </a:p>
        </p:txBody>
      </p:sp>
    </p:spTree>
    <p:extLst>
      <p:ext uri="{BB962C8B-B14F-4D97-AF65-F5344CB8AC3E}">
        <p14:creationId xmlns:p14="http://schemas.microsoft.com/office/powerpoint/2010/main" val="3459280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29CB7FD-705A-4AFD-B7A3-B7819D0C7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הפקודה </a:t>
            </a:r>
            <a:r>
              <a:rPr lang="en-US" dirty="0"/>
              <a:t>MOV</a:t>
            </a:r>
            <a:endParaRPr lang="he-IL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C5010A-4B39-4535-97DF-DB76E0AEEB00}"/>
              </a:ext>
            </a:extLst>
          </p:cNvPr>
          <p:cNvSpPr/>
          <p:nvPr/>
        </p:nvSpPr>
        <p:spPr>
          <a:xfrm>
            <a:off x="12313717" y="1533283"/>
            <a:ext cx="2531836" cy="452004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את השקופית הזו תוכלו לשכפל, על מנת ליצור שקופיות נוספות הזהות לה – אליהן תוכלו להכניס את התכנים. </a:t>
            </a:r>
          </a:p>
          <a:p>
            <a:pPr algn="ctr"/>
            <a:endParaRPr lang="he-IL" dirty="0">
              <a:solidFill>
                <a:srgbClr val="002060"/>
              </a:solidFill>
            </a:endParaRPr>
          </a:p>
          <a:p>
            <a:pPr algn="ctr"/>
            <a:r>
              <a:rPr lang="he-IL" dirty="0">
                <a:solidFill>
                  <a:srgbClr val="002060"/>
                </a:solidFill>
              </a:rPr>
              <a:t>כדי לשכפל אותה, לחצו עליה </a:t>
            </a:r>
            <a:r>
              <a:rPr lang="he-IL" b="1" dirty="0">
                <a:solidFill>
                  <a:srgbClr val="002060"/>
                </a:solidFill>
              </a:rPr>
              <a:t>קליק ימיני </a:t>
            </a:r>
            <a:r>
              <a:rPr lang="he-IL" dirty="0">
                <a:solidFill>
                  <a:srgbClr val="002060"/>
                </a:solidFill>
              </a:rPr>
              <a:t>בתפריט השקופיות בצד ובחרו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"</a:t>
            </a:r>
            <a:r>
              <a:rPr lang="he-IL" b="1" dirty="0">
                <a:solidFill>
                  <a:srgbClr val="002060"/>
                </a:solidFill>
              </a:rPr>
              <a:t>שכפל שקופית</a:t>
            </a:r>
            <a:r>
              <a:rPr lang="he-IL" dirty="0">
                <a:solidFill>
                  <a:srgbClr val="002060"/>
                </a:solidFill>
              </a:rPr>
              <a:t>" או "</a:t>
            </a:r>
            <a:r>
              <a:rPr lang="en-US" b="1" dirty="0">
                <a:solidFill>
                  <a:srgbClr val="002060"/>
                </a:solidFill>
              </a:rPr>
              <a:t>Duplicate Slide</a:t>
            </a:r>
            <a:r>
              <a:rPr lang="he-IL" dirty="0">
                <a:solidFill>
                  <a:srgbClr val="002060"/>
                </a:solidFill>
              </a:rPr>
              <a:t>" </a:t>
            </a:r>
          </a:p>
          <a:p>
            <a:pPr algn="ctr"/>
            <a:r>
              <a:rPr lang="he-IL" dirty="0">
                <a:solidFill>
                  <a:srgbClr val="002060"/>
                </a:solidFill>
              </a:rPr>
              <a:t>(מחקו ריבוע זה לאחר הקריאה)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78E4D5B-70D1-46DA-B73C-14E96BB31427}"/>
              </a:ext>
            </a:extLst>
          </p:cNvPr>
          <p:cNvSpPr/>
          <p:nvPr/>
        </p:nvSpPr>
        <p:spPr>
          <a:xfrm>
            <a:off x="12300270" y="0"/>
            <a:ext cx="2558730" cy="143883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b="1" dirty="0">
                <a:solidFill>
                  <a:srgbClr val="002060"/>
                </a:solidFill>
              </a:rPr>
              <a:t>פריסה 2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(הפריסות שונות זו מזו במיקום תיבות הטקסט וגרפיקת הרקע,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ותוכלו לגוון ביניהן)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52DEB1B7-3236-4C15-A471-928984D405AE}"/>
              </a:ext>
            </a:extLst>
          </p:cNvPr>
          <p:cNvSpPr txBox="1">
            <a:spLocks/>
          </p:cNvSpPr>
          <p:nvPr/>
        </p:nvSpPr>
        <p:spPr>
          <a:xfrm>
            <a:off x="667673" y="1151259"/>
            <a:ext cx="11161453" cy="4062435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>
            <a:lvl1pPr marL="268288" indent="-268288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1pPr>
            <a:lvl2pPr marL="743024" indent="-285779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–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2pPr>
            <a:lvl3pPr marL="1143114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60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606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51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97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343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89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he-IL" sz="2800" dirty="0"/>
              <a:t>פקודה להעתקת נתונים</a:t>
            </a:r>
          </a:p>
          <a:p>
            <a:pPr marL="0" indent="0">
              <a:buNone/>
            </a:pPr>
            <a:r>
              <a:rPr lang="he-IL" dirty="0"/>
              <a:t>                         </a:t>
            </a:r>
            <a:r>
              <a:rPr lang="en-US" sz="2800" b="1" dirty="0"/>
              <a:t>mov</a:t>
            </a:r>
            <a:r>
              <a:rPr lang="en-US" sz="2800" dirty="0"/>
              <a:t> opnd1 ,opnd2</a:t>
            </a:r>
          </a:p>
          <a:p>
            <a:pPr marL="0" indent="0">
              <a:buNone/>
            </a:pPr>
            <a:r>
              <a:rPr lang="en-US" sz="2800" dirty="0"/>
              <a:t>		          </a:t>
            </a:r>
            <a:r>
              <a:rPr lang="he-IL" sz="2800" dirty="0"/>
              <a:t>מקור , יעד </a:t>
            </a:r>
            <a:r>
              <a:rPr lang="en-US" sz="2800" b="1" dirty="0"/>
              <a:t>mov</a:t>
            </a:r>
            <a:endParaRPr lang="he-IL" sz="2800" b="1" dirty="0"/>
          </a:p>
          <a:p>
            <a:pPr marL="0" indent="0" algn="ctr">
              <a:buNone/>
            </a:pPr>
            <a:endParaRPr lang="he-IL" dirty="0"/>
          </a:p>
          <a:p>
            <a:r>
              <a:rPr lang="he-IL" sz="2800" dirty="0"/>
              <a:t>הפקודה </a:t>
            </a:r>
            <a:r>
              <a:rPr lang="en-US" sz="2800" dirty="0"/>
              <a:t>mov</a:t>
            </a:r>
            <a:r>
              <a:rPr lang="he-IL" sz="2800" dirty="0"/>
              <a:t> מעתיקה את </a:t>
            </a:r>
            <a:r>
              <a:rPr lang="en-US" sz="2800" dirty="0"/>
              <a:t>opnd2</a:t>
            </a:r>
            <a:r>
              <a:rPr lang="he-IL" sz="2800" dirty="0"/>
              <a:t> ל- </a:t>
            </a:r>
            <a:r>
              <a:rPr lang="en-US" sz="2800" dirty="0"/>
              <a:t>opnd1</a:t>
            </a:r>
            <a:r>
              <a:rPr lang="he-IL" sz="2800" dirty="0"/>
              <a:t>. </a:t>
            </a:r>
            <a:endParaRPr lang="en-US" sz="2800" dirty="0"/>
          </a:p>
          <a:p>
            <a:r>
              <a:rPr lang="he-IL" sz="2800" dirty="0"/>
              <a:t>אין שינוי ב </a:t>
            </a:r>
            <a:r>
              <a:rPr lang="en-US" sz="2800" dirty="0"/>
              <a:t>opnd2</a:t>
            </a:r>
            <a:r>
              <a:rPr lang="he-IL" sz="2800" dirty="0"/>
              <a:t>.</a:t>
            </a:r>
          </a:p>
          <a:p>
            <a:r>
              <a:rPr lang="he-IL" sz="2800" dirty="0"/>
              <a:t>הפעולה לא משפיעה על הדגלים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545864-0856-4BDB-8F32-747E31BEE8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72" y="1400175"/>
            <a:ext cx="3063079" cy="1797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167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84150E4-9B6A-413E-A417-7B6782F10D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334817" y="1644869"/>
            <a:ext cx="5549459" cy="4062435"/>
          </a:xfrm>
        </p:spPr>
        <p:txBody>
          <a:bodyPr>
            <a:normAutofit fontScale="92500" lnSpcReduction="10000"/>
          </a:bodyPr>
          <a:lstStyle/>
          <a:p>
            <a:pPr algn="l" rtl="0"/>
            <a:r>
              <a:rPr lang="en-US" dirty="0"/>
              <a:t>mov ax,22</a:t>
            </a:r>
            <a:r>
              <a:rPr lang="he-IL" dirty="0"/>
              <a:t>  </a:t>
            </a:r>
            <a:endParaRPr lang="en-US" dirty="0"/>
          </a:p>
          <a:p>
            <a:pPr algn="l" rtl="0"/>
            <a:r>
              <a:rPr lang="en-US" dirty="0"/>
              <a:t>mov ax, 16h</a:t>
            </a:r>
          </a:p>
          <a:p>
            <a:pPr algn="l" rtl="0"/>
            <a:r>
              <a:rPr lang="en-US" dirty="0"/>
              <a:t>mov ax, 00010110b</a:t>
            </a:r>
          </a:p>
          <a:p>
            <a:pPr marL="0" indent="0" algn="l" rtl="0">
              <a:buNone/>
            </a:pPr>
            <a:endParaRPr lang="en-US" dirty="0"/>
          </a:p>
          <a:p>
            <a:pPr algn="l" rtl="0"/>
            <a:r>
              <a:rPr lang="en-US" dirty="0"/>
              <a:t>mov bx, 0ABCDh</a:t>
            </a:r>
          </a:p>
          <a:p>
            <a:pPr algn="l" rtl="0"/>
            <a:r>
              <a:rPr lang="en-US" dirty="0"/>
              <a:t>Mov bx, 1010101111001101b</a:t>
            </a:r>
          </a:p>
          <a:p>
            <a:pPr algn="l" rtl="0"/>
            <a:endParaRPr lang="en-US" dirty="0"/>
          </a:p>
          <a:p>
            <a:pPr algn="l" rtl="0"/>
            <a:r>
              <a:rPr lang="pt-BR" dirty="0"/>
              <a:t>mov al,22  </a:t>
            </a:r>
          </a:p>
          <a:p>
            <a:pPr algn="l" rtl="0"/>
            <a:r>
              <a:rPr lang="pt-BR" dirty="0"/>
              <a:t>mov ah, 16h</a:t>
            </a:r>
          </a:p>
          <a:p>
            <a:pPr algn="l" rtl="0"/>
            <a:r>
              <a:rPr lang="pt-BR" dirty="0"/>
              <a:t>mov bl, 00010110b</a:t>
            </a:r>
          </a:p>
          <a:p>
            <a:pPr algn="l" rtl="0"/>
            <a:endParaRPr lang="en-US" dirty="0"/>
          </a:p>
          <a:p>
            <a:endParaRPr lang="en-IL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D89CB12-DAFB-448A-A3CA-8518091ED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דוגמאות</a:t>
            </a:r>
            <a:endParaRPr lang="en-IL" dirty="0"/>
          </a:p>
        </p:txBody>
      </p:sp>
    </p:spTree>
    <p:extLst>
      <p:ext uri="{BB962C8B-B14F-4D97-AF65-F5344CB8AC3E}">
        <p14:creationId xmlns:p14="http://schemas.microsoft.com/office/powerpoint/2010/main" val="3934528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D89CB12-DAFB-448A-A3CA-8518091ED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איך משתמשים בפקודת </a:t>
            </a:r>
            <a:r>
              <a:rPr lang="en-US" dirty="0"/>
              <a:t>mov</a:t>
            </a:r>
            <a:r>
              <a:rPr lang="he-IL" dirty="0"/>
              <a:t>?</a:t>
            </a:r>
            <a:endParaRPr lang="en-IL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77A032-365F-44C8-BBD2-9338AB0FFD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9741" y="1524187"/>
            <a:ext cx="3958836" cy="34303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CF0088D-1614-40BA-945E-8471A3B12A09}"/>
              </a:ext>
            </a:extLst>
          </p:cNvPr>
          <p:cNvSpPr txBox="1"/>
          <p:nvPr/>
        </p:nvSpPr>
        <p:spPr>
          <a:xfrm>
            <a:off x="-5649575" y="6492632"/>
            <a:ext cx="91597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he-IL" sz="1200" dirty="0"/>
              <a:t>(*) מתוך ספר אסמבלי של המרכז לחינוך סייבר </a:t>
            </a:r>
          </a:p>
        </p:txBody>
      </p:sp>
    </p:spTree>
    <p:extLst>
      <p:ext uri="{BB962C8B-B14F-4D97-AF65-F5344CB8AC3E}">
        <p14:creationId xmlns:p14="http://schemas.microsoft.com/office/powerpoint/2010/main" val="14306126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0169121-069F-4C0F-A1D5-62FD424CAC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5273" y="998859"/>
            <a:ext cx="11161453" cy="4350907"/>
          </a:xfrm>
        </p:spPr>
        <p:txBody>
          <a:bodyPr>
            <a:normAutofit lnSpcReduction="10000"/>
          </a:bodyPr>
          <a:lstStyle/>
          <a:p>
            <a:r>
              <a:rPr lang="he-IL" b="1" u="sng" dirty="0" err="1"/>
              <a:t>מיעון</a:t>
            </a:r>
            <a:r>
              <a:rPr lang="he-IL" b="1" u="sng" dirty="0"/>
              <a:t> </a:t>
            </a:r>
            <a:r>
              <a:rPr lang="he-IL" b="1" u="sng" dirty="0" err="1"/>
              <a:t>מיידי</a:t>
            </a:r>
            <a:r>
              <a:rPr lang="he-IL" b="1" u="sng" dirty="0"/>
              <a:t> – </a:t>
            </a:r>
            <a:r>
              <a:rPr lang="en-US" b="1" u="sng" dirty="0"/>
              <a:t>immediate  mode</a:t>
            </a:r>
          </a:p>
          <a:p>
            <a:pPr lvl="1"/>
            <a:r>
              <a:rPr lang="he-IL" dirty="0"/>
              <a:t>אופרנד </a:t>
            </a:r>
            <a:r>
              <a:rPr lang="he-IL" b="1" u="sng" dirty="0"/>
              <a:t>המקור</a:t>
            </a:r>
            <a:r>
              <a:rPr lang="he-IL" dirty="0"/>
              <a:t> הוא מספר.</a:t>
            </a:r>
          </a:p>
          <a:p>
            <a:pPr lvl="1"/>
            <a:r>
              <a:rPr lang="he-IL" dirty="0"/>
              <a:t>דוגמאות: </a:t>
            </a:r>
            <a:r>
              <a:rPr lang="en-US" dirty="0"/>
              <a:t>mov al, 10h  </a:t>
            </a:r>
            <a:br>
              <a:rPr lang="en-US" dirty="0"/>
            </a:br>
            <a:r>
              <a:rPr lang="en-US" dirty="0"/>
              <a:t>mov cx, 0FFFFH         </a:t>
            </a:r>
          </a:p>
          <a:p>
            <a:pPr marL="457245" lvl="1" indent="0">
              <a:buNone/>
            </a:pPr>
            <a:endParaRPr lang="en-US" dirty="0"/>
          </a:p>
          <a:p>
            <a:pPr lvl="1"/>
            <a:endParaRPr lang="en-US" dirty="0"/>
          </a:p>
          <a:p>
            <a:r>
              <a:rPr lang="he-IL" b="1" u="sng" dirty="0" err="1"/>
              <a:t>מיעון</a:t>
            </a:r>
            <a:r>
              <a:rPr lang="he-IL" b="1" u="sng" dirty="0"/>
              <a:t> אוגר – </a:t>
            </a:r>
            <a:r>
              <a:rPr lang="en-US" b="1" u="sng" dirty="0"/>
              <a:t>Register mode</a:t>
            </a:r>
          </a:p>
          <a:p>
            <a:pPr lvl="1"/>
            <a:r>
              <a:rPr lang="he-IL" dirty="0"/>
              <a:t> שני האופרנדים הם אוגרים</a:t>
            </a:r>
          </a:p>
          <a:p>
            <a:pPr lvl="1"/>
            <a:r>
              <a:rPr lang="he-IL" dirty="0"/>
              <a:t>דוגמאות: </a:t>
            </a:r>
            <a:r>
              <a:rPr lang="en-US" dirty="0"/>
              <a:t>mov al, ah</a:t>
            </a:r>
            <a:br>
              <a:rPr lang="en-US" dirty="0"/>
            </a:br>
            <a:r>
              <a:rPr lang="en-US" dirty="0"/>
              <a:t>mov dx, bx              </a:t>
            </a:r>
            <a:br>
              <a:rPr lang="en-US" dirty="0"/>
            </a:b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021FF88-3021-440B-88CF-4C8737D0A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שיטות  </a:t>
            </a:r>
            <a:r>
              <a:rPr lang="he-IL" dirty="0" err="1"/>
              <a:t>מיעון</a:t>
            </a:r>
            <a:r>
              <a:rPr lang="he-IL" dirty="0"/>
              <a:t> </a:t>
            </a:r>
            <a:r>
              <a:rPr lang="en-US" dirty="0"/>
              <a:t>-</a:t>
            </a:r>
            <a:r>
              <a:rPr lang="he-IL" dirty="0"/>
              <a:t>  </a:t>
            </a:r>
            <a:r>
              <a:rPr lang="en-US" dirty="0"/>
              <a:t> Addressing modes</a:t>
            </a:r>
            <a:endParaRPr lang="en-IL" dirty="0"/>
          </a:p>
        </p:txBody>
      </p:sp>
    </p:spTree>
    <p:extLst>
      <p:ext uri="{BB962C8B-B14F-4D97-AF65-F5344CB8AC3E}">
        <p14:creationId xmlns:p14="http://schemas.microsoft.com/office/powerpoint/2010/main" val="2140520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0169121-069F-4C0F-A1D5-62FD424CAC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57655" y="998859"/>
            <a:ext cx="11834648" cy="4062435"/>
          </a:xfrm>
        </p:spPr>
        <p:txBody>
          <a:bodyPr>
            <a:normAutofit/>
          </a:bodyPr>
          <a:lstStyle/>
          <a:p>
            <a:r>
              <a:rPr lang="he-IL" dirty="0"/>
              <a:t>אחד האופרנדים מכיל כתובת של תא בזיכרון, שבתוכו נמצא הנתון עליו תתבצע הפעולה</a:t>
            </a:r>
          </a:p>
          <a:p>
            <a:r>
              <a:rPr lang="he-IL" dirty="0"/>
              <a:t>דוגמא:</a:t>
            </a:r>
          </a:p>
          <a:p>
            <a:pPr lvl="1"/>
            <a:r>
              <a:rPr lang="he-IL" sz="2000" dirty="0"/>
              <a:t>נתון לנו משתנה </a:t>
            </a:r>
            <a:r>
              <a:rPr lang="en-US" sz="2000" dirty="0"/>
              <a:t>a</a:t>
            </a:r>
            <a:r>
              <a:rPr lang="he-IL" sz="2000" dirty="0"/>
              <a:t> שנמצא בזיכרון וגודלו </a:t>
            </a:r>
            <a:r>
              <a:rPr lang="en-US" sz="2000" dirty="0"/>
              <a:t>word </a:t>
            </a:r>
            <a:r>
              <a:rPr lang="he-IL" sz="2000" dirty="0"/>
              <a:t> - 16 ביטים</a:t>
            </a:r>
          </a:p>
          <a:p>
            <a:pPr lvl="1"/>
            <a:r>
              <a:rPr lang="he-IL" sz="2000" dirty="0"/>
              <a:t>נתון שהמשתנה נמצא בכתובת </a:t>
            </a:r>
            <a:r>
              <a:rPr lang="en-US" sz="2000" dirty="0"/>
              <a:t>1234h</a:t>
            </a:r>
            <a:r>
              <a:rPr lang="he-IL" sz="2000" dirty="0"/>
              <a:t> ב-  </a:t>
            </a:r>
            <a:r>
              <a:rPr lang="en-US" sz="2000" dirty="0"/>
              <a:t>DS</a:t>
            </a:r>
          </a:p>
          <a:p>
            <a:pPr lvl="1"/>
            <a:r>
              <a:rPr lang="he-IL" sz="2000" dirty="0"/>
              <a:t>מכאן ידע שהוא נמצא ב-2 בתים: </a:t>
            </a:r>
            <a:r>
              <a:rPr lang="en-US" sz="2000" dirty="0"/>
              <a:t>1234h, 1235h</a:t>
            </a:r>
            <a:br>
              <a:rPr lang="en-US" sz="2000" dirty="0"/>
            </a:br>
            <a:endParaRPr lang="he-IL" dirty="0"/>
          </a:p>
          <a:p>
            <a:r>
              <a:rPr lang="he-IL" dirty="0"/>
              <a:t> איך מתבצעת הפקודה</a:t>
            </a:r>
            <a:r>
              <a:rPr lang="en-US" dirty="0"/>
              <a:t>?</a:t>
            </a:r>
            <a:endParaRPr lang="he-IL" dirty="0"/>
          </a:p>
          <a:p>
            <a:pPr lvl="1"/>
            <a:r>
              <a:rPr lang="en-US" dirty="0"/>
              <a:t>mov ax, ds:[1234h]</a:t>
            </a:r>
          </a:p>
          <a:p>
            <a:pPr lvl="1"/>
            <a:r>
              <a:rPr lang="he-IL" dirty="0"/>
              <a:t>או </a:t>
            </a:r>
            <a:r>
              <a:rPr lang="en-US" dirty="0"/>
              <a:t>mov ax, [a]          </a:t>
            </a:r>
            <a:endParaRPr lang="he-IL" dirty="0"/>
          </a:p>
          <a:p>
            <a:pPr lvl="1"/>
            <a:endParaRPr lang="en-IL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021FF88-3021-440B-88CF-4C8737D0A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 err="1"/>
              <a:t>מיעון</a:t>
            </a:r>
            <a:r>
              <a:rPr lang="he-IL" dirty="0"/>
              <a:t> ישיר  </a:t>
            </a:r>
            <a:r>
              <a:rPr lang="en-US" dirty="0"/>
              <a:t> Direct Addressing mode</a:t>
            </a:r>
            <a:endParaRPr lang="en-IL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D5691D-4E0A-4655-9E93-8811BF8ADB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273" y="2861836"/>
            <a:ext cx="4860513" cy="24699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07A1188-9A19-4C51-93B8-3F371293F22C}"/>
              </a:ext>
            </a:extLst>
          </p:cNvPr>
          <p:cNvSpPr txBox="1"/>
          <p:nvPr/>
        </p:nvSpPr>
        <p:spPr>
          <a:xfrm>
            <a:off x="-5649575" y="6492632"/>
            <a:ext cx="91597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he-IL" sz="1200" dirty="0"/>
              <a:t>(*) מתוך ספר אסמבלי של האוניברסיטה הפתוחה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9412E3-EC55-4DC9-81B3-96161866DE78}"/>
              </a:ext>
            </a:extLst>
          </p:cNvPr>
          <p:cNvSpPr txBox="1"/>
          <p:nvPr/>
        </p:nvSpPr>
        <p:spPr>
          <a:xfrm>
            <a:off x="1618594" y="5358133"/>
            <a:ext cx="44774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e-IL" b="1" u="sng" dirty="0"/>
              <a:t>שימו לב</a:t>
            </a:r>
            <a:r>
              <a:rPr lang="he-IL" dirty="0"/>
              <a:t>: שימוש בכתובת ישירה אינו יעיל, ועדיף להשתמש במשתנים.</a:t>
            </a:r>
            <a:endParaRPr lang="en-US" dirty="0"/>
          </a:p>
          <a:p>
            <a:r>
              <a:rPr lang="he-IL" b="1" u="sng" dirty="0"/>
              <a:t>נרחיב על משתנים בהמשך!</a:t>
            </a:r>
            <a:endParaRPr lang="en-US" b="1" u="sng" dirty="0"/>
          </a:p>
        </p:txBody>
      </p:sp>
    </p:spTree>
    <p:extLst>
      <p:ext uri="{BB962C8B-B14F-4D97-AF65-F5344CB8AC3E}">
        <p14:creationId xmlns:p14="http://schemas.microsoft.com/office/powerpoint/2010/main" val="3384872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0169121-069F-4C0F-A1D5-62FD424CAC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25822" y="1232716"/>
            <a:ext cx="11350906" cy="4062435"/>
          </a:xfrm>
        </p:spPr>
        <p:txBody>
          <a:bodyPr>
            <a:normAutofit/>
          </a:bodyPr>
          <a:lstStyle/>
          <a:p>
            <a:r>
              <a:rPr lang="he-IL" dirty="0"/>
              <a:t>כתובת המשתנה (כלומר הנתון בזיכרון) נרשם בצורה עקיפה ע"י רגיסטר.</a:t>
            </a:r>
          </a:p>
          <a:p>
            <a:r>
              <a:rPr lang="he-IL" dirty="0"/>
              <a:t>משתמשים ב- </a:t>
            </a:r>
            <a:r>
              <a:rPr lang="en-US" dirty="0"/>
              <a:t>BX, BP, SI, DI</a:t>
            </a:r>
            <a:endParaRPr lang="he-IL" dirty="0"/>
          </a:p>
          <a:p>
            <a:r>
              <a:rPr lang="he-IL" dirty="0"/>
              <a:t>דוגמא:</a:t>
            </a:r>
            <a:r>
              <a:rPr lang="en-US" dirty="0"/>
              <a:t>  </a:t>
            </a:r>
            <a:r>
              <a:rPr lang="he-IL" dirty="0"/>
              <a:t>  </a:t>
            </a:r>
            <a:r>
              <a:rPr lang="en-US" dirty="0"/>
              <a:t>mov al, [bx]</a:t>
            </a:r>
          </a:p>
          <a:p>
            <a:pPr lvl="1"/>
            <a:r>
              <a:rPr lang="he-IL" sz="2200" dirty="0"/>
              <a:t>המשמעות: העתק לאוגר </a:t>
            </a:r>
            <a:r>
              <a:rPr lang="en-US" sz="2200" dirty="0"/>
              <a:t>AL</a:t>
            </a:r>
            <a:r>
              <a:rPr lang="he-IL" sz="2200" dirty="0"/>
              <a:t> את הנתון המאוחסן בכתובת עליה מצביע אוגר </a:t>
            </a:r>
            <a:r>
              <a:rPr lang="en-US" sz="2200" dirty="0"/>
              <a:t>BX</a:t>
            </a:r>
            <a:endParaRPr lang="he-IL" sz="2200" dirty="0"/>
          </a:p>
          <a:p>
            <a:pPr lvl="1"/>
            <a:r>
              <a:rPr lang="he-IL" sz="2200" dirty="0"/>
              <a:t>נניח שב- </a:t>
            </a:r>
            <a:r>
              <a:rPr lang="en-US" sz="2200" dirty="0"/>
              <a:t>bx</a:t>
            </a:r>
            <a:r>
              <a:rPr lang="he-IL" sz="2200" dirty="0"/>
              <a:t> יש את הערך  </a:t>
            </a:r>
            <a:r>
              <a:rPr lang="en-US" sz="2200" dirty="0"/>
              <a:t>100h</a:t>
            </a:r>
          </a:p>
          <a:p>
            <a:pPr lvl="1"/>
            <a:r>
              <a:rPr lang="he-IL" sz="2200" dirty="0"/>
              <a:t>ההוראה תיקח את הנתון ששמור ב </a:t>
            </a:r>
            <a:r>
              <a:rPr lang="en-US" sz="2200" dirty="0"/>
              <a:t>ds:[0100h]</a:t>
            </a:r>
            <a:br>
              <a:rPr lang="en-US" sz="2200" dirty="0"/>
            </a:br>
            <a:r>
              <a:rPr lang="he-IL" sz="2200" dirty="0"/>
              <a:t>ותעתיק אותו ל-</a:t>
            </a:r>
            <a:r>
              <a:rPr lang="en-US" sz="2200" dirty="0"/>
              <a:t>AL</a:t>
            </a:r>
            <a:br>
              <a:rPr lang="en-US" sz="2200" dirty="0"/>
            </a:br>
            <a:endParaRPr lang="he-IL" sz="2200" dirty="0"/>
          </a:p>
          <a:p>
            <a:pPr lvl="1"/>
            <a:endParaRPr lang="en-IL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021FF88-3021-440B-88CF-4C8737D0A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sz="3600" dirty="0" err="1"/>
              <a:t>מיעון</a:t>
            </a:r>
            <a:r>
              <a:rPr lang="he-IL" sz="3600" dirty="0"/>
              <a:t> עקיף בעזרת אוגר</a:t>
            </a:r>
            <a:br>
              <a:rPr lang="en-US" sz="3600" dirty="0"/>
            </a:br>
            <a:r>
              <a:rPr lang="en-US" sz="3600" dirty="0"/>
              <a:t>-</a:t>
            </a:r>
            <a:r>
              <a:rPr lang="he-IL" sz="3600" dirty="0"/>
              <a:t>  </a:t>
            </a:r>
            <a:r>
              <a:rPr lang="en-US" sz="3600" dirty="0"/>
              <a:t> Register indirect addressing</a:t>
            </a:r>
            <a:endParaRPr lang="en-IL" sz="3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7A1188-9A19-4C51-93B8-3F371293F22C}"/>
              </a:ext>
            </a:extLst>
          </p:cNvPr>
          <p:cNvSpPr txBox="1"/>
          <p:nvPr/>
        </p:nvSpPr>
        <p:spPr>
          <a:xfrm>
            <a:off x="-5649575" y="6492632"/>
            <a:ext cx="91597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he-IL" sz="1200" dirty="0"/>
              <a:t>(*) מתוך ספר אסמבלי של האוניברסיטה הפתוחה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211C14D-A2D9-48EB-9DB7-E4FB5110C5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411" y="3740970"/>
            <a:ext cx="4508668" cy="2123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09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29CB7FD-705A-4AFD-B7A3-B7819D0C7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חוקים  (תקפים לכל השפה)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C5010A-4B39-4535-97DF-DB76E0AEEB00}"/>
              </a:ext>
            </a:extLst>
          </p:cNvPr>
          <p:cNvSpPr/>
          <p:nvPr/>
        </p:nvSpPr>
        <p:spPr>
          <a:xfrm>
            <a:off x="12313717" y="1533283"/>
            <a:ext cx="2531836" cy="452004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את השקופית הזו תוכלו לשכפל, על מנת ליצור שקופיות נוספות הזהות לה – אליהן תוכלו להכניס את התכנים. </a:t>
            </a:r>
          </a:p>
          <a:p>
            <a:pPr algn="ctr"/>
            <a:endParaRPr lang="he-IL" dirty="0">
              <a:solidFill>
                <a:srgbClr val="002060"/>
              </a:solidFill>
            </a:endParaRPr>
          </a:p>
          <a:p>
            <a:pPr algn="ctr"/>
            <a:r>
              <a:rPr lang="he-IL" dirty="0">
                <a:solidFill>
                  <a:srgbClr val="002060"/>
                </a:solidFill>
              </a:rPr>
              <a:t>כדי לשכפל אותה, לחצו עליה </a:t>
            </a:r>
            <a:r>
              <a:rPr lang="he-IL" b="1" dirty="0">
                <a:solidFill>
                  <a:srgbClr val="002060"/>
                </a:solidFill>
              </a:rPr>
              <a:t>קליק ימיני </a:t>
            </a:r>
            <a:r>
              <a:rPr lang="he-IL" dirty="0">
                <a:solidFill>
                  <a:srgbClr val="002060"/>
                </a:solidFill>
              </a:rPr>
              <a:t>בתפריט השקופיות בצד ובחרו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"</a:t>
            </a:r>
            <a:r>
              <a:rPr lang="he-IL" b="1" dirty="0">
                <a:solidFill>
                  <a:srgbClr val="002060"/>
                </a:solidFill>
              </a:rPr>
              <a:t>שכפל שקופית</a:t>
            </a:r>
            <a:r>
              <a:rPr lang="he-IL" dirty="0">
                <a:solidFill>
                  <a:srgbClr val="002060"/>
                </a:solidFill>
              </a:rPr>
              <a:t>" או "</a:t>
            </a:r>
            <a:r>
              <a:rPr lang="en-US" b="1" dirty="0">
                <a:solidFill>
                  <a:srgbClr val="002060"/>
                </a:solidFill>
              </a:rPr>
              <a:t>Duplicate Slide</a:t>
            </a:r>
            <a:r>
              <a:rPr lang="he-IL" dirty="0">
                <a:solidFill>
                  <a:srgbClr val="002060"/>
                </a:solidFill>
              </a:rPr>
              <a:t>" </a:t>
            </a:r>
          </a:p>
          <a:p>
            <a:pPr algn="ctr"/>
            <a:r>
              <a:rPr lang="he-IL" dirty="0">
                <a:solidFill>
                  <a:srgbClr val="002060"/>
                </a:solidFill>
              </a:rPr>
              <a:t>(מחקו ריבוע זה לאחר הקריאה)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78E4D5B-70D1-46DA-B73C-14E96BB31427}"/>
              </a:ext>
            </a:extLst>
          </p:cNvPr>
          <p:cNvSpPr/>
          <p:nvPr/>
        </p:nvSpPr>
        <p:spPr>
          <a:xfrm>
            <a:off x="12300270" y="0"/>
            <a:ext cx="2558730" cy="143883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b="1" dirty="0">
                <a:solidFill>
                  <a:srgbClr val="002060"/>
                </a:solidFill>
              </a:rPr>
              <a:t>פריסה 2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(הפריסות שונות זו מזו במיקום תיבות הטקסט וגרפיקת הרקע,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ותוכלו לגוון ביניהן)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52DEB1B7-3236-4C15-A471-928984D405AE}"/>
              </a:ext>
            </a:extLst>
          </p:cNvPr>
          <p:cNvSpPr txBox="1">
            <a:spLocks/>
          </p:cNvSpPr>
          <p:nvPr/>
        </p:nvSpPr>
        <p:spPr>
          <a:xfrm>
            <a:off x="667673" y="1151259"/>
            <a:ext cx="11161453" cy="2277741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>
            <a:lvl1pPr marL="268288" indent="-268288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1pPr>
            <a:lvl2pPr marL="743024" indent="-285779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–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2pPr>
            <a:lvl3pPr marL="1143114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60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606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51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97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343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89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he-IL" sz="2800" b="1" dirty="0"/>
              <a:t>חוק ראשון </a:t>
            </a:r>
            <a:r>
              <a:rPr lang="he-IL" sz="2800" dirty="0"/>
              <a:t>– התאמה בגודל האופרנדים</a:t>
            </a:r>
          </a:p>
          <a:p>
            <a:r>
              <a:rPr lang="he-IL" sz="2800" dirty="0"/>
              <a:t>גודלו של אופרנד היעד </a:t>
            </a:r>
            <a:r>
              <a:rPr lang="he-IL" sz="2800" u="sng" dirty="0"/>
              <a:t>חייב</a:t>
            </a:r>
            <a:r>
              <a:rPr lang="he-IL" sz="2800" dirty="0"/>
              <a:t> להיות זהה לגודלו של אופרנד המקור.</a:t>
            </a:r>
          </a:p>
          <a:p>
            <a:r>
              <a:rPr lang="he-IL" sz="2800" dirty="0"/>
              <a:t>לא ניתן להכניס ל-</a:t>
            </a:r>
            <a:r>
              <a:rPr lang="en-US" sz="2800" dirty="0"/>
              <a:t>byte</a:t>
            </a:r>
            <a:r>
              <a:rPr lang="he-IL" sz="2800" dirty="0"/>
              <a:t> מספר הגדול מ 255.</a:t>
            </a:r>
          </a:p>
          <a:p>
            <a:r>
              <a:rPr lang="he-IL" sz="2800" dirty="0"/>
              <a:t>לא ניתן להכניס ל</a:t>
            </a:r>
            <a:r>
              <a:rPr lang="en-US" sz="2800" dirty="0"/>
              <a:t>word -</a:t>
            </a:r>
            <a:r>
              <a:rPr lang="he-IL" sz="2800" dirty="0"/>
              <a:t> מספר הגדול מ- 16 סיביות.</a:t>
            </a:r>
            <a:endParaRPr lang="en-US" sz="28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12663490-4D71-4F7A-BEC3-FF3DE6554C45}"/>
              </a:ext>
            </a:extLst>
          </p:cNvPr>
          <p:cNvGraphicFramePr>
            <a:graphicFrameLocks noGrp="1"/>
          </p:cNvGraphicFramePr>
          <p:nvPr/>
        </p:nvGraphicFramePr>
        <p:xfrm>
          <a:off x="667673" y="3670498"/>
          <a:ext cx="8128000" cy="164592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131546842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44778934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he-IL" sz="2400" dirty="0"/>
                        <a:t>חוקי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e-IL" sz="2400" dirty="0"/>
                        <a:t>לא חוקי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9572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rtl="0"/>
                      <a:r>
                        <a:rPr lang="en-US" sz="2000" dirty="0"/>
                        <a:t>mov al, 255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sz="2000" dirty="0"/>
                        <a:t>mov al, 256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7822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rtl="0"/>
                      <a:r>
                        <a:rPr lang="en-US" sz="2000" dirty="0"/>
                        <a:t>mov ax, 0ffffh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sz="2000" dirty="0"/>
                        <a:t>mov ax, 1ffffh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44395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rtl="0"/>
                      <a:r>
                        <a:rPr lang="en-US" sz="2000" dirty="0"/>
                        <a:t>mov ax, bx </a:t>
                      </a:r>
                      <a:r>
                        <a:rPr lang="he-IL" sz="2000" dirty="0"/>
                        <a:t>או</a:t>
                      </a:r>
                      <a:r>
                        <a:rPr lang="en-US" sz="2000" dirty="0"/>
                        <a:t> mov al, bl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sz="2000" dirty="0"/>
                        <a:t>mov ax, 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8899325"/>
                  </a:ext>
                </a:extLst>
              </a:tr>
            </a:tbl>
          </a:graphicData>
        </a:graphic>
      </p:graphicFrame>
      <p:pic>
        <p:nvPicPr>
          <p:cNvPr id="6" name="Picture 2" descr="http://www.electrical-safety.co.il/foto/rules_pict.gif">
            <a:extLst>
              <a:ext uri="{FF2B5EF4-FFF2-40B4-BE49-F238E27FC236}">
                <a16:creationId xmlns:a16="http://schemas.microsoft.com/office/drawing/2014/main" id="{D42A65C0-EB0A-44EB-B0AF-AF71C63D59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73" y="5731663"/>
            <a:ext cx="1794594" cy="94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0320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29CB7FD-705A-4AFD-B7A3-B7819D0C7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חוקים (תקפים לכל השפה)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C5010A-4B39-4535-97DF-DB76E0AEEB00}"/>
              </a:ext>
            </a:extLst>
          </p:cNvPr>
          <p:cNvSpPr/>
          <p:nvPr/>
        </p:nvSpPr>
        <p:spPr>
          <a:xfrm>
            <a:off x="12313717" y="1533283"/>
            <a:ext cx="2531836" cy="452004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את השקופית הזו תוכלו לשכפל, על מנת ליצור שקופיות נוספות הזהות לה – אליהן תוכלו להכניס את התכנים. </a:t>
            </a:r>
          </a:p>
          <a:p>
            <a:pPr algn="ctr"/>
            <a:endParaRPr lang="he-IL" dirty="0">
              <a:solidFill>
                <a:srgbClr val="002060"/>
              </a:solidFill>
            </a:endParaRPr>
          </a:p>
          <a:p>
            <a:pPr algn="ctr"/>
            <a:r>
              <a:rPr lang="he-IL" dirty="0">
                <a:solidFill>
                  <a:srgbClr val="002060"/>
                </a:solidFill>
              </a:rPr>
              <a:t>כדי לשכפל אותה, לחצו עליה </a:t>
            </a:r>
            <a:r>
              <a:rPr lang="he-IL" b="1" dirty="0">
                <a:solidFill>
                  <a:srgbClr val="002060"/>
                </a:solidFill>
              </a:rPr>
              <a:t>קליק ימיני </a:t>
            </a:r>
            <a:r>
              <a:rPr lang="he-IL" dirty="0">
                <a:solidFill>
                  <a:srgbClr val="002060"/>
                </a:solidFill>
              </a:rPr>
              <a:t>בתפריט השקופיות בצד ובחרו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"</a:t>
            </a:r>
            <a:r>
              <a:rPr lang="he-IL" b="1" dirty="0">
                <a:solidFill>
                  <a:srgbClr val="002060"/>
                </a:solidFill>
              </a:rPr>
              <a:t>שכפל שקופית</a:t>
            </a:r>
            <a:r>
              <a:rPr lang="he-IL" dirty="0">
                <a:solidFill>
                  <a:srgbClr val="002060"/>
                </a:solidFill>
              </a:rPr>
              <a:t>" או "</a:t>
            </a:r>
            <a:r>
              <a:rPr lang="en-US" b="1" dirty="0">
                <a:solidFill>
                  <a:srgbClr val="002060"/>
                </a:solidFill>
              </a:rPr>
              <a:t>Duplicate Slide</a:t>
            </a:r>
            <a:r>
              <a:rPr lang="he-IL" dirty="0">
                <a:solidFill>
                  <a:srgbClr val="002060"/>
                </a:solidFill>
              </a:rPr>
              <a:t>" </a:t>
            </a:r>
          </a:p>
          <a:p>
            <a:pPr algn="ctr"/>
            <a:r>
              <a:rPr lang="he-IL" dirty="0">
                <a:solidFill>
                  <a:srgbClr val="002060"/>
                </a:solidFill>
              </a:rPr>
              <a:t>(מחקו ריבוע זה לאחר הקריאה)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78E4D5B-70D1-46DA-B73C-14E96BB31427}"/>
              </a:ext>
            </a:extLst>
          </p:cNvPr>
          <p:cNvSpPr/>
          <p:nvPr/>
        </p:nvSpPr>
        <p:spPr>
          <a:xfrm>
            <a:off x="12300270" y="0"/>
            <a:ext cx="2558730" cy="143883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b="1" dirty="0">
                <a:solidFill>
                  <a:srgbClr val="002060"/>
                </a:solidFill>
              </a:rPr>
              <a:t>פריסה 2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(הפריסות שונות זו מזו במיקום תיבות הטקסט וגרפיקת הרקע,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ותוכלו לגוון ביניהן)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52DEB1B7-3236-4C15-A471-928984D405AE}"/>
              </a:ext>
            </a:extLst>
          </p:cNvPr>
          <p:cNvSpPr txBox="1">
            <a:spLocks/>
          </p:cNvSpPr>
          <p:nvPr/>
        </p:nvSpPr>
        <p:spPr>
          <a:xfrm>
            <a:off x="667673" y="1151259"/>
            <a:ext cx="11161453" cy="2277741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>
            <a:lvl1pPr marL="268288" indent="-268288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1pPr>
            <a:lvl2pPr marL="743024" indent="-285779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–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2pPr>
            <a:lvl3pPr marL="1143114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60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606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51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97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343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89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he-IL" sz="2800" b="1" dirty="0"/>
              <a:t>חוק שני </a:t>
            </a:r>
            <a:r>
              <a:rPr lang="he-IL" sz="2800" dirty="0"/>
              <a:t>– פנייה לזיכרון באמצעות האוגרים </a:t>
            </a:r>
            <a:r>
              <a:rPr lang="en-US" sz="2800" dirty="0"/>
              <a:t>BX,SI,DI</a:t>
            </a:r>
            <a:r>
              <a:rPr lang="he-IL" sz="2800" dirty="0"/>
              <a:t> בלבד.</a:t>
            </a:r>
          </a:p>
          <a:p>
            <a:r>
              <a:rPr lang="he-IL" sz="2800" dirty="0"/>
              <a:t>אסור להשתמש ב </a:t>
            </a:r>
            <a:r>
              <a:rPr lang="en-US" sz="2800" dirty="0"/>
              <a:t>SI</a:t>
            </a:r>
            <a:r>
              <a:rPr lang="he-IL" sz="2800" dirty="0"/>
              <a:t> ו- </a:t>
            </a:r>
            <a:r>
              <a:rPr lang="en-US" sz="2800" dirty="0"/>
              <a:t>DI</a:t>
            </a:r>
            <a:r>
              <a:rPr lang="he-IL" sz="2800" dirty="0"/>
              <a:t> בו זמנית</a:t>
            </a:r>
            <a:endParaRPr lang="en-US" sz="28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1C13060C-54A3-4F8B-9203-02CD68EBFC85}"/>
              </a:ext>
            </a:extLst>
          </p:cNvPr>
          <p:cNvGraphicFramePr>
            <a:graphicFrameLocks noGrp="1"/>
          </p:cNvGraphicFramePr>
          <p:nvPr/>
        </p:nvGraphicFramePr>
        <p:xfrm>
          <a:off x="667673" y="2483382"/>
          <a:ext cx="8128000" cy="225552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131546842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44778934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he-IL" sz="2400" dirty="0"/>
                        <a:t>חוקי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e-IL" sz="2400" dirty="0"/>
                        <a:t>לא חוקי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9572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rtl="0"/>
                      <a:r>
                        <a:rPr lang="en-US" sz="2000" dirty="0"/>
                        <a:t>Mov al, [bx]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sz="2000" dirty="0"/>
                        <a:t>mov al, [ax]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7822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rtl="0"/>
                      <a:r>
                        <a:rPr lang="en-US" sz="2000" dirty="0"/>
                        <a:t>mov </a:t>
                      </a:r>
                      <a:r>
                        <a:rPr lang="en-US" sz="2000" dirty="0" err="1"/>
                        <a:t>si</a:t>
                      </a:r>
                      <a:r>
                        <a:rPr lang="en-US" sz="2000" dirty="0"/>
                        <a:t>, dx</a:t>
                      </a:r>
                    </a:p>
                    <a:p>
                      <a:pPr algn="l" rtl="0"/>
                      <a:r>
                        <a:rPr lang="en-US" sz="2000" dirty="0"/>
                        <a:t>mov [</a:t>
                      </a:r>
                      <a:r>
                        <a:rPr lang="en-US" sz="2000" dirty="0" err="1"/>
                        <a:t>si</a:t>
                      </a:r>
                      <a:r>
                        <a:rPr lang="en-US" sz="2000" dirty="0"/>
                        <a:t>], dx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sz="2000" dirty="0"/>
                        <a:t>mov [dx], ax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44395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rtl="0"/>
                      <a:r>
                        <a:rPr lang="en-US" sz="2000" dirty="0"/>
                        <a:t>mov [bx + di], ah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sz="2000" dirty="0"/>
                        <a:t>mov [bx + </a:t>
                      </a:r>
                      <a:r>
                        <a:rPr lang="en-US" sz="2000" dirty="0" err="1"/>
                        <a:t>si</a:t>
                      </a:r>
                      <a:r>
                        <a:rPr lang="en-US" sz="2000" dirty="0"/>
                        <a:t> + di], ah</a:t>
                      </a:r>
                    </a:p>
                    <a:p>
                      <a:pPr algn="l" rtl="0"/>
                      <a:r>
                        <a:rPr lang="en-US" sz="2000" dirty="0"/>
                        <a:t>mov [</a:t>
                      </a:r>
                      <a:r>
                        <a:rPr lang="en-US" sz="2000" dirty="0" err="1"/>
                        <a:t>si</a:t>
                      </a:r>
                      <a:r>
                        <a:rPr lang="en-US" sz="2000" dirty="0"/>
                        <a:t> + di], ax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8899325"/>
                  </a:ext>
                </a:extLst>
              </a:tr>
            </a:tbl>
          </a:graphicData>
        </a:graphic>
      </p:graphicFrame>
      <p:pic>
        <p:nvPicPr>
          <p:cNvPr id="7" name="Picture 2" descr="http://www.electrical-safety.co.il/foto/rules_pict.gif">
            <a:extLst>
              <a:ext uri="{FF2B5EF4-FFF2-40B4-BE49-F238E27FC236}">
                <a16:creationId xmlns:a16="http://schemas.microsoft.com/office/drawing/2014/main" id="{728C5411-5EA9-4CB0-853A-93996A5B50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73" y="5731663"/>
            <a:ext cx="1794594" cy="94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03311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29CB7FD-705A-4AFD-B7A3-B7819D0C7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חוקים (תקפים לכל השפה)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C5010A-4B39-4535-97DF-DB76E0AEEB00}"/>
              </a:ext>
            </a:extLst>
          </p:cNvPr>
          <p:cNvSpPr/>
          <p:nvPr/>
        </p:nvSpPr>
        <p:spPr>
          <a:xfrm>
            <a:off x="12313717" y="1533283"/>
            <a:ext cx="2531836" cy="452004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את השקופית הזו תוכלו לשכפל, על מנת ליצור שקופיות נוספות הזהות לה – אליהן תוכלו להכניס את התכנים. </a:t>
            </a:r>
          </a:p>
          <a:p>
            <a:pPr algn="ctr"/>
            <a:endParaRPr lang="he-IL" dirty="0">
              <a:solidFill>
                <a:srgbClr val="002060"/>
              </a:solidFill>
            </a:endParaRPr>
          </a:p>
          <a:p>
            <a:pPr algn="ctr"/>
            <a:r>
              <a:rPr lang="he-IL" dirty="0">
                <a:solidFill>
                  <a:srgbClr val="002060"/>
                </a:solidFill>
              </a:rPr>
              <a:t>כדי לשכפל אותה, לחצו עליה </a:t>
            </a:r>
            <a:r>
              <a:rPr lang="he-IL" b="1" dirty="0">
                <a:solidFill>
                  <a:srgbClr val="002060"/>
                </a:solidFill>
              </a:rPr>
              <a:t>קליק ימיני </a:t>
            </a:r>
            <a:r>
              <a:rPr lang="he-IL" dirty="0">
                <a:solidFill>
                  <a:srgbClr val="002060"/>
                </a:solidFill>
              </a:rPr>
              <a:t>בתפריט השקופיות בצד ובחרו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"</a:t>
            </a:r>
            <a:r>
              <a:rPr lang="he-IL" b="1" dirty="0">
                <a:solidFill>
                  <a:srgbClr val="002060"/>
                </a:solidFill>
              </a:rPr>
              <a:t>שכפל שקופית</a:t>
            </a:r>
            <a:r>
              <a:rPr lang="he-IL" dirty="0">
                <a:solidFill>
                  <a:srgbClr val="002060"/>
                </a:solidFill>
              </a:rPr>
              <a:t>" או "</a:t>
            </a:r>
            <a:r>
              <a:rPr lang="en-US" b="1" dirty="0">
                <a:solidFill>
                  <a:srgbClr val="002060"/>
                </a:solidFill>
              </a:rPr>
              <a:t>Duplicate Slide</a:t>
            </a:r>
            <a:r>
              <a:rPr lang="he-IL" dirty="0">
                <a:solidFill>
                  <a:srgbClr val="002060"/>
                </a:solidFill>
              </a:rPr>
              <a:t>" </a:t>
            </a:r>
          </a:p>
          <a:p>
            <a:pPr algn="ctr"/>
            <a:r>
              <a:rPr lang="he-IL" dirty="0">
                <a:solidFill>
                  <a:srgbClr val="002060"/>
                </a:solidFill>
              </a:rPr>
              <a:t>(מחקו ריבוע זה לאחר הקריאה)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78E4D5B-70D1-46DA-B73C-14E96BB31427}"/>
              </a:ext>
            </a:extLst>
          </p:cNvPr>
          <p:cNvSpPr/>
          <p:nvPr/>
        </p:nvSpPr>
        <p:spPr>
          <a:xfrm>
            <a:off x="12300270" y="0"/>
            <a:ext cx="2558730" cy="143883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b="1" dirty="0">
                <a:solidFill>
                  <a:srgbClr val="002060"/>
                </a:solidFill>
              </a:rPr>
              <a:t>פריסה 2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(הפריסות שונות זו מזו במיקום תיבות הטקסט וגרפיקת הרקע,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ותוכלו לגוון ביניהן)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52DEB1B7-3236-4C15-A471-928984D405AE}"/>
              </a:ext>
            </a:extLst>
          </p:cNvPr>
          <p:cNvSpPr txBox="1">
            <a:spLocks/>
          </p:cNvSpPr>
          <p:nvPr/>
        </p:nvSpPr>
        <p:spPr>
          <a:xfrm>
            <a:off x="1" y="1151259"/>
            <a:ext cx="11960772" cy="2277741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>
            <a:lvl1pPr marL="268288" indent="-268288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1pPr>
            <a:lvl2pPr marL="743024" indent="-285779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–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2pPr>
            <a:lvl3pPr marL="1143114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60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606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51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97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343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89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he-IL" b="1" dirty="0"/>
              <a:t>חוק שלישי </a:t>
            </a:r>
            <a:r>
              <a:rPr lang="he-IL" dirty="0"/>
              <a:t>– התאמה בין הזיכרון לאוגרים.</a:t>
            </a:r>
          </a:p>
          <a:p>
            <a:r>
              <a:rPr lang="he-IL" dirty="0"/>
              <a:t>כשרוצים לפעול על תא אחד בזיכרון יש להשתמש באוגר בגודל בית (למשל </a:t>
            </a:r>
            <a:r>
              <a:rPr lang="en-US" dirty="0"/>
              <a:t>DL</a:t>
            </a:r>
            <a:r>
              <a:rPr lang="he-IL" dirty="0"/>
              <a:t>).</a:t>
            </a:r>
          </a:p>
          <a:p>
            <a:r>
              <a:rPr lang="he-IL" dirty="0"/>
              <a:t>כשרוצים לפעול על שני תאים בזיכרון יש להשתמש באוגר בגודל מילה</a:t>
            </a:r>
            <a:r>
              <a:rPr lang="en-US" dirty="0"/>
              <a:t> </a:t>
            </a:r>
            <a:r>
              <a:rPr lang="he-IL" dirty="0"/>
              <a:t>(למשל </a:t>
            </a:r>
            <a:r>
              <a:rPr lang="en-US" dirty="0"/>
              <a:t>AX</a:t>
            </a:r>
            <a:r>
              <a:rPr lang="he-IL" dirty="0"/>
              <a:t>)</a:t>
            </a:r>
            <a:r>
              <a:rPr lang="en-US" dirty="0"/>
              <a:t> </a:t>
            </a:r>
            <a:r>
              <a:rPr lang="he-IL" dirty="0"/>
              <a:t>.</a:t>
            </a:r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5170AE0F-77DD-45DD-B45C-225CBD5B07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0155758"/>
              </p:ext>
            </p:extLst>
          </p:nvPr>
        </p:nvGraphicFramePr>
        <p:xfrm>
          <a:off x="601850" y="2745828"/>
          <a:ext cx="10988299" cy="246888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098379">
                  <a:extLst>
                    <a:ext uri="{9D8B030D-6E8A-4147-A177-3AD203B41FA5}">
                      <a16:colId xmlns:a16="http://schemas.microsoft.com/office/drawing/2014/main" val="2131546842"/>
                    </a:ext>
                  </a:extLst>
                </a:gridCol>
                <a:gridCol w="7889920">
                  <a:extLst>
                    <a:ext uri="{9D8B030D-6E8A-4147-A177-3AD203B41FA5}">
                      <a16:colId xmlns:a16="http://schemas.microsoft.com/office/drawing/2014/main" val="344778934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he-IL" sz="2400" dirty="0"/>
                        <a:t>דוגמא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e-IL" sz="2400"/>
                        <a:t>הסבר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957270"/>
                  </a:ext>
                </a:extLst>
              </a:tr>
              <a:tr h="282028">
                <a:tc>
                  <a:txBody>
                    <a:bodyPr/>
                    <a:lstStyle/>
                    <a:p>
                      <a:pPr algn="l" rtl="0"/>
                      <a:r>
                        <a:rPr lang="en-US" sz="2000" dirty="0"/>
                        <a:t>mov [1000], bl</a:t>
                      </a:r>
                      <a:br>
                        <a:rPr lang="en-US" sz="2000" dirty="0"/>
                      </a:br>
                      <a:endParaRPr lang="en-US" sz="2000" dirty="0"/>
                    </a:p>
                    <a:p>
                      <a:pPr algn="l" rtl="0"/>
                      <a:r>
                        <a:rPr lang="en-US" sz="2000" dirty="0"/>
                        <a:t>mov al, [1000]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he-IL" sz="2000" dirty="0"/>
                        <a:t>העתקה של בית אחד לכתובת 1000 בזיכרון </a:t>
                      </a:r>
                      <a:br>
                        <a:rPr lang="en-US" sz="2000" dirty="0"/>
                      </a:br>
                      <a:endParaRPr lang="he-IL" sz="2000" dirty="0"/>
                    </a:p>
                    <a:p>
                      <a:pPr algn="r" rtl="0"/>
                      <a:r>
                        <a:rPr lang="he-IL" sz="2000" dirty="0"/>
                        <a:t>העתקה של בית אחד מכתובת 1000 בזיכרון</a:t>
                      </a:r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7822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rtl="0"/>
                      <a:r>
                        <a:rPr lang="en-US" sz="2000" dirty="0"/>
                        <a:t>mov [1000], ax</a:t>
                      </a:r>
                      <a:br>
                        <a:rPr lang="en-US" sz="2000" dirty="0"/>
                      </a:br>
                      <a:endParaRPr lang="he-IL" sz="2000" dirty="0"/>
                    </a:p>
                    <a:p>
                      <a:pPr algn="l" rtl="0"/>
                      <a:r>
                        <a:rPr lang="en-US" sz="2000" dirty="0"/>
                        <a:t>Mov bx, [1000]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he-IL" sz="2000" dirty="0"/>
                        <a:t>העתקה של </a:t>
                      </a:r>
                      <a:r>
                        <a:rPr lang="en-US" sz="2000" dirty="0"/>
                        <a:t>word</a:t>
                      </a:r>
                      <a:r>
                        <a:rPr lang="he-IL" sz="2000" dirty="0"/>
                        <a:t> (שני בתים) מ- </a:t>
                      </a:r>
                      <a:r>
                        <a:rPr lang="en-US" sz="2000" dirty="0"/>
                        <a:t>AX</a:t>
                      </a:r>
                      <a:r>
                        <a:rPr lang="he-IL" sz="2000" dirty="0"/>
                        <a:t> לזיכרון (כתובות 1000 ו-1001)</a:t>
                      </a:r>
                      <a:br>
                        <a:rPr lang="en-US" sz="2000" dirty="0"/>
                      </a:br>
                      <a:endParaRPr lang="he-IL" sz="2000" dirty="0"/>
                    </a:p>
                    <a:p>
                      <a:pPr algn="r" rtl="1"/>
                      <a:r>
                        <a:rPr lang="he-IL" sz="2000" dirty="0"/>
                        <a:t>העתקה של שני בתים מהזיכרון (כתובות 1000 ו-1001) ל- </a:t>
                      </a:r>
                      <a:r>
                        <a:rPr lang="en-US" sz="2000" dirty="0"/>
                        <a:t>BX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4439528"/>
                  </a:ext>
                </a:extLst>
              </a:tr>
            </a:tbl>
          </a:graphicData>
        </a:graphic>
      </p:graphicFrame>
      <p:pic>
        <p:nvPicPr>
          <p:cNvPr id="7" name="Picture 2" descr="http://www.electrical-safety.co.il/foto/rules_pict.gif">
            <a:extLst>
              <a:ext uri="{FF2B5EF4-FFF2-40B4-BE49-F238E27FC236}">
                <a16:creationId xmlns:a16="http://schemas.microsoft.com/office/drawing/2014/main" id="{97482947-8082-4489-AC58-705BADC98D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73" y="5731663"/>
            <a:ext cx="1794594" cy="94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94428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29CB7FD-705A-4AFD-B7A3-B7819D0C7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חוקים (תקפים לכל השפה)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C5010A-4B39-4535-97DF-DB76E0AEEB00}"/>
              </a:ext>
            </a:extLst>
          </p:cNvPr>
          <p:cNvSpPr/>
          <p:nvPr/>
        </p:nvSpPr>
        <p:spPr>
          <a:xfrm>
            <a:off x="12313717" y="1533283"/>
            <a:ext cx="2531836" cy="452004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את השקופית הזו תוכלו לשכפל, על מנת ליצור שקופיות נוספות הזהות לה – אליהן תוכלו להכניס את התכנים. </a:t>
            </a:r>
          </a:p>
          <a:p>
            <a:pPr algn="ctr"/>
            <a:endParaRPr lang="he-IL" dirty="0">
              <a:solidFill>
                <a:srgbClr val="002060"/>
              </a:solidFill>
            </a:endParaRPr>
          </a:p>
          <a:p>
            <a:pPr algn="ctr"/>
            <a:r>
              <a:rPr lang="he-IL" dirty="0">
                <a:solidFill>
                  <a:srgbClr val="002060"/>
                </a:solidFill>
              </a:rPr>
              <a:t>כדי לשכפל אותה, לחצו עליה </a:t>
            </a:r>
            <a:r>
              <a:rPr lang="he-IL" b="1" dirty="0">
                <a:solidFill>
                  <a:srgbClr val="002060"/>
                </a:solidFill>
              </a:rPr>
              <a:t>קליק ימיני </a:t>
            </a:r>
            <a:r>
              <a:rPr lang="he-IL" dirty="0">
                <a:solidFill>
                  <a:srgbClr val="002060"/>
                </a:solidFill>
              </a:rPr>
              <a:t>בתפריט השקופיות בצד ובחרו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"</a:t>
            </a:r>
            <a:r>
              <a:rPr lang="he-IL" b="1" dirty="0">
                <a:solidFill>
                  <a:srgbClr val="002060"/>
                </a:solidFill>
              </a:rPr>
              <a:t>שכפל שקופית</a:t>
            </a:r>
            <a:r>
              <a:rPr lang="he-IL" dirty="0">
                <a:solidFill>
                  <a:srgbClr val="002060"/>
                </a:solidFill>
              </a:rPr>
              <a:t>" או "</a:t>
            </a:r>
            <a:r>
              <a:rPr lang="en-US" b="1" dirty="0">
                <a:solidFill>
                  <a:srgbClr val="002060"/>
                </a:solidFill>
              </a:rPr>
              <a:t>Duplicate Slide</a:t>
            </a:r>
            <a:r>
              <a:rPr lang="he-IL" dirty="0">
                <a:solidFill>
                  <a:srgbClr val="002060"/>
                </a:solidFill>
              </a:rPr>
              <a:t>" </a:t>
            </a:r>
          </a:p>
          <a:p>
            <a:pPr algn="ctr"/>
            <a:r>
              <a:rPr lang="he-IL" dirty="0">
                <a:solidFill>
                  <a:srgbClr val="002060"/>
                </a:solidFill>
              </a:rPr>
              <a:t>(מחקו ריבוע זה לאחר הקריאה)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78E4D5B-70D1-46DA-B73C-14E96BB31427}"/>
              </a:ext>
            </a:extLst>
          </p:cNvPr>
          <p:cNvSpPr/>
          <p:nvPr/>
        </p:nvSpPr>
        <p:spPr>
          <a:xfrm>
            <a:off x="12300270" y="0"/>
            <a:ext cx="2558730" cy="143883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b="1" dirty="0">
                <a:solidFill>
                  <a:srgbClr val="002060"/>
                </a:solidFill>
              </a:rPr>
              <a:t>פריסה 2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(הפריסות שונות זו מזו במיקום תיבות הטקסט וגרפיקת הרקע,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ותוכלו לגוון ביניהן)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52DEB1B7-3236-4C15-A471-928984D405AE}"/>
              </a:ext>
            </a:extLst>
          </p:cNvPr>
          <p:cNvSpPr txBox="1">
            <a:spLocks/>
          </p:cNvSpPr>
          <p:nvPr/>
        </p:nvSpPr>
        <p:spPr>
          <a:xfrm>
            <a:off x="667673" y="1151259"/>
            <a:ext cx="11161453" cy="2277741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>
            <a:lvl1pPr marL="268288" indent="-268288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1pPr>
            <a:lvl2pPr marL="743024" indent="-285779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–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2pPr>
            <a:lvl3pPr marL="1143114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60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606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51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97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343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89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he-IL" sz="2800" b="1" dirty="0"/>
              <a:t>חוק רביעי </a:t>
            </a:r>
            <a:r>
              <a:rPr lang="he-IL" sz="2800" dirty="0"/>
              <a:t>– אסור לבצע פעולות בהם שני האופרנדים הם כתובות בזיכרון.</a:t>
            </a:r>
          </a:p>
          <a:p>
            <a:r>
              <a:rPr lang="he-IL" sz="2800" dirty="0"/>
              <a:t>זאת אומרת שאסור לבצע פעולות ישירות בין שני תאים בזיכרון.</a:t>
            </a:r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74FC04-B089-4A32-B089-B91847C7BE98}"/>
              </a:ext>
            </a:extLst>
          </p:cNvPr>
          <p:cNvSpPr/>
          <p:nvPr/>
        </p:nvSpPr>
        <p:spPr>
          <a:xfrm>
            <a:off x="5514864" y="3690584"/>
            <a:ext cx="20088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he-IL" sz="2800" b="1" dirty="0">
                <a:solidFill>
                  <a:srgbClr val="002060"/>
                </a:solidFill>
                <a:cs typeface="Varela Round" panose="00000500000000000000" pitchFamily="2" charset="-79"/>
              </a:rPr>
              <a:t>חישבו</a:t>
            </a:r>
            <a:r>
              <a:rPr lang="he-IL" dirty="0"/>
              <a:t> </a:t>
            </a:r>
            <a:r>
              <a:rPr lang="he-IL" sz="2800" b="1" dirty="0">
                <a:solidFill>
                  <a:srgbClr val="002060"/>
                </a:solidFill>
                <a:cs typeface="Varela Round" panose="00000500000000000000" pitchFamily="2" charset="-79"/>
              </a:rPr>
              <a:t>למה?</a:t>
            </a:r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A0815D0-1D04-4CE3-8E2C-5B735A8243E7}"/>
              </a:ext>
            </a:extLst>
          </p:cNvPr>
          <p:cNvGraphicFramePr>
            <a:graphicFrameLocks noGrp="1"/>
          </p:cNvGraphicFramePr>
          <p:nvPr/>
        </p:nvGraphicFramePr>
        <p:xfrm>
          <a:off x="1024127" y="2788182"/>
          <a:ext cx="6499620" cy="51816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4141431">
                  <a:extLst>
                    <a:ext uri="{9D8B030D-6E8A-4147-A177-3AD203B41FA5}">
                      <a16:colId xmlns:a16="http://schemas.microsoft.com/office/drawing/2014/main" val="2131546842"/>
                    </a:ext>
                  </a:extLst>
                </a:gridCol>
                <a:gridCol w="2358189">
                  <a:extLst>
                    <a:ext uri="{9D8B030D-6E8A-4147-A177-3AD203B41FA5}">
                      <a16:colId xmlns:a16="http://schemas.microsoft.com/office/drawing/2014/main" val="344778934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rtl="0"/>
                      <a:r>
                        <a:rPr lang="en-US" sz="2800" dirty="0"/>
                        <a:t>mov </a:t>
                      </a:r>
                      <a:r>
                        <a:rPr lang="he-IL" sz="2800" dirty="0"/>
                        <a:t>]</a:t>
                      </a:r>
                      <a:r>
                        <a:rPr lang="en-US" sz="2800" dirty="0"/>
                        <a:t>1000], [2000]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he-IL" sz="2800" dirty="0"/>
                        <a:t>אסור !!!</a:t>
                      </a:r>
                      <a:endParaRPr 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7822721"/>
                  </a:ext>
                </a:extLst>
              </a:tr>
            </a:tbl>
          </a:graphicData>
        </a:graphic>
      </p:graphicFrame>
      <p:pic>
        <p:nvPicPr>
          <p:cNvPr id="8" name="Picture 2" descr="http://www.electrical-safety.co.il/foto/rules_pict.gif">
            <a:extLst>
              <a:ext uri="{FF2B5EF4-FFF2-40B4-BE49-F238E27FC236}">
                <a16:creationId xmlns:a16="http://schemas.microsoft.com/office/drawing/2014/main" id="{93C65369-3541-499D-B56A-4278EF1398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73" y="5731663"/>
            <a:ext cx="1794594" cy="94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44913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29CB7FD-705A-4AFD-B7A3-B7819D0C7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חוקים (תקפים לכל השפה)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C5010A-4B39-4535-97DF-DB76E0AEEB00}"/>
              </a:ext>
            </a:extLst>
          </p:cNvPr>
          <p:cNvSpPr/>
          <p:nvPr/>
        </p:nvSpPr>
        <p:spPr>
          <a:xfrm>
            <a:off x="12313717" y="1533283"/>
            <a:ext cx="2531836" cy="452004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את השקופית הזו תוכלו לשכפל, על מנת ליצור שקופיות נוספות הזהות לה – אליהן תוכלו להכניס את התכנים. </a:t>
            </a:r>
          </a:p>
          <a:p>
            <a:pPr algn="ctr"/>
            <a:endParaRPr lang="he-IL" dirty="0">
              <a:solidFill>
                <a:srgbClr val="002060"/>
              </a:solidFill>
            </a:endParaRPr>
          </a:p>
          <a:p>
            <a:pPr algn="ctr"/>
            <a:r>
              <a:rPr lang="he-IL" dirty="0">
                <a:solidFill>
                  <a:srgbClr val="002060"/>
                </a:solidFill>
              </a:rPr>
              <a:t>כדי לשכפל אותה, לחצו עליה </a:t>
            </a:r>
            <a:r>
              <a:rPr lang="he-IL" b="1" dirty="0">
                <a:solidFill>
                  <a:srgbClr val="002060"/>
                </a:solidFill>
              </a:rPr>
              <a:t>קליק ימיני </a:t>
            </a:r>
            <a:r>
              <a:rPr lang="he-IL" dirty="0">
                <a:solidFill>
                  <a:srgbClr val="002060"/>
                </a:solidFill>
              </a:rPr>
              <a:t>בתפריט השקופיות בצד ובחרו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"</a:t>
            </a:r>
            <a:r>
              <a:rPr lang="he-IL" b="1" dirty="0">
                <a:solidFill>
                  <a:srgbClr val="002060"/>
                </a:solidFill>
              </a:rPr>
              <a:t>שכפל שקופית</a:t>
            </a:r>
            <a:r>
              <a:rPr lang="he-IL" dirty="0">
                <a:solidFill>
                  <a:srgbClr val="002060"/>
                </a:solidFill>
              </a:rPr>
              <a:t>" או "</a:t>
            </a:r>
            <a:r>
              <a:rPr lang="en-US" b="1" dirty="0">
                <a:solidFill>
                  <a:srgbClr val="002060"/>
                </a:solidFill>
              </a:rPr>
              <a:t>Duplicate Slide</a:t>
            </a:r>
            <a:r>
              <a:rPr lang="he-IL" dirty="0">
                <a:solidFill>
                  <a:srgbClr val="002060"/>
                </a:solidFill>
              </a:rPr>
              <a:t>" </a:t>
            </a:r>
          </a:p>
          <a:p>
            <a:pPr algn="ctr"/>
            <a:r>
              <a:rPr lang="he-IL" dirty="0">
                <a:solidFill>
                  <a:srgbClr val="002060"/>
                </a:solidFill>
              </a:rPr>
              <a:t>(מחקו ריבוע זה לאחר הקריאה)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78E4D5B-70D1-46DA-B73C-14E96BB31427}"/>
              </a:ext>
            </a:extLst>
          </p:cNvPr>
          <p:cNvSpPr/>
          <p:nvPr/>
        </p:nvSpPr>
        <p:spPr>
          <a:xfrm>
            <a:off x="12300270" y="0"/>
            <a:ext cx="2558730" cy="143883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b="1" dirty="0">
                <a:solidFill>
                  <a:srgbClr val="002060"/>
                </a:solidFill>
              </a:rPr>
              <a:t>פריסה 2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(הפריסות שונות זו מזו במיקום תיבות הטקסט וגרפיקת הרקע,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ותוכלו לגוון ביניהן)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52DEB1B7-3236-4C15-A471-928984D405AE}"/>
              </a:ext>
            </a:extLst>
          </p:cNvPr>
          <p:cNvSpPr txBox="1">
            <a:spLocks/>
          </p:cNvSpPr>
          <p:nvPr/>
        </p:nvSpPr>
        <p:spPr>
          <a:xfrm>
            <a:off x="667673" y="1151259"/>
            <a:ext cx="11161453" cy="2277741"/>
          </a:xfrm>
          <a:prstGeom prst="rect">
            <a:avLst/>
          </a:prstGeom>
        </p:spPr>
        <p:txBody>
          <a:bodyPr vert="horz" lIns="91440" tIns="45720" rIns="91440" bIns="45720" rtlCol="1">
            <a:normAutofit fontScale="85000" lnSpcReduction="20000"/>
          </a:bodyPr>
          <a:lstStyle>
            <a:lvl1pPr marL="268288" indent="-268288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1pPr>
            <a:lvl2pPr marL="743024" indent="-285779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–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2pPr>
            <a:lvl3pPr marL="1143114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60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606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51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97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343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89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he-IL" sz="2800" b="1" dirty="0"/>
              <a:t>חוק חמישי </a:t>
            </a:r>
            <a:r>
              <a:rPr lang="he-IL" sz="2800" dirty="0"/>
              <a:t>– אסור ליצור עמימות בזיכרון.</a:t>
            </a:r>
          </a:p>
          <a:p>
            <a:pPr marL="0" indent="0">
              <a:buNone/>
            </a:pPr>
            <a:endParaRPr lang="he-IL" sz="2800" dirty="0"/>
          </a:p>
          <a:p>
            <a:r>
              <a:rPr lang="he-IL" sz="2800" dirty="0"/>
              <a:t>שאלה - מה הבעיה עם הפקודה</a:t>
            </a:r>
            <a:r>
              <a:rPr lang="en-US" sz="2800" dirty="0"/>
              <a:t>?</a:t>
            </a:r>
            <a:r>
              <a:rPr lang="he-IL" sz="2800" dirty="0"/>
              <a:t>		</a:t>
            </a:r>
            <a:r>
              <a:rPr lang="en-US" sz="2800" b="1" dirty="0"/>
              <a:t>mov [1000], 5</a:t>
            </a:r>
            <a:endParaRPr lang="he-IL" sz="2800" b="1" dirty="0"/>
          </a:p>
          <a:p>
            <a:r>
              <a:rPr lang="he-IL" sz="2800" dirty="0"/>
              <a:t>תשובה – המחשב יודע שעליו לשמור את </a:t>
            </a:r>
            <a:r>
              <a:rPr lang="he-IL" sz="2800" b="1" u="sng" dirty="0"/>
              <a:t>המספר</a:t>
            </a:r>
            <a:r>
              <a:rPr lang="he-IL" sz="2800" dirty="0"/>
              <a:t> 5 בזיכרון בכתובת 1000,</a:t>
            </a:r>
            <a:br>
              <a:rPr lang="en-US" sz="2800" dirty="0"/>
            </a:br>
            <a:r>
              <a:rPr lang="he-IL" sz="2800" dirty="0"/>
              <a:t>אבל הוא  לא יודע על גבי כמה בתים החל מכתובת 1000 לאחסן את המספר 5.</a:t>
            </a:r>
          </a:p>
          <a:p>
            <a:r>
              <a:rPr lang="he-IL" sz="2800" dirty="0"/>
              <a:t>(בניגוד להעברת רגיסטר שבו הגודל מוגדר)</a:t>
            </a:r>
          </a:p>
          <a:p>
            <a:pPr marL="0" indent="0">
              <a:buNone/>
            </a:pPr>
            <a:endParaRPr lang="en-US" sz="2800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C422250-1777-47E4-B88D-C0904F10FD76}"/>
              </a:ext>
            </a:extLst>
          </p:cNvPr>
          <p:cNvGrpSpPr/>
          <p:nvPr/>
        </p:nvGrpSpPr>
        <p:grpSpPr>
          <a:xfrm>
            <a:off x="1395663" y="3793686"/>
            <a:ext cx="3684375" cy="1083849"/>
            <a:chOff x="1378265" y="3335479"/>
            <a:chExt cx="3684375" cy="1083849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ECC5D93D-11F7-4D3F-90F6-6A585F1BF4F7}"/>
                </a:ext>
              </a:extLst>
            </p:cNvPr>
            <p:cNvSpPr/>
            <p:nvPr/>
          </p:nvSpPr>
          <p:spPr>
            <a:xfrm>
              <a:off x="1459832" y="3793306"/>
              <a:ext cx="673768" cy="62564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e-IL" sz="2400" dirty="0">
                  <a:solidFill>
                    <a:srgbClr val="002060"/>
                  </a:solidFill>
                </a:rPr>
                <a:t>5</a:t>
              </a:r>
              <a:endParaRPr lang="en-US" dirty="0">
                <a:solidFill>
                  <a:srgbClr val="002060"/>
                </a:solidFill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3C921D5B-A7FB-4596-B1FC-79CD0412D21B}"/>
                </a:ext>
              </a:extLst>
            </p:cNvPr>
            <p:cNvSpPr txBox="1"/>
            <p:nvPr/>
          </p:nvSpPr>
          <p:spPr>
            <a:xfrm>
              <a:off x="1378265" y="3335479"/>
              <a:ext cx="75533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he-IL" sz="2000" dirty="0">
                  <a:solidFill>
                    <a:srgbClr val="002060"/>
                  </a:solidFill>
                  <a:cs typeface="Varela Round" panose="00000500000000000000" pitchFamily="2" charset="-79"/>
                </a:rPr>
                <a:t>1000</a:t>
              </a:r>
              <a:endParaRPr lang="en-US" sz="2000" dirty="0">
                <a:solidFill>
                  <a:srgbClr val="002060"/>
                </a:solidFill>
                <a:cs typeface="Varela Round" panose="00000500000000000000" pitchFamily="2" charset="-79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CBBE1A8-5CF9-44D2-B2BB-1CCC61EBCFB7}"/>
                </a:ext>
              </a:extLst>
            </p:cNvPr>
            <p:cNvSpPr/>
            <p:nvPr/>
          </p:nvSpPr>
          <p:spPr>
            <a:xfrm>
              <a:off x="3617495" y="3793306"/>
              <a:ext cx="673768" cy="62564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e-IL" sz="2400" dirty="0">
                  <a:solidFill>
                    <a:srgbClr val="002060"/>
                  </a:solidFill>
                </a:rPr>
                <a:t>0</a:t>
              </a:r>
              <a:endParaRPr lang="en-US" dirty="0">
                <a:solidFill>
                  <a:srgbClr val="002060"/>
                </a:solidFill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484DA0D0-4710-455A-AB1C-3B5CD55A9F77}"/>
                </a:ext>
              </a:extLst>
            </p:cNvPr>
            <p:cNvSpPr txBox="1"/>
            <p:nvPr/>
          </p:nvSpPr>
          <p:spPr>
            <a:xfrm>
              <a:off x="3535928" y="3373802"/>
              <a:ext cx="75533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he-IL" sz="2000" dirty="0">
                  <a:solidFill>
                    <a:srgbClr val="002060"/>
                  </a:solidFill>
                  <a:cs typeface="Varela Round" panose="00000500000000000000" pitchFamily="2" charset="-79"/>
                </a:rPr>
                <a:t>1000</a:t>
              </a:r>
              <a:endParaRPr lang="en-US" sz="2600" dirty="0">
                <a:solidFill>
                  <a:srgbClr val="002060"/>
                </a:solidFill>
                <a:cs typeface="Varela Round" panose="00000500000000000000" pitchFamily="2" charset="-79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33AF498-F2AF-45AC-A6C7-B8FDB019F552}"/>
                </a:ext>
              </a:extLst>
            </p:cNvPr>
            <p:cNvSpPr/>
            <p:nvPr/>
          </p:nvSpPr>
          <p:spPr>
            <a:xfrm>
              <a:off x="4307305" y="3793686"/>
              <a:ext cx="673768" cy="62564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e-IL" sz="2400" dirty="0">
                  <a:solidFill>
                    <a:srgbClr val="002060"/>
                  </a:solidFill>
                </a:rPr>
                <a:t>5</a:t>
              </a:r>
              <a:endParaRPr lang="en-US" dirty="0">
                <a:solidFill>
                  <a:srgbClr val="002060"/>
                </a:solidFill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3536F5E-BEDB-4DD9-89AB-1B34C7AE0F71}"/>
                </a:ext>
              </a:extLst>
            </p:cNvPr>
            <p:cNvSpPr/>
            <p:nvPr/>
          </p:nvSpPr>
          <p:spPr>
            <a:xfrm>
              <a:off x="4307305" y="3366440"/>
              <a:ext cx="755335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he-IL" sz="2000" dirty="0">
                  <a:solidFill>
                    <a:srgbClr val="002060"/>
                  </a:solidFill>
                  <a:cs typeface="Varela Round" panose="00000500000000000000" pitchFamily="2" charset="-79"/>
                </a:rPr>
                <a:t>1001</a:t>
              </a:r>
              <a:endParaRPr lang="en-US" sz="2000" dirty="0">
                <a:solidFill>
                  <a:srgbClr val="002060"/>
                </a:solidFill>
                <a:cs typeface="Varela Round" panose="00000500000000000000" pitchFamily="2" charset="-79"/>
              </a:endParaRPr>
            </a:p>
          </p:txBody>
        </p:sp>
      </p:grpSp>
      <p:pic>
        <p:nvPicPr>
          <p:cNvPr id="20" name="Picture 2" descr="http://www.electrical-safety.co.il/foto/rules_pict.gif">
            <a:extLst>
              <a:ext uri="{FF2B5EF4-FFF2-40B4-BE49-F238E27FC236}">
                <a16:creationId xmlns:a16="http://schemas.microsoft.com/office/drawing/2014/main" id="{9B038420-0726-4335-8766-A1CB2C89B9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73" y="5731663"/>
            <a:ext cx="1794594" cy="94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03291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29CB7FD-705A-4AFD-B7A3-B7819D0C7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חוקים (תקפים לכל השפה)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C5010A-4B39-4535-97DF-DB76E0AEEB00}"/>
              </a:ext>
            </a:extLst>
          </p:cNvPr>
          <p:cNvSpPr/>
          <p:nvPr/>
        </p:nvSpPr>
        <p:spPr>
          <a:xfrm>
            <a:off x="12313717" y="1533283"/>
            <a:ext cx="2531836" cy="452004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את השקופית הזו תוכלו לשכפל, על מנת ליצור שקופיות נוספות הזהות לה – אליהן תוכלו להכניס את התכנים. </a:t>
            </a:r>
          </a:p>
          <a:p>
            <a:pPr algn="ctr"/>
            <a:endParaRPr lang="he-IL" dirty="0">
              <a:solidFill>
                <a:srgbClr val="002060"/>
              </a:solidFill>
            </a:endParaRPr>
          </a:p>
          <a:p>
            <a:pPr algn="ctr"/>
            <a:r>
              <a:rPr lang="he-IL" dirty="0">
                <a:solidFill>
                  <a:srgbClr val="002060"/>
                </a:solidFill>
              </a:rPr>
              <a:t>כדי לשכפל אותה, לחצו עליה </a:t>
            </a:r>
            <a:r>
              <a:rPr lang="he-IL" b="1" dirty="0">
                <a:solidFill>
                  <a:srgbClr val="002060"/>
                </a:solidFill>
              </a:rPr>
              <a:t>קליק ימיני </a:t>
            </a:r>
            <a:r>
              <a:rPr lang="he-IL" dirty="0">
                <a:solidFill>
                  <a:srgbClr val="002060"/>
                </a:solidFill>
              </a:rPr>
              <a:t>בתפריט השקופיות בצד ובחרו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"</a:t>
            </a:r>
            <a:r>
              <a:rPr lang="he-IL" b="1" dirty="0">
                <a:solidFill>
                  <a:srgbClr val="002060"/>
                </a:solidFill>
              </a:rPr>
              <a:t>שכפל שקופית</a:t>
            </a:r>
            <a:r>
              <a:rPr lang="he-IL" dirty="0">
                <a:solidFill>
                  <a:srgbClr val="002060"/>
                </a:solidFill>
              </a:rPr>
              <a:t>" או "</a:t>
            </a:r>
            <a:r>
              <a:rPr lang="en-US" b="1" dirty="0">
                <a:solidFill>
                  <a:srgbClr val="002060"/>
                </a:solidFill>
              </a:rPr>
              <a:t>Duplicate Slide</a:t>
            </a:r>
            <a:r>
              <a:rPr lang="he-IL" dirty="0">
                <a:solidFill>
                  <a:srgbClr val="002060"/>
                </a:solidFill>
              </a:rPr>
              <a:t>" </a:t>
            </a:r>
          </a:p>
          <a:p>
            <a:pPr algn="ctr"/>
            <a:r>
              <a:rPr lang="he-IL" dirty="0">
                <a:solidFill>
                  <a:srgbClr val="002060"/>
                </a:solidFill>
              </a:rPr>
              <a:t>(מחקו ריבוע זה לאחר הקריאה)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78E4D5B-70D1-46DA-B73C-14E96BB31427}"/>
              </a:ext>
            </a:extLst>
          </p:cNvPr>
          <p:cNvSpPr/>
          <p:nvPr/>
        </p:nvSpPr>
        <p:spPr>
          <a:xfrm>
            <a:off x="12300270" y="0"/>
            <a:ext cx="2558730" cy="143883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b="1" dirty="0">
                <a:solidFill>
                  <a:srgbClr val="002060"/>
                </a:solidFill>
              </a:rPr>
              <a:t>פריסה 2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(הפריסות שונות זו מזו במיקום תיבות הטקסט וגרפיקת הרקע,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ותוכלו לגוון ביניהן)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52DEB1B7-3236-4C15-A471-928984D405AE}"/>
              </a:ext>
            </a:extLst>
          </p:cNvPr>
          <p:cNvSpPr txBox="1">
            <a:spLocks/>
          </p:cNvSpPr>
          <p:nvPr/>
        </p:nvSpPr>
        <p:spPr>
          <a:xfrm>
            <a:off x="667673" y="1151260"/>
            <a:ext cx="11161453" cy="720000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>
            <a:lvl1pPr marL="268288" indent="-268288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1pPr>
            <a:lvl2pPr marL="743024" indent="-285779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–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2pPr>
            <a:lvl3pPr marL="1143114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60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606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51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97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343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89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he-IL" sz="2800" b="1" dirty="0"/>
              <a:t>חוק חמישי </a:t>
            </a:r>
            <a:r>
              <a:rPr lang="he-IL" sz="2800" dirty="0"/>
              <a:t>– אסור ליצור עמימות בזיכרון.</a:t>
            </a:r>
          </a:p>
          <a:p>
            <a:pPr marL="0" indent="0">
              <a:buNone/>
            </a:pPr>
            <a:endParaRPr lang="he-IL" sz="2800" dirty="0"/>
          </a:p>
          <a:p>
            <a:pPr marL="0" indent="0">
              <a:buNone/>
            </a:pPr>
            <a:endParaRPr lang="en-US" sz="2800" dirty="0"/>
          </a:p>
        </p:txBody>
      </p:sp>
      <p:pic>
        <p:nvPicPr>
          <p:cNvPr id="20" name="Picture 2" descr="http://www.electrical-safety.co.il/foto/rules_pict.gif">
            <a:extLst>
              <a:ext uri="{FF2B5EF4-FFF2-40B4-BE49-F238E27FC236}">
                <a16:creationId xmlns:a16="http://schemas.microsoft.com/office/drawing/2014/main" id="{9B038420-0726-4335-8766-A1CB2C89B9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73" y="5731663"/>
            <a:ext cx="1794594" cy="94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Content Placeholder 1">
            <a:extLst>
              <a:ext uri="{FF2B5EF4-FFF2-40B4-BE49-F238E27FC236}">
                <a16:creationId xmlns:a16="http://schemas.microsoft.com/office/drawing/2014/main" id="{3F60D0D8-1CC5-428F-8E80-144CA38582FC}"/>
              </a:ext>
            </a:extLst>
          </p:cNvPr>
          <p:cNvSpPr txBox="1">
            <a:spLocks/>
          </p:cNvSpPr>
          <p:nvPr/>
        </p:nvSpPr>
        <p:spPr>
          <a:xfrm>
            <a:off x="5079374" y="2910184"/>
            <a:ext cx="6749751" cy="720000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>
            <a:lvl1pPr marL="268288" indent="-268288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1pPr>
            <a:lvl2pPr marL="743024" indent="-285779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–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2pPr>
            <a:lvl3pPr marL="1143114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60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606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51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97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343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89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he-IL" sz="2800" b="1" dirty="0"/>
              <a:t>הפתרון – לציין מפורשות בפקודה:</a:t>
            </a:r>
            <a:endParaRPr lang="he-IL" sz="2800" dirty="0"/>
          </a:p>
          <a:p>
            <a:pPr marL="0" indent="0">
              <a:buNone/>
            </a:pPr>
            <a:endParaRPr lang="he-IL" sz="2800" dirty="0"/>
          </a:p>
          <a:p>
            <a:pPr marL="0" indent="0">
              <a:buNone/>
            </a:pPr>
            <a:endParaRPr lang="en-US" sz="280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6CEEB1B-1CE7-40EE-915A-A9970E86F54D}"/>
              </a:ext>
            </a:extLst>
          </p:cNvPr>
          <p:cNvGrpSpPr/>
          <p:nvPr/>
        </p:nvGrpSpPr>
        <p:grpSpPr>
          <a:xfrm>
            <a:off x="1932556" y="1714257"/>
            <a:ext cx="3974343" cy="1083849"/>
            <a:chOff x="1006730" y="3335479"/>
            <a:chExt cx="3974343" cy="1083849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54DD20D1-83FE-42B4-B4BE-0D315532DA22}"/>
                </a:ext>
              </a:extLst>
            </p:cNvPr>
            <p:cNvSpPr/>
            <p:nvPr/>
          </p:nvSpPr>
          <p:spPr>
            <a:xfrm>
              <a:off x="1459832" y="3793306"/>
              <a:ext cx="673768" cy="62564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e-IL" sz="2400" dirty="0">
                  <a:solidFill>
                    <a:srgbClr val="002060"/>
                  </a:solidFill>
                </a:rPr>
                <a:t>5</a:t>
              </a:r>
              <a:endParaRPr lang="en-US" dirty="0">
                <a:solidFill>
                  <a:srgbClr val="002060"/>
                </a:solidFill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E2B17233-E281-4BA5-9BAB-C8C496B2FA83}"/>
                </a:ext>
              </a:extLst>
            </p:cNvPr>
            <p:cNvSpPr txBox="1"/>
            <p:nvPr/>
          </p:nvSpPr>
          <p:spPr>
            <a:xfrm>
              <a:off x="1006730" y="3335479"/>
              <a:ext cx="75533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he-IL" sz="2000" dirty="0">
                  <a:solidFill>
                    <a:srgbClr val="002060"/>
                  </a:solidFill>
                  <a:cs typeface="Varela Round" panose="00000500000000000000" pitchFamily="2" charset="-79"/>
                </a:rPr>
                <a:t>1000</a:t>
              </a:r>
              <a:endParaRPr lang="en-US" sz="2000" dirty="0">
                <a:solidFill>
                  <a:srgbClr val="002060"/>
                </a:solidFill>
                <a:cs typeface="Varela Round" panose="00000500000000000000" pitchFamily="2" charset="-79"/>
              </a:endParaRP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09DF7BE-17A2-45B9-9CFA-951349B8D3B9}"/>
                </a:ext>
              </a:extLst>
            </p:cNvPr>
            <p:cNvSpPr/>
            <p:nvPr/>
          </p:nvSpPr>
          <p:spPr>
            <a:xfrm>
              <a:off x="3617495" y="3793306"/>
              <a:ext cx="673768" cy="62564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e-IL" sz="2400" dirty="0">
                  <a:solidFill>
                    <a:srgbClr val="002060"/>
                  </a:solidFill>
                </a:rPr>
                <a:t>0</a:t>
              </a:r>
              <a:endParaRPr lang="en-US" dirty="0">
                <a:solidFill>
                  <a:srgbClr val="002060"/>
                </a:solidFill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D1F6FE29-2CF9-45ED-BF27-9F1A84FFDAB8}"/>
                </a:ext>
              </a:extLst>
            </p:cNvPr>
            <p:cNvSpPr txBox="1"/>
            <p:nvPr/>
          </p:nvSpPr>
          <p:spPr>
            <a:xfrm>
              <a:off x="3164393" y="3335479"/>
              <a:ext cx="75533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he-IL" sz="2000" dirty="0">
                  <a:solidFill>
                    <a:srgbClr val="002060"/>
                  </a:solidFill>
                  <a:cs typeface="Varela Round" panose="00000500000000000000" pitchFamily="2" charset="-79"/>
                </a:rPr>
                <a:t>1000</a:t>
              </a:r>
              <a:endParaRPr lang="en-US" sz="2600" dirty="0">
                <a:solidFill>
                  <a:srgbClr val="002060"/>
                </a:solidFill>
                <a:cs typeface="Varela Round" panose="00000500000000000000" pitchFamily="2" charset="-79"/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F192E155-0116-4398-84C8-53EEC1AF73F0}"/>
                </a:ext>
              </a:extLst>
            </p:cNvPr>
            <p:cNvSpPr/>
            <p:nvPr/>
          </p:nvSpPr>
          <p:spPr>
            <a:xfrm>
              <a:off x="4307305" y="3793686"/>
              <a:ext cx="673768" cy="62564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he-IL" sz="2400" dirty="0">
                  <a:solidFill>
                    <a:srgbClr val="002060"/>
                  </a:solidFill>
                </a:rPr>
                <a:t>5</a:t>
              </a:r>
              <a:endParaRPr lang="en-US" dirty="0">
                <a:solidFill>
                  <a:srgbClr val="002060"/>
                </a:solidFill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727FB45D-342C-4E13-A0F3-CD340A7A5739}"/>
                </a:ext>
              </a:extLst>
            </p:cNvPr>
            <p:cNvSpPr/>
            <p:nvPr/>
          </p:nvSpPr>
          <p:spPr>
            <a:xfrm>
              <a:off x="4153548" y="3354407"/>
              <a:ext cx="755335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he-IL" sz="2000" dirty="0">
                  <a:solidFill>
                    <a:srgbClr val="002060"/>
                  </a:solidFill>
                  <a:cs typeface="Varela Round" panose="00000500000000000000" pitchFamily="2" charset="-79"/>
                </a:rPr>
                <a:t>1001</a:t>
              </a:r>
              <a:endParaRPr lang="en-US" sz="2000" dirty="0">
                <a:solidFill>
                  <a:srgbClr val="002060"/>
                </a:solidFill>
                <a:cs typeface="Varela Round" panose="00000500000000000000" pitchFamily="2" charset="-79"/>
              </a:endParaRPr>
            </a:p>
          </p:txBody>
        </p: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6E13C63-0B02-4D5C-927B-46FB832E62A6}"/>
              </a:ext>
            </a:extLst>
          </p:cNvPr>
          <p:cNvGraphicFramePr>
            <a:graphicFrameLocks noGrp="1"/>
          </p:cNvGraphicFramePr>
          <p:nvPr/>
        </p:nvGraphicFramePr>
        <p:xfrm>
          <a:off x="412775" y="3781912"/>
          <a:ext cx="8352628" cy="51816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4063261">
                  <a:extLst>
                    <a:ext uri="{9D8B030D-6E8A-4147-A177-3AD203B41FA5}">
                      <a16:colId xmlns:a16="http://schemas.microsoft.com/office/drawing/2014/main" val="2131546842"/>
                    </a:ext>
                  </a:extLst>
                </a:gridCol>
                <a:gridCol w="4289367">
                  <a:extLst>
                    <a:ext uri="{9D8B030D-6E8A-4147-A177-3AD203B41FA5}">
                      <a16:colId xmlns:a16="http://schemas.microsoft.com/office/drawing/2014/main" val="344778934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rtl="0"/>
                      <a:r>
                        <a:rPr lang="en-US" sz="2800" dirty="0"/>
                        <a:t>mov </a:t>
                      </a:r>
                      <a:r>
                        <a:rPr lang="he-IL" sz="2800" dirty="0"/>
                        <a:t>]</a:t>
                      </a:r>
                      <a:r>
                        <a:rPr lang="en-US" sz="2800" dirty="0"/>
                        <a:t>byte </a:t>
                      </a:r>
                      <a:r>
                        <a:rPr lang="en-US" sz="2800" dirty="0" err="1"/>
                        <a:t>ptr</a:t>
                      </a:r>
                      <a:r>
                        <a:rPr lang="en-US" sz="2800" dirty="0"/>
                        <a:t> 1000],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US" sz="2800" dirty="0"/>
                        <a:t>mov [word </a:t>
                      </a:r>
                      <a:r>
                        <a:rPr lang="en-US" sz="2800" dirty="0" err="1"/>
                        <a:t>ptr</a:t>
                      </a:r>
                      <a:r>
                        <a:rPr lang="en-US" sz="2800" dirty="0"/>
                        <a:t> 1000],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7822721"/>
                  </a:ext>
                </a:extLst>
              </a:tr>
            </a:tbl>
          </a:graphicData>
        </a:graphic>
      </p:graphicFrame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388BD8F-191D-42AE-B019-CE93DC29F83E}"/>
              </a:ext>
            </a:extLst>
          </p:cNvPr>
          <p:cNvCxnSpPr>
            <a:stCxn id="19" idx="2"/>
          </p:cNvCxnSpPr>
          <p:nvPr/>
        </p:nvCxnSpPr>
        <p:spPr>
          <a:xfrm flipH="1">
            <a:off x="2310223" y="2797726"/>
            <a:ext cx="412319" cy="94453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07560507-1292-4EF9-BCF8-9196EE4B4588}"/>
              </a:ext>
            </a:extLst>
          </p:cNvPr>
          <p:cNvCxnSpPr>
            <a:cxnSpLocks/>
          </p:cNvCxnSpPr>
          <p:nvPr/>
        </p:nvCxnSpPr>
        <p:spPr>
          <a:xfrm>
            <a:off x="5079374" y="2798106"/>
            <a:ext cx="1016626" cy="94415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69654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29CB7FD-705A-4AFD-B7A3-B7819D0C7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חוקים (תקפים לכל השפה)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C5010A-4B39-4535-97DF-DB76E0AEEB00}"/>
              </a:ext>
            </a:extLst>
          </p:cNvPr>
          <p:cNvSpPr/>
          <p:nvPr/>
        </p:nvSpPr>
        <p:spPr>
          <a:xfrm>
            <a:off x="12313717" y="1533283"/>
            <a:ext cx="2531836" cy="452004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את השקופית הזו תוכלו לשכפל, על מנת ליצור שקופיות נוספות הזהות לה – אליהן תוכלו להכניס את התכנים. </a:t>
            </a:r>
          </a:p>
          <a:p>
            <a:pPr algn="ctr"/>
            <a:endParaRPr lang="he-IL" dirty="0">
              <a:solidFill>
                <a:srgbClr val="002060"/>
              </a:solidFill>
            </a:endParaRPr>
          </a:p>
          <a:p>
            <a:pPr algn="ctr"/>
            <a:r>
              <a:rPr lang="he-IL" dirty="0">
                <a:solidFill>
                  <a:srgbClr val="002060"/>
                </a:solidFill>
              </a:rPr>
              <a:t>כדי לשכפל אותה, לחצו עליה </a:t>
            </a:r>
            <a:r>
              <a:rPr lang="he-IL" b="1" dirty="0">
                <a:solidFill>
                  <a:srgbClr val="002060"/>
                </a:solidFill>
              </a:rPr>
              <a:t>קליק ימיני </a:t>
            </a:r>
            <a:r>
              <a:rPr lang="he-IL" dirty="0">
                <a:solidFill>
                  <a:srgbClr val="002060"/>
                </a:solidFill>
              </a:rPr>
              <a:t>בתפריט השקופיות בצד ובחרו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"</a:t>
            </a:r>
            <a:r>
              <a:rPr lang="he-IL" b="1" dirty="0">
                <a:solidFill>
                  <a:srgbClr val="002060"/>
                </a:solidFill>
              </a:rPr>
              <a:t>שכפל שקופית</a:t>
            </a:r>
            <a:r>
              <a:rPr lang="he-IL" dirty="0">
                <a:solidFill>
                  <a:srgbClr val="002060"/>
                </a:solidFill>
              </a:rPr>
              <a:t>" או "</a:t>
            </a:r>
            <a:r>
              <a:rPr lang="en-US" b="1" dirty="0">
                <a:solidFill>
                  <a:srgbClr val="002060"/>
                </a:solidFill>
              </a:rPr>
              <a:t>Duplicate Slide</a:t>
            </a:r>
            <a:r>
              <a:rPr lang="he-IL" dirty="0">
                <a:solidFill>
                  <a:srgbClr val="002060"/>
                </a:solidFill>
              </a:rPr>
              <a:t>" </a:t>
            </a:r>
          </a:p>
          <a:p>
            <a:pPr algn="ctr"/>
            <a:r>
              <a:rPr lang="he-IL" dirty="0">
                <a:solidFill>
                  <a:srgbClr val="002060"/>
                </a:solidFill>
              </a:rPr>
              <a:t>(מחקו ריבוע זה לאחר הקריאה)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78E4D5B-70D1-46DA-B73C-14E96BB31427}"/>
              </a:ext>
            </a:extLst>
          </p:cNvPr>
          <p:cNvSpPr/>
          <p:nvPr/>
        </p:nvSpPr>
        <p:spPr>
          <a:xfrm>
            <a:off x="12300270" y="0"/>
            <a:ext cx="2558730" cy="143883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b="1" dirty="0">
                <a:solidFill>
                  <a:srgbClr val="002060"/>
                </a:solidFill>
              </a:rPr>
              <a:t>פריסה 2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(הפריסות שונות זו מזו במיקום תיבות הטקסט וגרפיקת הרקע,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ותוכלו לגוון ביניהן)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52DEB1B7-3236-4C15-A471-928984D405AE}"/>
              </a:ext>
            </a:extLst>
          </p:cNvPr>
          <p:cNvSpPr txBox="1">
            <a:spLocks/>
          </p:cNvSpPr>
          <p:nvPr/>
        </p:nvSpPr>
        <p:spPr>
          <a:xfrm>
            <a:off x="667673" y="1151259"/>
            <a:ext cx="11161453" cy="2277741"/>
          </a:xfrm>
          <a:prstGeom prst="rect">
            <a:avLst/>
          </a:prstGeom>
        </p:spPr>
        <p:txBody>
          <a:bodyPr vert="horz" lIns="91440" tIns="45720" rIns="91440" bIns="45720" rtlCol="1">
            <a:normAutofit fontScale="92500" lnSpcReduction="10000"/>
          </a:bodyPr>
          <a:lstStyle>
            <a:lvl1pPr marL="268288" indent="-268288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1pPr>
            <a:lvl2pPr marL="743024" indent="-285779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–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2pPr>
            <a:lvl3pPr marL="1143114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60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606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51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97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343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89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he-IL" sz="2800" b="1" dirty="0"/>
              <a:t>חוק שישי </a:t>
            </a:r>
            <a:r>
              <a:rPr lang="he-IL" sz="2800" dirty="0"/>
              <a:t>– אסור להכניס קבועים לאוגרי הסגמנט.</a:t>
            </a:r>
          </a:p>
          <a:p>
            <a:r>
              <a:rPr lang="he-IL" sz="2800" dirty="0"/>
              <a:t>אוגרי הסגמנט </a:t>
            </a:r>
            <a:r>
              <a:rPr lang="en-US" sz="2800" dirty="0"/>
              <a:t>DS, CS, SS, ES</a:t>
            </a:r>
            <a:r>
              <a:rPr lang="he-IL" sz="2800" dirty="0"/>
              <a:t> – אוגרים מיוחדים</a:t>
            </a:r>
          </a:p>
          <a:p>
            <a:endParaRPr lang="he-IL" sz="2800" dirty="0"/>
          </a:p>
          <a:p>
            <a:pPr algn="l" rtl="0"/>
            <a:r>
              <a:rPr lang="en-US" sz="2800" dirty="0"/>
              <a:t>mov DS, 1000</a:t>
            </a:r>
          </a:p>
          <a:p>
            <a:pPr algn="l" rtl="0"/>
            <a:r>
              <a:rPr lang="en-US" sz="2800" dirty="0"/>
              <a:t>mov ES, 100</a:t>
            </a:r>
            <a:endParaRPr lang="he-IL" sz="2800" dirty="0"/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3" name="Right Brace 2">
            <a:extLst>
              <a:ext uri="{FF2B5EF4-FFF2-40B4-BE49-F238E27FC236}">
                <a16:creationId xmlns:a16="http://schemas.microsoft.com/office/drawing/2014/main" id="{F660051D-E5A7-485D-AFBC-C847676AAECB}"/>
              </a:ext>
            </a:extLst>
          </p:cNvPr>
          <p:cNvSpPr/>
          <p:nvPr/>
        </p:nvSpPr>
        <p:spPr>
          <a:xfrm>
            <a:off x="3250194" y="2607398"/>
            <a:ext cx="307818" cy="624689"/>
          </a:xfrm>
          <a:prstGeom prst="rightBrac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7C94DF-D1FE-4CB1-835A-0D59F799C2F7}"/>
              </a:ext>
            </a:extLst>
          </p:cNvPr>
          <p:cNvSpPr txBox="1"/>
          <p:nvPr/>
        </p:nvSpPr>
        <p:spPr>
          <a:xfrm>
            <a:off x="3749361" y="2667176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e-IL" dirty="0"/>
              <a:t>אסור</a:t>
            </a:r>
            <a:endParaRPr lang="en-US" dirty="0"/>
          </a:p>
        </p:txBody>
      </p:sp>
      <p:sp>
        <p:nvSpPr>
          <p:cNvPr id="10" name="Content Placeholder 1">
            <a:extLst>
              <a:ext uri="{FF2B5EF4-FFF2-40B4-BE49-F238E27FC236}">
                <a16:creationId xmlns:a16="http://schemas.microsoft.com/office/drawing/2014/main" id="{82B5716F-2C86-46AE-8813-8F4C039D0219}"/>
              </a:ext>
            </a:extLst>
          </p:cNvPr>
          <p:cNvSpPr txBox="1">
            <a:spLocks/>
          </p:cNvSpPr>
          <p:nvPr/>
        </p:nvSpPr>
        <p:spPr>
          <a:xfrm>
            <a:off x="667672" y="3581400"/>
            <a:ext cx="11161453" cy="2277741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>
            <a:lvl1pPr marL="268288" indent="-268288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1pPr>
            <a:lvl2pPr marL="743024" indent="-285779" algn="r" defTabSz="914491" rtl="1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–"/>
              <a:defRPr lang="he-IL" sz="2400" kern="1200" dirty="0" smtClean="0">
                <a:solidFill>
                  <a:srgbClr val="002060"/>
                </a:solidFill>
                <a:latin typeface="Varela Round" pitchFamily="2" charset="-79"/>
                <a:ea typeface="+mn-ea"/>
                <a:cs typeface="Varela Round" panose="00000500000000000000" pitchFamily="2" charset="-79"/>
              </a:defRPr>
            </a:lvl2pPr>
            <a:lvl3pPr marL="1143114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60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606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51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97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343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89" indent="-228623" algn="r" defTabSz="914491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he-IL" sz="2800" b="1" dirty="0"/>
              <a:t>מה הפתרון? </a:t>
            </a:r>
            <a:r>
              <a:rPr lang="en-US" sz="2800" b="1" dirty="0"/>
              <a:t> </a:t>
            </a:r>
            <a:r>
              <a:rPr lang="he-IL" sz="2800" b="1" dirty="0"/>
              <a:t>הזכרו בשתי הפקודות הראשונות בתוכנית... </a:t>
            </a:r>
          </a:p>
          <a:p>
            <a:pPr marL="0" indent="0" algn="l" rtl="0">
              <a:buNone/>
            </a:pPr>
            <a:r>
              <a:rPr lang="en-US" sz="2800" b="1" dirty="0"/>
              <a:t>mov ax, @data</a:t>
            </a:r>
          </a:p>
          <a:p>
            <a:pPr marL="0" indent="0" algn="l" rtl="0">
              <a:buNone/>
            </a:pPr>
            <a:r>
              <a:rPr lang="en-US" sz="2800" b="1" dirty="0"/>
              <a:t>mov ds, ax</a:t>
            </a:r>
            <a:endParaRPr lang="he-IL" sz="2800" dirty="0"/>
          </a:p>
          <a:p>
            <a:pPr marL="0" indent="0">
              <a:buNone/>
            </a:pPr>
            <a:endParaRPr lang="en-US" sz="2800" dirty="0"/>
          </a:p>
        </p:txBody>
      </p:sp>
      <p:pic>
        <p:nvPicPr>
          <p:cNvPr id="6" name="Picture 2" descr="http://www.electrical-safety.co.il/foto/rules_pict.gif">
            <a:extLst>
              <a:ext uri="{FF2B5EF4-FFF2-40B4-BE49-F238E27FC236}">
                <a16:creationId xmlns:a16="http://schemas.microsoft.com/office/drawing/2014/main" id="{E725C4EE-5539-457A-8A22-73D07038A6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73" y="5731663"/>
            <a:ext cx="1794594" cy="94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96740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29CB7FD-705A-4AFD-B7A3-B7819D0C7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סיכום </a:t>
            </a:r>
            <a:r>
              <a:rPr lang="en-US" dirty="0"/>
              <a:t>mov</a:t>
            </a:r>
            <a:r>
              <a:rPr lang="he-IL" dirty="0"/>
              <a:t> – צירופי אופרנדים אפשריים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C5010A-4B39-4535-97DF-DB76E0AEEB00}"/>
              </a:ext>
            </a:extLst>
          </p:cNvPr>
          <p:cNvSpPr/>
          <p:nvPr/>
        </p:nvSpPr>
        <p:spPr>
          <a:xfrm>
            <a:off x="12313717" y="1533283"/>
            <a:ext cx="2531836" cy="452004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את השקופית הזו תוכלו לשכפל, על מנת ליצור שקופיות נוספות הזהות לה – אליהן תוכלו להכניס את התכנים. </a:t>
            </a:r>
          </a:p>
          <a:p>
            <a:pPr algn="ctr"/>
            <a:endParaRPr lang="he-IL" dirty="0">
              <a:solidFill>
                <a:srgbClr val="002060"/>
              </a:solidFill>
            </a:endParaRPr>
          </a:p>
          <a:p>
            <a:pPr algn="ctr"/>
            <a:r>
              <a:rPr lang="he-IL" dirty="0">
                <a:solidFill>
                  <a:srgbClr val="002060"/>
                </a:solidFill>
              </a:rPr>
              <a:t>כדי לשכפל אותה, לחצו עליה </a:t>
            </a:r>
            <a:r>
              <a:rPr lang="he-IL" b="1" dirty="0">
                <a:solidFill>
                  <a:srgbClr val="002060"/>
                </a:solidFill>
              </a:rPr>
              <a:t>קליק ימיני </a:t>
            </a:r>
            <a:r>
              <a:rPr lang="he-IL" dirty="0">
                <a:solidFill>
                  <a:srgbClr val="002060"/>
                </a:solidFill>
              </a:rPr>
              <a:t>בתפריט השקופיות בצד ובחרו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"</a:t>
            </a:r>
            <a:r>
              <a:rPr lang="he-IL" b="1" dirty="0">
                <a:solidFill>
                  <a:srgbClr val="002060"/>
                </a:solidFill>
              </a:rPr>
              <a:t>שכפל שקופית</a:t>
            </a:r>
            <a:r>
              <a:rPr lang="he-IL" dirty="0">
                <a:solidFill>
                  <a:srgbClr val="002060"/>
                </a:solidFill>
              </a:rPr>
              <a:t>" או "</a:t>
            </a:r>
            <a:r>
              <a:rPr lang="en-US" b="1" dirty="0">
                <a:solidFill>
                  <a:srgbClr val="002060"/>
                </a:solidFill>
              </a:rPr>
              <a:t>Duplicate Slide</a:t>
            </a:r>
            <a:r>
              <a:rPr lang="he-IL" dirty="0">
                <a:solidFill>
                  <a:srgbClr val="002060"/>
                </a:solidFill>
              </a:rPr>
              <a:t>" </a:t>
            </a:r>
          </a:p>
          <a:p>
            <a:pPr algn="ctr"/>
            <a:r>
              <a:rPr lang="he-IL" dirty="0">
                <a:solidFill>
                  <a:srgbClr val="002060"/>
                </a:solidFill>
              </a:rPr>
              <a:t>(מחקו ריבוע זה לאחר הקריאה)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78E4D5B-70D1-46DA-B73C-14E96BB31427}"/>
              </a:ext>
            </a:extLst>
          </p:cNvPr>
          <p:cNvSpPr/>
          <p:nvPr/>
        </p:nvSpPr>
        <p:spPr>
          <a:xfrm>
            <a:off x="12300270" y="0"/>
            <a:ext cx="2558730" cy="143883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b="1" dirty="0">
                <a:solidFill>
                  <a:srgbClr val="002060"/>
                </a:solidFill>
              </a:rPr>
              <a:t>פריסה 2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(הפריסות שונות זו מזו במיקום תיבות הטקסט וגרפיקת הרקע,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ותוכלו לגוון ביניהן)</a:t>
            </a:r>
            <a:endParaRPr lang="en-US" dirty="0">
              <a:solidFill>
                <a:srgbClr val="002060"/>
              </a:solidFill>
            </a:endParaRP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00FEA7F9-17B7-418C-A2FF-501379C51082}"/>
              </a:ext>
            </a:extLst>
          </p:cNvPr>
          <p:cNvGraphicFramePr>
            <a:graphicFrameLocks noGrp="1"/>
          </p:cNvGraphicFramePr>
          <p:nvPr/>
        </p:nvGraphicFramePr>
        <p:xfrm>
          <a:off x="1066293" y="1798320"/>
          <a:ext cx="8844744" cy="326136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2948248">
                  <a:extLst>
                    <a:ext uri="{9D8B030D-6E8A-4147-A177-3AD203B41FA5}">
                      <a16:colId xmlns:a16="http://schemas.microsoft.com/office/drawing/2014/main" val="2131546842"/>
                    </a:ext>
                  </a:extLst>
                </a:gridCol>
                <a:gridCol w="2205645">
                  <a:extLst>
                    <a:ext uri="{9D8B030D-6E8A-4147-A177-3AD203B41FA5}">
                      <a16:colId xmlns:a16="http://schemas.microsoft.com/office/drawing/2014/main" val="3447789348"/>
                    </a:ext>
                  </a:extLst>
                </a:gridCol>
                <a:gridCol w="3690851">
                  <a:extLst>
                    <a:ext uri="{9D8B030D-6E8A-4147-A177-3AD203B41FA5}">
                      <a16:colId xmlns:a16="http://schemas.microsoft.com/office/drawing/2014/main" val="411530596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opnd1</a:t>
                      </a:r>
                    </a:p>
                    <a:p>
                      <a:pPr algn="ctr"/>
                      <a:r>
                        <a:rPr lang="he-IL" sz="2400" dirty="0"/>
                        <a:t>(יעד)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opnd2</a:t>
                      </a:r>
                      <a:endParaRPr lang="he-IL" sz="2400" dirty="0"/>
                    </a:p>
                    <a:p>
                      <a:pPr algn="ctr"/>
                      <a:r>
                        <a:rPr lang="he-IL" sz="2400" dirty="0"/>
                        <a:t>(מקור)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e-IL" sz="2400" dirty="0"/>
                        <a:t>דוגמא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9572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rtl="0"/>
                      <a:r>
                        <a:rPr lang="he-IL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זיכרון</a:t>
                      </a:r>
                      <a:endParaRPr lang="en-US" sz="2600" kern="1200" dirty="0">
                        <a:solidFill>
                          <a:srgbClr val="002060"/>
                        </a:solidFill>
                        <a:ea typeface="+mn-ea"/>
                        <a:cs typeface="Varela Round" panose="00000500000000000000" pitchFamily="2" charset="-79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he-IL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אוגר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mov [1000], al</a:t>
                      </a:r>
                      <a:endParaRPr lang="he-IL" sz="2600" kern="1200" dirty="0">
                        <a:solidFill>
                          <a:srgbClr val="002060"/>
                        </a:solidFill>
                        <a:ea typeface="+mn-ea"/>
                        <a:cs typeface="Varela Round" panose="00000500000000000000" pitchFamily="2" charset="-79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7822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rtl="0"/>
                      <a:r>
                        <a:rPr lang="he-IL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אוגר</a:t>
                      </a:r>
                      <a:endParaRPr lang="en-US" sz="2600" kern="1200" dirty="0">
                        <a:solidFill>
                          <a:srgbClr val="002060"/>
                        </a:solidFill>
                        <a:ea typeface="+mn-ea"/>
                        <a:cs typeface="Varela Round" panose="00000500000000000000" pitchFamily="2" charset="-79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he-IL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זיכרון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mov dx, [bx]</a:t>
                      </a:r>
                      <a:endParaRPr lang="he-IL" sz="2600" kern="1200" dirty="0">
                        <a:solidFill>
                          <a:srgbClr val="002060"/>
                        </a:solidFill>
                        <a:ea typeface="+mn-ea"/>
                        <a:cs typeface="Varela Round" panose="00000500000000000000" pitchFamily="2" charset="-79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44395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rtl="0"/>
                      <a:r>
                        <a:rPr lang="he-IL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אוגר</a:t>
                      </a:r>
                      <a:endParaRPr lang="en-US" sz="2600" kern="1200" dirty="0">
                        <a:solidFill>
                          <a:srgbClr val="002060"/>
                        </a:solidFill>
                        <a:ea typeface="+mn-ea"/>
                        <a:cs typeface="Varela Round" panose="00000500000000000000" pitchFamily="2" charset="-79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he-IL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אוגר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mov ax, bx</a:t>
                      </a:r>
                      <a:endParaRPr lang="he-IL" sz="2600" kern="1200" dirty="0">
                        <a:solidFill>
                          <a:srgbClr val="002060"/>
                        </a:solidFill>
                        <a:ea typeface="+mn-ea"/>
                        <a:cs typeface="Varela Round" panose="00000500000000000000" pitchFamily="2" charset="-79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77773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rtl="0"/>
                      <a:r>
                        <a:rPr lang="he-IL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אוגר</a:t>
                      </a:r>
                      <a:endParaRPr lang="en-US" sz="2600" kern="1200" dirty="0">
                        <a:solidFill>
                          <a:srgbClr val="002060"/>
                        </a:solidFill>
                        <a:ea typeface="+mn-ea"/>
                        <a:cs typeface="Varela Round" panose="00000500000000000000" pitchFamily="2" charset="-79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he-IL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קבוע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mov al, 5</a:t>
                      </a:r>
                      <a:endParaRPr lang="he-IL" sz="2600" kern="1200" dirty="0">
                        <a:solidFill>
                          <a:srgbClr val="002060"/>
                        </a:solidFill>
                        <a:ea typeface="+mn-ea"/>
                        <a:cs typeface="Varela Round" panose="00000500000000000000" pitchFamily="2" charset="-79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1465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rtl="0"/>
                      <a:r>
                        <a:rPr lang="he-IL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זיכרון</a:t>
                      </a:r>
                      <a:endParaRPr lang="en-US" sz="2600" kern="1200" dirty="0">
                        <a:solidFill>
                          <a:srgbClr val="002060"/>
                        </a:solidFill>
                        <a:ea typeface="+mn-ea"/>
                        <a:cs typeface="Varela Round" panose="00000500000000000000" pitchFamily="2" charset="-79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he-IL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קבוע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mov [byte </a:t>
                      </a:r>
                      <a:r>
                        <a:rPr lang="en-US" sz="2600" kern="1200" dirty="0" err="1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ptr</a:t>
                      </a:r>
                      <a:r>
                        <a:rPr lang="en-US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 10], 7</a:t>
                      </a:r>
                      <a:endParaRPr lang="he-IL" sz="2600" kern="1200" dirty="0">
                        <a:solidFill>
                          <a:srgbClr val="002060"/>
                        </a:solidFill>
                        <a:ea typeface="+mn-ea"/>
                        <a:cs typeface="Varela Round" panose="00000500000000000000" pitchFamily="2" charset="-79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624239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AFB9859-7363-4217-8373-D3945BBC2D35}"/>
              </a:ext>
            </a:extLst>
          </p:cNvPr>
          <p:cNvSpPr txBox="1"/>
          <p:nvPr/>
        </p:nvSpPr>
        <p:spPr>
          <a:xfrm>
            <a:off x="4282793" y="1177225"/>
            <a:ext cx="32255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cs typeface="Varela Round" panose="00000500000000000000" pitchFamily="2" charset="-79"/>
              </a:rPr>
              <a:t>mov</a:t>
            </a:r>
            <a:r>
              <a:rPr lang="en-US" sz="2800" dirty="0">
                <a:solidFill>
                  <a:srgbClr val="002060"/>
                </a:solidFill>
                <a:cs typeface="Varela Round" panose="00000500000000000000" pitchFamily="2" charset="-79"/>
              </a:rPr>
              <a:t> opnd1 ,opnd2</a:t>
            </a:r>
          </a:p>
        </p:txBody>
      </p:sp>
    </p:spTree>
    <p:extLst>
      <p:ext uri="{BB962C8B-B14F-4D97-AF65-F5344CB8AC3E}">
        <p14:creationId xmlns:p14="http://schemas.microsoft.com/office/powerpoint/2010/main" val="10834132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29CB7FD-705A-4AFD-B7A3-B7819D0C7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 טעויות נפוצות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C5010A-4B39-4535-97DF-DB76E0AEEB00}"/>
              </a:ext>
            </a:extLst>
          </p:cNvPr>
          <p:cNvSpPr/>
          <p:nvPr/>
        </p:nvSpPr>
        <p:spPr>
          <a:xfrm>
            <a:off x="12313717" y="1533283"/>
            <a:ext cx="2531836" cy="452004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את השקופית הזו תוכלו לשכפל, על מנת ליצור שקופיות נוספות הזהות לה – אליהן תוכלו להכניס את התכנים. </a:t>
            </a:r>
          </a:p>
          <a:p>
            <a:pPr algn="ctr"/>
            <a:endParaRPr lang="he-IL" dirty="0">
              <a:solidFill>
                <a:srgbClr val="002060"/>
              </a:solidFill>
            </a:endParaRPr>
          </a:p>
          <a:p>
            <a:pPr algn="ctr"/>
            <a:r>
              <a:rPr lang="he-IL" dirty="0">
                <a:solidFill>
                  <a:srgbClr val="002060"/>
                </a:solidFill>
              </a:rPr>
              <a:t>כדי לשכפל אותה, לחצו עליה </a:t>
            </a:r>
            <a:r>
              <a:rPr lang="he-IL" b="1" dirty="0">
                <a:solidFill>
                  <a:srgbClr val="002060"/>
                </a:solidFill>
              </a:rPr>
              <a:t>קליק ימיני </a:t>
            </a:r>
            <a:r>
              <a:rPr lang="he-IL" dirty="0">
                <a:solidFill>
                  <a:srgbClr val="002060"/>
                </a:solidFill>
              </a:rPr>
              <a:t>בתפריט השקופיות בצד ובחרו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"</a:t>
            </a:r>
            <a:r>
              <a:rPr lang="he-IL" b="1" dirty="0">
                <a:solidFill>
                  <a:srgbClr val="002060"/>
                </a:solidFill>
              </a:rPr>
              <a:t>שכפל שקופית</a:t>
            </a:r>
            <a:r>
              <a:rPr lang="he-IL" dirty="0">
                <a:solidFill>
                  <a:srgbClr val="002060"/>
                </a:solidFill>
              </a:rPr>
              <a:t>" או "</a:t>
            </a:r>
            <a:r>
              <a:rPr lang="en-US" b="1" dirty="0">
                <a:solidFill>
                  <a:srgbClr val="002060"/>
                </a:solidFill>
              </a:rPr>
              <a:t>Duplicate Slide</a:t>
            </a:r>
            <a:r>
              <a:rPr lang="he-IL" dirty="0">
                <a:solidFill>
                  <a:srgbClr val="002060"/>
                </a:solidFill>
              </a:rPr>
              <a:t>" </a:t>
            </a:r>
          </a:p>
          <a:p>
            <a:pPr algn="ctr"/>
            <a:r>
              <a:rPr lang="he-IL" dirty="0">
                <a:solidFill>
                  <a:srgbClr val="002060"/>
                </a:solidFill>
              </a:rPr>
              <a:t>(מחקו ריבוע זה לאחר הקריאה)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78E4D5B-70D1-46DA-B73C-14E96BB31427}"/>
              </a:ext>
            </a:extLst>
          </p:cNvPr>
          <p:cNvSpPr/>
          <p:nvPr/>
        </p:nvSpPr>
        <p:spPr>
          <a:xfrm>
            <a:off x="12300270" y="0"/>
            <a:ext cx="2558730" cy="143883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b="1" dirty="0">
                <a:solidFill>
                  <a:srgbClr val="002060"/>
                </a:solidFill>
              </a:rPr>
              <a:t>פריסה 2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(הפריסות שונות זו מזו במיקום תיבות הטקסט וגרפיקת הרקע,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he-IL" dirty="0">
                <a:solidFill>
                  <a:srgbClr val="002060"/>
                </a:solidFill>
              </a:rPr>
              <a:t>ותוכלו לגוון ביניהן)</a:t>
            </a:r>
            <a:endParaRPr lang="en-US" dirty="0">
              <a:solidFill>
                <a:srgbClr val="002060"/>
              </a:solidFill>
            </a:endParaRP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00FEA7F9-17B7-418C-A2FF-501379C51082}"/>
              </a:ext>
            </a:extLst>
          </p:cNvPr>
          <p:cNvGraphicFramePr>
            <a:graphicFrameLocks noGrp="1"/>
          </p:cNvGraphicFramePr>
          <p:nvPr/>
        </p:nvGraphicFramePr>
        <p:xfrm>
          <a:off x="951554" y="1177225"/>
          <a:ext cx="10288892" cy="338328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4464625">
                  <a:extLst>
                    <a:ext uri="{9D8B030D-6E8A-4147-A177-3AD203B41FA5}">
                      <a16:colId xmlns:a16="http://schemas.microsoft.com/office/drawing/2014/main" val="2131546842"/>
                    </a:ext>
                  </a:extLst>
                </a:gridCol>
                <a:gridCol w="5824267">
                  <a:extLst>
                    <a:ext uri="{9D8B030D-6E8A-4147-A177-3AD203B41FA5}">
                      <a16:colId xmlns:a16="http://schemas.microsoft.com/office/drawing/2014/main" val="411530596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he-IL" sz="2400" dirty="0"/>
                        <a:t>הפקודה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e-IL" sz="2400" dirty="0"/>
                        <a:t>הטעות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9572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rtl="0"/>
                      <a:r>
                        <a:rPr lang="en-US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mov al, bx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he-IL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גדלי המקור והיעד אינם זהים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7822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rtl="0"/>
                      <a:r>
                        <a:rPr lang="en-US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mov ds, 1234h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he-IL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העתקת קבוע לאוגר סגמנט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44395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rtl="0"/>
                      <a:r>
                        <a:rPr lang="en-US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mov [var1], [var2]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he-IL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העתקה מזיכרון לזיכרון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77773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rtl="0"/>
                      <a:r>
                        <a:rPr lang="en-US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mov [ax], cx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he-IL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גישה לזיכרון באמצעות אודר לא מתאים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1465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 rtl="0"/>
                      <a:r>
                        <a:rPr lang="en-US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mov [bx],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he-IL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עמימות בזיכרון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624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rtl="0"/>
                      <a:r>
                        <a:rPr lang="en-US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mov 5, ax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he-IL" sz="2600" kern="1200" dirty="0">
                          <a:solidFill>
                            <a:srgbClr val="002060"/>
                          </a:solidFill>
                          <a:ea typeface="+mn-ea"/>
                          <a:cs typeface="Varela Round" panose="00000500000000000000" pitchFamily="2" charset="-79"/>
                        </a:rPr>
                        <a:t>ניסיון להעתיק מידע לתוך קבוע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48890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52244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B206033-1EF9-46E8-81B0-0D4CBA61264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he-IL" dirty="0"/>
              <a:t>למדנו להכיר את מבנה הפקודות בשפת </a:t>
            </a:r>
            <a:r>
              <a:rPr lang="he-IL" dirty="0" err="1"/>
              <a:t>אסמבלי</a:t>
            </a:r>
            <a:endParaRPr lang="he-IL" dirty="0"/>
          </a:p>
          <a:p>
            <a:r>
              <a:rPr lang="he-IL" dirty="0"/>
              <a:t>הכרנו את פקודת ההעתקה – פקודת </a:t>
            </a:r>
            <a:r>
              <a:rPr lang="en-US" dirty="0"/>
              <a:t>mov</a:t>
            </a:r>
            <a:endParaRPr lang="he-IL" dirty="0"/>
          </a:p>
          <a:p>
            <a:r>
              <a:rPr lang="he-IL" dirty="0"/>
              <a:t>למדנו את שיטות </a:t>
            </a:r>
            <a:r>
              <a:rPr lang="he-IL" dirty="0" err="1"/>
              <a:t>המיעון</a:t>
            </a:r>
            <a:r>
              <a:rPr lang="he-IL" dirty="0"/>
              <a:t> השונות</a:t>
            </a:r>
          </a:p>
          <a:p>
            <a:r>
              <a:rPr lang="he-IL" dirty="0"/>
              <a:t>למדנו את חוקי השפה עם דגש על פקודת </a:t>
            </a:r>
            <a:r>
              <a:rPr lang="en-US" dirty="0"/>
              <a:t>mov</a:t>
            </a:r>
            <a:r>
              <a:rPr lang="he-IL" dirty="0"/>
              <a:t>.</a:t>
            </a:r>
          </a:p>
          <a:p>
            <a:pPr marL="0" indent="0">
              <a:buNone/>
            </a:pPr>
            <a:endParaRPr lang="en-IL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5ECB766-899D-4655-AFF7-6BFC91BDF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סיכום</a:t>
            </a:r>
            <a:endParaRPr lang="en-IL" dirty="0"/>
          </a:p>
        </p:txBody>
      </p:sp>
    </p:spTree>
    <p:extLst>
      <p:ext uri="{BB962C8B-B14F-4D97-AF65-F5344CB8AC3E}">
        <p14:creationId xmlns:p14="http://schemas.microsoft.com/office/powerpoint/2010/main" val="20168437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כותרת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>
                <a:ea typeface="+mn-ea"/>
              </a:rPr>
              <a:t>מה</a:t>
            </a:r>
            <a:r>
              <a:rPr lang="he-IL" dirty="0"/>
              <a:t> נלמד היום </a:t>
            </a:r>
          </a:p>
        </p:txBody>
      </p:sp>
      <p:sp>
        <p:nvSpPr>
          <p:cNvPr id="3" name="מציין מיקום טקסט 2"/>
          <p:cNvSpPr>
            <a:spLocks noGrp="1"/>
          </p:cNvSpPr>
          <p:nvPr>
            <p:ph idx="1"/>
          </p:nvPr>
        </p:nvSpPr>
        <p:spPr>
          <a:xfrm>
            <a:off x="572182" y="1026315"/>
            <a:ext cx="8676921" cy="4611559"/>
          </a:xfrm>
        </p:spPr>
        <p:txBody>
          <a:bodyPr>
            <a:normAutofit/>
          </a:bodyPr>
          <a:lstStyle/>
          <a:p>
            <a:r>
              <a:rPr lang="he-IL" sz="2800" dirty="0">
                <a:sym typeface="Varela Round"/>
              </a:rPr>
              <a:t>העמקה על פקודת </a:t>
            </a:r>
            <a:r>
              <a:rPr lang="en-US" sz="2800" dirty="0">
                <a:sym typeface="Varela Round"/>
              </a:rPr>
              <a:t>mov</a:t>
            </a:r>
          </a:p>
          <a:p>
            <a:r>
              <a:rPr lang="he-IL" sz="2800" dirty="0">
                <a:sym typeface="Varela Round"/>
              </a:rPr>
              <a:t>בעזרת חידון קצר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558C303-E198-483E-A262-922AC5C18CB4}"/>
              </a:ext>
            </a:extLst>
          </p:cNvPr>
          <p:cNvSpPr/>
          <p:nvPr/>
        </p:nvSpPr>
        <p:spPr>
          <a:xfrm>
            <a:off x="12281852" y="0"/>
            <a:ext cx="2150428" cy="143883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פרטו בשקופית זו את נושאי הלימוד של השיעור</a:t>
            </a:r>
            <a:endParaRPr lang="en-US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3937144" y="2615129"/>
            <a:ext cx="4317713" cy="82923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>
                <a:solidFill>
                  <a:srgbClr val="0070C0"/>
                </a:solidFill>
              </a:rPr>
              <a:t>חוקי או לא חוקי?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343400" y="4572001"/>
            <a:ext cx="3048000" cy="83099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he-IL" sz="4800" b="1" dirty="0">
                <a:solidFill>
                  <a:srgbClr val="00B050"/>
                </a:solidFill>
              </a:rPr>
              <a:t>חוקי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26A6F9-066B-4774-9F5B-C91F4788BADF}"/>
              </a:ext>
            </a:extLst>
          </p:cNvPr>
          <p:cNvSpPr txBox="1"/>
          <p:nvPr/>
        </p:nvSpPr>
        <p:spPr>
          <a:xfrm>
            <a:off x="-5649575" y="6492632"/>
            <a:ext cx="91597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he-IL" sz="1200" dirty="0"/>
              <a:t>(*) מתוך ספר אסמבלי של המרכז לחינוך סייבר</a:t>
            </a:r>
          </a:p>
        </p:txBody>
      </p:sp>
    </p:spTree>
    <p:extLst>
      <p:ext uri="{BB962C8B-B14F-4D97-AF65-F5344CB8AC3E}">
        <p14:creationId xmlns:p14="http://schemas.microsoft.com/office/powerpoint/2010/main" val="258033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3965738" y="2653254"/>
            <a:ext cx="4260524" cy="75297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>
                <a:solidFill>
                  <a:srgbClr val="0070C0"/>
                </a:solidFill>
              </a:rPr>
              <a:t>חוקי או לא חוקי?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343400" y="4572001"/>
            <a:ext cx="3048000" cy="83099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he-IL" sz="4800" b="1" dirty="0">
                <a:solidFill>
                  <a:srgbClr val="FF0000"/>
                </a:solidFill>
              </a:rPr>
              <a:t>לא חוקי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2E033D-A681-4E9B-B141-21641BB828D9}"/>
              </a:ext>
            </a:extLst>
          </p:cNvPr>
          <p:cNvSpPr txBox="1"/>
          <p:nvPr/>
        </p:nvSpPr>
        <p:spPr>
          <a:xfrm>
            <a:off x="-5649575" y="6492632"/>
            <a:ext cx="91597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he-IL" sz="1200" dirty="0"/>
              <a:t>(*) מתוך ספר אסמבלי של המרכז לחינוך סייבר</a:t>
            </a:r>
          </a:p>
        </p:txBody>
      </p:sp>
    </p:spTree>
    <p:extLst>
      <p:ext uri="{BB962C8B-B14F-4D97-AF65-F5344CB8AC3E}">
        <p14:creationId xmlns:p14="http://schemas.microsoft.com/office/powerpoint/2010/main" val="4236283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3989567" y="2648489"/>
            <a:ext cx="4212867" cy="7625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>
                <a:solidFill>
                  <a:srgbClr val="0070C0"/>
                </a:solidFill>
              </a:rPr>
              <a:t>חוקי או לא חוקי?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75234" y="3720663"/>
            <a:ext cx="3048000" cy="707886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he-IL" sz="4000" b="1" dirty="0">
                <a:solidFill>
                  <a:srgbClr val="FF0000"/>
                </a:solidFill>
              </a:rPr>
              <a:t>לא חוקי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79734" y="4476154"/>
            <a:ext cx="8032531" cy="707886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>
            <a:defPPr>
              <a:defRPr lang="he-IL"/>
            </a:defPPr>
            <a:lvl1pPr algn="ctr">
              <a:defRPr sz="4000" b="1">
                <a:solidFill>
                  <a:srgbClr val="FF0000"/>
                </a:solidFill>
              </a:defRPr>
            </a:lvl1pPr>
          </a:lstStyle>
          <a:p>
            <a:r>
              <a:rPr lang="he-IL" dirty="0"/>
              <a:t>לא ניתן לגשת לזיכרון עם רגיסטר </a:t>
            </a:r>
            <a:r>
              <a:rPr lang="en-US" dirty="0"/>
              <a:t>AX</a:t>
            </a:r>
            <a:endParaRPr lang="he-IL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F5B14B-4AFD-4685-95ED-F41B99BC82E5}"/>
              </a:ext>
            </a:extLst>
          </p:cNvPr>
          <p:cNvSpPr txBox="1"/>
          <p:nvPr/>
        </p:nvSpPr>
        <p:spPr>
          <a:xfrm>
            <a:off x="-5649575" y="6492632"/>
            <a:ext cx="91597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he-IL" sz="1200" dirty="0"/>
              <a:t>(*) מתוך ספר אסמבלי של המרכז לחינוך סייבר</a:t>
            </a:r>
          </a:p>
        </p:txBody>
      </p:sp>
    </p:spTree>
    <p:extLst>
      <p:ext uri="{BB962C8B-B14F-4D97-AF65-F5344CB8AC3E}">
        <p14:creationId xmlns:p14="http://schemas.microsoft.com/office/powerpoint/2010/main" val="3974749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3922847" y="2557941"/>
            <a:ext cx="4346307" cy="9436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>
                <a:solidFill>
                  <a:srgbClr val="0070C0"/>
                </a:solidFill>
              </a:rPr>
              <a:t>חוקי או לא חוקי?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343400" y="4572001"/>
            <a:ext cx="3048000" cy="83099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he-IL" sz="4800" b="1" dirty="0">
                <a:solidFill>
                  <a:srgbClr val="00B050"/>
                </a:solidFill>
              </a:rPr>
              <a:t>חוקי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BB0397-4BD3-4945-B6DA-80D38DC11379}"/>
              </a:ext>
            </a:extLst>
          </p:cNvPr>
          <p:cNvSpPr txBox="1"/>
          <p:nvPr/>
        </p:nvSpPr>
        <p:spPr>
          <a:xfrm>
            <a:off x="-5649575" y="6492632"/>
            <a:ext cx="91597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he-IL" sz="1200" dirty="0"/>
              <a:t>(*) מתוך ספר אסמבלי של המרכז לחינוך סייבר</a:t>
            </a:r>
          </a:p>
        </p:txBody>
      </p:sp>
    </p:spTree>
    <p:extLst>
      <p:ext uri="{BB962C8B-B14F-4D97-AF65-F5344CB8AC3E}">
        <p14:creationId xmlns:p14="http://schemas.microsoft.com/office/powerpoint/2010/main" val="3723557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3851362" y="2553175"/>
            <a:ext cx="4489277" cy="95313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>
                <a:solidFill>
                  <a:srgbClr val="0070C0"/>
                </a:solidFill>
              </a:rPr>
              <a:t>חוקי או לא חוקי?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343400" y="3689132"/>
            <a:ext cx="3048000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he-IL" sz="3600" b="1" dirty="0">
                <a:solidFill>
                  <a:srgbClr val="FF0000"/>
                </a:solidFill>
              </a:rPr>
              <a:t>לא חוקי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48531" y="4734401"/>
            <a:ext cx="8153400" cy="120032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1"/>
            <a:r>
              <a:rPr lang="he-IL" sz="3600" b="1" dirty="0">
                <a:solidFill>
                  <a:srgbClr val="FF0000"/>
                </a:solidFill>
              </a:rPr>
              <a:t>לא ניתן להעביר ישירות </a:t>
            </a:r>
            <a:br>
              <a:rPr lang="en-US" sz="3600" b="1" dirty="0">
                <a:solidFill>
                  <a:srgbClr val="FF0000"/>
                </a:solidFill>
              </a:rPr>
            </a:br>
            <a:r>
              <a:rPr lang="he-IL" sz="3600" b="1" dirty="0">
                <a:solidFill>
                  <a:srgbClr val="FF0000"/>
                </a:solidFill>
              </a:rPr>
              <a:t>מזיכרון לזיכרון</a:t>
            </a:r>
            <a:endParaRPr lang="he-IL" sz="4000" b="1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7B9D7F-76AB-4223-A310-83AA3EEFE78A}"/>
              </a:ext>
            </a:extLst>
          </p:cNvPr>
          <p:cNvSpPr txBox="1"/>
          <p:nvPr/>
        </p:nvSpPr>
        <p:spPr>
          <a:xfrm>
            <a:off x="-5649575" y="6492632"/>
            <a:ext cx="91597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he-IL" sz="1200" dirty="0"/>
              <a:t>(*) מתוך ספר אסמבלי של המרכז לחינוך סייבר</a:t>
            </a:r>
          </a:p>
        </p:txBody>
      </p:sp>
    </p:spTree>
    <p:extLst>
      <p:ext uri="{BB962C8B-B14F-4D97-AF65-F5344CB8AC3E}">
        <p14:creationId xmlns:p14="http://schemas.microsoft.com/office/powerpoint/2010/main" val="921630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008629" y="2615129"/>
            <a:ext cx="4174742" cy="82923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>
                <a:solidFill>
                  <a:srgbClr val="0070C0"/>
                </a:solidFill>
              </a:rPr>
              <a:t>חוקי או לא חוקי?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343400" y="4572001"/>
            <a:ext cx="3048000" cy="83099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he-IL" sz="4800" b="1" dirty="0">
                <a:solidFill>
                  <a:srgbClr val="00B050"/>
                </a:solidFill>
              </a:rPr>
              <a:t>חוקי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2EF5EF-D011-4E6B-AA04-FD57BFACCB54}"/>
              </a:ext>
            </a:extLst>
          </p:cNvPr>
          <p:cNvSpPr txBox="1"/>
          <p:nvPr/>
        </p:nvSpPr>
        <p:spPr>
          <a:xfrm>
            <a:off x="-5649575" y="6492632"/>
            <a:ext cx="91597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he-IL" sz="1200" dirty="0"/>
              <a:t>(*) מתוך ספר אסמבלי של המרכז לחינוך סייבר</a:t>
            </a:r>
          </a:p>
        </p:txBody>
      </p:sp>
    </p:spTree>
    <p:extLst>
      <p:ext uri="{BB962C8B-B14F-4D97-AF65-F5344CB8AC3E}">
        <p14:creationId xmlns:p14="http://schemas.microsoft.com/office/powerpoint/2010/main" val="2766416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3970504" y="2586535"/>
            <a:ext cx="4250993" cy="88641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>
                <a:solidFill>
                  <a:srgbClr val="0070C0"/>
                </a:solidFill>
              </a:rPr>
              <a:t>חוקי או לא חוקי?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343400" y="4572001"/>
            <a:ext cx="3048000" cy="83099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he-IL" sz="4800" b="1" dirty="0">
                <a:solidFill>
                  <a:srgbClr val="00B050"/>
                </a:solidFill>
              </a:rPr>
              <a:t>חוקי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E57164-9533-4159-A256-C3A2C07B02FF}"/>
              </a:ext>
            </a:extLst>
          </p:cNvPr>
          <p:cNvSpPr txBox="1"/>
          <p:nvPr/>
        </p:nvSpPr>
        <p:spPr>
          <a:xfrm>
            <a:off x="-5649575" y="6492632"/>
            <a:ext cx="91597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he-IL" sz="1200" dirty="0"/>
              <a:t>(*) מתוך ספר אסמבלי של המרכז לחינוך סייבר</a:t>
            </a:r>
          </a:p>
        </p:txBody>
      </p:sp>
    </p:spTree>
    <p:extLst>
      <p:ext uri="{BB962C8B-B14F-4D97-AF65-F5344CB8AC3E}">
        <p14:creationId xmlns:p14="http://schemas.microsoft.com/office/powerpoint/2010/main" val="1162718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003864" y="2519815"/>
            <a:ext cx="4184273" cy="101985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>
                <a:solidFill>
                  <a:srgbClr val="0070C0"/>
                </a:solidFill>
              </a:rPr>
              <a:t>חוקי או לא חוקי?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335517" y="3605583"/>
            <a:ext cx="3048000" cy="707886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he-IL" sz="4000" b="1" dirty="0">
                <a:solidFill>
                  <a:srgbClr val="FF0000"/>
                </a:solidFill>
              </a:rPr>
              <a:t>לא חוקי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05000" y="4610215"/>
            <a:ext cx="8153400" cy="120032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1"/>
            <a:r>
              <a:rPr lang="he-IL" sz="3600" b="1" dirty="0">
                <a:solidFill>
                  <a:srgbClr val="FF0000"/>
                </a:solidFill>
              </a:rPr>
              <a:t>לא ניתן להשתמש ב- </a:t>
            </a:r>
            <a:r>
              <a:rPr lang="en-US" sz="3600" b="1" dirty="0">
                <a:solidFill>
                  <a:srgbClr val="FF0000"/>
                </a:solidFill>
              </a:rPr>
              <a:t>cx </a:t>
            </a:r>
            <a:r>
              <a:rPr lang="he-IL" sz="3600" b="1" dirty="0">
                <a:solidFill>
                  <a:srgbClr val="FF0000"/>
                </a:solidFill>
              </a:rPr>
              <a:t> </a:t>
            </a:r>
            <a:br>
              <a:rPr lang="en-US" sz="3600" b="1" dirty="0">
                <a:solidFill>
                  <a:srgbClr val="FF0000"/>
                </a:solidFill>
              </a:rPr>
            </a:br>
            <a:r>
              <a:rPr lang="he-IL" sz="3600" b="1" dirty="0">
                <a:solidFill>
                  <a:srgbClr val="FF0000"/>
                </a:solidFill>
              </a:rPr>
              <a:t>לגישה לזיכרון</a:t>
            </a:r>
            <a:endParaRPr lang="he-IL" sz="4000" b="1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FEA24A-A168-4918-840A-C5C958318B0A}"/>
              </a:ext>
            </a:extLst>
          </p:cNvPr>
          <p:cNvSpPr txBox="1"/>
          <p:nvPr/>
        </p:nvSpPr>
        <p:spPr>
          <a:xfrm>
            <a:off x="-5649575" y="6492632"/>
            <a:ext cx="91597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he-IL" sz="1200" dirty="0"/>
              <a:t>(*) מתוך ספר אסמבלי של המרכז לחינוך סייבר</a:t>
            </a:r>
          </a:p>
        </p:txBody>
      </p:sp>
    </p:spTree>
    <p:extLst>
      <p:ext uri="{BB962C8B-B14F-4D97-AF65-F5344CB8AC3E}">
        <p14:creationId xmlns:p14="http://schemas.microsoft.com/office/powerpoint/2010/main" val="2637900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3937144" y="2658020"/>
            <a:ext cx="4317713" cy="74344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>
                <a:solidFill>
                  <a:srgbClr val="0070C0"/>
                </a:solidFill>
              </a:rPr>
              <a:t>חוקי או לא חוקי?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343400" y="4572001"/>
            <a:ext cx="3048000" cy="83099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he-IL" sz="4800" b="1" dirty="0">
                <a:solidFill>
                  <a:srgbClr val="00B050"/>
                </a:solidFill>
              </a:rPr>
              <a:t>חוקי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81984C-611E-49EB-A004-F6EF221F1506}"/>
              </a:ext>
            </a:extLst>
          </p:cNvPr>
          <p:cNvSpPr txBox="1"/>
          <p:nvPr/>
        </p:nvSpPr>
        <p:spPr>
          <a:xfrm>
            <a:off x="-5649575" y="6492632"/>
            <a:ext cx="91597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he-IL" sz="1200" dirty="0"/>
              <a:t>(*) מתוך ספר אסמבלי של המרכז לחינוך סייבר</a:t>
            </a:r>
          </a:p>
        </p:txBody>
      </p:sp>
    </p:spTree>
    <p:extLst>
      <p:ext uri="{BB962C8B-B14F-4D97-AF65-F5344CB8AC3E}">
        <p14:creationId xmlns:p14="http://schemas.microsoft.com/office/powerpoint/2010/main" val="1697004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3722688" y="2634192"/>
            <a:ext cx="4746624" cy="79110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>
                <a:solidFill>
                  <a:srgbClr val="0070C0"/>
                </a:solidFill>
              </a:rPr>
              <a:t>חוקי או לא חוקי?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457700" y="3548395"/>
            <a:ext cx="3048000" cy="707886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he-IL" sz="4000" b="1" dirty="0">
                <a:solidFill>
                  <a:srgbClr val="FF0000"/>
                </a:solidFill>
              </a:rPr>
              <a:t>לא חוקי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04999" y="4394636"/>
            <a:ext cx="8374117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1"/>
            <a:r>
              <a:rPr lang="he-IL" sz="3600" b="1" dirty="0">
                <a:solidFill>
                  <a:srgbClr val="FF0000"/>
                </a:solidFill>
              </a:rPr>
              <a:t>לא ניתן להוסיף את </a:t>
            </a:r>
            <a:r>
              <a:rPr lang="en-US" sz="3600" b="1" dirty="0">
                <a:solidFill>
                  <a:srgbClr val="FF0000"/>
                </a:solidFill>
              </a:rPr>
              <a:t>dx</a:t>
            </a:r>
            <a:r>
              <a:rPr lang="he-IL" sz="3600" b="1" dirty="0">
                <a:solidFill>
                  <a:srgbClr val="FF0000"/>
                </a:solidFill>
              </a:rPr>
              <a:t> כהיסט יחסית ל - </a:t>
            </a:r>
            <a:r>
              <a:rPr lang="en-US" sz="3600" b="1" dirty="0" err="1">
                <a:solidFill>
                  <a:srgbClr val="FF0000"/>
                </a:solidFill>
              </a:rPr>
              <a:t>bx</a:t>
            </a:r>
            <a:endParaRPr lang="he-IL" sz="4000" b="1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D1DBCB-8E8E-45F2-944D-87E6AFD61386}"/>
              </a:ext>
            </a:extLst>
          </p:cNvPr>
          <p:cNvSpPr txBox="1"/>
          <p:nvPr/>
        </p:nvSpPr>
        <p:spPr>
          <a:xfrm>
            <a:off x="-5649575" y="6492632"/>
            <a:ext cx="91597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he-IL" sz="1200" dirty="0"/>
              <a:t>(*) מתוך ספר אסמבלי של המרכז לחינוך סייבר</a:t>
            </a:r>
          </a:p>
        </p:txBody>
      </p:sp>
    </p:spTree>
    <p:extLst>
      <p:ext uri="{BB962C8B-B14F-4D97-AF65-F5344CB8AC3E}">
        <p14:creationId xmlns:p14="http://schemas.microsoft.com/office/powerpoint/2010/main" val="1779702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3994332" y="2667552"/>
            <a:ext cx="4203336" cy="7243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>
                <a:solidFill>
                  <a:srgbClr val="0070C0"/>
                </a:solidFill>
              </a:rPr>
              <a:t>חוקי או לא חוקי?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343400" y="4572001"/>
            <a:ext cx="3048000" cy="83099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he-IL" sz="4800" b="1" dirty="0">
                <a:solidFill>
                  <a:srgbClr val="00B050"/>
                </a:solidFill>
              </a:rPr>
              <a:t>חוקי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14AFE5-8D22-4411-916E-2BE071A44A8B}"/>
              </a:ext>
            </a:extLst>
          </p:cNvPr>
          <p:cNvSpPr txBox="1"/>
          <p:nvPr/>
        </p:nvSpPr>
        <p:spPr>
          <a:xfrm>
            <a:off x="-5649575" y="6492632"/>
            <a:ext cx="91597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he-IL" sz="1200" dirty="0"/>
              <a:t>(*) מתוך ספר אסמבלי של המרכז לחינוך סייבר</a:t>
            </a:r>
          </a:p>
        </p:txBody>
      </p:sp>
    </p:spTree>
    <p:extLst>
      <p:ext uri="{BB962C8B-B14F-4D97-AF65-F5344CB8AC3E}">
        <p14:creationId xmlns:p14="http://schemas.microsoft.com/office/powerpoint/2010/main" val="2840313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3808470" y="2615129"/>
            <a:ext cx="4575060" cy="82923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>
                <a:solidFill>
                  <a:srgbClr val="0070C0"/>
                </a:solidFill>
              </a:rPr>
              <a:t>חוקי או לא חוקי?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343400" y="3623102"/>
            <a:ext cx="3048000" cy="707886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he-IL" sz="4000" b="1" dirty="0">
                <a:solidFill>
                  <a:srgbClr val="FF0000"/>
                </a:solidFill>
              </a:rPr>
              <a:t>לא חוקי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05000" y="4681849"/>
            <a:ext cx="8153400" cy="64633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1"/>
            <a:r>
              <a:rPr lang="he-IL" sz="3600" b="1" dirty="0">
                <a:solidFill>
                  <a:srgbClr val="FF0000"/>
                </a:solidFill>
              </a:rPr>
              <a:t>לא ניתן להוסיף ביחד את </a:t>
            </a:r>
            <a:r>
              <a:rPr lang="en-US" sz="3600" b="1" dirty="0" err="1">
                <a:solidFill>
                  <a:srgbClr val="FF0000"/>
                </a:solidFill>
              </a:rPr>
              <a:t>si</a:t>
            </a:r>
            <a:r>
              <a:rPr lang="he-IL" sz="3600" b="1" dirty="0">
                <a:solidFill>
                  <a:srgbClr val="FF0000"/>
                </a:solidFill>
              </a:rPr>
              <a:t> ו-</a:t>
            </a:r>
            <a:r>
              <a:rPr lang="en-US" sz="3600" b="1" dirty="0">
                <a:solidFill>
                  <a:srgbClr val="FF0000"/>
                </a:solidFill>
              </a:rPr>
              <a:t>di</a:t>
            </a:r>
            <a:endParaRPr lang="he-IL" sz="4000" b="1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E52A41-B664-4834-8532-A93F42071E3F}"/>
              </a:ext>
            </a:extLst>
          </p:cNvPr>
          <p:cNvSpPr txBox="1"/>
          <p:nvPr/>
        </p:nvSpPr>
        <p:spPr>
          <a:xfrm>
            <a:off x="-5649575" y="6492632"/>
            <a:ext cx="91597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he-IL" sz="1200" dirty="0"/>
              <a:t>(*) מתוך ספר אסמבלי של המרכז לחינוך סייבר</a:t>
            </a:r>
          </a:p>
        </p:txBody>
      </p:sp>
    </p:spTree>
    <p:extLst>
      <p:ext uri="{BB962C8B-B14F-4D97-AF65-F5344CB8AC3E}">
        <p14:creationId xmlns:p14="http://schemas.microsoft.com/office/powerpoint/2010/main" val="3752071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32E1400-CF09-449B-B535-F59AC23801C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he-IL" dirty="0"/>
              <a:t>קחו את כל 12 הפקודות שהופיעו ב-12 השקפים האחרונים</a:t>
            </a:r>
          </a:p>
          <a:p>
            <a:r>
              <a:rPr lang="he-IL" dirty="0"/>
              <a:t>העתיקו אותם לתוך תוכנית אסמבלי (מבוססת על </a:t>
            </a:r>
            <a:r>
              <a:rPr lang="en-US" dirty="0"/>
              <a:t>base</a:t>
            </a:r>
            <a:r>
              <a:rPr lang="he-IL" dirty="0"/>
              <a:t>)</a:t>
            </a:r>
          </a:p>
          <a:p>
            <a:r>
              <a:rPr lang="he-IL" dirty="0"/>
              <a:t>הפעילו </a:t>
            </a:r>
            <a:r>
              <a:rPr lang="en-US" dirty="0" err="1"/>
              <a:t>tasm</a:t>
            </a:r>
            <a:endParaRPr lang="en-US" dirty="0"/>
          </a:p>
          <a:p>
            <a:r>
              <a:rPr lang="he-IL" dirty="0"/>
              <a:t>ראו את כל השגיאות שמופיעות (כל שגיאה מסומנת עם מספר השורה שלה)</a:t>
            </a:r>
          </a:p>
          <a:p>
            <a:r>
              <a:rPr lang="he-IL" dirty="0"/>
              <a:t>תקנו את השגיאות</a:t>
            </a:r>
          </a:p>
          <a:p>
            <a:r>
              <a:rPr lang="he-IL" dirty="0"/>
              <a:t>הריצו את התוכנית ב- </a:t>
            </a:r>
            <a:r>
              <a:rPr lang="en-US" dirty="0"/>
              <a:t>turbo debugger</a:t>
            </a:r>
          </a:p>
          <a:p>
            <a:r>
              <a:rPr lang="he-IL" dirty="0"/>
              <a:t>ראו מה קורה ברגיסטרים ובזיכרון</a:t>
            </a:r>
          </a:p>
          <a:p>
            <a:endParaRPr lang="he-IL" dirty="0"/>
          </a:p>
          <a:p>
            <a:r>
              <a:rPr lang="he-IL" b="1" u="sng" dirty="0"/>
              <a:t>שימו לב:  </a:t>
            </a:r>
          </a:p>
          <a:p>
            <a:pPr lvl="1"/>
            <a:r>
              <a:rPr lang="he-IL" dirty="0"/>
              <a:t>לא ניתן להריץ קוד </a:t>
            </a:r>
            <a:r>
              <a:rPr lang="he-IL" dirty="0" err="1"/>
              <a:t>באסמבלי</a:t>
            </a:r>
            <a:r>
              <a:rPr lang="he-IL" dirty="0"/>
              <a:t> עד שיתוקנו כל השגיאות - </a:t>
            </a:r>
            <a:r>
              <a:rPr lang="en-US" dirty="0"/>
              <a:t>errors</a:t>
            </a:r>
            <a:endParaRPr lang="he-IL" dirty="0"/>
          </a:p>
          <a:p>
            <a:pPr lvl="1"/>
            <a:r>
              <a:rPr lang="he-IL" dirty="0"/>
              <a:t>חשוב מאוד לתקן גם את ההערות - </a:t>
            </a:r>
            <a:r>
              <a:rPr lang="en-US" dirty="0"/>
              <a:t>warnings</a:t>
            </a:r>
            <a:endParaRPr lang="en-IL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4FF70B6-BB49-4379-8B03-B1FFA2AB3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תרגיל</a:t>
            </a:r>
            <a:endParaRPr lang="en-IL" dirty="0"/>
          </a:p>
        </p:txBody>
      </p:sp>
    </p:spTree>
    <p:extLst>
      <p:ext uri="{BB962C8B-B14F-4D97-AF65-F5344CB8AC3E}">
        <p14:creationId xmlns:p14="http://schemas.microsoft.com/office/powerpoint/2010/main" val="19117004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EDD5CB-8F24-43B1-B0D8-DA8800F8037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he-IL" dirty="0"/>
              <a:t>הכרנו את פקודת </a:t>
            </a:r>
            <a:r>
              <a:rPr lang="en-US" dirty="0"/>
              <a:t>mov</a:t>
            </a:r>
          </a:p>
          <a:p>
            <a:r>
              <a:rPr lang="he-IL" dirty="0"/>
              <a:t>ואת כל החוקים לשימוש בה</a:t>
            </a:r>
          </a:p>
          <a:p>
            <a:r>
              <a:rPr lang="he-IL" dirty="0"/>
              <a:t>ראינו  שפקודת </a:t>
            </a:r>
            <a:r>
              <a:rPr lang="en-US" dirty="0"/>
              <a:t>mov</a:t>
            </a:r>
            <a:r>
              <a:rPr lang="he-IL" dirty="0"/>
              <a:t> מאוד חשובה, וחשוב להבין שהפקודות האחרות בשפה כתובות בצורה דומה</a:t>
            </a:r>
            <a:endParaRPr lang="en-IL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F40AA68-C111-4FF6-89FF-E63B1AB8F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 dirty="0"/>
              <a:t>סיכום</a:t>
            </a:r>
            <a:endParaRPr lang="en-IL" dirty="0"/>
          </a:p>
        </p:txBody>
      </p:sp>
    </p:spTree>
    <p:extLst>
      <p:ext uri="{BB962C8B-B14F-4D97-AF65-F5344CB8AC3E}">
        <p14:creationId xmlns:p14="http://schemas.microsoft.com/office/powerpoint/2010/main" val="33871382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תמונה 1">
            <a:extLst>
              <a:ext uri="{FF2B5EF4-FFF2-40B4-BE49-F238E27FC236}">
                <a16:creationId xmlns:a16="http://schemas.microsoft.com/office/drawing/2014/main" id="{423F6F61-4567-462B-A618-70CBC508D8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72" r="34234" b="66411"/>
          <a:stretch/>
        </p:blipFill>
        <p:spPr>
          <a:xfrm>
            <a:off x="4775994" y="0"/>
            <a:ext cx="3241964" cy="1838476"/>
          </a:xfrm>
          <a:prstGeom prst="rect">
            <a:avLst/>
          </a:prstGeom>
        </p:spPr>
      </p:pic>
      <p:sp>
        <p:nvSpPr>
          <p:cNvPr id="4" name="תיבת טקסט 3">
            <a:extLst>
              <a:ext uri="{FF2B5EF4-FFF2-40B4-BE49-F238E27FC236}">
                <a16:creationId xmlns:a16="http://schemas.microsoft.com/office/drawing/2014/main" id="{904EE8F9-32B7-45EB-8FC4-CC451E605118}"/>
              </a:ext>
            </a:extLst>
          </p:cNvPr>
          <p:cNvSpPr txBox="1"/>
          <p:nvPr/>
        </p:nvSpPr>
        <p:spPr>
          <a:xfrm>
            <a:off x="1385454" y="3016112"/>
            <a:ext cx="10436297" cy="181588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marL="895350" algn="just"/>
            <a:r>
              <a:rPr lang="he-IL" sz="2800" dirty="0">
                <a:solidFill>
                  <a:srgbClr val="192A72"/>
                </a:solidFill>
                <a:latin typeface="Varela Round" panose="00000500000000000000" pitchFamily="2" charset="-79"/>
                <a:cs typeface="Varela Round" panose="00000500000000000000" pitchFamily="2" charset="-79"/>
              </a:rPr>
              <a:t>השימוש ביצירות במהלך שידור זה נעשה לפי סעיף 27א לחוק זכות יוצרים, תשס"ח-2007. אם הינך בעל הזכויות באחת היצירות, באפשרותך לבקש מאיתנו לחדול מהשימוש ביצירה, זאת באמצעות פנייה לדוא"ל </a:t>
            </a:r>
            <a:r>
              <a:rPr lang="en-US" sz="2800" dirty="0">
                <a:solidFill>
                  <a:srgbClr val="192A72"/>
                </a:solidFill>
                <a:latin typeface="Varela Round" panose="00000500000000000000" pitchFamily="2" charset="-79"/>
                <a:cs typeface="Varela Round" panose="00000500000000000000" pitchFamily="2" charset="-79"/>
              </a:rPr>
              <a:t>rights@education.gov.il</a:t>
            </a:r>
            <a:endParaRPr lang="he-IL" sz="2800" dirty="0">
              <a:solidFill>
                <a:srgbClr val="192A72"/>
              </a:solidFill>
              <a:latin typeface="Varela Round" panose="00000500000000000000" pitchFamily="2" charset="-79"/>
              <a:cs typeface="Varela Round" panose="00000500000000000000" pitchFamily="2" charset="-79"/>
            </a:endParaRPr>
          </a:p>
        </p:txBody>
      </p:sp>
      <p:sp>
        <p:nvSpPr>
          <p:cNvPr id="5" name="מלבן 4">
            <a:extLst>
              <a:ext uri="{FF2B5EF4-FFF2-40B4-BE49-F238E27FC236}">
                <a16:creationId xmlns:a16="http://schemas.microsoft.com/office/drawing/2014/main" id="{0276247E-F89D-4BE1-B3D6-7FE06BEB5A42}"/>
              </a:ext>
            </a:extLst>
          </p:cNvPr>
          <p:cNvSpPr/>
          <p:nvPr/>
        </p:nvSpPr>
        <p:spPr>
          <a:xfrm>
            <a:off x="795" y="1838476"/>
            <a:ext cx="12190412" cy="7632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he-IL" sz="3200" b="1" dirty="0">
                <a:solidFill>
                  <a:srgbClr val="192A72"/>
                </a:solidFill>
                <a:latin typeface="Varela Round" panose="00000500000000000000" pitchFamily="2" charset="-79"/>
                <a:cs typeface="Varela Round" panose="00000500000000000000" pitchFamily="2" charset="-79"/>
              </a:rPr>
              <a:t>שימוש ביצירות מוגנות בזכויות יוצרים ואיתור בעלי זכויות 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E5ECEB5F-1AF1-455B-9707-912205C838FF}"/>
              </a:ext>
            </a:extLst>
          </p:cNvPr>
          <p:cNvSpPr/>
          <p:nvPr/>
        </p:nvSpPr>
        <p:spPr>
          <a:xfrm>
            <a:off x="12279398" y="302487"/>
            <a:ext cx="2277745" cy="66386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e-IL" dirty="0">
                <a:solidFill>
                  <a:srgbClr val="002060"/>
                </a:solidFill>
              </a:rPr>
              <a:t>שקופית זו היא חובה</a:t>
            </a:r>
            <a:endParaRPr lang="en-US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ערכת נושא Office">
  <a:themeElements>
    <a:clrScheme name="מערכת שידורים">
      <a:dk1>
        <a:srgbClr val="002060"/>
      </a:dk1>
      <a:lt1>
        <a:sysClr val="window" lastClr="FFFFFF"/>
      </a:lt1>
      <a:dk2>
        <a:srgbClr val="44546A"/>
      </a:dk2>
      <a:lt2>
        <a:srgbClr val="E7E6E6"/>
      </a:lt2>
      <a:accent1>
        <a:srgbClr val="92D050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7030A0"/>
      </a:folHlink>
    </a:clrScheme>
    <a:fontScheme name="התאמה אישית 3">
      <a:majorFont>
        <a:latin typeface="Varela Round"/>
        <a:ea typeface=""/>
        <a:cs typeface="Varela Round"/>
      </a:majorFont>
      <a:minorFont>
        <a:latin typeface="Varela Round"/>
        <a:ea typeface=""/>
        <a:cs typeface="Varela Round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ערכת נושא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38798</TotalTime>
  <Words>2363</Words>
  <Application>Microsoft Macintosh PowerPoint</Application>
  <PresentationFormat>Widescreen</PresentationFormat>
  <Paragraphs>345</Paragraphs>
  <Slides>37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Arial</vt:lpstr>
      <vt:lpstr>Calibri</vt:lpstr>
      <vt:lpstr>Varela Round</vt:lpstr>
      <vt:lpstr>ערכת נושא Office</vt:lpstr>
      <vt:lpstr>מערכת שידורים לאומית</vt:lpstr>
      <vt:lpstr>מבוא למבנה המחשב</vt:lpstr>
      <vt:lpstr>מה נלמד היום </vt:lpstr>
      <vt:lpstr>מבנה כללי של הוראה בשפת סף</vt:lpstr>
      <vt:lpstr>מבנה כללי של הוראה בשפת סף</vt:lpstr>
      <vt:lpstr>הפקודה MOV</vt:lpstr>
      <vt:lpstr>דוגמאות</vt:lpstr>
      <vt:lpstr>איך משתמשים בפקודת mov?</vt:lpstr>
      <vt:lpstr>שיטות  מיעון -   Addressing modes</vt:lpstr>
      <vt:lpstr>מיעון ישיר   Direct Addressing mode</vt:lpstr>
      <vt:lpstr>מיעון עקיף בעזרת אוגר -   Register indirect addressing</vt:lpstr>
      <vt:lpstr>חוקים  (תקפים לכל השפה)</vt:lpstr>
      <vt:lpstr>חוקים (תקפים לכל השפה)</vt:lpstr>
      <vt:lpstr>חוקים (תקפים לכל השפה)</vt:lpstr>
      <vt:lpstr>חוקים (תקפים לכל השפה)</vt:lpstr>
      <vt:lpstr>חוקים (תקפים לכל השפה)</vt:lpstr>
      <vt:lpstr>חוקים (תקפים לכל השפה)</vt:lpstr>
      <vt:lpstr>חוקים (תקפים לכל השפה)</vt:lpstr>
      <vt:lpstr>סיכום mov – צירופי אופרנדים אפשריים</vt:lpstr>
      <vt:lpstr> טעויות נפוצות</vt:lpstr>
      <vt:lpstr>סיכום</vt:lpstr>
      <vt:lpstr>מה נלמד היום </vt:lpstr>
      <vt:lpstr>חוקי או לא חוקי?</vt:lpstr>
      <vt:lpstr>חוקי או לא חוקי?</vt:lpstr>
      <vt:lpstr>חוקי או לא חוקי?</vt:lpstr>
      <vt:lpstr>חוקי או לא חוקי?</vt:lpstr>
      <vt:lpstr>חוקי או לא חוקי?</vt:lpstr>
      <vt:lpstr>חוקי או לא חוקי?</vt:lpstr>
      <vt:lpstr>חוקי או לא חוקי?</vt:lpstr>
      <vt:lpstr>חוקי או לא חוקי?</vt:lpstr>
      <vt:lpstr>חוקי או לא חוקי?</vt:lpstr>
      <vt:lpstr>חוקי או לא חוקי?</vt:lpstr>
      <vt:lpstr>חוקי או לא חוקי?</vt:lpstr>
      <vt:lpstr>חוקי או לא חוקי?</vt:lpstr>
      <vt:lpstr>תרגיל</vt:lpstr>
      <vt:lpstr>סיכום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שקופית 1</dc:title>
  <dc:creator>user</dc:creator>
  <cp:lastModifiedBy>Yuval Yadai</cp:lastModifiedBy>
  <cp:revision>323</cp:revision>
  <dcterms:created xsi:type="dcterms:W3CDTF">2020-03-15T19:13:03Z</dcterms:created>
  <dcterms:modified xsi:type="dcterms:W3CDTF">2020-08-19T16:15:57Z</dcterms:modified>
</cp:coreProperties>
</file>