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7" r:id="rId2"/>
    <p:sldId id="262" r:id="rId3"/>
    <p:sldId id="339" r:id="rId4"/>
    <p:sldId id="288" r:id="rId5"/>
    <p:sldId id="347" r:id="rId6"/>
    <p:sldId id="349" r:id="rId7"/>
    <p:sldId id="350" r:id="rId8"/>
    <p:sldId id="360" r:id="rId9"/>
    <p:sldId id="311" r:id="rId10"/>
    <p:sldId id="351" r:id="rId11"/>
    <p:sldId id="353" r:id="rId12"/>
    <p:sldId id="352" r:id="rId13"/>
    <p:sldId id="354" r:id="rId14"/>
    <p:sldId id="312" r:id="rId15"/>
    <p:sldId id="320" r:id="rId16"/>
    <p:sldId id="292" r:id="rId17"/>
    <p:sldId id="303" r:id="rId18"/>
    <p:sldId id="356" r:id="rId19"/>
    <p:sldId id="357" r:id="rId20"/>
    <p:sldId id="358" r:id="rId21"/>
    <p:sldId id="359" r:id="rId22"/>
    <p:sldId id="376" r:id="rId23"/>
    <p:sldId id="365" r:id="rId24"/>
    <p:sldId id="371" r:id="rId25"/>
    <p:sldId id="368" r:id="rId26"/>
    <p:sldId id="372" r:id="rId27"/>
    <p:sldId id="374" r:id="rId28"/>
    <p:sldId id="373" r:id="rId29"/>
    <p:sldId id="375" r:id="rId30"/>
    <p:sldId id="340" r:id="rId31"/>
    <p:sldId id="329" r:id="rId32"/>
    <p:sldId id="379" r:id="rId33"/>
    <p:sldId id="380" r:id="rId34"/>
    <p:sldId id="381" r:id="rId35"/>
    <p:sldId id="336" r:id="rId36"/>
    <p:sldId id="382" r:id="rId37"/>
    <p:sldId id="383" r:id="rId38"/>
    <p:sldId id="377" r:id="rId39"/>
    <p:sldId id="385" r:id="rId40"/>
    <p:sldId id="386" r:id="rId41"/>
    <p:sldId id="393" r:id="rId42"/>
    <p:sldId id="387" r:id="rId43"/>
    <p:sldId id="388" r:id="rId44"/>
    <p:sldId id="390" r:id="rId45"/>
    <p:sldId id="389" r:id="rId46"/>
    <p:sldId id="364" r:id="rId47"/>
    <p:sldId id="391" r:id="rId48"/>
    <p:sldId id="392" r:id="rId49"/>
    <p:sldId id="291" r:id="rId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92D050"/>
    <a:srgbClr val="12B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3955" autoAdjust="0"/>
  </p:normalViewPr>
  <p:slideViewPr>
    <p:cSldViewPr snapToGrid="0" snapToObjects="1">
      <p:cViewPr varScale="1">
        <p:scale>
          <a:sx n="42" d="100"/>
          <a:sy n="42" d="100"/>
        </p:scale>
        <p:origin x="216" y="5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י"ט/טבת/תשפ"ב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48</a:t>
            </a:fld>
            <a:endParaRPr lang="he-IL"/>
          </a:p>
        </p:txBody>
      </p:sp>
    </p:spTree>
    <p:extLst>
      <p:ext uri="{BB962C8B-B14F-4D97-AF65-F5344CB8AC3E}">
        <p14:creationId xmlns:p14="http://schemas.microsoft.com/office/powerpoint/2010/main" val="308878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85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96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21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54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56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25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47</a:t>
            </a:fld>
            <a:endParaRPr lang="he-IL"/>
          </a:p>
        </p:txBody>
      </p:sp>
    </p:spTree>
    <p:extLst>
      <p:ext uri="{BB962C8B-B14F-4D97-AF65-F5344CB8AC3E}">
        <p14:creationId xmlns:p14="http://schemas.microsoft.com/office/powerpoint/2010/main" val="270643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1941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י"ט/טבת/תשפ"ב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6" r:id="rId6"/>
    <p:sldLayoutId id="2147483663" r:id="rId7"/>
    <p:sldLayoutId id="2147483669" r:id="rId8"/>
    <p:sldLayoutId id="2147483671" r:id="rId9"/>
    <p:sldLayoutId id="2147483668" r:id="rId10"/>
    <p:sldLayoutId id="2147483670" r:id="rId11"/>
    <p:sldLayoutId id="2147483672"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ideo" Target="https://www.youtube.com/embed/vDSeEAMxD3o?feature=oembed" TargetMode="External"/><Relationship Id="rId6" Type="http://schemas.openxmlformats.org/officeDocument/2006/relationships/hyperlink" Target="https://www.youtube.com/watch?v=9AvlUb4ObB8"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ideo" Target="https://www.youtube.com/embed/kuSUPQsfHQk?start=155&amp;feature=oembed" TargetMode="External"/><Relationship Id="rId6" Type="http://schemas.openxmlformats.org/officeDocument/2006/relationships/hyperlink" Target="https://www.youtube.com/watch?v=q8E-0uEwMkI&amp;feature=youtu.be&amp;t=153"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5748985"/>
          </a:xfrm>
        </p:spPr>
        <p:txBody>
          <a:bodyPr>
            <a:normAutofit fontScale="62500" lnSpcReduction="20000"/>
          </a:bodyPr>
          <a:lstStyle/>
          <a:p>
            <a:pPr marL="0" indent="0" algn="just">
              <a:buNone/>
            </a:pPr>
            <a:r>
              <a:rPr lang="he-IL" sz="5800" dirty="0"/>
              <a:t>"מחאה היא מבע של אי נחת, ביקורת מחלוקת והתנגדות מצד יחיד או המונים ביחס לאירוע, פעולה, מצב, תופעה, תהליך, יחס, רעיון, ועוד"</a:t>
            </a:r>
          </a:p>
          <a:p>
            <a:pPr marL="0" indent="0">
              <a:buNone/>
            </a:pPr>
            <a:endParaRPr lang="he-IL" sz="5900" b="1" dirty="0"/>
          </a:p>
          <a:p>
            <a:pPr marL="0" indent="0">
              <a:buNone/>
            </a:pPr>
            <a:r>
              <a:rPr lang="he-IL" sz="5100" b="1" dirty="0"/>
              <a:t>דוגמה: </a:t>
            </a:r>
            <a:r>
              <a:rPr lang="he-IL" sz="5100" dirty="0"/>
              <a:t>מחאת העדה האתיופית בגין אפלייתם</a:t>
            </a:r>
            <a:r>
              <a:rPr lang="he-IL" sz="5100" b="1" dirty="0"/>
              <a:t>.</a:t>
            </a:r>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שירת 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10" descr="Fist, Hand, Revolution, Freedom, Power">
            <a:extLst>
              <a:ext uri="{FF2B5EF4-FFF2-40B4-BE49-F238E27FC236}">
                <a16:creationId xmlns:a16="http://schemas.microsoft.com/office/drawing/2014/main" id="{0B64116C-FD31-423C-8F0F-CBB28C1D9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40" y="4093349"/>
            <a:ext cx="1022350" cy="203993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7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5673571"/>
          </a:xfrm>
        </p:spPr>
        <p:txBody>
          <a:bodyPr>
            <a:normAutofit fontScale="70000" lnSpcReduction="20000"/>
          </a:bodyPr>
          <a:lstStyle/>
          <a:p>
            <a:r>
              <a:rPr lang="he-IL" sz="5100" dirty="0"/>
              <a:t>שאיפה לשכנוע, תיקון העוול</a:t>
            </a:r>
          </a:p>
          <a:p>
            <a:r>
              <a:rPr lang="he-IL" sz="5100" dirty="0"/>
              <a:t>הבעה דרך: הפגנה, שילוט, מיצג, מאמרים, יצירה.</a:t>
            </a:r>
          </a:p>
          <a:p>
            <a:r>
              <a:rPr lang="he-IL" sz="5100" dirty="0"/>
              <a:t>מחאה נקודתית או לאורך זמן.</a:t>
            </a:r>
          </a:p>
          <a:p>
            <a:r>
              <a:rPr lang="he-IL" sz="5100" dirty="0"/>
              <a:t>מחאה מתונה או קיצונית.</a:t>
            </a:r>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מאפיינים כלליים של המחאה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14" descr="Manifestation, Protest, Poster">
            <a:extLst>
              <a:ext uri="{FF2B5EF4-FFF2-40B4-BE49-F238E27FC236}">
                <a16:creationId xmlns:a16="http://schemas.microsoft.com/office/drawing/2014/main" id="{7092AE93-618D-466C-86AF-06B1D6CC3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422" y="3734578"/>
            <a:ext cx="4298008" cy="276561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1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2548" y="1519081"/>
            <a:ext cx="11695863" cy="5673571"/>
          </a:xfrm>
        </p:spPr>
        <p:txBody>
          <a:bodyPr>
            <a:normAutofit fontScale="55000" lnSpcReduction="20000"/>
          </a:bodyPr>
          <a:lstStyle/>
          <a:p>
            <a:pPr marL="0" indent="0">
              <a:buNone/>
            </a:pPr>
            <a:r>
              <a:rPr lang="he-IL" sz="5800" dirty="0"/>
              <a:t>שירת המחאה היא מחאה מילולית שיכולה לבוא לידי ביטוי:</a:t>
            </a:r>
          </a:p>
          <a:p>
            <a:r>
              <a:rPr lang="he-IL" sz="5800" dirty="0"/>
              <a:t> בכתב או בעל פה</a:t>
            </a:r>
          </a:p>
          <a:p>
            <a:r>
              <a:rPr lang="he-IL" sz="5800" dirty="0"/>
              <a:t> באופן סמוי או גלוי</a:t>
            </a:r>
          </a:p>
          <a:p>
            <a:r>
              <a:rPr lang="he-IL" sz="5800" dirty="0"/>
              <a:t> באופן מאופק או מתפרץ</a:t>
            </a:r>
          </a:p>
          <a:p>
            <a:r>
              <a:rPr lang="he-IL" sz="5800" dirty="0"/>
              <a:t> באופן שקט או משתלח.</a:t>
            </a:r>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שירת המחאה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8" descr="Demonstration, Show Me, Demonstrate">
            <a:extLst>
              <a:ext uri="{FF2B5EF4-FFF2-40B4-BE49-F238E27FC236}">
                <a16:creationId xmlns:a16="http://schemas.microsoft.com/office/drawing/2014/main" id="{B6E3F55B-359E-484E-8089-2262E7D7C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53" y="2870317"/>
            <a:ext cx="4951139" cy="289080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4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6286313"/>
          </a:xfrm>
        </p:spPr>
        <p:txBody>
          <a:bodyPr>
            <a:normAutofit fontScale="55000" lnSpcReduction="20000"/>
          </a:bodyPr>
          <a:lstStyle/>
          <a:p>
            <a:pPr marL="0" indent="0">
              <a:buNone/>
            </a:pPr>
            <a:r>
              <a:rPr lang="he-IL" sz="5900" dirty="0"/>
              <a:t>תכני שירת המחאה יכולים להיות מבוססים על:</a:t>
            </a:r>
          </a:p>
          <a:p>
            <a:r>
              <a:rPr lang="he-IL" sz="5900" dirty="0"/>
              <a:t>תיאור ריאליסטי של המציאות</a:t>
            </a:r>
          </a:p>
          <a:p>
            <a:r>
              <a:rPr lang="he-IL" sz="5900" dirty="0"/>
              <a:t>תיאור מוגזם, לעגני ואירוני של המציאות</a:t>
            </a:r>
          </a:p>
          <a:p>
            <a:r>
              <a:rPr lang="he-IL" sz="5900" dirty="0"/>
              <a:t>קריאה סמויה לשינוי המציאות</a:t>
            </a:r>
          </a:p>
          <a:p>
            <a:r>
              <a:rPr lang="he-IL" sz="5900" dirty="0"/>
              <a:t>קריאות גלויות לשינוי המציאות</a:t>
            </a:r>
          </a:p>
          <a:p>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שירת מחאה</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12" descr="Protest, Strike, Rally, Duck, Yellow">
            <a:extLst>
              <a:ext uri="{FF2B5EF4-FFF2-40B4-BE49-F238E27FC236}">
                <a16:creationId xmlns:a16="http://schemas.microsoft.com/office/drawing/2014/main" id="{ABA1E307-35AF-4E71-988F-BCAD4DB5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15" y="2532179"/>
            <a:ext cx="3475019" cy="309667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3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2.ב.המחאה בשיר י"א</a:t>
            </a:r>
            <a:r>
              <a:rPr lang="he-IL" sz="4400" dirty="0">
                <a:solidFill>
                  <a:srgbClr val="192A72"/>
                </a:solidFill>
              </a:rPr>
              <a:t>2</a:t>
            </a: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מה השיר "אומר"? למה הוא "מתכוון"?</a:t>
            </a:r>
          </a:p>
        </p:txBody>
      </p:sp>
    </p:spTree>
    <p:extLst>
      <p:ext uri="{BB962C8B-B14F-4D97-AF65-F5344CB8AC3E}">
        <p14:creationId xmlns:p14="http://schemas.microsoft.com/office/powerpoint/2010/main" val="54377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391" y="767504"/>
            <a:ext cx="12192000" cy="5422393"/>
          </a:xfrm>
        </p:spPr>
        <p:txBody>
          <a:bodyPr>
            <a:normAutofit/>
          </a:bodyPr>
          <a:lstStyle/>
          <a:p>
            <a:pPr marL="0" indent="0">
              <a:buNone/>
            </a:pPr>
            <a:endParaRPr lang="he-IL" sz="3600" b="1" dirty="0"/>
          </a:p>
          <a:p>
            <a:pPr marL="0" indent="0">
              <a:buNone/>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המחאה בשיר י"א</a:t>
            </a:r>
            <a:r>
              <a:rPr lang="he-IL" sz="3200" dirty="0">
                <a:solidFill>
                  <a:srgbClr val="12B4BC"/>
                </a:solidFill>
              </a:rPr>
              <a:t>2</a:t>
            </a:r>
            <a:endParaRPr lang="en-IL" dirty="0">
              <a:solidFill>
                <a:srgbClr val="12B4BC"/>
              </a:solidFill>
            </a:endParaRPr>
          </a:p>
        </p:txBody>
      </p:sp>
      <p:sp>
        <p:nvSpPr>
          <p:cNvPr id="4" name="תרשים זרימה: מסיים 6">
            <a:extLst>
              <a:ext uri="{FF2B5EF4-FFF2-40B4-BE49-F238E27FC236}">
                <a16:creationId xmlns:a16="http://schemas.microsoft.com/office/drawing/2014/main" id="{3F18139F-1D97-4AFA-95DC-39949D0BFD04}"/>
              </a:ext>
            </a:extLst>
          </p:cNvPr>
          <p:cNvSpPr/>
          <p:nvPr/>
        </p:nvSpPr>
        <p:spPr>
          <a:xfrm>
            <a:off x="99390" y="1895854"/>
            <a:ext cx="12092610" cy="331696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a:t>נחזור למאפייני המחאה המילולית, ונבדוק אילו מהם מתאימים לשיר י"א-2</a:t>
            </a:r>
          </a:p>
        </p:txBody>
      </p:sp>
    </p:spTree>
    <p:extLst>
      <p:ext uri="{BB962C8B-B14F-4D97-AF65-F5344CB8AC3E}">
        <p14:creationId xmlns:p14="http://schemas.microsoft.com/office/powerpoint/2010/main" val="383450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p:txBody>
          <a:bodyPr/>
          <a:lstStyle/>
          <a:p>
            <a:r>
              <a:rPr lang="he-IL" dirty="0"/>
              <a:t>טונה / י"א </a:t>
            </a:r>
            <a:r>
              <a:rPr lang="he-IL" sz="1800" dirty="0"/>
              <a:t>2</a:t>
            </a:r>
            <a:r>
              <a:rPr lang="he-IL" dirty="0"/>
              <a:t> , כולל מילים</a:t>
            </a:r>
          </a:p>
        </p:txBody>
      </p:sp>
      <p:pic>
        <p:nvPicPr>
          <p:cNvPr id="4" name="Online Media 3" title="ￗﾘￗﾕￗﾠￗﾔ - ￗﾙ&quot;ￗﾐ 2 ￗﾞￗﾙￗﾜￗﾙￗﾝ // Tuna - Yud Alef 2 lyrics">
            <a:hlinkClick r:id="" action="ppaction://media"/>
            <a:extLst>
              <a:ext uri="{FF2B5EF4-FFF2-40B4-BE49-F238E27FC236}">
                <a16:creationId xmlns:a16="http://schemas.microsoft.com/office/drawing/2014/main" id="{EA3BFCC3-44DD-467D-A052-4F9947039F93}"/>
              </a:ext>
            </a:extLst>
          </p:cNvPr>
          <p:cNvPicPr>
            <a:picLocks noGrp="1" noRot="1" noChangeAspect="1"/>
          </p:cNvPicPr>
          <p:nvPr>
            <p:ph type="media" sz="quarter" idx="10"/>
            <a:videoFile r:link="rId1"/>
          </p:nvPr>
        </p:nvPicPr>
        <p:blipFill>
          <a:blip r:embed="rId3"/>
          <a:stretch>
            <a:fillRect/>
          </a:stretch>
        </p:blipFill>
        <p:spPr>
          <a:xfrm>
            <a:off x="1431532" y="639763"/>
            <a:ext cx="9328936" cy="5247441"/>
          </a:xfrm>
          <a:prstGeom prst="rect">
            <a:avLst/>
          </a:prstGeom>
        </p:spPr>
      </p:pic>
      <p:pic>
        <p:nvPicPr>
          <p:cNvPr id="5" name="גרפיקה 4" descr="סימון מוסיקלי">
            <a:extLst>
              <a:ext uri="{FF2B5EF4-FFF2-40B4-BE49-F238E27FC236}">
                <a16:creationId xmlns:a16="http://schemas.microsoft.com/office/drawing/2014/main" id="{48BFA75B-81EC-4CE3-B2DD-D11DE4B01E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5990" y="5235498"/>
            <a:ext cx="914400" cy="914400"/>
          </a:xfrm>
          <a:prstGeom prst="rect">
            <a:avLst/>
          </a:prstGeom>
        </p:spPr>
      </p:pic>
      <p:sp>
        <p:nvSpPr>
          <p:cNvPr id="6" name="תיבת טקסט 5">
            <a:extLst>
              <a:ext uri="{FF2B5EF4-FFF2-40B4-BE49-F238E27FC236}">
                <a16:creationId xmlns:a16="http://schemas.microsoft.com/office/drawing/2014/main" id="{C1493B4E-FF91-42CD-B7B6-B6DD27DB2986}"/>
              </a:ext>
            </a:extLst>
          </p:cNvPr>
          <p:cNvSpPr txBox="1"/>
          <p:nvPr/>
        </p:nvSpPr>
        <p:spPr>
          <a:xfrm>
            <a:off x="11035990" y="4806176"/>
            <a:ext cx="914400" cy="646331"/>
          </a:xfrm>
          <a:prstGeom prst="rect">
            <a:avLst/>
          </a:prstGeom>
          <a:noFill/>
        </p:spPr>
        <p:txBody>
          <a:bodyPr wrap="square" rtlCol="0">
            <a:spAutoFit/>
          </a:bodyPr>
          <a:lstStyle/>
          <a:p>
            <a:pPr algn="ctr"/>
            <a:r>
              <a:rPr lang="he-IL" dirty="0">
                <a:hlinkClick r:id="rId6"/>
              </a:rPr>
              <a:t>קישור לשיר</a:t>
            </a:r>
            <a:endParaRPr lang="en-IL" dirty="0"/>
          </a:p>
        </p:txBody>
      </p:sp>
    </p:spTree>
    <p:extLst>
      <p:ext uri="{BB962C8B-B14F-4D97-AF65-F5344CB8AC3E}">
        <p14:creationId xmlns:p14="http://schemas.microsoft.com/office/powerpoint/2010/main" val="22301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5958419" y="386500"/>
            <a:ext cx="6096000" cy="6093976"/>
          </a:xfrm>
          <a:prstGeom prst="rect">
            <a:avLst/>
          </a:prstGeom>
        </p:spPr>
        <p:txBody>
          <a:bodyPr>
            <a:spAutoFit/>
          </a:bodyPr>
          <a:lstStyle/>
          <a:p>
            <a:endParaRPr lang="he-IL" sz="1400" dirty="0">
              <a:solidFill>
                <a:srgbClr val="192A72"/>
              </a:solidFill>
              <a:latin typeface="Arial Unicode MS" pitchFamily="34" charset="-128"/>
              <a:ea typeface="Arial Unicode MS" pitchFamily="34" charset="-128"/>
            </a:endParaRPr>
          </a:p>
          <a:p>
            <a:pPr>
              <a:lnSpc>
                <a:spcPct val="150000"/>
              </a:lnSpc>
            </a:pPr>
            <a:r>
              <a:rPr lang="he-IL" sz="2000" dirty="0">
                <a:solidFill>
                  <a:srgbClr val="192A72"/>
                </a:solidFill>
                <a:latin typeface="Arial Unicode MS" pitchFamily="34" charset="-128"/>
                <a:ea typeface="Arial Unicode MS" pitchFamily="34" charset="-128"/>
              </a:rPr>
              <a:t>מורות קראו לי מעופף</a:t>
            </a:r>
          </a:p>
          <a:p>
            <a:pPr>
              <a:lnSpc>
                <a:spcPct val="150000"/>
              </a:lnSpc>
            </a:pPr>
            <a:r>
              <a:rPr lang="he-IL" sz="2000" dirty="0">
                <a:solidFill>
                  <a:srgbClr val="192A72"/>
                </a:solidFill>
                <a:latin typeface="Arial Unicode MS" pitchFamily="34" charset="-128"/>
                <a:ea typeface="Arial Unicode MS" pitchFamily="34" charset="-128"/>
              </a:rPr>
              <a:t>יושב לי בכיתה ומתופף</a:t>
            </a:r>
          </a:p>
          <a:p>
            <a:pPr>
              <a:lnSpc>
                <a:spcPct val="150000"/>
              </a:lnSpc>
            </a:pPr>
            <a:r>
              <a:rPr lang="he-IL" sz="2000" dirty="0">
                <a:solidFill>
                  <a:srgbClr val="192A72"/>
                </a:solidFill>
                <a:latin typeface="Arial Unicode MS" pitchFamily="34" charset="-128"/>
                <a:ea typeface="Arial Unicode MS" pitchFamily="34" charset="-128"/>
              </a:rPr>
              <a:t>ג׳אנספורט, ראסטות ומשאף</a:t>
            </a:r>
          </a:p>
          <a:p>
            <a:pPr>
              <a:lnSpc>
                <a:spcPct val="150000"/>
              </a:lnSpc>
            </a:pPr>
            <a:r>
              <a:rPr lang="he-IL" sz="2000" dirty="0">
                <a:solidFill>
                  <a:srgbClr val="192A72"/>
                </a:solidFill>
                <a:latin typeface="Arial Unicode MS" pitchFamily="34" charset="-128"/>
                <a:ea typeface="Arial Unicode MS" pitchFamily="34" charset="-128"/>
              </a:rPr>
              <a:t>שם ראש וחורפ, (הארדקור) שהכל ישרף</a:t>
            </a:r>
          </a:p>
          <a:p>
            <a:pPr>
              <a:lnSpc>
                <a:spcPct val="150000"/>
              </a:lnSpc>
            </a:pPr>
            <a:r>
              <a:rPr lang="he-IL" sz="2000" dirty="0">
                <a:solidFill>
                  <a:srgbClr val="192A72"/>
                </a:solidFill>
                <a:latin typeface="Arial Unicode MS" pitchFamily="34" charset="-128"/>
                <a:ea typeface="Arial Unicode MS" pitchFamily="34" charset="-128"/>
              </a:rPr>
              <a:t>זה עוד בוקר בי”א 2, על הכיף כיף</a:t>
            </a:r>
          </a:p>
          <a:p>
            <a:pPr>
              <a:lnSpc>
                <a:spcPct val="150000"/>
              </a:lnSpc>
            </a:pPr>
            <a:r>
              <a:rPr lang="he-IL" sz="2000" dirty="0">
                <a:solidFill>
                  <a:srgbClr val="192A72"/>
                </a:solidFill>
                <a:latin typeface="Arial Unicode MS" pitchFamily="34" charset="-128"/>
                <a:ea typeface="Arial Unicode MS" pitchFamily="34" charset="-128"/>
              </a:rPr>
              <a:t>עייף, בחנו אותי על ״</a:t>
            </a:r>
            <a:r>
              <a:rPr lang="en-US" sz="2000" dirty="0">
                <a:solidFill>
                  <a:srgbClr val="192A72"/>
                </a:solidFill>
                <a:latin typeface="Arial Unicode MS" pitchFamily="34" charset="-128"/>
                <a:ea typeface="Arial Unicode MS" pitchFamily="34" charset="-128"/>
              </a:rPr>
              <a:t>Had, Has, Have"</a:t>
            </a:r>
          </a:p>
          <a:p>
            <a:pPr>
              <a:lnSpc>
                <a:spcPct val="150000"/>
              </a:lnSpc>
            </a:pPr>
            <a:r>
              <a:rPr lang="he-IL" sz="2000" dirty="0">
                <a:solidFill>
                  <a:srgbClr val="192A72"/>
                </a:solidFill>
                <a:latin typeface="Arial Unicode MS" pitchFamily="34" charset="-128"/>
                <a:ea typeface="Arial Unicode MS" pitchFamily="34" charset="-128"/>
              </a:rPr>
              <a:t>כשעמדתי על שלי אמרו לי "שב, שב, שב"</a:t>
            </a:r>
          </a:p>
          <a:p>
            <a:pPr>
              <a:lnSpc>
                <a:spcPct val="150000"/>
              </a:lnSpc>
            </a:pPr>
            <a:r>
              <a:rPr lang="he-IL" sz="2000" dirty="0">
                <a:solidFill>
                  <a:srgbClr val="192A72"/>
                </a:solidFill>
                <a:latin typeface="Arial Unicode MS" pitchFamily="34" charset="-128"/>
                <a:ea typeface="Arial Unicode MS" pitchFamily="34" charset="-128"/>
              </a:rPr>
              <a:t>טקסט, טקסט, אין לב, אין ממה להתלהב</a:t>
            </a:r>
          </a:p>
          <a:p>
            <a:pPr>
              <a:lnSpc>
                <a:spcPct val="150000"/>
              </a:lnSpc>
            </a:pPr>
            <a:r>
              <a:rPr lang="he-IL" sz="2000" dirty="0">
                <a:solidFill>
                  <a:srgbClr val="192A72"/>
                </a:solidFill>
                <a:latin typeface="Arial Unicode MS" pitchFamily="34" charset="-128"/>
                <a:ea typeface="Arial Unicode MS" pitchFamily="34" charset="-128"/>
              </a:rPr>
              <a:t>והראש על הבנות והמחשב</a:t>
            </a:r>
          </a:p>
          <a:p>
            <a:pPr>
              <a:lnSpc>
                <a:spcPct val="150000"/>
              </a:lnSpc>
            </a:pPr>
            <a:r>
              <a:rPr lang="he-IL" sz="2000" dirty="0">
                <a:solidFill>
                  <a:srgbClr val="192A72"/>
                </a:solidFill>
                <a:latin typeface="Arial Unicode MS" pitchFamily="34" charset="-128"/>
                <a:ea typeface="Arial Unicode MS" pitchFamily="34" charset="-128"/>
              </a:rPr>
              <a:t>כשהדלת נטרקת והכיתה משתתקת</a:t>
            </a:r>
          </a:p>
          <a:p>
            <a:pPr>
              <a:lnSpc>
                <a:spcPct val="150000"/>
              </a:lnSpc>
            </a:pPr>
            <a:r>
              <a:rPr lang="he-IL" sz="2000" dirty="0">
                <a:solidFill>
                  <a:srgbClr val="192A72"/>
                </a:solidFill>
                <a:latin typeface="Arial Unicode MS" pitchFamily="34" charset="-128"/>
                <a:ea typeface="Arial Unicode MS" pitchFamily="34" charset="-128"/>
              </a:rPr>
              <a:t>למדנו איך לנתק את המחשבות</a:t>
            </a:r>
          </a:p>
          <a:p>
            <a:pPr>
              <a:lnSpc>
                <a:spcPct val="150000"/>
              </a:lnSpc>
            </a:pPr>
            <a:endParaRPr lang="he-IL" sz="2000" dirty="0">
              <a:solidFill>
                <a:srgbClr val="192A72"/>
              </a:solidFill>
              <a:latin typeface="Arial Unicode MS" pitchFamily="34" charset="-128"/>
              <a:ea typeface="Arial Unicode MS" pitchFamily="34" charset="-128"/>
            </a:endParaRPr>
          </a:p>
          <a:p>
            <a:endParaRPr lang="en-US" sz="14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363416" y="95349"/>
            <a:ext cx="8074879" cy="400050"/>
          </a:xfrm>
        </p:spPr>
        <p:txBody>
          <a:bodyPr/>
          <a:lstStyle/>
          <a:p>
            <a:r>
              <a:rPr lang="he-IL" sz="3200" b="1" dirty="0">
                <a:solidFill>
                  <a:srgbClr val="12B4BC"/>
                </a:solidFill>
              </a:rPr>
              <a:t>י"א-</a:t>
            </a:r>
            <a:r>
              <a:rPr lang="he-IL" b="1" dirty="0">
                <a:solidFill>
                  <a:srgbClr val="12B4BC"/>
                </a:solidFill>
              </a:rPr>
              <a:t>2</a:t>
            </a:r>
            <a:r>
              <a:rPr lang="he-IL" sz="3200" b="1" dirty="0">
                <a:solidFill>
                  <a:srgbClr val="12B4BC"/>
                </a:solidFill>
              </a:rPr>
              <a:t> / טונה וניר דגן</a:t>
            </a:r>
          </a:p>
        </p:txBody>
      </p:sp>
      <p:sp>
        <p:nvSpPr>
          <p:cNvPr id="2" name="TextBox 1">
            <a:extLst>
              <a:ext uri="{FF2B5EF4-FFF2-40B4-BE49-F238E27FC236}">
                <a16:creationId xmlns:a16="http://schemas.microsoft.com/office/drawing/2014/main" id="{F0F7B8D5-CA1C-4934-AFB1-DD1237472A33}"/>
              </a:ext>
            </a:extLst>
          </p:cNvPr>
          <p:cNvSpPr txBox="1"/>
          <p:nvPr/>
        </p:nvSpPr>
        <p:spPr>
          <a:xfrm>
            <a:off x="363416" y="533488"/>
            <a:ext cx="5556617" cy="3739998"/>
          </a:xfrm>
          <a:prstGeom prst="rect">
            <a:avLst/>
          </a:prstGeom>
          <a:noFill/>
        </p:spPr>
        <p:txBody>
          <a:bodyPr wrap="square" rtlCol="0">
            <a:spAutoFit/>
          </a:bodyPr>
          <a:lstStyle/>
          <a:p>
            <a:pPr>
              <a:lnSpc>
                <a:spcPct val="150000"/>
              </a:lnSpc>
            </a:pPr>
            <a:r>
              <a:rPr lang="he-IL" sz="2000" dirty="0">
                <a:solidFill>
                  <a:srgbClr val="192A72"/>
                </a:solidFill>
                <a:latin typeface="Arial Unicode MS" pitchFamily="34" charset="-128"/>
                <a:ea typeface="Arial Unicode MS" pitchFamily="34" charset="-128"/>
              </a:rPr>
              <a:t>ככה שבשקט בשקט נוצרה צלקת, צלקת</a:t>
            </a:r>
          </a:p>
          <a:p>
            <a:pPr>
              <a:lnSpc>
                <a:spcPct val="150000"/>
              </a:lnSpc>
            </a:pPr>
            <a:r>
              <a:rPr lang="he-IL" sz="2000" dirty="0">
                <a:solidFill>
                  <a:srgbClr val="192A72"/>
                </a:solidFill>
                <a:latin typeface="Arial Unicode MS" pitchFamily="34" charset="-128"/>
                <a:ea typeface="Arial Unicode MS" pitchFamily="34" charset="-128"/>
              </a:rPr>
              <a:t>שלרפא אותה לקחו שנים רבות</a:t>
            </a:r>
          </a:p>
          <a:p>
            <a:pPr>
              <a:lnSpc>
                <a:spcPct val="150000"/>
              </a:lnSpc>
            </a:pPr>
            <a:r>
              <a:rPr lang="he-IL" sz="2000" dirty="0">
                <a:solidFill>
                  <a:srgbClr val="192A72"/>
                </a:solidFill>
                <a:latin typeface="Arial Unicode MS" pitchFamily="34" charset="-128"/>
                <a:ea typeface="Arial Unicode MS" pitchFamily="34" charset="-128"/>
              </a:rPr>
              <a:t>יצאתי לחיים ברגליים יחפות</a:t>
            </a:r>
          </a:p>
          <a:p>
            <a:pPr>
              <a:lnSpc>
                <a:spcPct val="150000"/>
              </a:lnSpc>
            </a:pPr>
            <a:r>
              <a:rPr lang="he-IL" sz="2000" dirty="0">
                <a:solidFill>
                  <a:srgbClr val="192A72"/>
                </a:solidFill>
                <a:latin typeface="Arial Unicode MS" pitchFamily="34" charset="-128"/>
                <a:ea typeface="Arial Unicode MS" pitchFamily="34" charset="-128"/>
              </a:rPr>
              <a:t>אני שורף שנים יפות בתוך כיתות שקופות</a:t>
            </a:r>
          </a:p>
          <a:p>
            <a:pPr>
              <a:lnSpc>
                <a:spcPct val="150000"/>
              </a:lnSpc>
            </a:pPr>
            <a:r>
              <a:rPr lang="he-IL" sz="2000" dirty="0">
                <a:solidFill>
                  <a:srgbClr val="192A72"/>
                </a:solidFill>
                <a:latin typeface="Arial Unicode MS" pitchFamily="34" charset="-128"/>
                <a:ea typeface="Arial Unicode MS" pitchFamily="34" charset="-128"/>
              </a:rPr>
              <a:t>אני זוכר את הימים</a:t>
            </a:r>
          </a:p>
          <a:p>
            <a:pPr>
              <a:lnSpc>
                <a:spcPct val="150000"/>
              </a:lnSpc>
            </a:pPr>
            <a:r>
              <a:rPr lang="he-IL" sz="2000" dirty="0">
                <a:solidFill>
                  <a:srgbClr val="192A72"/>
                </a:solidFill>
                <a:latin typeface="Arial Unicode MS" pitchFamily="34" charset="-128"/>
                <a:ea typeface="Arial Unicode MS" pitchFamily="34" charset="-128"/>
              </a:rPr>
              <a:t>אני זוכר המון תקופות טובות</a:t>
            </a:r>
          </a:p>
          <a:p>
            <a:pPr>
              <a:lnSpc>
                <a:spcPct val="150000"/>
              </a:lnSpc>
            </a:pPr>
            <a:r>
              <a:rPr lang="he-IL" sz="2000" dirty="0">
                <a:solidFill>
                  <a:srgbClr val="192A72"/>
                </a:solidFill>
                <a:latin typeface="Arial Unicode MS" pitchFamily="34" charset="-128"/>
                <a:ea typeface="Arial Unicode MS" pitchFamily="34" charset="-128"/>
              </a:rPr>
              <a:t>ובעיקר איך למדנו לכבות</a:t>
            </a:r>
          </a:p>
          <a:p>
            <a:pPr>
              <a:lnSpc>
                <a:spcPct val="150000"/>
              </a:lnSpc>
            </a:pPr>
            <a:r>
              <a:rPr lang="he-IL" sz="2000" dirty="0">
                <a:solidFill>
                  <a:srgbClr val="192A72"/>
                </a:solidFill>
                <a:latin typeface="Arial Unicode MS" pitchFamily="34" charset="-128"/>
                <a:ea typeface="Arial Unicode MS" pitchFamily="34" charset="-128"/>
              </a:rPr>
              <a:t>בובות בובות…</a:t>
            </a:r>
          </a:p>
        </p:txBody>
      </p:sp>
    </p:spTree>
    <p:extLst>
      <p:ext uri="{BB962C8B-B14F-4D97-AF65-F5344CB8AC3E}">
        <p14:creationId xmlns:p14="http://schemas.microsoft.com/office/powerpoint/2010/main" val="252233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5958419" y="386500"/>
            <a:ext cx="6096000" cy="5416868"/>
          </a:xfrm>
          <a:prstGeom prst="rect">
            <a:avLst/>
          </a:prstGeom>
        </p:spPr>
        <p:txBody>
          <a:bodyPr>
            <a:spAutoFit/>
          </a:bodyPr>
          <a:lstStyle/>
          <a:p>
            <a:pPr>
              <a:lnSpc>
                <a:spcPct val="150000"/>
              </a:lnSpc>
            </a:pPr>
            <a:r>
              <a:rPr lang="he-IL" sz="2000" dirty="0">
                <a:solidFill>
                  <a:srgbClr val="192A72"/>
                </a:solidFill>
                <a:latin typeface="Arial Unicode MS" pitchFamily="34" charset="-128"/>
                <a:ea typeface="Arial Unicode MS" pitchFamily="34" charset="-128"/>
              </a:rPr>
              <a:t>״אהלן גברת טונה, הוא בסה״כ בסדר</a:t>
            </a:r>
          </a:p>
          <a:p>
            <a:pPr>
              <a:lnSpc>
                <a:spcPct val="150000"/>
              </a:lnSpc>
            </a:pPr>
            <a:r>
              <a:rPr lang="he-IL" sz="2000" dirty="0">
                <a:solidFill>
                  <a:srgbClr val="192A72"/>
                </a:solidFill>
                <a:latin typeface="Arial Unicode MS" pitchFamily="34" charset="-128"/>
                <a:ea typeface="Arial Unicode MS" pitchFamily="34" charset="-128"/>
              </a:rPr>
              <a:t>ילד גבר, לא מעבר, הוא בסה״כ בסדר</a:t>
            </a:r>
          </a:p>
          <a:p>
            <a:pPr>
              <a:lnSpc>
                <a:spcPct val="150000"/>
              </a:lnSpc>
            </a:pPr>
            <a:r>
              <a:rPr lang="he-IL" sz="2000" dirty="0">
                <a:solidFill>
                  <a:srgbClr val="192A72"/>
                </a:solidFill>
                <a:latin typeface="Arial Unicode MS" pitchFamily="34" charset="-128"/>
                <a:ea typeface="Arial Unicode MS" pitchFamily="34" charset="-128"/>
              </a:rPr>
              <a:t>הממוצע שלו ממוצע, הוא לא כל כך מקשיב</a:t>
            </a:r>
          </a:p>
          <a:p>
            <a:pPr>
              <a:lnSpc>
                <a:spcPct val="150000"/>
              </a:lnSpc>
            </a:pPr>
            <a:r>
              <a:rPr lang="he-IL" sz="2000" dirty="0">
                <a:solidFill>
                  <a:srgbClr val="192A72"/>
                </a:solidFill>
                <a:latin typeface="Arial Unicode MS" pitchFamily="34" charset="-128"/>
                <a:ea typeface="Arial Unicode MS" pitchFamily="34" charset="-128"/>
              </a:rPr>
              <a:t>אם הוא יכול להתעניין יהיה מגניב, אה כן</a:t>
            </a:r>
          </a:p>
          <a:p>
            <a:pPr>
              <a:lnSpc>
                <a:spcPct val="150000"/>
              </a:lnSpc>
            </a:pPr>
            <a:r>
              <a:rPr lang="he-IL" sz="2000" dirty="0">
                <a:solidFill>
                  <a:srgbClr val="192A72"/>
                </a:solidFill>
                <a:latin typeface="Arial Unicode MS" pitchFamily="34" charset="-128"/>
                <a:ea typeface="Arial Unicode MS" pitchFamily="34" charset="-128"/>
              </a:rPr>
              <a:t>הוא מאחר, הוא מדבר, הוא מקשקש, הוא מצייר</a:t>
            </a:r>
          </a:p>
          <a:p>
            <a:pPr>
              <a:lnSpc>
                <a:spcPct val="150000"/>
              </a:lnSpc>
            </a:pPr>
            <a:r>
              <a:rPr lang="he-IL" sz="2000" dirty="0">
                <a:solidFill>
                  <a:srgbClr val="192A72"/>
                </a:solidFill>
                <a:latin typeface="Arial Unicode MS" pitchFamily="34" charset="-128"/>
                <a:ea typeface="Arial Unicode MS" pitchFamily="34" charset="-128"/>
              </a:rPr>
              <a:t>הוא מסרב להתבגר, הוא מסתגר</a:t>
            </a:r>
          </a:p>
          <a:p>
            <a:pPr>
              <a:lnSpc>
                <a:spcPct val="150000"/>
              </a:lnSpc>
            </a:pPr>
            <a:r>
              <a:rPr lang="he-IL" sz="2000" dirty="0">
                <a:solidFill>
                  <a:srgbClr val="192A72"/>
                </a:solidFill>
                <a:latin typeface="Arial Unicode MS" pitchFamily="34" charset="-128"/>
                <a:ea typeface="Arial Unicode MS" pitchFamily="34" charset="-128"/>
              </a:rPr>
              <a:t>הוא יכול להשתפר, הוא יכול להתדרדר</a:t>
            </a:r>
          </a:p>
          <a:p>
            <a:pPr>
              <a:lnSpc>
                <a:spcPct val="150000"/>
              </a:lnSpc>
            </a:pPr>
            <a:r>
              <a:rPr lang="he-IL" sz="2000" dirty="0">
                <a:solidFill>
                  <a:srgbClr val="192A72"/>
                </a:solidFill>
                <a:latin typeface="Arial Unicode MS" pitchFamily="34" charset="-128"/>
                <a:ea typeface="Arial Unicode MS" pitchFamily="34" charset="-128"/>
              </a:rPr>
              <a:t>העיקר שהוא בוחר את הנתיב שהוא בוחר״</a:t>
            </a:r>
          </a:p>
          <a:p>
            <a:pPr>
              <a:lnSpc>
                <a:spcPct val="150000"/>
              </a:lnSpc>
            </a:pPr>
            <a:r>
              <a:rPr lang="he-IL" sz="2000" dirty="0">
                <a:solidFill>
                  <a:srgbClr val="192A72"/>
                </a:solidFill>
                <a:latin typeface="Arial Unicode MS" pitchFamily="34" charset="-128"/>
                <a:ea typeface="Arial Unicode MS" pitchFamily="34" charset="-128"/>
              </a:rPr>
              <a:t>שעות על גבי שעות נפלתי שמה בין הכיסאות</a:t>
            </a:r>
          </a:p>
          <a:p>
            <a:pPr>
              <a:lnSpc>
                <a:spcPct val="150000"/>
              </a:lnSpc>
            </a:pPr>
            <a:r>
              <a:rPr lang="he-IL" sz="2000" dirty="0">
                <a:solidFill>
                  <a:srgbClr val="192A72"/>
                </a:solidFill>
                <a:latin typeface="Arial Unicode MS" pitchFamily="34" charset="-128"/>
                <a:ea typeface="Arial Unicode MS" pitchFamily="34" charset="-128"/>
              </a:rPr>
              <a:t>מאמין לכל נכשל, אומר ״אמן״ לתוצאות</a:t>
            </a:r>
          </a:p>
          <a:p>
            <a:pPr>
              <a:lnSpc>
                <a:spcPct val="150000"/>
              </a:lnSpc>
            </a:pPr>
            <a:endParaRPr lang="he-IL" sz="2000" dirty="0">
              <a:solidFill>
                <a:srgbClr val="192A72"/>
              </a:solidFill>
              <a:latin typeface="Arial Unicode MS" pitchFamily="34" charset="-128"/>
              <a:ea typeface="Arial Unicode MS" pitchFamily="34" charset="-128"/>
            </a:endParaRPr>
          </a:p>
          <a:p>
            <a:endParaRPr lang="en-US" sz="14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363416" y="95349"/>
            <a:ext cx="8074879" cy="400050"/>
          </a:xfrm>
        </p:spPr>
        <p:txBody>
          <a:bodyPr/>
          <a:lstStyle/>
          <a:p>
            <a:r>
              <a:rPr lang="he-IL" sz="3200" b="1" dirty="0">
                <a:solidFill>
                  <a:srgbClr val="12B4BC"/>
                </a:solidFill>
              </a:rPr>
              <a:t>י"א-</a:t>
            </a:r>
            <a:r>
              <a:rPr lang="he-IL" b="1" dirty="0">
                <a:solidFill>
                  <a:srgbClr val="12B4BC"/>
                </a:solidFill>
              </a:rPr>
              <a:t>2</a:t>
            </a:r>
            <a:r>
              <a:rPr lang="he-IL" sz="3200" b="1" dirty="0">
                <a:solidFill>
                  <a:srgbClr val="12B4BC"/>
                </a:solidFill>
              </a:rPr>
              <a:t> /טונה וניר דגן</a:t>
            </a:r>
          </a:p>
        </p:txBody>
      </p:sp>
      <p:sp>
        <p:nvSpPr>
          <p:cNvPr id="2" name="TextBox 1">
            <a:extLst>
              <a:ext uri="{FF2B5EF4-FFF2-40B4-BE49-F238E27FC236}">
                <a16:creationId xmlns:a16="http://schemas.microsoft.com/office/drawing/2014/main" id="{F0F7B8D5-CA1C-4934-AFB1-DD1237472A33}"/>
              </a:ext>
            </a:extLst>
          </p:cNvPr>
          <p:cNvSpPr txBox="1"/>
          <p:nvPr/>
        </p:nvSpPr>
        <p:spPr>
          <a:xfrm>
            <a:off x="-202193" y="640255"/>
            <a:ext cx="5556617" cy="3743332"/>
          </a:xfrm>
          <a:prstGeom prst="rect">
            <a:avLst/>
          </a:prstGeom>
          <a:noFill/>
        </p:spPr>
        <p:txBody>
          <a:bodyPr wrap="square" rtlCol="0">
            <a:spAutoFit/>
          </a:bodyPr>
          <a:lstStyle/>
          <a:p>
            <a:pPr>
              <a:lnSpc>
                <a:spcPct val="150000"/>
              </a:lnSpc>
            </a:pPr>
            <a:r>
              <a:rPr lang="he-IL" sz="2000" dirty="0">
                <a:solidFill>
                  <a:srgbClr val="192A72"/>
                </a:solidFill>
                <a:latin typeface="Arial Unicode MS" pitchFamily="34" charset="-128"/>
                <a:ea typeface="Arial Unicode MS" pitchFamily="34" charset="-128"/>
              </a:rPr>
              <a:t>לקחתי אחריות על השגיאות</a:t>
            </a:r>
          </a:p>
          <a:p>
            <a:pPr>
              <a:lnSpc>
                <a:spcPct val="150000"/>
              </a:lnSpc>
            </a:pPr>
            <a:r>
              <a:rPr lang="he-IL" sz="2000" dirty="0">
                <a:solidFill>
                  <a:srgbClr val="192A72"/>
                </a:solidFill>
                <a:latin typeface="Arial Unicode MS" pitchFamily="34" charset="-128"/>
                <a:ea typeface="Arial Unicode MS" pitchFamily="34" charset="-128"/>
              </a:rPr>
              <a:t>היום מפנה בחזרה ת׳אצבעות</a:t>
            </a:r>
          </a:p>
          <a:p>
            <a:pPr>
              <a:lnSpc>
                <a:spcPct val="150000"/>
              </a:lnSpc>
            </a:pPr>
            <a:r>
              <a:rPr lang="he-IL" sz="2000" dirty="0">
                <a:solidFill>
                  <a:srgbClr val="192A72"/>
                </a:solidFill>
                <a:latin typeface="Arial Unicode MS" pitchFamily="34" charset="-128"/>
                <a:ea typeface="Arial Unicode MS" pitchFamily="34" charset="-128"/>
              </a:rPr>
              <a:t>על החומר שיריתם במטח</a:t>
            </a:r>
          </a:p>
          <a:p>
            <a:pPr>
              <a:lnSpc>
                <a:spcPct val="150000"/>
              </a:lnSpc>
            </a:pPr>
            <a:r>
              <a:rPr lang="he-IL" sz="2000" dirty="0">
                <a:solidFill>
                  <a:srgbClr val="192A72"/>
                </a:solidFill>
                <a:latin typeface="Arial Unicode MS" pitchFamily="34" charset="-128"/>
                <a:ea typeface="Arial Unicode MS" pitchFamily="34" charset="-128"/>
              </a:rPr>
              <a:t>המקצועות שלא שונו מהפלמ״ח</a:t>
            </a:r>
          </a:p>
          <a:p>
            <a:pPr>
              <a:lnSpc>
                <a:spcPct val="150000"/>
              </a:lnSpc>
            </a:pPr>
            <a:r>
              <a:rPr lang="he-IL" sz="2000" dirty="0">
                <a:solidFill>
                  <a:srgbClr val="192A72"/>
                </a:solidFill>
                <a:latin typeface="Arial Unicode MS" pitchFamily="34" charset="-128"/>
                <a:ea typeface="Arial Unicode MS" pitchFamily="34" charset="-128"/>
              </a:rPr>
              <a:t>הכסת״ח על גבי כסת״ח</a:t>
            </a:r>
          </a:p>
          <a:p>
            <a:pPr>
              <a:lnSpc>
                <a:spcPct val="150000"/>
              </a:lnSpc>
            </a:pPr>
            <a:r>
              <a:rPr lang="he-IL" sz="2000" dirty="0">
                <a:solidFill>
                  <a:srgbClr val="192A72"/>
                </a:solidFill>
                <a:latin typeface="Arial Unicode MS" pitchFamily="34" charset="-128"/>
                <a:ea typeface="Arial Unicode MS" pitchFamily="34" charset="-128"/>
              </a:rPr>
              <a:t>כך למדנו בעיקר איך לצבור חובות</a:t>
            </a:r>
          </a:p>
          <a:p>
            <a:pPr>
              <a:lnSpc>
                <a:spcPct val="150000"/>
              </a:lnSpc>
            </a:pPr>
            <a:r>
              <a:rPr lang="he-IL" sz="2000" dirty="0">
                <a:solidFill>
                  <a:srgbClr val="192A72"/>
                </a:solidFill>
                <a:latin typeface="Arial Unicode MS" pitchFamily="34" charset="-128"/>
                <a:ea typeface="Arial Unicode MS" pitchFamily="34" charset="-128"/>
              </a:rPr>
              <a:t>להסתדר על המדף ולקוות</a:t>
            </a:r>
          </a:p>
          <a:p>
            <a:pPr>
              <a:lnSpc>
                <a:spcPct val="150000"/>
              </a:lnSpc>
            </a:pPr>
            <a:r>
              <a:rPr lang="he-IL" sz="2000" dirty="0">
                <a:solidFill>
                  <a:srgbClr val="192A72"/>
                </a:solidFill>
                <a:latin typeface="Arial Unicode MS" pitchFamily="34" charset="-128"/>
                <a:ea typeface="Arial Unicode MS" pitchFamily="34" charset="-128"/>
              </a:rPr>
              <a:t>בובות בובות...</a:t>
            </a:r>
          </a:p>
        </p:txBody>
      </p:sp>
    </p:spTree>
    <p:extLst>
      <p:ext uri="{BB962C8B-B14F-4D97-AF65-F5344CB8AC3E}">
        <p14:creationId xmlns:p14="http://schemas.microsoft.com/office/powerpoint/2010/main" val="259982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57E67-C2E5-4D05-B9FE-6060635E6A61}"/>
              </a:ext>
            </a:extLst>
          </p:cNvPr>
          <p:cNvSpPr/>
          <p:nvPr/>
        </p:nvSpPr>
        <p:spPr>
          <a:xfrm>
            <a:off x="5471173" y="539008"/>
            <a:ext cx="6497802" cy="4955203"/>
          </a:xfrm>
          <a:prstGeom prst="rect">
            <a:avLst/>
          </a:prstGeom>
        </p:spPr>
        <p:txBody>
          <a:bodyPr wrap="square">
            <a:spAutoFit/>
          </a:bodyPr>
          <a:lstStyle/>
          <a:p>
            <a:pPr>
              <a:lnSpc>
                <a:spcPct val="150000"/>
              </a:lnSpc>
            </a:pPr>
            <a:r>
              <a:rPr lang="he-IL" sz="2000" dirty="0">
                <a:solidFill>
                  <a:srgbClr val="192A72"/>
                </a:solidFill>
                <a:latin typeface="Arial Unicode MS" pitchFamily="34" charset="-128"/>
                <a:ea typeface="Arial Unicode MS" pitchFamily="34" charset="-128"/>
              </a:rPr>
              <a:t>ולא מזמן כשהרגשתי מאוד ״דאון״</a:t>
            </a:r>
          </a:p>
          <a:p>
            <a:pPr>
              <a:lnSpc>
                <a:spcPct val="150000"/>
              </a:lnSpc>
            </a:pPr>
            <a:r>
              <a:rPr lang="he-IL" sz="2000" dirty="0">
                <a:solidFill>
                  <a:srgbClr val="192A72"/>
                </a:solidFill>
                <a:latin typeface="Arial Unicode MS" pitchFamily="34" charset="-128"/>
                <a:ea typeface="Arial Unicode MS" pitchFamily="34" charset="-128"/>
              </a:rPr>
              <a:t>הקשבתי ל״דוג פאונד״</a:t>
            </a:r>
          </a:p>
          <a:p>
            <a:pPr>
              <a:lnSpc>
                <a:spcPct val="150000"/>
              </a:lnSpc>
            </a:pPr>
            <a:r>
              <a:rPr lang="he-IL" sz="2000" dirty="0">
                <a:solidFill>
                  <a:srgbClr val="192A72"/>
                </a:solidFill>
                <a:latin typeface="Arial Unicode MS" pitchFamily="34" charset="-128"/>
                <a:ea typeface="Arial Unicode MS" pitchFamily="34" charset="-128"/>
              </a:rPr>
              <a:t>לשכוח קצת מכל המחשבות שפתאום באו</a:t>
            </a:r>
          </a:p>
          <a:p>
            <a:pPr>
              <a:lnSpc>
                <a:spcPct val="150000"/>
              </a:lnSpc>
            </a:pPr>
            <a:r>
              <a:rPr lang="he-IL" sz="2000" dirty="0">
                <a:solidFill>
                  <a:srgbClr val="192A72"/>
                </a:solidFill>
                <a:latin typeface="Arial Unicode MS" pitchFamily="34" charset="-128"/>
                <a:ea typeface="Arial Unicode MS" pitchFamily="34" charset="-128"/>
              </a:rPr>
              <a:t>הבנתי הכל, ואו, ישבתי שם סתם</a:t>
            </a:r>
          </a:p>
          <a:p>
            <a:pPr>
              <a:lnSpc>
                <a:spcPct val="150000"/>
              </a:lnSpc>
            </a:pPr>
            <a:r>
              <a:rPr lang="he-IL" sz="2000" dirty="0">
                <a:solidFill>
                  <a:srgbClr val="192A72"/>
                </a:solidFill>
                <a:latin typeface="Arial Unicode MS" pitchFamily="34" charset="-128"/>
                <a:ea typeface="Arial Unicode MS" pitchFamily="34" charset="-128"/>
              </a:rPr>
              <a:t>מיותר כמו הסיכה על הכיפה של חנוך דאום</a:t>
            </a:r>
          </a:p>
          <a:p>
            <a:pPr>
              <a:lnSpc>
                <a:spcPct val="150000"/>
              </a:lnSpc>
            </a:pPr>
            <a:r>
              <a:rPr lang="he-IL" sz="2000" dirty="0">
                <a:solidFill>
                  <a:srgbClr val="192A72"/>
                </a:solidFill>
                <a:latin typeface="Arial Unicode MS" pitchFamily="34" charset="-128"/>
                <a:ea typeface="Arial Unicode MS" pitchFamily="34" charset="-128"/>
              </a:rPr>
              <a:t>איך תלמדו אותי לסמוך על עצמי, לחתום על חוזים</a:t>
            </a:r>
          </a:p>
          <a:p>
            <a:pPr>
              <a:lnSpc>
                <a:spcPct val="150000"/>
              </a:lnSpc>
            </a:pPr>
            <a:r>
              <a:rPr lang="he-IL" sz="2000" dirty="0">
                <a:solidFill>
                  <a:srgbClr val="192A72"/>
                </a:solidFill>
                <a:latin typeface="Arial Unicode MS" pitchFamily="34" charset="-128"/>
                <a:ea typeface="Arial Unicode MS" pitchFamily="34" charset="-128"/>
              </a:rPr>
              <a:t>לקלוט תרגשות שבפנים, לבנות יחסים</a:t>
            </a:r>
          </a:p>
          <a:p>
            <a:pPr>
              <a:lnSpc>
                <a:spcPct val="150000"/>
              </a:lnSpc>
            </a:pPr>
            <a:r>
              <a:rPr lang="he-IL" sz="2000" dirty="0">
                <a:solidFill>
                  <a:srgbClr val="192A72"/>
                </a:solidFill>
                <a:latin typeface="Arial Unicode MS" pitchFamily="34" charset="-128"/>
                <a:ea typeface="Arial Unicode MS" pitchFamily="34" charset="-128"/>
              </a:rPr>
              <a:t>איך אדע לחיות בשלום? איך תלמדו אותי לחלום?</a:t>
            </a:r>
          </a:p>
          <a:p>
            <a:pPr>
              <a:lnSpc>
                <a:spcPct val="150000"/>
              </a:lnSpc>
            </a:pPr>
            <a:r>
              <a:rPr lang="he-IL" sz="2000" dirty="0">
                <a:solidFill>
                  <a:srgbClr val="192A72"/>
                </a:solidFill>
                <a:latin typeface="Arial Unicode MS" pitchFamily="34" charset="-128"/>
                <a:ea typeface="Arial Unicode MS" pitchFamily="34" charset="-128"/>
              </a:rPr>
              <a:t>אתם לא יודעים חלום מהו</a:t>
            </a:r>
          </a:p>
          <a:p>
            <a:pPr>
              <a:lnSpc>
                <a:spcPct val="150000"/>
              </a:lnSpc>
            </a:pPr>
            <a:endParaRPr lang="he-IL" sz="2000" dirty="0">
              <a:solidFill>
                <a:srgbClr val="192A72"/>
              </a:solidFill>
              <a:latin typeface="Arial Unicode MS" pitchFamily="34" charset="-128"/>
              <a:ea typeface="Arial Unicode MS" pitchFamily="34" charset="-128"/>
            </a:endParaRPr>
          </a:p>
          <a:p>
            <a:endParaRPr lang="en-US" sz="1400" dirty="0">
              <a:solidFill>
                <a:srgbClr val="192A72"/>
              </a:solidFill>
              <a:latin typeface="Arial Unicode MS" pitchFamily="34" charset="-128"/>
              <a:ea typeface="Arial Unicode MS" pitchFamily="34" charset="-128"/>
            </a:endParaRPr>
          </a:p>
        </p:txBody>
      </p:sp>
      <p:sp>
        <p:nvSpPr>
          <p:cNvPr id="4" name="מציין מיקום תוכן 2">
            <a:extLst>
              <a:ext uri="{FF2B5EF4-FFF2-40B4-BE49-F238E27FC236}">
                <a16:creationId xmlns:a16="http://schemas.microsoft.com/office/drawing/2014/main" id="{FD5D35EC-48F6-4BFE-81F5-9EF6596C8994}"/>
              </a:ext>
            </a:extLst>
          </p:cNvPr>
          <p:cNvSpPr>
            <a:spLocks noGrp="1"/>
          </p:cNvSpPr>
          <p:nvPr>
            <p:ph sz="quarter" idx="14"/>
          </p:nvPr>
        </p:nvSpPr>
        <p:spPr>
          <a:xfrm>
            <a:off x="363416" y="95349"/>
            <a:ext cx="8074879" cy="400050"/>
          </a:xfrm>
        </p:spPr>
        <p:txBody>
          <a:bodyPr/>
          <a:lstStyle/>
          <a:p>
            <a:r>
              <a:rPr lang="he-IL" sz="3200" b="1" dirty="0">
                <a:solidFill>
                  <a:srgbClr val="12B4BC"/>
                </a:solidFill>
              </a:rPr>
              <a:t>י"א-</a:t>
            </a:r>
            <a:r>
              <a:rPr lang="he-IL" b="1" dirty="0">
                <a:solidFill>
                  <a:srgbClr val="12B4BC"/>
                </a:solidFill>
              </a:rPr>
              <a:t>2</a:t>
            </a:r>
            <a:r>
              <a:rPr lang="he-IL" sz="3200" b="1" dirty="0">
                <a:solidFill>
                  <a:srgbClr val="12B4BC"/>
                </a:solidFill>
              </a:rPr>
              <a:t> /טונה וניר דגן</a:t>
            </a:r>
          </a:p>
        </p:txBody>
      </p:sp>
      <p:sp>
        <p:nvSpPr>
          <p:cNvPr id="2" name="TextBox 1">
            <a:extLst>
              <a:ext uri="{FF2B5EF4-FFF2-40B4-BE49-F238E27FC236}">
                <a16:creationId xmlns:a16="http://schemas.microsoft.com/office/drawing/2014/main" id="{F0F7B8D5-CA1C-4934-AFB1-DD1237472A33}"/>
              </a:ext>
            </a:extLst>
          </p:cNvPr>
          <p:cNvSpPr txBox="1"/>
          <p:nvPr/>
        </p:nvSpPr>
        <p:spPr>
          <a:xfrm>
            <a:off x="-688157" y="610481"/>
            <a:ext cx="6382355" cy="4666662"/>
          </a:xfrm>
          <a:prstGeom prst="rect">
            <a:avLst/>
          </a:prstGeom>
          <a:noFill/>
        </p:spPr>
        <p:txBody>
          <a:bodyPr wrap="square" rtlCol="0">
            <a:spAutoFit/>
          </a:bodyPr>
          <a:lstStyle/>
          <a:p>
            <a:pPr>
              <a:lnSpc>
                <a:spcPct val="150000"/>
              </a:lnSpc>
            </a:pPr>
            <a:r>
              <a:rPr lang="he-IL" sz="2000" dirty="0">
                <a:solidFill>
                  <a:srgbClr val="192A72"/>
                </a:solidFill>
                <a:latin typeface="Arial Unicode MS" pitchFamily="34" charset="-128"/>
                <a:ea typeface="Arial Unicode MS" pitchFamily="34" charset="-128"/>
              </a:rPr>
              <a:t>הייתי שם מליון פאונד</a:t>
            </a:r>
          </a:p>
          <a:p>
            <a:pPr>
              <a:lnSpc>
                <a:spcPct val="150000"/>
              </a:lnSpc>
            </a:pPr>
            <a:r>
              <a:rPr lang="he-IL" sz="2000" dirty="0">
                <a:solidFill>
                  <a:srgbClr val="192A72"/>
                </a:solidFill>
                <a:latin typeface="Arial Unicode MS" pitchFamily="34" charset="-128"/>
                <a:ea typeface="Arial Unicode MS" pitchFamily="34" charset="-128"/>
              </a:rPr>
              <a:t>שכל עוד הם ימשיכו לצפצף באותו סאונד</a:t>
            </a:r>
          </a:p>
          <a:p>
            <a:pPr>
              <a:lnSpc>
                <a:spcPct val="150000"/>
              </a:lnSpc>
            </a:pPr>
            <a:r>
              <a:rPr lang="he-IL" sz="2000" dirty="0">
                <a:solidFill>
                  <a:srgbClr val="192A72"/>
                </a:solidFill>
                <a:latin typeface="Arial Unicode MS" pitchFamily="34" charset="-128"/>
                <a:ea typeface="Arial Unicode MS" pitchFamily="34" charset="-128"/>
              </a:rPr>
              <a:t>ככה ישמע גם העתיד שלי</a:t>
            </a:r>
          </a:p>
          <a:p>
            <a:pPr>
              <a:lnSpc>
                <a:spcPct val="150000"/>
              </a:lnSpc>
            </a:pPr>
            <a:r>
              <a:rPr lang="he-IL" sz="2000" dirty="0">
                <a:solidFill>
                  <a:srgbClr val="192A72"/>
                </a:solidFill>
                <a:latin typeface="Arial Unicode MS" pitchFamily="34" charset="-128"/>
                <a:ea typeface="Arial Unicode MS" pitchFamily="34" charset="-128"/>
              </a:rPr>
              <a:t>אז המילים שלי הן כמו אגרוף לראש, פאו!</a:t>
            </a:r>
          </a:p>
          <a:p>
            <a:pPr>
              <a:lnSpc>
                <a:spcPct val="150000"/>
              </a:lnSpc>
            </a:pPr>
            <a:r>
              <a:rPr lang="he-IL" sz="2000" dirty="0">
                <a:solidFill>
                  <a:srgbClr val="192A72"/>
                </a:solidFill>
                <a:latin typeface="Arial Unicode MS" pitchFamily="34" charset="-128"/>
                <a:ea typeface="Arial Unicode MS" pitchFamily="34" charset="-128"/>
              </a:rPr>
              <a:t>תודה לאל אני לא עוד רובוט</a:t>
            </a:r>
          </a:p>
          <a:p>
            <a:pPr>
              <a:lnSpc>
                <a:spcPct val="150000"/>
              </a:lnSpc>
            </a:pPr>
            <a:r>
              <a:rPr lang="he-IL" sz="2000" dirty="0">
                <a:solidFill>
                  <a:srgbClr val="192A72"/>
                </a:solidFill>
                <a:latin typeface="Arial Unicode MS" pitchFamily="34" charset="-128"/>
                <a:ea typeface="Arial Unicode MS" pitchFamily="34" charset="-128"/>
              </a:rPr>
              <a:t>שתלמדו אותו לקרוא פקודות, </a:t>
            </a:r>
          </a:p>
          <a:p>
            <a:pPr>
              <a:lnSpc>
                <a:spcPct val="150000"/>
              </a:lnSpc>
            </a:pPr>
            <a:r>
              <a:rPr lang="he-IL" sz="2000" dirty="0">
                <a:solidFill>
                  <a:srgbClr val="192A72"/>
                </a:solidFill>
                <a:latin typeface="Arial Unicode MS" pitchFamily="34" charset="-128"/>
                <a:ea typeface="Arial Unicode MS" pitchFamily="34" charset="-128"/>
              </a:rPr>
              <a:t>שלום ורוב תודות</a:t>
            </a:r>
          </a:p>
          <a:p>
            <a:pPr>
              <a:lnSpc>
                <a:spcPct val="150000"/>
              </a:lnSpc>
            </a:pPr>
            <a:r>
              <a:rPr lang="he-IL" sz="2000" dirty="0">
                <a:solidFill>
                  <a:srgbClr val="192A72"/>
                </a:solidFill>
                <a:latin typeface="Arial Unicode MS" pitchFamily="34" charset="-128"/>
                <a:ea typeface="Arial Unicode MS" pitchFamily="34" charset="-128"/>
              </a:rPr>
              <a:t>כשתחתוך את החוטים אז תבין</a:t>
            </a:r>
          </a:p>
          <a:p>
            <a:pPr>
              <a:lnSpc>
                <a:spcPct val="150000"/>
              </a:lnSpc>
            </a:pPr>
            <a:r>
              <a:rPr lang="he-IL" sz="2000" dirty="0">
                <a:solidFill>
                  <a:srgbClr val="192A72"/>
                </a:solidFill>
                <a:latin typeface="Arial Unicode MS" pitchFamily="34" charset="-128"/>
                <a:ea typeface="Arial Unicode MS" pitchFamily="34" charset="-128"/>
              </a:rPr>
              <a:t>שבפנים יש מיליון תשובות</a:t>
            </a:r>
          </a:p>
          <a:p>
            <a:pPr>
              <a:lnSpc>
                <a:spcPct val="150000"/>
              </a:lnSpc>
            </a:pPr>
            <a:r>
              <a:rPr lang="he-IL" sz="2000" dirty="0">
                <a:solidFill>
                  <a:srgbClr val="192A72"/>
                </a:solidFill>
                <a:latin typeface="Arial Unicode MS" pitchFamily="34" charset="-128"/>
                <a:ea typeface="Arial Unicode MS" pitchFamily="34" charset="-128"/>
              </a:rPr>
              <a:t>בובות בובות...</a:t>
            </a:r>
          </a:p>
        </p:txBody>
      </p:sp>
    </p:spTree>
    <p:extLst>
      <p:ext uri="{BB962C8B-B14F-4D97-AF65-F5344CB8AC3E}">
        <p14:creationId xmlns:p14="http://schemas.microsoft.com/office/powerpoint/2010/main" val="1842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י"א </a:t>
            </a:r>
            <a:r>
              <a:rPr lang="he-IL" sz="6600" dirty="0">
                <a:solidFill>
                  <a:srgbClr val="192A72"/>
                </a:solidFill>
              </a:rPr>
              <a:t>2</a:t>
            </a:r>
            <a:r>
              <a:rPr lang="he-IL" sz="4400" dirty="0">
                <a:solidFill>
                  <a:srgbClr val="192A72"/>
                </a:solidFill>
              </a:rPr>
              <a:t> </a:t>
            </a:r>
            <a:r>
              <a:rPr lang="he-IL" dirty="0">
                <a:solidFill>
                  <a:srgbClr val="192A72"/>
                </a:solidFill>
              </a:rPr>
              <a:t>/ טונה </a:t>
            </a:r>
          </a:p>
        </p:txBody>
      </p:sp>
      <p:sp>
        <p:nvSpPr>
          <p:cNvPr id="7" name="כותרת משנה 6"/>
          <p:cNvSpPr>
            <a:spLocks noGrp="1"/>
          </p:cNvSpPr>
          <p:nvPr>
            <p:ph type="subTitle" idx="1"/>
          </p:nvPr>
        </p:nvSpPr>
        <p:spPr>
          <a:xfrm>
            <a:off x="1" y="2803497"/>
            <a:ext cx="12192001" cy="765200"/>
          </a:xfrm>
        </p:spPr>
        <p:txBody>
          <a:bodyPr/>
          <a:lstStyle/>
          <a:p>
            <a:r>
              <a:rPr lang="he-IL" sz="4000" dirty="0">
                <a:sym typeface="Varela Round"/>
              </a:rPr>
              <a:t>ספרות, כיתה ט'</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עדי צור מידליק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2548" y="1519081"/>
            <a:ext cx="11695863" cy="5673571"/>
          </a:xfrm>
        </p:spPr>
        <p:txBody>
          <a:bodyPr>
            <a:normAutofit fontScale="55000" lnSpcReduction="20000"/>
          </a:bodyPr>
          <a:lstStyle/>
          <a:p>
            <a:pPr marL="0" indent="0">
              <a:buNone/>
            </a:pPr>
            <a:r>
              <a:rPr lang="he-IL" sz="5900" dirty="0"/>
              <a:t>שירת המחאה היא מחאה מילולית שיכולה לבוא לידי ביטוי:</a:t>
            </a:r>
          </a:p>
          <a:p>
            <a:r>
              <a:rPr lang="he-IL" sz="5900" dirty="0"/>
              <a:t> בכתב או </a:t>
            </a:r>
            <a:r>
              <a:rPr lang="he-IL" sz="5900" dirty="0">
                <a:highlight>
                  <a:srgbClr val="FFFF00"/>
                </a:highlight>
              </a:rPr>
              <a:t>בעל פה</a:t>
            </a:r>
          </a:p>
          <a:p>
            <a:r>
              <a:rPr lang="he-IL" sz="5900" dirty="0"/>
              <a:t> באופן סמוי או </a:t>
            </a:r>
            <a:r>
              <a:rPr lang="he-IL" sz="5900" dirty="0">
                <a:highlight>
                  <a:srgbClr val="FFFF00"/>
                </a:highlight>
              </a:rPr>
              <a:t>גלוי</a:t>
            </a:r>
          </a:p>
          <a:p>
            <a:r>
              <a:rPr lang="he-IL" sz="5900" dirty="0"/>
              <a:t> באופן מאופק או </a:t>
            </a:r>
            <a:r>
              <a:rPr lang="he-IL" sz="5900" dirty="0">
                <a:highlight>
                  <a:srgbClr val="FFFF00"/>
                </a:highlight>
              </a:rPr>
              <a:t>מתפרץ</a:t>
            </a:r>
          </a:p>
          <a:p>
            <a:r>
              <a:rPr lang="he-IL" sz="5900" dirty="0"/>
              <a:t>באופן שקט או </a:t>
            </a:r>
            <a:r>
              <a:rPr lang="he-IL" sz="5900" dirty="0">
                <a:highlight>
                  <a:srgbClr val="FFFF00"/>
                </a:highlight>
              </a:rPr>
              <a:t>משתלח.</a:t>
            </a:r>
            <a:endParaRPr lang="he-IL" sz="5100" dirty="0">
              <a:highlight>
                <a:srgbClr val="FFFF00"/>
              </a:highlight>
            </a:endParaRPr>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המחאה בשיר י"א</a:t>
            </a:r>
            <a:r>
              <a:rPr lang="he-IL" sz="3200" dirty="0">
                <a:solidFill>
                  <a:srgbClr val="12B4BC"/>
                </a:solidFill>
              </a:rPr>
              <a:t>2</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8" descr="Demonstration, Show Me, Demonstrate">
            <a:extLst>
              <a:ext uri="{FF2B5EF4-FFF2-40B4-BE49-F238E27FC236}">
                <a16:creationId xmlns:a16="http://schemas.microsoft.com/office/drawing/2014/main" id="{AD5A5910-5196-4112-BB9B-70C2852F9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53" y="2870317"/>
            <a:ext cx="4951139" cy="289080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0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081" y="1519081"/>
            <a:ext cx="11158330" cy="6286313"/>
          </a:xfrm>
        </p:spPr>
        <p:txBody>
          <a:bodyPr>
            <a:normAutofit fontScale="70000" lnSpcReduction="20000"/>
          </a:bodyPr>
          <a:lstStyle/>
          <a:p>
            <a:pPr marL="0" indent="0">
              <a:buNone/>
            </a:pPr>
            <a:r>
              <a:rPr lang="he-IL" sz="4600" dirty="0"/>
              <a:t>תכני שירת המחאה יכולים להיות מבוססים על:</a:t>
            </a:r>
          </a:p>
          <a:p>
            <a:r>
              <a:rPr lang="he-IL" sz="4600" dirty="0"/>
              <a:t> </a:t>
            </a:r>
            <a:r>
              <a:rPr lang="he-IL" sz="4600" dirty="0">
                <a:highlight>
                  <a:srgbClr val="FFFF00"/>
                </a:highlight>
              </a:rPr>
              <a:t>תיאור ריאליסטי של המציאות</a:t>
            </a:r>
          </a:p>
          <a:p>
            <a:r>
              <a:rPr lang="he-IL" sz="4600" dirty="0"/>
              <a:t>תיאור מוגזם, </a:t>
            </a:r>
            <a:r>
              <a:rPr lang="he-IL" sz="4600" dirty="0">
                <a:highlight>
                  <a:srgbClr val="FFFF00"/>
                </a:highlight>
              </a:rPr>
              <a:t>לעגני</a:t>
            </a:r>
            <a:r>
              <a:rPr lang="he-IL" sz="4600" dirty="0"/>
              <a:t> ואירוני של המציאות</a:t>
            </a:r>
          </a:p>
          <a:p>
            <a:r>
              <a:rPr lang="he-IL" sz="4600" dirty="0"/>
              <a:t>קריאה סמויה/</a:t>
            </a:r>
            <a:r>
              <a:rPr lang="he-IL" sz="4600" dirty="0">
                <a:highlight>
                  <a:srgbClr val="FFFF00"/>
                </a:highlight>
              </a:rPr>
              <a:t>גלויה</a:t>
            </a:r>
            <a:r>
              <a:rPr lang="he-IL" sz="4600" dirty="0"/>
              <a:t> לשינוי המציאות</a:t>
            </a:r>
          </a:p>
          <a:p>
            <a:pPr marL="0" indent="0">
              <a:buNone/>
            </a:pPr>
            <a:endParaRPr lang="he-IL" sz="59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357803"/>
            <a:ext cx="11390242" cy="720000"/>
          </a:xfrm>
        </p:spPr>
        <p:txBody>
          <a:bodyPr/>
          <a:lstStyle/>
          <a:p>
            <a:r>
              <a:rPr lang="he-IL" dirty="0">
                <a:solidFill>
                  <a:srgbClr val="12B4BC"/>
                </a:solidFill>
              </a:rPr>
              <a:t>מאפייני המחאה בשיר י"א</a:t>
            </a:r>
            <a:r>
              <a:rPr lang="he-IL" sz="3200" dirty="0">
                <a:solidFill>
                  <a:srgbClr val="12B4BC"/>
                </a:solidFill>
              </a:rPr>
              <a:t>2</a:t>
            </a:r>
            <a:br>
              <a:rPr lang="he-IL" dirty="0">
                <a:solidFill>
                  <a:srgbClr val="12B4BC"/>
                </a:solidFill>
              </a:rPr>
            </a:br>
            <a:r>
              <a:rPr lang="he-IL" sz="2800" dirty="0">
                <a:solidFill>
                  <a:srgbClr val="12B4BC"/>
                </a:solidFill>
              </a:rPr>
              <a:t> (מחאה מהי? עמוד 181 ב"שורשים וכנפיים")</a:t>
            </a:r>
            <a:endParaRPr lang="he-IL" dirty="0">
              <a:solidFill>
                <a:srgbClr val="12B4BC"/>
              </a:solidFill>
            </a:endParaRPr>
          </a:p>
        </p:txBody>
      </p:sp>
      <p:pic>
        <p:nvPicPr>
          <p:cNvPr id="4" name="Picture 12" descr="Protest, Strike, Rally, Duck, Yellow">
            <a:extLst>
              <a:ext uri="{FF2B5EF4-FFF2-40B4-BE49-F238E27FC236}">
                <a16:creationId xmlns:a16="http://schemas.microsoft.com/office/drawing/2014/main" id="{FFD879EB-5401-4810-93B8-464FA4444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39" y="2599085"/>
            <a:ext cx="3215055" cy="286501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6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391" y="767504"/>
            <a:ext cx="12192000" cy="5422393"/>
          </a:xfrm>
        </p:spPr>
        <p:txBody>
          <a:bodyPr>
            <a:normAutofit/>
          </a:bodyPr>
          <a:lstStyle/>
          <a:p>
            <a:pPr marL="0" indent="0">
              <a:buNone/>
            </a:pPr>
            <a:endParaRPr lang="he-IL" sz="3600" b="1" dirty="0"/>
          </a:p>
          <a:p>
            <a:pPr marL="0" indent="0">
              <a:buNone/>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sp>
        <p:nvSpPr>
          <p:cNvPr id="4" name="תרשים זרימה: מסיים 6">
            <a:extLst>
              <a:ext uri="{FF2B5EF4-FFF2-40B4-BE49-F238E27FC236}">
                <a16:creationId xmlns:a16="http://schemas.microsoft.com/office/drawing/2014/main" id="{3F18139F-1D97-4AFA-95DC-39949D0BFD04}"/>
              </a:ext>
            </a:extLst>
          </p:cNvPr>
          <p:cNvSpPr/>
          <p:nvPr/>
        </p:nvSpPr>
        <p:spPr>
          <a:xfrm>
            <a:off x="99390" y="1895854"/>
            <a:ext cx="12092610" cy="331696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a:t>כעת, נבחן את תוכן השיר י"א2.</a:t>
            </a:r>
          </a:p>
          <a:p>
            <a:r>
              <a:rPr lang="he-IL" sz="3200" b="1" dirty="0"/>
              <a:t> מה השיר "אומר"? למה הוא "מתכוון?"</a:t>
            </a:r>
          </a:p>
        </p:txBody>
      </p:sp>
    </p:spTree>
    <p:extLst>
      <p:ext uri="{BB962C8B-B14F-4D97-AF65-F5344CB8AC3E}">
        <p14:creationId xmlns:p14="http://schemas.microsoft.com/office/powerpoint/2010/main" val="23376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34176" y="1028103"/>
            <a:ext cx="11688719" cy="4525963"/>
          </a:xfrm>
        </p:spPr>
        <p:txBody>
          <a:bodyPr>
            <a:normAutofit/>
          </a:bodyPr>
          <a:lstStyle/>
          <a:p>
            <a:pPr marL="0" indent="0" algn="just">
              <a:buNone/>
            </a:pPr>
            <a:r>
              <a:rPr lang="he-IL" sz="3200" dirty="0"/>
              <a:t>באופן כללי, בשיר י"א2, טונה חוזר לימי התיכון שלו, ומתאר את תחושותיו הקשות מנשוא כנער במערכת החינוך.</a:t>
            </a:r>
          </a:p>
          <a:p>
            <a:pPr marL="0" indent="0" algn="just">
              <a:buNone/>
            </a:pPr>
            <a:endParaRPr lang="he-IL" sz="900" dirty="0"/>
          </a:p>
          <a:p>
            <a:pPr marL="0" indent="0" algn="just">
              <a:buNone/>
            </a:pPr>
            <a:r>
              <a:rPr lang="he-IL" sz="3200" dirty="0"/>
              <a:t>מנקודת תצפית של מבוגר, הוא זועם על המערכת שמעלה בתפקידה להכין אותו לחיים. </a:t>
            </a:r>
          </a:p>
          <a:p>
            <a:pPr marL="0" indent="0" algn="just">
              <a:buNone/>
            </a:pPr>
            <a:endParaRPr lang="he-IL" sz="3500" b="1" dirty="0"/>
          </a:p>
          <a:p>
            <a:pPr marL="0" indent="0" algn="just">
              <a:buNone/>
            </a:pPr>
            <a:endParaRPr lang="he-IL" sz="3500" b="1" dirty="0"/>
          </a:p>
          <a:p>
            <a:pPr marL="0" indent="0" algn="just">
              <a:buNone/>
            </a:pPr>
            <a:endParaRPr lang="he-IL" sz="35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pic>
        <p:nvPicPr>
          <p:cNvPr id="4" name="Picture 24" descr="Warning, Alert, Attention, Flag Signal">
            <a:extLst>
              <a:ext uri="{FF2B5EF4-FFF2-40B4-BE49-F238E27FC236}">
                <a16:creationId xmlns:a16="http://schemas.microsoft.com/office/drawing/2014/main" id="{3DF968B1-E6B0-43CD-8835-3DFC4DF07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20" y="4047893"/>
            <a:ext cx="1616164" cy="259121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1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976" y="1028103"/>
            <a:ext cx="11790919" cy="5627221"/>
          </a:xfrm>
        </p:spPr>
        <p:txBody>
          <a:bodyPr>
            <a:normAutofit/>
          </a:bodyPr>
          <a:lstStyle/>
          <a:p>
            <a:pPr marL="0" indent="0">
              <a:buNone/>
            </a:pPr>
            <a:r>
              <a:rPr lang="he-IL" sz="3500" b="1" u="sng" dirty="0"/>
              <a:t>חיצי הביקורת של טונה כלפי מערכת החינוך מופנים כלפי:</a:t>
            </a:r>
          </a:p>
          <a:p>
            <a:pPr marL="0" indent="0">
              <a:buNone/>
            </a:pPr>
            <a:r>
              <a:rPr lang="he-IL" sz="3500" b="1" dirty="0"/>
              <a:t>1. </a:t>
            </a:r>
            <a:r>
              <a:rPr lang="he-IL" sz="3500" dirty="0"/>
              <a:t>מערכת ה"דורסת" את היחיד "לטובת" טיפוח קולקטיב צייתן</a:t>
            </a:r>
          </a:p>
          <a:p>
            <a:r>
              <a:rPr lang="he-IL" sz="2800" b="1" dirty="0"/>
              <a:t>"</a:t>
            </a:r>
            <a:r>
              <a:rPr lang="he-IL" sz="2800" dirty="0"/>
              <a:t>כשעמדתי על שלי אמרו לי "שב, שב, שב"</a:t>
            </a:r>
          </a:p>
          <a:p>
            <a:r>
              <a:rPr lang="he-IL" sz="2800" dirty="0"/>
              <a:t>"הכיתה משתתקת"</a:t>
            </a:r>
          </a:p>
          <a:p>
            <a:pPr marL="0" indent="0">
              <a:buNone/>
            </a:pPr>
            <a:endParaRPr lang="he-IL" sz="28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pic>
        <p:nvPicPr>
          <p:cNvPr id="1026" name="Picture 2" descr="Panel, Ban, Talk, Forbidden, Stop">
            <a:extLst>
              <a:ext uri="{FF2B5EF4-FFF2-40B4-BE49-F238E27FC236}">
                <a16:creationId xmlns:a16="http://schemas.microsoft.com/office/drawing/2014/main" id="{0B823218-85CF-413F-9CE7-A8F48261F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955" y="3069838"/>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9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976" y="1028103"/>
            <a:ext cx="11790919" cy="5627221"/>
          </a:xfrm>
        </p:spPr>
        <p:txBody>
          <a:bodyPr>
            <a:normAutofit/>
          </a:bodyPr>
          <a:lstStyle/>
          <a:p>
            <a:pPr marL="0" indent="0">
              <a:buNone/>
            </a:pPr>
            <a:r>
              <a:rPr lang="he-IL" sz="3500" b="1" u="sng" dirty="0"/>
              <a:t>חיצי הביקורת של טונה כלפי מערכת החינוך מופנים כלפי:</a:t>
            </a:r>
          </a:p>
          <a:p>
            <a:pPr marL="0" indent="0">
              <a:buNone/>
            </a:pPr>
            <a:r>
              <a:rPr lang="he-IL" sz="3500" b="1" dirty="0"/>
              <a:t>2. </a:t>
            </a:r>
            <a:r>
              <a:rPr lang="he-IL" sz="3500" dirty="0"/>
              <a:t>מערכת ש"חינכה" אותו לדיכוי היצירתיות שבו, "לטובת" שינון רובוטי חסר-תכלית.</a:t>
            </a:r>
          </a:p>
          <a:p>
            <a:r>
              <a:rPr lang="he-IL" sz="2800" dirty="0"/>
              <a:t>"למדנו איך לנתק את המחשבות"</a:t>
            </a:r>
          </a:p>
          <a:p>
            <a:r>
              <a:rPr lang="he-IL" sz="2800" dirty="0"/>
              <a:t>"ובעיקר איך למדנו לכבות"</a:t>
            </a:r>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pic>
        <p:nvPicPr>
          <p:cNvPr id="8194" name="Picture 2" descr="Robot, Flower, Technology, Future">
            <a:extLst>
              <a:ext uri="{FF2B5EF4-FFF2-40B4-BE49-F238E27FC236}">
                <a16:creationId xmlns:a16="http://schemas.microsoft.com/office/drawing/2014/main" id="{DC4176C2-FF6B-4959-BE45-52693C345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15" y="3014082"/>
            <a:ext cx="43148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58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779528"/>
            <a:ext cx="11790919" cy="5627221"/>
          </a:xfrm>
        </p:spPr>
        <p:txBody>
          <a:bodyPr>
            <a:normAutofit/>
          </a:bodyPr>
          <a:lstStyle/>
          <a:p>
            <a:pPr marL="0" indent="0">
              <a:buNone/>
            </a:pPr>
            <a:r>
              <a:rPr lang="he-IL" sz="3200" b="1" u="sng" dirty="0"/>
              <a:t>חיצי הביקורת של טונה כלפי מערכת החינוך מופנים כלפי:</a:t>
            </a:r>
          </a:p>
          <a:p>
            <a:pPr marL="0" indent="0">
              <a:buNone/>
            </a:pPr>
            <a:r>
              <a:rPr lang="he-IL" sz="3200" b="1" dirty="0"/>
              <a:t>3. אנכרוניזם, חוסר רלוונטיות, התרוקנות הערכים מתוכנם. המערכת לא מכינה את התלמידים לחיים האמיתיים.</a:t>
            </a:r>
          </a:p>
          <a:p>
            <a:r>
              <a:rPr lang="he-IL" b="1" dirty="0"/>
              <a:t>"</a:t>
            </a:r>
            <a:r>
              <a:rPr lang="he-IL" dirty="0"/>
              <a:t>החומר שיריתם במטח/המקצועות שלא שונו מהפלמ״ח"</a:t>
            </a:r>
          </a:p>
          <a:p>
            <a:r>
              <a:rPr lang="he-IL" dirty="0"/>
              <a:t>"אין ממה להתלהב" </a:t>
            </a:r>
          </a:p>
          <a:p>
            <a:r>
              <a:rPr lang="he-IL" dirty="0"/>
              <a:t>"איך תלמדו אותי לסמוך על עצמי, לחתום על חוזים/לקלוט תרגשות שבפנים, לבנות יחסים"</a:t>
            </a:r>
          </a:p>
          <a:p>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121672"/>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spTree>
    <p:extLst>
      <p:ext uri="{BB962C8B-B14F-4D97-AF65-F5344CB8AC3E}">
        <p14:creationId xmlns:p14="http://schemas.microsoft.com/office/powerpoint/2010/main" val="319528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976" y="1028103"/>
            <a:ext cx="11790919" cy="5627221"/>
          </a:xfrm>
        </p:spPr>
        <p:txBody>
          <a:bodyPr>
            <a:normAutofit/>
          </a:bodyPr>
          <a:lstStyle/>
          <a:p>
            <a:pPr marL="0" indent="0">
              <a:buNone/>
            </a:pPr>
            <a:r>
              <a:rPr lang="he-IL" sz="3500" b="1" u="sng" dirty="0"/>
              <a:t>חיצי הביקורת של טונה כלפי מערכת החינוך מופנים כלפי:</a:t>
            </a:r>
          </a:p>
          <a:p>
            <a:pPr marL="0" indent="0">
              <a:buNone/>
            </a:pPr>
            <a:r>
              <a:rPr lang="he-IL" sz="3500" b="1" dirty="0"/>
              <a:t>4. </a:t>
            </a:r>
            <a:r>
              <a:rPr lang="he-IL" sz="3500" dirty="0"/>
              <a:t>מחיקת חלומות, הטמעת כישלונות ויצירת תסכול מתמשך ההופך לאפתיות</a:t>
            </a:r>
          </a:p>
          <a:p>
            <a:r>
              <a:rPr lang="he-IL" sz="2800" dirty="0"/>
              <a:t>"מאמין לכל נכשל, אומר ״אמן״ לתוצאות"</a:t>
            </a:r>
          </a:p>
          <a:p>
            <a:r>
              <a:rPr lang="he-IL" sz="2800" dirty="0"/>
              <a:t>"למדתי לנתק את המחשבות"</a:t>
            </a:r>
          </a:p>
          <a:p>
            <a:endParaRPr lang="he-IL" sz="2800" b="1" dirty="0"/>
          </a:p>
          <a:p>
            <a:endParaRPr lang="he-IL" sz="28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pic>
        <p:nvPicPr>
          <p:cNvPr id="4" name="Picture 28" descr="Girl, Silence, Portrait, Woman, Face">
            <a:extLst>
              <a:ext uri="{FF2B5EF4-FFF2-40B4-BE49-F238E27FC236}">
                <a16:creationId xmlns:a16="http://schemas.microsoft.com/office/drawing/2014/main" id="{8126D8D5-3CE8-481C-942A-3F55A80DC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18" y="3010974"/>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6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976" y="1028103"/>
            <a:ext cx="11790919" cy="5627221"/>
          </a:xfrm>
        </p:spPr>
        <p:txBody>
          <a:bodyPr>
            <a:normAutofit/>
          </a:bodyPr>
          <a:lstStyle/>
          <a:p>
            <a:pPr marL="0" indent="0">
              <a:buNone/>
            </a:pPr>
            <a:r>
              <a:rPr lang="he-IL" sz="3500" b="1" u="sng" dirty="0"/>
              <a:t>חיצי הביקורת של טונה כלפי מערכת החינוך מופנים כלפי:</a:t>
            </a:r>
          </a:p>
          <a:p>
            <a:pPr marL="0" indent="0">
              <a:buNone/>
            </a:pPr>
            <a:r>
              <a:rPr lang="he-IL" sz="3500" b="1" dirty="0"/>
              <a:t>5. </a:t>
            </a:r>
            <a:r>
              <a:rPr lang="he-IL" sz="3500" dirty="0"/>
              <a:t>חוסר מוצא, עקב שכפול מעגל הכישלון גם לתוך הבית, דרך הטמעתו אצל ההורים: </a:t>
            </a:r>
          </a:p>
          <a:p>
            <a:r>
              <a:rPr lang="he-IL" sz="2800" dirty="0"/>
              <a:t>"אהלן גברת טונה.."</a:t>
            </a:r>
          </a:p>
          <a:p>
            <a:r>
              <a:rPr lang="he-IL" sz="2800" dirty="0"/>
              <a:t>"הוא מאחר, הוא מדבר, הוא מקשקש, הוא מצייר/הוא מסרב להתבגר, הוא מסתגר/הוא יכול להשתפר, הוא יכול להתדרדר"</a:t>
            </a:r>
          </a:p>
          <a:p>
            <a:endParaRPr lang="he-IL" sz="28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spTree>
    <p:extLst>
      <p:ext uri="{BB962C8B-B14F-4D97-AF65-F5344CB8AC3E}">
        <p14:creationId xmlns:p14="http://schemas.microsoft.com/office/powerpoint/2010/main" val="15082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976" y="1028103"/>
            <a:ext cx="11790919" cy="5627221"/>
          </a:xfrm>
        </p:spPr>
        <p:txBody>
          <a:bodyPr>
            <a:normAutofit/>
          </a:bodyPr>
          <a:lstStyle/>
          <a:p>
            <a:pPr marL="0" indent="0">
              <a:buNone/>
            </a:pPr>
            <a:r>
              <a:rPr lang="he-IL" sz="3500" b="1" u="sng" dirty="0"/>
              <a:t>חיצי הביקורת של טונה כלפי מערכת החינוך מופנים כלפי:</a:t>
            </a:r>
          </a:p>
          <a:p>
            <a:pPr marL="0" indent="0">
              <a:buNone/>
            </a:pPr>
            <a:r>
              <a:rPr lang="he-IL" sz="3500" b="1" dirty="0"/>
              <a:t>6. </a:t>
            </a:r>
            <a:r>
              <a:rPr lang="he-IL" sz="3500" dirty="0"/>
              <a:t>הגישה הדורסנית גרמה לדובר טראומה מתמשכת, כמעט בלתי הפיכה.</a:t>
            </a:r>
          </a:p>
          <a:p>
            <a:r>
              <a:rPr lang="he-IL" sz="3500" dirty="0"/>
              <a:t> </a:t>
            </a:r>
            <a:r>
              <a:rPr lang="he-IL" sz="2800" dirty="0"/>
              <a:t>"בשקט בשקט נוצרה צלקת, צלקת, שלרפא אותה לקחו שנים רבות".</a:t>
            </a:r>
          </a:p>
          <a:p>
            <a:r>
              <a:rPr lang="he-IL" sz="2800" dirty="0"/>
              <a:t>"יצאתי לחיים ברגליים יחפות"</a:t>
            </a:r>
          </a:p>
          <a:p>
            <a:endParaRPr lang="he-IL" sz="28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1053550" y="308103"/>
            <a:ext cx="11390242" cy="720000"/>
          </a:xfrm>
        </p:spPr>
        <p:txBody>
          <a:bodyPr/>
          <a:lstStyle/>
          <a:p>
            <a:r>
              <a:rPr lang="he-IL" dirty="0">
                <a:solidFill>
                  <a:srgbClr val="12B4BC"/>
                </a:solidFill>
              </a:rPr>
              <a:t>תוכן השיר י"א</a:t>
            </a:r>
            <a:r>
              <a:rPr lang="he-IL" sz="3200" dirty="0">
                <a:solidFill>
                  <a:srgbClr val="12B4BC"/>
                </a:solidFill>
              </a:rPr>
              <a:t>2</a:t>
            </a:r>
            <a:endParaRPr lang="en-IL" dirty="0">
              <a:solidFill>
                <a:srgbClr val="12B4BC"/>
              </a:solidFill>
            </a:endParaRPr>
          </a:p>
        </p:txBody>
      </p:sp>
      <p:pic>
        <p:nvPicPr>
          <p:cNvPr id="4" name="Picture 22" descr="Men, Silence, Hats, Introversion">
            <a:extLst>
              <a:ext uri="{FF2B5EF4-FFF2-40B4-BE49-F238E27FC236}">
                <a16:creationId xmlns:a16="http://schemas.microsoft.com/office/drawing/2014/main" id="{0F90E97A-2F61-49A0-B6AD-9D4400D9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295" b="27500"/>
          <a:stretch/>
        </p:blipFill>
        <p:spPr bwMode="auto">
          <a:xfrm>
            <a:off x="1252538" y="4806175"/>
            <a:ext cx="2205038" cy="14273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4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5301264" y="93781"/>
            <a:ext cx="9642231" cy="720000"/>
          </a:xfrm>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182675" y="903631"/>
            <a:ext cx="8537543" cy="540070"/>
          </a:xfrm>
        </p:spPr>
        <p:txBody>
          <a:bodyPr/>
          <a:lstStyle/>
          <a:p>
            <a:r>
              <a:rPr lang="he-IL" sz="3600" dirty="0">
                <a:sym typeface="Varela Round"/>
              </a:rPr>
              <a:t>י"א </a:t>
            </a:r>
            <a:r>
              <a:rPr lang="he-IL" sz="3200" dirty="0">
                <a:sym typeface="Varela Round"/>
              </a:rPr>
              <a:t>2 </a:t>
            </a:r>
            <a:r>
              <a:rPr lang="he-IL" sz="3600" dirty="0">
                <a:sym typeface="Varela Round"/>
              </a:rPr>
              <a:t>/ טונה</a:t>
            </a:r>
            <a:endParaRPr lang="he-IL" sz="3600" dirty="0"/>
          </a:p>
        </p:txBody>
      </p:sp>
      <p:sp>
        <p:nvSpPr>
          <p:cNvPr id="8" name="מציין מיקום תוכן 7"/>
          <p:cNvSpPr>
            <a:spLocks noGrp="1"/>
          </p:cNvSpPr>
          <p:nvPr>
            <p:ph sz="quarter" idx="4"/>
          </p:nvPr>
        </p:nvSpPr>
        <p:spPr>
          <a:xfrm>
            <a:off x="636104" y="1352470"/>
            <a:ext cx="9330321" cy="4929059"/>
          </a:xfrm>
        </p:spPr>
        <p:txBody>
          <a:bodyPr>
            <a:normAutofit/>
          </a:bodyPr>
          <a:lstStyle/>
          <a:p>
            <a:pPr marL="96848" indent="0">
              <a:lnSpc>
                <a:spcPct val="200000"/>
              </a:lnSpc>
              <a:buNone/>
            </a:pPr>
            <a:r>
              <a:rPr lang="he-IL" sz="2800" b="1" dirty="0">
                <a:solidFill>
                  <a:schemeClr val="tx1"/>
                </a:solidFill>
              </a:rPr>
              <a:t>1. טונה: היכרות ראשונית</a:t>
            </a:r>
          </a:p>
          <a:p>
            <a:pPr marL="96848" indent="0">
              <a:lnSpc>
                <a:spcPct val="150000"/>
              </a:lnSpc>
              <a:buNone/>
            </a:pPr>
            <a:r>
              <a:rPr lang="he-IL" sz="2800" b="1" dirty="0">
                <a:solidFill>
                  <a:schemeClr val="tx1"/>
                </a:solidFill>
              </a:rPr>
              <a:t>2. א. שירת מחאה </a:t>
            </a:r>
            <a:r>
              <a:rPr lang="he-IL" sz="2000" dirty="0">
                <a:solidFill>
                  <a:schemeClr val="tx1"/>
                </a:solidFill>
              </a:rPr>
              <a:t>איך מזהים שיר מחאה? מהם מאפייניו?</a:t>
            </a:r>
            <a:endParaRPr lang="he-IL" b="1" dirty="0">
              <a:solidFill>
                <a:schemeClr val="tx1"/>
              </a:solidFill>
            </a:endParaRPr>
          </a:p>
          <a:p>
            <a:pPr marL="96848" indent="0">
              <a:lnSpc>
                <a:spcPct val="150000"/>
              </a:lnSpc>
              <a:buNone/>
            </a:pPr>
            <a:r>
              <a:rPr lang="he-IL" sz="2800" b="1" dirty="0">
                <a:solidFill>
                  <a:schemeClr val="tx1"/>
                </a:solidFill>
              </a:rPr>
              <a:t>    ב. המחאה בשיר "י"א</a:t>
            </a:r>
            <a:r>
              <a:rPr lang="he-IL" sz="2200" b="1" dirty="0">
                <a:solidFill>
                  <a:schemeClr val="tx1"/>
                </a:solidFill>
              </a:rPr>
              <a:t>2</a:t>
            </a:r>
            <a:r>
              <a:rPr lang="he-IL" sz="2800" b="1" dirty="0">
                <a:solidFill>
                  <a:schemeClr val="tx1"/>
                </a:solidFill>
              </a:rPr>
              <a:t>" </a:t>
            </a:r>
            <a:r>
              <a:rPr lang="he-IL" sz="2000" dirty="0">
                <a:solidFill>
                  <a:schemeClr val="tx1"/>
                </a:solidFill>
              </a:rPr>
              <a:t>מה השיר "אומר"? למה השיר "מתכוון"?</a:t>
            </a:r>
          </a:p>
          <a:p>
            <a:pPr marL="96848" indent="0">
              <a:lnSpc>
                <a:spcPct val="150000"/>
              </a:lnSpc>
              <a:buNone/>
            </a:pPr>
            <a:r>
              <a:rPr lang="he-IL" sz="2800" b="1" dirty="0">
                <a:solidFill>
                  <a:schemeClr val="tx1"/>
                </a:solidFill>
              </a:rPr>
              <a:t>3. א. מהי אינטרטקסטואליות?</a:t>
            </a:r>
          </a:p>
          <a:p>
            <a:pPr marL="96848" indent="0">
              <a:lnSpc>
                <a:spcPct val="150000"/>
              </a:lnSpc>
              <a:buNone/>
            </a:pPr>
            <a:r>
              <a:rPr lang="he-IL" sz="2800" b="1" dirty="0">
                <a:solidFill>
                  <a:schemeClr val="tx1"/>
                </a:solidFill>
              </a:rPr>
              <a:t>    ב. אינטרטקסטואליות בשיר "י"א</a:t>
            </a:r>
            <a:r>
              <a:rPr lang="he-IL" sz="2200" b="1" dirty="0">
                <a:solidFill>
                  <a:schemeClr val="tx1"/>
                </a:solidFill>
              </a:rPr>
              <a:t>2</a:t>
            </a:r>
            <a:r>
              <a:rPr lang="he-IL" sz="2800" b="1" dirty="0">
                <a:solidFill>
                  <a:schemeClr val="tx1"/>
                </a:solidFill>
              </a:rPr>
              <a:t>" </a:t>
            </a:r>
          </a:p>
          <a:p>
            <a:pPr marL="96848" indent="0">
              <a:lnSpc>
                <a:spcPct val="150000"/>
              </a:lnSpc>
              <a:buNone/>
            </a:pPr>
            <a:r>
              <a:rPr lang="he-IL" sz="2800" b="1" dirty="0">
                <a:solidFill>
                  <a:schemeClr val="tx1"/>
                </a:solidFill>
              </a:rPr>
              <a:t>4. סיכום</a:t>
            </a:r>
          </a:p>
          <a:p>
            <a:pPr marL="96848" indent="0">
              <a:lnSpc>
                <a:spcPct val="200000"/>
              </a:lnSpc>
              <a:buNone/>
            </a:pPr>
            <a:endParaRPr lang="he-IL" sz="2800" b="1"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sz="2800" dirty="0">
              <a:solidFill>
                <a:schemeClr val="tx1"/>
              </a:solidFill>
            </a:endParaRPr>
          </a:p>
          <a:p>
            <a:pPr marL="96848" indent="0">
              <a:lnSpc>
                <a:spcPct val="200000"/>
              </a:lnSpc>
              <a:buNone/>
            </a:pPr>
            <a:endParaRPr lang="he-IL" dirty="0">
              <a:solidFill>
                <a:schemeClr val="tx1"/>
              </a:solidFill>
            </a:endParaRPr>
          </a:p>
        </p:txBody>
      </p:sp>
    </p:spTree>
    <p:extLst>
      <p:ext uri="{BB962C8B-B14F-4D97-AF65-F5344CB8AC3E}">
        <p14:creationId xmlns:p14="http://schemas.microsoft.com/office/powerpoint/2010/main" val="258396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t>3. א. מהי אינטרטקסטואליות?</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לקראת איתור מבנה העומק של השיר</a:t>
            </a:r>
          </a:p>
        </p:txBody>
      </p:sp>
    </p:spTree>
    <p:extLst>
      <p:ext uri="{BB962C8B-B14F-4D97-AF65-F5344CB8AC3E}">
        <p14:creationId xmlns:p14="http://schemas.microsoft.com/office/powerpoint/2010/main" val="217816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9506" y="888956"/>
            <a:ext cx="11044670" cy="5422393"/>
          </a:xfrm>
        </p:spPr>
        <p:txBody>
          <a:bodyPr>
            <a:normAutofit/>
          </a:bodyPr>
          <a:lstStyle/>
          <a:p>
            <a:pPr marL="0" indent="0" algn="just">
              <a:buNone/>
            </a:pPr>
            <a:r>
              <a:rPr lang="he-IL" sz="3200" dirty="0">
                <a:solidFill>
                  <a:srgbClr val="192A72"/>
                </a:solidFill>
              </a:rPr>
              <a:t>קריאה</a:t>
            </a:r>
            <a:r>
              <a:rPr lang="he-IL" sz="3200" dirty="0">
                <a:solidFill>
                  <a:srgbClr val="12B4BC"/>
                </a:solidFill>
              </a:rPr>
              <a:t> אינטר</a:t>
            </a:r>
            <a:r>
              <a:rPr lang="he-IL" sz="3200" dirty="0"/>
              <a:t>(=בין)+</a:t>
            </a:r>
            <a:r>
              <a:rPr lang="he-IL" sz="3200" dirty="0">
                <a:solidFill>
                  <a:srgbClr val="12B4BC"/>
                </a:solidFill>
              </a:rPr>
              <a:t>טקסטואלית</a:t>
            </a:r>
            <a:r>
              <a:rPr lang="he-IL" sz="3200" dirty="0"/>
              <a:t>(=של טקסטים), היא קריאה של הטקסט תוך התייחסות לטקסטים אחרים, כמו סיפורים, ציורים, סרטים.</a:t>
            </a:r>
          </a:p>
          <a:p>
            <a:pPr marL="0" indent="0" algn="just">
              <a:buNone/>
            </a:pPr>
            <a:endParaRPr lang="he-IL" sz="3200" b="1" dirty="0">
              <a:solidFill>
                <a:srgbClr val="92D050"/>
              </a:solidFill>
            </a:endParaRPr>
          </a:p>
          <a:p>
            <a:pPr marL="0" indent="0" algn="just">
              <a:buNone/>
            </a:pPr>
            <a:r>
              <a:rPr lang="he-IL" sz="2800" b="1" dirty="0">
                <a:solidFill>
                  <a:srgbClr val="92D050"/>
                </a:solidFill>
              </a:rPr>
              <a:t>דוגמה: </a:t>
            </a:r>
            <a:r>
              <a:rPr lang="he-IL" sz="2800" dirty="0"/>
              <a:t>סיפור על מישהו עני שהתעשר בין לילה הוא טקסט ש"מתכתב" עם סיפור סינדרלה.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3.א. אינטרטקסטואליות</a:t>
            </a:r>
          </a:p>
        </p:txBody>
      </p:sp>
    </p:spTree>
    <p:extLst>
      <p:ext uri="{BB962C8B-B14F-4D97-AF65-F5344CB8AC3E}">
        <p14:creationId xmlns:p14="http://schemas.microsoft.com/office/powerpoint/2010/main" val="194708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00878" y="767504"/>
            <a:ext cx="11390243" cy="5422393"/>
          </a:xfrm>
        </p:spPr>
        <p:txBody>
          <a:bodyPr>
            <a:normAutofit/>
          </a:bodyPr>
          <a:lstStyle/>
          <a:p>
            <a:pPr marL="0" indent="0" algn="just">
              <a:buNone/>
            </a:pPr>
            <a:r>
              <a:rPr lang="he-IL" sz="3200" dirty="0" err="1"/>
              <a:t>האינטרטקסטואליות</a:t>
            </a:r>
            <a:r>
              <a:rPr lang="he-IL" sz="3200" dirty="0"/>
              <a:t> – תפיסה של זרם במחקר תרבות הטוען הטקסטים מתייחסים וארוגים בתוך התרבות בה הם נוצרו, ולכן הבנת משמעותם תלויה בטקסטים אחרים. </a:t>
            </a:r>
          </a:p>
          <a:p>
            <a:pPr marL="0" indent="0">
              <a:buNone/>
            </a:pPr>
            <a:endParaRPr lang="he-IL" sz="3200" dirty="0"/>
          </a:p>
          <a:p>
            <a:pPr marL="0" indent="0">
              <a:buNone/>
            </a:pPr>
            <a:r>
              <a:rPr lang="he-IL" sz="2800" dirty="0">
                <a:solidFill>
                  <a:srgbClr val="92D050"/>
                </a:solidFill>
              </a:rPr>
              <a:t>דוגמה: </a:t>
            </a:r>
            <a:r>
              <a:rPr lang="he-IL" sz="2800" dirty="0"/>
              <a:t>כישראלים, אם נראה את הטקסט הזה:</a:t>
            </a:r>
          </a:p>
          <a:p>
            <a:pPr marL="0" indent="0">
              <a:buNone/>
            </a:pPr>
            <a:r>
              <a:rPr lang="he-IL" sz="2800" dirty="0"/>
              <a:t>אנחנו נחשוב על הטקסטים הבאים</a:t>
            </a:r>
            <a:r>
              <a:rPr lang="he-IL" sz="2800" b="1" dirty="0"/>
              <a:t>:</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3.א. אינטרטקסטואליות</a:t>
            </a:r>
          </a:p>
        </p:txBody>
      </p:sp>
      <p:pic>
        <p:nvPicPr>
          <p:cNvPr id="2" name="Picture 1">
            <a:extLst>
              <a:ext uri="{FF2B5EF4-FFF2-40B4-BE49-F238E27FC236}">
                <a16:creationId xmlns:a16="http://schemas.microsoft.com/office/drawing/2014/main" id="{BB8AB0EA-2A77-46D4-A5F6-0D2D6BFF7B8A}"/>
              </a:ext>
            </a:extLst>
          </p:cNvPr>
          <p:cNvPicPr>
            <a:picLocks noChangeAspect="1"/>
          </p:cNvPicPr>
          <p:nvPr/>
        </p:nvPicPr>
        <p:blipFill>
          <a:blip r:embed="rId2"/>
          <a:stretch>
            <a:fillRect/>
          </a:stretch>
        </p:blipFill>
        <p:spPr>
          <a:xfrm>
            <a:off x="3441818" y="3052032"/>
            <a:ext cx="1185332" cy="1481665"/>
          </a:xfrm>
          <a:prstGeom prst="rect">
            <a:avLst/>
          </a:prstGeom>
        </p:spPr>
      </p:pic>
      <p:pic>
        <p:nvPicPr>
          <p:cNvPr id="4" name="Picture 3">
            <a:extLst>
              <a:ext uri="{FF2B5EF4-FFF2-40B4-BE49-F238E27FC236}">
                <a16:creationId xmlns:a16="http://schemas.microsoft.com/office/drawing/2014/main" id="{BED9E2D9-7AA7-4029-8939-F5402C71CA9F}"/>
              </a:ext>
            </a:extLst>
          </p:cNvPr>
          <p:cNvPicPr>
            <a:picLocks noChangeAspect="1"/>
          </p:cNvPicPr>
          <p:nvPr/>
        </p:nvPicPr>
        <p:blipFill>
          <a:blip r:embed="rId3"/>
          <a:stretch>
            <a:fillRect/>
          </a:stretch>
        </p:blipFill>
        <p:spPr>
          <a:xfrm>
            <a:off x="3083625" y="4533697"/>
            <a:ext cx="1185332" cy="1368168"/>
          </a:xfrm>
          <a:prstGeom prst="rect">
            <a:avLst/>
          </a:prstGeom>
        </p:spPr>
      </p:pic>
      <p:pic>
        <p:nvPicPr>
          <p:cNvPr id="5" name="Picture 4">
            <a:extLst>
              <a:ext uri="{FF2B5EF4-FFF2-40B4-BE49-F238E27FC236}">
                <a16:creationId xmlns:a16="http://schemas.microsoft.com/office/drawing/2014/main" id="{58EA367C-93E3-40B7-BE77-18F6E84A3FF6}"/>
              </a:ext>
            </a:extLst>
          </p:cNvPr>
          <p:cNvPicPr>
            <a:picLocks noChangeAspect="1"/>
          </p:cNvPicPr>
          <p:nvPr/>
        </p:nvPicPr>
        <p:blipFill>
          <a:blip r:embed="rId4"/>
          <a:stretch>
            <a:fillRect/>
          </a:stretch>
        </p:blipFill>
        <p:spPr>
          <a:xfrm>
            <a:off x="1605381" y="4773772"/>
            <a:ext cx="1185333" cy="1128093"/>
          </a:xfrm>
          <a:prstGeom prst="rect">
            <a:avLst/>
          </a:prstGeom>
        </p:spPr>
      </p:pic>
      <p:sp>
        <p:nvSpPr>
          <p:cNvPr id="7" name="Speech Bubble: Oval 6">
            <a:extLst>
              <a:ext uri="{FF2B5EF4-FFF2-40B4-BE49-F238E27FC236}">
                <a16:creationId xmlns:a16="http://schemas.microsoft.com/office/drawing/2014/main" id="{BF20A7F6-6EF0-4A0B-89D8-1A31493B1E9A}"/>
              </a:ext>
            </a:extLst>
          </p:cNvPr>
          <p:cNvSpPr/>
          <p:nvPr/>
        </p:nvSpPr>
        <p:spPr>
          <a:xfrm>
            <a:off x="4561868" y="5032609"/>
            <a:ext cx="1185333" cy="749234"/>
          </a:xfrm>
          <a:prstGeom prst="wedgeEllipseCallout">
            <a:avLst>
              <a:gd name="adj1" fmla="val 57253"/>
              <a:gd name="adj2" fmla="val 61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שלום!</a:t>
            </a:r>
            <a:endParaRPr lang="en-IL" dirty="0"/>
          </a:p>
        </p:txBody>
      </p:sp>
    </p:spTree>
    <p:extLst>
      <p:ext uri="{BB962C8B-B14F-4D97-AF65-F5344CB8AC3E}">
        <p14:creationId xmlns:p14="http://schemas.microsoft.com/office/powerpoint/2010/main" val="92539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888956"/>
            <a:ext cx="12009748" cy="5422393"/>
          </a:xfrm>
        </p:spPr>
        <p:txBody>
          <a:bodyPr>
            <a:normAutofit/>
          </a:bodyPr>
          <a:lstStyle/>
          <a:p>
            <a:pPr marL="0" indent="0">
              <a:buNone/>
            </a:pPr>
            <a:r>
              <a:rPr lang="he-IL" sz="3200" dirty="0"/>
              <a:t>האינטרטקסטואליות מעשירה את קריאת הטקסטים במידה ניכרת, מכיוון שהיא:</a:t>
            </a:r>
          </a:p>
          <a:p>
            <a:r>
              <a:rPr lang="he-IL" sz="3200" dirty="0"/>
              <a:t>מרחיבה את טווח הפרשנות של היצירה</a:t>
            </a:r>
          </a:p>
          <a:p>
            <a:r>
              <a:rPr lang="he-IL" sz="3200" dirty="0"/>
              <a:t>מאפשרת מבט ביקורתי ו/או מרענן על היצירה</a:t>
            </a:r>
          </a:p>
          <a:p>
            <a:r>
              <a:rPr lang="he-IL" sz="3200" dirty="0"/>
              <a:t>מעמיקה את הבנת היצירה בהקשר לתרבות בה נוצרה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3.א. אינטרטקסטואליות</a:t>
            </a:r>
          </a:p>
        </p:txBody>
      </p:sp>
      <p:pic>
        <p:nvPicPr>
          <p:cNvPr id="9218" name="Picture 2" descr="Cartoon, Icon, Light Bulb, Symbol">
            <a:extLst>
              <a:ext uri="{FF2B5EF4-FFF2-40B4-BE49-F238E27FC236}">
                <a16:creationId xmlns:a16="http://schemas.microsoft.com/office/drawing/2014/main" id="{8E7C10D6-B20A-473D-8CDB-226A0C88B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34" y="2155438"/>
            <a:ext cx="30575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21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391" y="767504"/>
            <a:ext cx="12192000" cy="5422393"/>
          </a:xfrm>
        </p:spPr>
        <p:txBody>
          <a:bodyPr>
            <a:normAutofit/>
          </a:bodyPr>
          <a:lstStyle/>
          <a:p>
            <a:pPr marL="0" indent="0">
              <a:buNone/>
            </a:pPr>
            <a:endParaRPr lang="he-IL" sz="3600" b="1" dirty="0"/>
          </a:p>
          <a:p>
            <a:pPr marL="0" indent="0">
              <a:buNone/>
            </a:pPr>
            <a:endParaRPr lang="he-IL" sz="36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אינטרטקסטואליות בשיר י"א</a:t>
            </a:r>
            <a:r>
              <a:rPr lang="he-IL" sz="3200" dirty="0">
                <a:solidFill>
                  <a:srgbClr val="12B4BC"/>
                </a:solidFill>
              </a:rPr>
              <a:t>2</a:t>
            </a:r>
            <a:endParaRPr lang="en-IL" dirty="0">
              <a:solidFill>
                <a:srgbClr val="12B4BC"/>
              </a:solidFill>
            </a:endParaRPr>
          </a:p>
        </p:txBody>
      </p:sp>
      <p:sp>
        <p:nvSpPr>
          <p:cNvPr id="4" name="תרשים זרימה: מסיים 6">
            <a:extLst>
              <a:ext uri="{FF2B5EF4-FFF2-40B4-BE49-F238E27FC236}">
                <a16:creationId xmlns:a16="http://schemas.microsoft.com/office/drawing/2014/main" id="{3F18139F-1D97-4AFA-95DC-39949D0BFD04}"/>
              </a:ext>
            </a:extLst>
          </p:cNvPr>
          <p:cNvSpPr/>
          <p:nvPr/>
        </p:nvSpPr>
        <p:spPr>
          <a:xfrm>
            <a:off x="99390" y="1895854"/>
            <a:ext cx="12092610" cy="3316960"/>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b="1" dirty="0"/>
              <a:t>כעת, נבצע קריאה אינטרטקסטואלית של י"א2, במטרה לחשוף את מבנה העומק של השיר ולהבינו טוב יותר.</a:t>
            </a:r>
          </a:p>
        </p:txBody>
      </p:sp>
    </p:spTree>
    <p:extLst>
      <p:ext uri="{BB962C8B-B14F-4D97-AF65-F5344CB8AC3E}">
        <p14:creationId xmlns:p14="http://schemas.microsoft.com/office/powerpoint/2010/main" val="3201948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1638721" cy="1260164"/>
          </a:xfrm>
        </p:spPr>
        <p:txBody>
          <a:bodyPr/>
          <a:lstStyle/>
          <a:p>
            <a:r>
              <a:rPr lang="he-IL" sz="6000" dirty="0"/>
              <a:t>אינטרטקסטואליות בשיר י"א</a:t>
            </a:r>
            <a:r>
              <a:rPr lang="he-IL" sz="4000" dirty="0"/>
              <a:t>2</a:t>
            </a:r>
            <a:endParaRPr lang="he-IL" sz="6000" dirty="0"/>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מבנה העומק של השיר</a:t>
            </a:r>
            <a:endParaRPr lang="he-IL" dirty="0">
              <a:solidFill>
                <a:srgbClr val="192A72"/>
              </a:solidFill>
              <a:sym typeface="Varela Round"/>
            </a:endParaRPr>
          </a:p>
        </p:txBody>
      </p:sp>
    </p:spTree>
    <p:extLst>
      <p:ext uri="{BB962C8B-B14F-4D97-AF65-F5344CB8AC3E}">
        <p14:creationId xmlns:p14="http://schemas.microsoft.com/office/powerpoint/2010/main" val="362203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68711" y="888956"/>
            <a:ext cx="11039709" cy="5422393"/>
          </a:xfrm>
        </p:spPr>
        <p:txBody>
          <a:bodyPr>
            <a:normAutofit/>
          </a:bodyPr>
          <a:lstStyle/>
          <a:p>
            <a:pPr marL="0" indent="0" algn="just">
              <a:buNone/>
            </a:pPr>
            <a:r>
              <a:rPr lang="he-IL" sz="3200" dirty="0"/>
              <a:t>ההיפ-הופ, במהותו, הוא ז'אנר מוזיקלי איטרטקסטואלי, כי מאפייניו הבולטים הם בין היתר סקראטצ'ינג וסמפלינג.</a:t>
            </a:r>
          </a:p>
          <a:p>
            <a:pPr marL="0" indent="0" algn="just">
              <a:buNone/>
            </a:pPr>
            <a:endParaRPr lang="he-IL" sz="3200" dirty="0"/>
          </a:p>
          <a:p>
            <a:pPr marL="0" indent="0" algn="just">
              <a:buNone/>
            </a:pPr>
            <a:r>
              <a:rPr lang="he-IL" sz="3200" dirty="0"/>
              <a:t>ואכן בשיר י"א2 יש סמפול של השיר "הבובה זהבה" של המשוררת מרים ילן שטקליס.</a:t>
            </a:r>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אינטרטקסטואליות בשיר י"א</a:t>
            </a:r>
            <a:r>
              <a:rPr lang="he-IL" sz="3200" dirty="0">
                <a:solidFill>
                  <a:srgbClr val="12B4BC"/>
                </a:solidFill>
              </a:rPr>
              <a:t>2</a:t>
            </a:r>
            <a:endParaRPr lang="he-IL" dirty="0">
              <a:solidFill>
                <a:srgbClr val="12B4BC"/>
              </a:solidFill>
            </a:endParaRPr>
          </a:p>
        </p:txBody>
      </p:sp>
      <p:pic>
        <p:nvPicPr>
          <p:cNvPr id="12290" name="Picture 2" descr="Doll, Toy, Raggedy Ann, Raggedy Andy">
            <a:extLst>
              <a:ext uri="{FF2B5EF4-FFF2-40B4-BE49-F238E27FC236}">
                <a16:creationId xmlns:a16="http://schemas.microsoft.com/office/drawing/2014/main" id="{2FF61B30-D781-438C-A041-FD1774EFB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514" y="4619857"/>
            <a:ext cx="1836594" cy="223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57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965582" y="392455"/>
            <a:ext cx="8074879" cy="400050"/>
          </a:xfrm>
        </p:spPr>
        <p:txBody>
          <a:bodyPr/>
          <a:lstStyle/>
          <a:p>
            <a:r>
              <a:rPr lang="he-IL" sz="3600" dirty="0"/>
              <a:t>הבובה זהבה/ החלונות הגבוהים</a:t>
            </a:r>
          </a:p>
        </p:txBody>
      </p:sp>
      <p:pic>
        <p:nvPicPr>
          <p:cNvPr id="2" name="Online Media 1" title="ￗﾔￗﾗￗﾜￗﾕￗﾠￗﾕￗﾪ ￗﾔￗﾒￗﾑￗﾕￗﾔￗﾙￗﾝ - ￗﾔￗﾑￗﾕￗﾑￗﾔ ￗﾖￗﾔￗﾑￗﾔ">
            <a:hlinkClick r:id="" action="ppaction://media"/>
            <a:extLst>
              <a:ext uri="{FF2B5EF4-FFF2-40B4-BE49-F238E27FC236}">
                <a16:creationId xmlns:a16="http://schemas.microsoft.com/office/drawing/2014/main" id="{C4F2DD73-DE02-4326-BC44-226F694BB2CB}"/>
              </a:ext>
            </a:extLst>
          </p:cNvPr>
          <p:cNvPicPr>
            <a:picLocks noGrp="1" noRot="1" noChangeAspect="1"/>
          </p:cNvPicPr>
          <p:nvPr>
            <p:ph type="media" sz="quarter" idx="10"/>
            <a:videoFile r:link="rId1"/>
          </p:nvPr>
        </p:nvPicPr>
        <p:blipFill>
          <a:blip r:embed="rId3"/>
          <a:stretch>
            <a:fillRect/>
          </a:stretch>
        </p:blipFill>
        <p:spPr>
          <a:xfrm>
            <a:off x="2671083" y="1131473"/>
            <a:ext cx="6849833" cy="5134047"/>
          </a:xfrm>
          <a:prstGeom prst="rect">
            <a:avLst/>
          </a:prstGeom>
        </p:spPr>
      </p:pic>
      <p:pic>
        <p:nvPicPr>
          <p:cNvPr id="5" name="גרפיקה 4" descr="סימון מוסיקלי">
            <a:extLst>
              <a:ext uri="{FF2B5EF4-FFF2-40B4-BE49-F238E27FC236}">
                <a16:creationId xmlns:a16="http://schemas.microsoft.com/office/drawing/2014/main" id="{4180F387-D73E-4B66-844A-8F1CB4DCE0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78068" y="4265342"/>
            <a:ext cx="914400" cy="914400"/>
          </a:xfrm>
          <a:prstGeom prst="rect">
            <a:avLst/>
          </a:prstGeom>
        </p:spPr>
      </p:pic>
      <p:sp>
        <p:nvSpPr>
          <p:cNvPr id="6" name="תיבת טקסט 5">
            <a:extLst>
              <a:ext uri="{FF2B5EF4-FFF2-40B4-BE49-F238E27FC236}">
                <a16:creationId xmlns:a16="http://schemas.microsoft.com/office/drawing/2014/main" id="{C1B6827E-1BA9-45F9-BA8B-9412014F7C6D}"/>
              </a:ext>
            </a:extLst>
          </p:cNvPr>
          <p:cNvSpPr txBox="1"/>
          <p:nvPr/>
        </p:nvSpPr>
        <p:spPr>
          <a:xfrm>
            <a:off x="10378068" y="3791415"/>
            <a:ext cx="1033346" cy="646331"/>
          </a:xfrm>
          <a:prstGeom prst="rect">
            <a:avLst/>
          </a:prstGeom>
          <a:noFill/>
        </p:spPr>
        <p:txBody>
          <a:bodyPr wrap="square" rtlCol="0">
            <a:spAutoFit/>
          </a:bodyPr>
          <a:lstStyle/>
          <a:p>
            <a:pPr algn="ctr"/>
            <a:r>
              <a:rPr lang="he-IL" dirty="0">
                <a:hlinkClick r:id="rId6"/>
              </a:rPr>
              <a:t>קישור לשיר</a:t>
            </a:r>
            <a:endParaRPr lang="en-IL" dirty="0"/>
          </a:p>
        </p:txBody>
      </p:sp>
    </p:spTree>
    <p:extLst>
      <p:ext uri="{BB962C8B-B14F-4D97-AF65-F5344CB8AC3E}">
        <p14:creationId xmlns:p14="http://schemas.microsoft.com/office/powerpoint/2010/main" val="8139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27990" y="888956"/>
            <a:ext cx="11704983" cy="5422393"/>
          </a:xfrm>
        </p:spPr>
        <p:txBody>
          <a:bodyPr>
            <a:normAutofit/>
          </a:bodyPr>
          <a:lstStyle/>
          <a:p>
            <a:pPr marL="0" indent="0">
              <a:buNone/>
            </a:pPr>
            <a:endParaRPr lang="he-IL" sz="3600" b="1" dirty="0"/>
          </a:p>
          <a:p>
            <a:pPr marL="0" indent="0">
              <a:buNone/>
            </a:pPr>
            <a:r>
              <a:rPr lang="he-IL" sz="3200" dirty="0"/>
              <a:t>מה הקשר בין השיר "הבובה זהבה לבין השיר י"א2?</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68956"/>
            <a:ext cx="11390242" cy="720000"/>
          </a:xfrm>
        </p:spPr>
        <p:txBody>
          <a:bodyPr/>
          <a:lstStyle/>
          <a:p>
            <a:r>
              <a:rPr lang="he-IL" dirty="0">
                <a:solidFill>
                  <a:srgbClr val="12B4BC"/>
                </a:solidFill>
              </a:rPr>
              <a:t>אינטרטקסטואליות בשיר י"א</a:t>
            </a:r>
            <a:r>
              <a:rPr lang="he-IL" sz="3200" dirty="0">
                <a:solidFill>
                  <a:srgbClr val="12B4BC"/>
                </a:solidFill>
              </a:rPr>
              <a:t>2</a:t>
            </a:r>
            <a:br>
              <a:rPr lang="he-IL" sz="3200" dirty="0">
                <a:solidFill>
                  <a:srgbClr val="12B4BC"/>
                </a:solidFill>
              </a:rPr>
            </a:br>
            <a:r>
              <a:rPr lang="he-IL" sz="3200" dirty="0">
                <a:solidFill>
                  <a:srgbClr val="12B4BC"/>
                </a:solidFill>
              </a:rPr>
              <a:t>1. הבובה זהבה</a:t>
            </a:r>
            <a:endParaRPr lang="he-IL" dirty="0"/>
          </a:p>
        </p:txBody>
      </p:sp>
      <p:pic>
        <p:nvPicPr>
          <p:cNvPr id="2" name="Picture 1">
            <a:extLst>
              <a:ext uri="{FF2B5EF4-FFF2-40B4-BE49-F238E27FC236}">
                <a16:creationId xmlns:a16="http://schemas.microsoft.com/office/drawing/2014/main" id="{D8C0D051-F6D2-4C12-924B-A920AFC76397}"/>
              </a:ext>
            </a:extLst>
          </p:cNvPr>
          <p:cNvPicPr>
            <a:picLocks noChangeAspect="1"/>
          </p:cNvPicPr>
          <p:nvPr/>
        </p:nvPicPr>
        <p:blipFill>
          <a:blip r:embed="rId2"/>
          <a:stretch>
            <a:fillRect/>
          </a:stretch>
        </p:blipFill>
        <p:spPr>
          <a:xfrm>
            <a:off x="4826033" y="2797219"/>
            <a:ext cx="3143250" cy="3171825"/>
          </a:xfrm>
          <a:prstGeom prst="rect">
            <a:avLst/>
          </a:prstGeom>
        </p:spPr>
      </p:pic>
    </p:spTree>
    <p:extLst>
      <p:ext uri="{BB962C8B-B14F-4D97-AF65-F5344CB8AC3E}">
        <p14:creationId xmlns:p14="http://schemas.microsoft.com/office/powerpoint/2010/main" val="37061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4468" y="1435364"/>
            <a:ext cx="11093765" cy="5422393"/>
          </a:xfrm>
        </p:spPr>
        <p:txBody>
          <a:bodyPr>
            <a:normAutofit/>
          </a:bodyPr>
          <a:lstStyle/>
          <a:p>
            <a:pPr marL="0" indent="0" algn="just">
              <a:buNone/>
            </a:pPr>
            <a:r>
              <a:rPr lang="he-IL" sz="2800" dirty="0"/>
              <a:t>ציטוט השיר </a:t>
            </a:r>
            <a:r>
              <a:rPr lang="he-IL" sz="2800" i="1" dirty="0"/>
              <a:t>הבובה זהבה</a:t>
            </a:r>
            <a:r>
              <a:rPr lang="he-IL" sz="2800" dirty="0"/>
              <a:t> הוא אירוני, כי זהו שיר ילדים, ולפני שהילדים נכנסים למערכת החינוך הם חופשיים לדמיין דו-שיח בין </a:t>
            </a:r>
            <a:r>
              <a:rPr lang="he-IL" sz="2800" dirty="0">
                <a:solidFill>
                  <a:srgbClr val="12B4BC"/>
                </a:solidFill>
              </a:rPr>
              <a:t>בובה</a:t>
            </a:r>
            <a:r>
              <a:rPr lang="he-IL" sz="2800" dirty="0"/>
              <a:t> לדובי.</a:t>
            </a:r>
          </a:p>
          <a:p>
            <a:pPr marL="0" indent="0" algn="just">
              <a:buNone/>
            </a:pPr>
            <a:r>
              <a:rPr lang="he-IL" sz="2800" dirty="0"/>
              <a:t>לעומת זאת בשיר </a:t>
            </a:r>
            <a:r>
              <a:rPr lang="he-IL" sz="2800" i="1" dirty="0"/>
              <a:t>י"א2 </a:t>
            </a:r>
            <a:r>
              <a:rPr lang="he-IL" sz="2800" dirty="0"/>
              <a:t>התלמידים במערכת החינוך מושתקים, הדימיון שלהם נרמס, הם הופכים ל</a:t>
            </a:r>
            <a:r>
              <a:rPr lang="he-IL" sz="2800" dirty="0">
                <a:solidFill>
                  <a:srgbClr val="12B4BC"/>
                </a:solidFill>
              </a:rPr>
              <a:t>בובות</a:t>
            </a:r>
            <a:r>
              <a:rPr lang="he-IL" sz="2800" dirty="0"/>
              <a:t> על חוט "כשתחתוך את החוטים אז תבין/שבפנים יש מיליון תשובות/בובות בובות".</a:t>
            </a:r>
          </a:p>
          <a:p>
            <a:pPr marL="0" indent="0" algn="just">
              <a:buNone/>
            </a:pPr>
            <a:endParaRPr lang="he-IL" sz="2800" b="1" dirty="0"/>
          </a:p>
          <a:p>
            <a:pPr marL="0" indent="0" algn="just">
              <a:buNone/>
            </a:pPr>
            <a:endParaRPr lang="he-IL" sz="2800" b="1" dirty="0"/>
          </a:p>
          <a:p>
            <a:pPr marL="0" indent="0" algn="just">
              <a:buNone/>
            </a:pPr>
            <a:endParaRPr lang="he-IL" sz="2000"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86651"/>
            <a:ext cx="11390242" cy="720000"/>
          </a:xfrm>
        </p:spPr>
        <p:txBody>
          <a:bodyPr/>
          <a:lstStyle/>
          <a:p>
            <a:r>
              <a:rPr lang="he-IL" dirty="0">
                <a:solidFill>
                  <a:srgbClr val="12B4BC"/>
                </a:solidFill>
              </a:rPr>
              <a:t>אינטרטקסטואליות בשיר י"א</a:t>
            </a:r>
            <a:r>
              <a:rPr lang="he-IL" sz="3200" dirty="0">
                <a:solidFill>
                  <a:srgbClr val="12B4BC"/>
                </a:solidFill>
              </a:rPr>
              <a:t>2</a:t>
            </a:r>
            <a:br>
              <a:rPr lang="he-IL" sz="3200" dirty="0">
                <a:solidFill>
                  <a:srgbClr val="12B4BC"/>
                </a:solidFill>
              </a:rPr>
            </a:br>
            <a:r>
              <a:rPr lang="he-IL" sz="3200" dirty="0">
                <a:solidFill>
                  <a:srgbClr val="12B4BC"/>
                </a:solidFill>
              </a:rPr>
              <a:t>1. הבובה זהבה</a:t>
            </a:r>
            <a:endParaRPr lang="he-IL" dirty="0"/>
          </a:p>
        </p:txBody>
      </p:sp>
    </p:spTree>
    <p:extLst>
      <p:ext uri="{BB962C8B-B14F-4D97-AF65-F5344CB8AC3E}">
        <p14:creationId xmlns:p14="http://schemas.microsoft.com/office/powerpoint/2010/main" val="355474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560239" y="1640677"/>
            <a:ext cx="12192001" cy="1260164"/>
          </a:xfrm>
        </p:spPr>
        <p:txBody>
          <a:bodyPr/>
          <a:lstStyle/>
          <a:p>
            <a:r>
              <a:rPr lang="he-IL" dirty="0">
                <a:solidFill>
                  <a:srgbClr val="192A72"/>
                </a:solidFill>
              </a:rPr>
              <a:t>1.טונה</a:t>
            </a:r>
          </a:p>
        </p:txBody>
      </p:sp>
      <p:sp>
        <p:nvSpPr>
          <p:cNvPr id="7" name="כותרת משנה 6"/>
          <p:cNvSpPr>
            <a:spLocks noGrp="1"/>
          </p:cNvSpPr>
          <p:nvPr>
            <p:ph type="subTitle" idx="1"/>
          </p:nvPr>
        </p:nvSpPr>
        <p:spPr>
          <a:xfrm>
            <a:off x="1390753" y="3107913"/>
            <a:ext cx="12192001" cy="642174"/>
          </a:xfrm>
        </p:spPr>
        <p:txBody>
          <a:bodyPr/>
          <a:lstStyle/>
          <a:p>
            <a:r>
              <a:rPr lang="he-IL" dirty="0">
                <a:sym typeface="Varela Round"/>
              </a:rPr>
              <a:t>היכרות ראשונית</a:t>
            </a:r>
            <a:endParaRPr lang="he-IL" dirty="0">
              <a:solidFill>
                <a:srgbClr val="192A72"/>
              </a:solidFill>
              <a:sym typeface="Varela Round"/>
            </a:endParaRPr>
          </a:p>
        </p:txBody>
      </p:sp>
      <p:pic>
        <p:nvPicPr>
          <p:cNvPr id="2" name="Picture 1">
            <a:extLst>
              <a:ext uri="{FF2B5EF4-FFF2-40B4-BE49-F238E27FC236}">
                <a16:creationId xmlns:a16="http://schemas.microsoft.com/office/drawing/2014/main" id="{82DC09D2-641C-4436-B7A9-7ABF7F0C3583}"/>
              </a:ext>
            </a:extLst>
          </p:cNvPr>
          <p:cNvPicPr>
            <a:picLocks noChangeAspect="1"/>
          </p:cNvPicPr>
          <p:nvPr/>
        </p:nvPicPr>
        <p:blipFill>
          <a:blip r:embed="rId3"/>
          <a:stretch>
            <a:fillRect/>
          </a:stretch>
        </p:blipFill>
        <p:spPr>
          <a:xfrm>
            <a:off x="2962067" y="1584867"/>
            <a:ext cx="1573695" cy="263194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888956"/>
            <a:ext cx="12032973" cy="5422393"/>
          </a:xfrm>
        </p:spPr>
        <p:txBody>
          <a:bodyPr>
            <a:normAutofit/>
          </a:bodyPr>
          <a:lstStyle/>
          <a:p>
            <a:pPr marL="0" indent="0">
              <a:buNone/>
            </a:pPr>
            <a:r>
              <a:rPr lang="en-IL" dirty="0"/>
              <a:t> </a:t>
            </a:r>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86651"/>
            <a:ext cx="11390242" cy="720000"/>
          </a:xfrm>
        </p:spPr>
        <p:txBody>
          <a:bodyPr/>
          <a:lstStyle/>
          <a:p>
            <a:r>
              <a:rPr lang="he-IL" dirty="0">
                <a:solidFill>
                  <a:srgbClr val="12B4BC"/>
                </a:solidFill>
              </a:rPr>
              <a:t>אינטרטקסטואליות בשיר י"א</a:t>
            </a:r>
            <a:r>
              <a:rPr lang="he-IL" sz="3200" dirty="0">
                <a:solidFill>
                  <a:srgbClr val="12B4BC"/>
                </a:solidFill>
              </a:rPr>
              <a:t>2</a:t>
            </a:r>
            <a:br>
              <a:rPr lang="he-IL" sz="3200" dirty="0">
                <a:solidFill>
                  <a:srgbClr val="12B4BC"/>
                </a:solidFill>
              </a:rPr>
            </a:br>
            <a:r>
              <a:rPr lang="he-IL" sz="3200" dirty="0">
                <a:solidFill>
                  <a:srgbClr val="12B4BC"/>
                </a:solidFill>
              </a:rPr>
              <a:t>1. הבובה זהבה</a:t>
            </a:r>
            <a:endParaRPr lang="he-IL" dirty="0"/>
          </a:p>
        </p:txBody>
      </p:sp>
      <p:sp>
        <p:nvSpPr>
          <p:cNvPr id="2" name="TextBox 1">
            <a:extLst>
              <a:ext uri="{FF2B5EF4-FFF2-40B4-BE49-F238E27FC236}">
                <a16:creationId xmlns:a16="http://schemas.microsoft.com/office/drawing/2014/main" id="{A38DAC5A-4281-435C-B4A9-19DF3B5FB83B}"/>
              </a:ext>
            </a:extLst>
          </p:cNvPr>
          <p:cNvSpPr txBox="1"/>
          <p:nvPr/>
        </p:nvSpPr>
        <p:spPr>
          <a:xfrm>
            <a:off x="502996" y="1284729"/>
            <a:ext cx="8438221" cy="3877985"/>
          </a:xfrm>
          <a:prstGeom prst="rect">
            <a:avLst/>
          </a:prstGeom>
          <a:noFill/>
          <a:ln w="28575">
            <a:noFill/>
          </a:ln>
        </p:spPr>
        <p:txBody>
          <a:bodyPr wrap="square" rtlCol="0">
            <a:spAutoFit/>
          </a:bodyPr>
          <a:lstStyle/>
          <a:p>
            <a:pPr algn="just">
              <a:lnSpc>
                <a:spcPct val="150000"/>
              </a:lnSpc>
            </a:pPr>
            <a:r>
              <a:rPr lang="he-IL" sz="3200" dirty="0"/>
              <a:t>בשיר "הבובה זהבה", נורית מסווגת את החושך כ"ילד רע", ואילו הבובה והדובי מעמידים אותה על טעותה. </a:t>
            </a:r>
          </a:p>
          <a:p>
            <a:pPr algn="just">
              <a:lnSpc>
                <a:spcPct val="150000"/>
              </a:lnSpc>
            </a:pPr>
            <a:r>
              <a:rPr lang="he-IL" sz="3200" dirty="0"/>
              <a:t>החושך לא רע "והרי הוא ילד טוב", בחושך גלום עולם החלומות הילדותי.</a:t>
            </a:r>
          </a:p>
          <a:p>
            <a:pPr algn="just">
              <a:lnSpc>
                <a:spcPct val="150000"/>
              </a:lnSpc>
            </a:pPr>
            <a:endParaRPr lang="he-IL" sz="2400" dirty="0"/>
          </a:p>
          <a:p>
            <a:pPr algn="just"/>
            <a:endParaRPr lang="en-IL" dirty="0"/>
          </a:p>
        </p:txBody>
      </p:sp>
      <p:sp>
        <p:nvSpPr>
          <p:cNvPr id="5" name="TextBox 4">
            <a:extLst>
              <a:ext uri="{FF2B5EF4-FFF2-40B4-BE49-F238E27FC236}">
                <a16:creationId xmlns:a16="http://schemas.microsoft.com/office/drawing/2014/main" id="{6C46D13A-D31B-430E-993B-3996C986DCDF}"/>
              </a:ext>
            </a:extLst>
          </p:cNvPr>
          <p:cNvSpPr txBox="1"/>
          <p:nvPr/>
        </p:nvSpPr>
        <p:spPr>
          <a:xfrm>
            <a:off x="9217004" y="810637"/>
            <a:ext cx="2540181" cy="4204997"/>
          </a:xfrm>
          <a:prstGeom prst="rect">
            <a:avLst/>
          </a:prstGeom>
          <a:noFill/>
          <a:ln w="28575">
            <a:solidFill>
              <a:srgbClr val="92D050"/>
            </a:solidFill>
          </a:ln>
        </p:spPr>
        <p:txBody>
          <a:bodyPr wrap="square" rtlCol="0">
            <a:spAutoFit/>
          </a:bodyPr>
          <a:lstStyle/>
          <a:p>
            <a:pPr>
              <a:lnSpc>
                <a:spcPct val="150000"/>
              </a:lnSpc>
            </a:pPr>
            <a:r>
              <a:rPr lang="he-IL" sz="2000" dirty="0"/>
              <a:t>אך לפתע קמה נורית</a:t>
            </a:r>
            <a:endParaRPr lang="en-IL" sz="2000" dirty="0"/>
          </a:p>
          <a:p>
            <a:pPr>
              <a:lnSpc>
                <a:spcPct val="150000"/>
              </a:lnSpc>
            </a:pPr>
            <a:r>
              <a:rPr lang="he-IL" sz="2000" dirty="0"/>
              <a:t>אבא אבא היא קוראה</a:t>
            </a:r>
            <a:endParaRPr lang="en-IL" sz="2000" dirty="0"/>
          </a:p>
          <a:p>
            <a:pPr>
              <a:lnSpc>
                <a:spcPct val="150000"/>
              </a:lnSpc>
            </a:pPr>
            <a:r>
              <a:rPr lang="he-IL" sz="2000" dirty="0"/>
              <a:t>בוא מהר גרש החושך</a:t>
            </a:r>
            <a:endParaRPr lang="en-IL" sz="2000" dirty="0"/>
          </a:p>
          <a:p>
            <a:pPr>
              <a:lnSpc>
                <a:spcPct val="150000"/>
              </a:lnSpc>
            </a:pPr>
            <a:r>
              <a:rPr lang="he-IL" sz="2000" dirty="0"/>
              <a:t>הוא מפריע ילד רע</a:t>
            </a:r>
            <a:endParaRPr lang="en-IL" sz="2000" dirty="0"/>
          </a:p>
          <a:p>
            <a:pPr>
              <a:lnSpc>
                <a:spcPct val="150000"/>
              </a:lnSpc>
            </a:pPr>
            <a:r>
              <a:rPr lang="en-IL" sz="2000" dirty="0"/>
              <a:t> </a:t>
            </a:r>
          </a:p>
          <a:p>
            <a:pPr>
              <a:lnSpc>
                <a:spcPct val="150000"/>
              </a:lnSpc>
            </a:pPr>
            <a:r>
              <a:rPr lang="he-IL" sz="2000" dirty="0"/>
              <a:t>צחקה בובה זהבה</a:t>
            </a:r>
            <a:endParaRPr lang="en-IL" sz="2000" dirty="0"/>
          </a:p>
          <a:p>
            <a:pPr>
              <a:lnSpc>
                <a:spcPct val="150000"/>
              </a:lnSpc>
            </a:pPr>
            <a:r>
              <a:rPr lang="he-IL" sz="2000" dirty="0"/>
              <a:t>וצחק מאוד הדוב</a:t>
            </a:r>
            <a:endParaRPr lang="en-IL" sz="2000" dirty="0"/>
          </a:p>
          <a:p>
            <a:pPr>
              <a:lnSpc>
                <a:spcPct val="150000"/>
              </a:lnSpc>
            </a:pPr>
            <a:r>
              <a:rPr lang="he-IL" sz="2000" dirty="0"/>
              <a:t>למה לגרש החושך</a:t>
            </a:r>
            <a:endParaRPr lang="en-IL" sz="2000" dirty="0"/>
          </a:p>
          <a:p>
            <a:pPr>
              <a:lnSpc>
                <a:spcPct val="150000"/>
              </a:lnSpc>
            </a:pPr>
            <a:r>
              <a:rPr lang="he-IL" sz="2000" dirty="0"/>
              <a:t>והרי הוא ילד טוב</a:t>
            </a:r>
            <a:endParaRPr lang="en-IL" sz="2000" dirty="0"/>
          </a:p>
        </p:txBody>
      </p:sp>
      <p:pic>
        <p:nvPicPr>
          <p:cNvPr id="13314" name="Picture 2" descr="Toys, Kids, Playing, Childhood, Child">
            <a:extLst>
              <a:ext uri="{FF2B5EF4-FFF2-40B4-BE49-F238E27FC236}">
                <a16:creationId xmlns:a16="http://schemas.microsoft.com/office/drawing/2014/main" id="{F7333B6B-6281-4FB6-8C59-700FF1A31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47" y="4474592"/>
            <a:ext cx="2730622" cy="245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6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888956"/>
            <a:ext cx="12032973" cy="5422393"/>
          </a:xfrm>
        </p:spPr>
        <p:txBody>
          <a:bodyPr>
            <a:normAutofit/>
          </a:bodyPr>
          <a:lstStyle/>
          <a:p>
            <a:pPr marL="0" indent="0">
              <a:buNone/>
            </a:pPr>
            <a:r>
              <a:rPr lang="en-IL" dirty="0"/>
              <a:t> </a:t>
            </a:r>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86651"/>
            <a:ext cx="11390242" cy="720000"/>
          </a:xfrm>
        </p:spPr>
        <p:txBody>
          <a:bodyPr/>
          <a:lstStyle/>
          <a:p>
            <a:r>
              <a:rPr lang="he-IL" dirty="0">
                <a:solidFill>
                  <a:srgbClr val="12B4BC"/>
                </a:solidFill>
              </a:rPr>
              <a:t>אינטרטקסטואליות בשיר י"א</a:t>
            </a:r>
            <a:r>
              <a:rPr lang="he-IL" sz="3200" dirty="0">
                <a:solidFill>
                  <a:srgbClr val="12B4BC"/>
                </a:solidFill>
              </a:rPr>
              <a:t>2</a:t>
            </a:r>
            <a:br>
              <a:rPr lang="he-IL" sz="3200" dirty="0">
                <a:solidFill>
                  <a:srgbClr val="12B4BC"/>
                </a:solidFill>
              </a:rPr>
            </a:br>
            <a:r>
              <a:rPr lang="he-IL" sz="3200" dirty="0">
                <a:solidFill>
                  <a:srgbClr val="12B4BC"/>
                </a:solidFill>
              </a:rPr>
              <a:t>1. הבובה זהבה</a:t>
            </a:r>
            <a:endParaRPr lang="he-IL" dirty="0"/>
          </a:p>
        </p:txBody>
      </p:sp>
      <p:sp>
        <p:nvSpPr>
          <p:cNvPr id="2" name="TextBox 1">
            <a:extLst>
              <a:ext uri="{FF2B5EF4-FFF2-40B4-BE49-F238E27FC236}">
                <a16:creationId xmlns:a16="http://schemas.microsoft.com/office/drawing/2014/main" id="{A38DAC5A-4281-435C-B4A9-19DF3B5FB83B}"/>
              </a:ext>
            </a:extLst>
          </p:cNvPr>
          <p:cNvSpPr txBox="1"/>
          <p:nvPr/>
        </p:nvSpPr>
        <p:spPr>
          <a:xfrm>
            <a:off x="263952" y="1284729"/>
            <a:ext cx="8578394" cy="4062651"/>
          </a:xfrm>
          <a:prstGeom prst="rect">
            <a:avLst/>
          </a:prstGeom>
          <a:noFill/>
          <a:ln w="28575">
            <a:noFill/>
          </a:ln>
        </p:spPr>
        <p:txBody>
          <a:bodyPr wrap="square" rtlCol="0">
            <a:spAutoFit/>
          </a:bodyPr>
          <a:lstStyle/>
          <a:p>
            <a:pPr algn="just">
              <a:lnSpc>
                <a:spcPct val="150000"/>
              </a:lnSpc>
            </a:pPr>
            <a:r>
              <a:rPr lang="he-IL" sz="3200" dirty="0"/>
              <a:t>בדיוק באותו האופן, המורים במערכת החינוך מסווגים באופן שגוי את הדובר כ"טראבל מייקר" (עושה צרות), רק משום שהוא "לא כל כך מקשיב", לא מתעניין, "הוא מאחר, הוא מדבר, הוא מקשקש, הוא מצייר/הוא מסרב להתבגר, הוא מסתגר/הוא יכול להשתפר"</a:t>
            </a:r>
          </a:p>
          <a:p>
            <a:pPr algn="just"/>
            <a:endParaRPr lang="en-IL" dirty="0"/>
          </a:p>
        </p:txBody>
      </p:sp>
      <p:sp>
        <p:nvSpPr>
          <p:cNvPr id="5" name="TextBox 4">
            <a:extLst>
              <a:ext uri="{FF2B5EF4-FFF2-40B4-BE49-F238E27FC236}">
                <a16:creationId xmlns:a16="http://schemas.microsoft.com/office/drawing/2014/main" id="{6C46D13A-D31B-430E-993B-3996C986DCDF}"/>
              </a:ext>
            </a:extLst>
          </p:cNvPr>
          <p:cNvSpPr txBox="1"/>
          <p:nvPr/>
        </p:nvSpPr>
        <p:spPr>
          <a:xfrm>
            <a:off x="9309838" y="1009382"/>
            <a:ext cx="2540181" cy="4204997"/>
          </a:xfrm>
          <a:prstGeom prst="rect">
            <a:avLst/>
          </a:prstGeom>
          <a:noFill/>
          <a:ln w="28575">
            <a:solidFill>
              <a:srgbClr val="92D050"/>
            </a:solidFill>
          </a:ln>
        </p:spPr>
        <p:txBody>
          <a:bodyPr wrap="square" rtlCol="0">
            <a:spAutoFit/>
          </a:bodyPr>
          <a:lstStyle/>
          <a:p>
            <a:pPr>
              <a:lnSpc>
                <a:spcPct val="150000"/>
              </a:lnSpc>
            </a:pPr>
            <a:r>
              <a:rPr lang="he-IL" sz="2000" dirty="0"/>
              <a:t>אך לפתע קמה נורית</a:t>
            </a:r>
            <a:endParaRPr lang="en-IL" sz="2000" dirty="0"/>
          </a:p>
          <a:p>
            <a:pPr>
              <a:lnSpc>
                <a:spcPct val="150000"/>
              </a:lnSpc>
            </a:pPr>
            <a:r>
              <a:rPr lang="he-IL" sz="2000" dirty="0"/>
              <a:t>אבא אבא היא קוראה</a:t>
            </a:r>
            <a:endParaRPr lang="en-IL" sz="2000" dirty="0"/>
          </a:p>
          <a:p>
            <a:pPr>
              <a:lnSpc>
                <a:spcPct val="150000"/>
              </a:lnSpc>
            </a:pPr>
            <a:r>
              <a:rPr lang="he-IL" sz="2000" dirty="0"/>
              <a:t>בוא מהר גרש החושך</a:t>
            </a:r>
            <a:endParaRPr lang="en-IL" sz="2000" dirty="0"/>
          </a:p>
          <a:p>
            <a:pPr>
              <a:lnSpc>
                <a:spcPct val="150000"/>
              </a:lnSpc>
            </a:pPr>
            <a:r>
              <a:rPr lang="he-IL" sz="2000" dirty="0"/>
              <a:t>הוא מפריע ילד רע</a:t>
            </a:r>
            <a:endParaRPr lang="en-IL" sz="2000" dirty="0"/>
          </a:p>
          <a:p>
            <a:pPr>
              <a:lnSpc>
                <a:spcPct val="150000"/>
              </a:lnSpc>
            </a:pPr>
            <a:r>
              <a:rPr lang="en-IL" sz="2000" dirty="0"/>
              <a:t> </a:t>
            </a:r>
          </a:p>
          <a:p>
            <a:pPr>
              <a:lnSpc>
                <a:spcPct val="150000"/>
              </a:lnSpc>
            </a:pPr>
            <a:r>
              <a:rPr lang="he-IL" sz="2000" dirty="0"/>
              <a:t>צחקה בובה זהבה</a:t>
            </a:r>
            <a:endParaRPr lang="en-IL" sz="2000" dirty="0"/>
          </a:p>
          <a:p>
            <a:pPr>
              <a:lnSpc>
                <a:spcPct val="150000"/>
              </a:lnSpc>
            </a:pPr>
            <a:r>
              <a:rPr lang="he-IL" sz="2000" dirty="0"/>
              <a:t>וצחק מאוד הדוב</a:t>
            </a:r>
            <a:endParaRPr lang="en-IL" sz="2000" dirty="0"/>
          </a:p>
          <a:p>
            <a:pPr>
              <a:lnSpc>
                <a:spcPct val="150000"/>
              </a:lnSpc>
            </a:pPr>
            <a:r>
              <a:rPr lang="he-IL" sz="2000" dirty="0"/>
              <a:t>למה לגרש החושך</a:t>
            </a:r>
            <a:endParaRPr lang="en-IL" sz="2000" dirty="0"/>
          </a:p>
          <a:p>
            <a:pPr>
              <a:lnSpc>
                <a:spcPct val="150000"/>
              </a:lnSpc>
            </a:pPr>
            <a:r>
              <a:rPr lang="he-IL" sz="2000" dirty="0"/>
              <a:t>והרי הוא ילד טוב</a:t>
            </a:r>
            <a:endParaRPr lang="en-IL" sz="2000" dirty="0"/>
          </a:p>
        </p:txBody>
      </p:sp>
    </p:spTree>
    <p:extLst>
      <p:ext uri="{BB962C8B-B14F-4D97-AF65-F5344CB8AC3E}">
        <p14:creationId xmlns:p14="http://schemas.microsoft.com/office/powerpoint/2010/main" val="1671064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27990" y="888956"/>
            <a:ext cx="11704983" cy="5422393"/>
          </a:xfrm>
        </p:spPr>
        <p:txBody>
          <a:bodyPr>
            <a:normAutofit/>
          </a:bodyPr>
          <a:lstStyle/>
          <a:p>
            <a:pPr marL="0" indent="0">
              <a:buNone/>
            </a:pPr>
            <a:r>
              <a:rPr lang="he-IL" sz="3200" dirty="0"/>
              <a:t>בנוסף, בשיר י"א2 יש אזכור של הרכב ההיפ-הופ ״דוג פאונד״, מה הקשר בינם לבין השיר י"א2?</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93265"/>
            <a:ext cx="11390242" cy="720000"/>
          </a:xfrm>
        </p:spPr>
        <p:txBody>
          <a:bodyPr/>
          <a:lstStyle/>
          <a:p>
            <a:r>
              <a:rPr lang="he-IL" dirty="0">
                <a:solidFill>
                  <a:srgbClr val="12B4BC"/>
                </a:solidFill>
              </a:rPr>
              <a:t>אינטרטקסטואליות בשיר י"א</a:t>
            </a:r>
            <a:r>
              <a:rPr lang="he-IL" sz="3200" dirty="0">
                <a:solidFill>
                  <a:srgbClr val="12B4BC"/>
                </a:solidFill>
              </a:rPr>
              <a:t>2</a:t>
            </a:r>
            <a:br>
              <a:rPr lang="he-IL" sz="3200" dirty="0">
                <a:solidFill>
                  <a:srgbClr val="12B4BC"/>
                </a:solidFill>
              </a:rPr>
            </a:br>
            <a:r>
              <a:rPr lang="he-IL" sz="3200" dirty="0">
                <a:solidFill>
                  <a:srgbClr val="12B4BC"/>
                </a:solidFill>
              </a:rPr>
              <a:t>2. דוג פאונד</a:t>
            </a:r>
            <a:endParaRPr lang="he-IL" dirty="0">
              <a:solidFill>
                <a:srgbClr val="12B4BC"/>
              </a:solidFill>
            </a:endParaRPr>
          </a:p>
        </p:txBody>
      </p:sp>
      <p:pic>
        <p:nvPicPr>
          <p:cNvPr id="2" name="Picture 1">
            <a:extLst>
              <a:ext uri="{FF2B5EF4-FFF2-40B4-BE49-F238E27FC236}">
                <a16:creationId xmlns:a16="http://schemas.microsoft.com/office/drawing/2014/main" id="{D823CF00-86F8-49BC-A197-66616FE2668E}"/>
              </a:ext>
            </a:extLst>
          </p:cNvPr>
          <p:cNvPicPr>
            <a:picLocks noChangeAspect="1"/>
          </p:cNvPicPr>
          <p:nvPr/>
        </p:nvPicPr>
        <p:blipFill>
          <a:blip r:embed="rId2"/>
          <a:stretch>
            <a:fillRect/>
          </a:stretch>
        </p:blipFill>
        <p:spPr>
          <a:xfrm>
            <a:off x="1102446" y="3250725"/>
            <a:ext cx="3143250" cy="2581275"/>
          </a:xfrm>
          <a:prstGeom prst="rect">
            <a:avLst/>
          </a:prstGeom>
        </p:spPr>
      </p:pic>
      <p:sp>
        <p:nvSpPr>
          <p:cNvPr id="4" name="TextBox 3">
            <a:extLst>
              <a:ext uri="{FF2B5EF4-FFF2-40B4-BE49-F238E27FC236}">
                <a16:creationId xmlns:a16="http://schemas.microsoft.com/office/drawing/2014/main" id="{F0115673-8F81-4271-B3B6-813096AF0991}"/>
              </a:ext>
            </a:extLst>
          </p:cNvPr>
          <p:cNvSpPr txBox="1"/>
          <p:nvPr/>
        </p:nvSpPr>
        <p:spPr>
          <a:xfrm>
            <a:off x="6023727" y="2567700"/>
            <a:ext cx="5731497" cy="2811539"/>
          </a:xfrm>
          <a:prstGeom prst="rect">
            <a:avLst/>
          </a:prstGeom>
          <a:noFill/>
          <a:ln w="28575">
            <a:solidFill>
              <a:srgbClr val="92D050"/>
            </a:solidFill>
          </a:ln>
        </p:spPr>
        <p:txBody>
          <a:bodyPr wrap="square" rtlCol="0">
            <a:spAutoFit/>
          </a:bodyPr>
          <a:lstStyle/>
          <a:p>
            <a:pPr>
              <a:lnSpc>
                <a:spcPct val="150000"/>
              </a:lnSpc>
            </a:pPr>
            <a:r>
              <a:rPr lang="he-IL" sz="2400" dirty="0"/>
              <a:t>ולא מזמן כשהרגשתי מאוד ״דאון״</a:t>
            </a:r>
            <a:br>
              <a:rPr lang="he-IL" sz="2400" dirty="0"/>
            </a:br>
            <a:r>
              <a:rPr lang="he-IL" sz="2400" dirty="0"/>
              <a:t>הקשבתי ל״דוג פאונד״</a:t>
            </a:r>
            <a:br>
              <a:rPr lang="he-IL" sz="2400" dirty="0"/>
            </a:br>
            <a:r>
              <a:rPr lang="he-IL" sz="2400" dirty="0"/>
              <a:t>לשכוח קצת מכל המחשבות שפתאום באו</a:t>
            </a:r>
            <a:br>
              <a:rPr lang="he-IL" sz="2400" dirty="0"/>
            </a:br>
            <a:r>
              <a:rPr lang="he-IL" sz="2400" dirty="0"/>
              <a:t>הבנתי הכל, ואו, ישבתי שם סתם</a:t>
            </a:r>
            <a:br>
              <a:rPr lang="he-IL" sz="2400" dirty="0"/>
            </a:br>
            <a:r>
              <a:rPr lang="he-IL" sz="2400" dirty="0"/>
              <a:t>מיותר כמו הסיכה על הכיפה של חנוך דאום</a:t>
            </a:r>
            <a:endParaRPr lang="en-IL" sz="2400" dirty="0"/>
          </a:p>
        </p:txBody>
      </p:sp>
    </p:spTree>
    <p:extLst>
      <p:ext uri="{BB962C8B-B14F-4D97-AF65-F5344CB8AC3E}">
        <p14:creationId xmlns:p14="http://schemas.microsoft.com/office/powerpoint/2010/main" val="936778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3508" y="1248956"/>
            <a:ext cx="11704983" cy="5422393"/>
          </a:xfrm>
        </p:spPr>
        <p:txBody>
          <a:bodyPr>
            <a:normAutofit/>
          </a:bodyPr>
          <a:lstStyle/>
          <a:p>
            <a:pPr marL="0" indent="0">
              <a:buNone/>
            </a:pPr>
            <a:r>
              <a:rPr lang="he-IL" sz="3200" dirty="0"/>
              <a:t>דוג פאונד מציבה תמונת ראי הפוכה למערכת החינוך:</a:t>
            </a:r>
          </a:p>
          <a:p>
            <a:pPr marL="0" indent="0">
              <a:buNone/>
            </a:pPr>
            <a:r>
              <a:rPr lang="he-IL" sz="3200" dirty="0"/>
              <a:t>בדיוק כפי שמערכת החינוך נטרלה את היצירתיות של הדובר לא הכינה אותו לחייו כבוגר, ופצעה אותו, כך דוג פאונד "נכנסו" לאותו חלל ריק, לאותו "דאון" של הדובר, וסיפקו לו השראה ליצור ולרפא את החוויה הטראומטית.</a:t>
            </a:r>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86651"/>
            <a:ext cx="11390242" cy="720000"/>
          </a:xfrm>
        </p:spPr>
        <p:txBody>
          <a:bodyPr/>
          <a:lstStyle/>
          <a:p>
            <a:r>
              <a:rPr lang="he-IL" dirty="0">
                <a:solidFill>
                  <a:srgbClr val="12B4BC"/>
                </a:solidFill>
              </a:rPr>
              <a:t>אינטרטקסטוראליות בשיר י"א</a:t>
            </a:r>
            <a:r>
              <a:rPr lang="he-IL" sz="3200" dirty="0">
                <a:solidFill>
                  <a:srgbClr val="12B4BC"/>
                </a:solidFill>
              </a:rPr>
              <a:t>2</a:t>
            </a:r>
            <a:br>
              <a:rPr lang="he-IL" sz="3200" dirty="0">
                <a:solidFill>
                  <a:srgbClr val="12B4BC"/>
                </a:solidFill>
              </a:rPr>
            </a:br>
            <a:r>
              <a:rPr lang="he-IL" sz="3200" dirty="0">
                <a:solidFill>
                  <a:srgbClr val="12B4BC"/>
                </a:solidFill>
              </a:rPr>
              <a:t>2. דוג פאונד</a:t>
            </a:r>
            <a:endParaRPr lang="he-IL" dirty="0"/>
          </a:p>
        </p:txBody>
      </p:sp>
    </p:spTree>
    <p:extLst>
      <p:ext uri="{BB962C8B-B14F-4D97-AF65-F5344CB8AC3E}">
        <p14:creationId xmlns:p14="http://schemas.microsoft.com/office/powerpoint/2010/main" val="767589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3508" y="1435607"/>
            <a:ext cx="11704983" cy="5422393"/>
          </a:xfrm>
        </p:spPr>
        <p:txBody>
          <a:bodyPr>
            <a:normAutofit/>
          </a:bodyPr>
          <a:lstStyle/>
          <a:p>
            <a:pPr marL="0" indent="0">
              <a:buNone/>
            </a:pPr>
            <a:r>
              <a:rPr lang="he-IL" sz="3200" dirty="0"/>
              <a:t>דימוי הבובות בשיר י"א2 "מתכתב" עם הדימוי החזותי מיצירת המחאה המפורסמת ביותר על מערכת החינוך: "החומה", אלבום (1979) וסרט (1982) של להקת הרוק פינק פלויד.</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93265"/>
            <a:ext cx="11390242" cy="720000"/>
          </a:xfrm>
        </p:spPr>
        <p:txBody>
          <a:bodyPr/>
          <a:lstStyle/>
          <a:p>
            <a:r>
              <a:rPr lang="he-IL" dirty="0">
                <a:solidFill>
                  <a:srgbClr val="12B4BC"/>
                </a:solidFill>
              </a:rPr>
              <a:t>אינטרטקסטוראליות בשיר י"א</a:t>
            </a:r>
            <a:r>
              <a:rPr lang="he-IL" sz="3200" dirty="0">
                <a:solidFill>
                  <a:srgbClr val="12B4BC"/>
                </a:solidFill>
              </a:rPr>
              <a:t>2</a:t>
            </a:r>
            <a:br>
              <a:rPr lang="he-IL" sz="3200" dirty="0">
                <a:solidFill>
                  <a:srgbClr val="12B4BC"/>
                </a:solidFill>
              </a:rPr>
            </a:br>
            <a:r>
              <a:rPr lang="he-IL" sz="3200" dirty="0">
                <a:solidFill>
                  <a:srgbClr val="12B4BC"/>
                </a:solidFill>
              </a:rPr>
              <a:t>3. החומה/ פינק פלוייד</a:t>
            </a:r>
            <a:endParaRPr lang="he-IL" dirty="0">
              <a:solidFill>
                <a:srgbClr val="12B4BC"/>
              </a:solidFill>
            </a:endParaRPr>
          </a:p>
        </p:txBody>
      </p:sp>
      <p:pic>
        <p:nvPicPr>
          <p:cNvPr id="5" name="Picture 4">
            <a:extLst>
              <a:ext uri="{FF2B5EF4-FFF2-40B4-BE49-F238E27FC236}">
                <a16:creationId xmlns:a16="http://schemas.microsoft.com/office/drawing/2014/main" id="{C9A9ED35-3623-459E-85CF-54A6B45D223F}"/>
              </a:ext>
            </a:extLst>
          </p:cNvPr>
          <p:cNvPicPr>
            <a:picLocks noChangeAspect="1"/>
          </p:cNvPicPr>
          <p:nvPr/>
        </p:nvPicPr>
        <p:blipFill>
          <a:blip r:embed="rId2"/>
          <a:stretch>
            <a:fillRect/>
          </a:stretch>
        </p:blipFill>
        <p:spPr>
          <a:xfrm>
            <a:off x="5429791" y="3864902"/>
            <a:ext cx="2224774" cy="2224774"/>
          </a:xfrm>
          <a:prstGeom prst="rect">
            <a:avLst/>
          </a:prstGeom>
        </p:spPr>
      </p:pic>
    </p:spTree>
    <p:extLst>
      <p:ext uri="{BB962C8B-B14F-4D97-AF65-F5344CB8AC3E}">
        <p14:creationId xmlns:p14="http://schemas.microsoft.com/office/powerpoint/2010/main" val="171530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3508" y="1204226"/>
            <a:ext cx="11704983" cy="5422393"/>
          </a:xfrm>
        </p:spPr>
        <p:txBody>
          <a:bodyPr>
            <a:normAutofit/>
          </a:bodyPr>
          <a:lstStyle/>
          <a:p>
            <a:pPr marL="0" indent="0">
              <a:buNone/>
            </a:pPr>
            <a:r>
              <a:rPr lang="he-IL" sz="3200" dirty="0"/>
              <a:t>אחד הדימויים החזותיים המזוהים ביותר עם ה"חומה", מופיע בשיר"עוד לבנה בחומה": מערכת החינוך מדומה למכונה המוחקת את פרצופי התלמידים הצעירים והופכת אותם לבובות בעלות חזות אחידה, נטולות אישיות.</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193265"/>
            <a:ext cx="11390242" cy="720000"/>
          </a:xfrm>
        </p:spPr>
        <p:txBody>
          <a:bodyPr/>
          <a:lstStyle/>
          <a:p>
            <a:r>
              <a:rPr lang="he-IL" dirty="0">
                <a:solidFill>
                  <a:srgbClr val="12B4BC"/>
                </a:solidFill>
              </a:rPr>
              <a:t>אינטרטקסטוראליות בשיר י"א</a:t>
            </a:r>
            <a:r>
              <a:rPr lang="he-IL" sz="3200" dirty="0">
                <a:solidFill>
                  <a:srgbClr val="12B4BC"/>
                </a:solidFill>
              </a:rPr>
              <a:t>2</a:t>
            </a:r>
            <a:br>
              <a:rPr lang="he-IL" sz="3200" dirty="0">
                <a:solidFill>
                  <a:srgbClr val="12B4BC"/>
                </a:solidFill>
              </a:rPr>
            </a:br>
            <a:r>
              <a:rPr lang="he-IL" sz="3200" dirty="0">
                <a:solidFill>
                  <a:srgbClr val="12B4BC"/>
                </a:solidFill>
              </a:rPr>
              <a:t>3. החומה/ פינק פלוייד</a:t>
            </a:r>
            <a:endParaRPr lang="he-IL" dirty="0">
              <a:solidFill>
                <a:srgbClr val="12B4BC"/>
              </a:solidFill>
            </a:endParaRPr>
          </a:p>
        </p:txBody>
      </p:sp>
      <p:pic>
        <p:nvPicPr>
          <p:cNvPr id="5" name="Picture 4">
            <a:extLst>
              <a:ext uri="{FF2B5EF4-FFF2-40B4-BE49-F238E27FC236}">
                <a16:creationId xmlns:a16="http://schemas.microsoft.com/office/drawing/2014/main" id="{C9A9ED35-3623-459E-85CF-54A6B45D223F}"/>
              </a:ext>
            </a:extLst>
          </p:cNvPr>
          <p:cNvPicPr>
            <a:picLocks noChangeAspect="1"/>
          </p:cNvPicPr>
          <p:nvPr/>
        </p:nvPicPr>
        <p:blipFill>
          <a:blip r:embed="rId2"/>
          <a:stretch>
            <a:fillRect/>
          </a:stretch>
        </p:blipFill>
        <p:spPr>
          <a:xfrm>
            <a:off x="989767" y="3429000"/>
            <a:ext cx="2224774" cy="2224774"/>
          </a:xfrm>
          <a:prstGeom prst="rect">
            <a:avLst/>
          </a:prstGeom>
        </p:spPr>
      </p:pic>
    </p:spTree>
    <p:extLst>
      <p:ext uri="{BB962C8B-B14F-4D97-AF65-F5344CB8AC3E}">
        <p14:creationId xmlns:p14="http://schemas.microsoft.com/office/powerpoint/2010/main" val="1126535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2486965"/>
            <a:ext cx="12192001" cy="1260164"/>
          </a:xfrm>
        </p:spPr>
        <p:txBody>
          <a:bodyPr/>
          <a:lstStyle/>
          <a:p>
            <a:r>
              <a:rPr lang="he-IL" dirty="0">
                <a:sym typeface="Varela Round"/>
              </a:rPr>
              <a:t>חומר למחשבה</a:t>
            </a:r>
            <a:br>
              <a:rPr lang="he-IL" dirty="0">
                <a:sym typeface="Varela Round"/>
              </a:rPr>
            </a:br>
            <a:endParaRPr lang="he-IL" dirty="0">
              <a:solidFill>
                <a:srgbClr val="192A72"/>
              </a:solidFill>
            </a:endParaRPr>
          </a:p>
        </p:txBody>
      </p:sp>
    </p:spTree>
    <p:extLst>
      <p:ext uri="{BB962C8B-B14F-4D97-AF65-F5344CB8AC3E}">
        <p14:creationId xmlns:p14="http://schemas.microsoft.com/office/powerpoint/2010/main" val="2501208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ctrTitle"/>
          </p:nvPr>
        </p:nvSpPr>
        <p:spPr>
          <a:xfrm>
            <a:off x="566573" y="190537"/>
            <a:ext cx="10872592" cy="808533"/>
          </a:xfrm>
        </p:spPr>
        <p:txBody>
          <a:bodyPr/>
          <a:lstStyle/>
          <a:p>
            <a:r>
              <a:rPr lang="he-IL" sz="5400" dirty="0">
                <a:solidFill>
                  <a:srgbClr val="192A72"/>
                </a:solidFill>
              </a:rPr>
              <a:t>רמה קלה</a:t>
            </a:r>
            <a:endParaRPr lang="en-US" sz="2400" dirty="0">
              <a:solidFill>
                <a:srgbClr val="192A72"/>
              </a:solidFill>
            </a:endParaRPr>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28" t="21296" r="8702"/>
          <a:stretch/>
        </p:blipFill>
        <p:spPr>
          <a:xfrm>
            <a:off x="4682777" y="4109247"/>
            <a:ext cx="2274804" cy="2256690"/>
          </a:xfrm>
          <a:prstGeom prst="rect">
            <a:avLst/>
          </a:prstGeom>
        </p:spPr>
      </p:pic>
      <p:sp>
        <p:nvSpPr>
          <p:cNvPr id="6" name="מלבן 5">
            <a:extLst>
              <a:ext uri="{FF2B5EF4-FFF2-40B4-BE49-F238E27FC236}">
                <a16:creationId xmlns:a16="http://schemas.microsoft.com/office/drawing/2014/main" id="{D989127E-4432-4D24-8B7A-2550CB04B507}"/>
              </a:ext>
            </a:extLst>
          </p:cNvPr>
          <p:cNvSpPr/>
          <p:nvPr/>
        </p:nvSpPr>
        <p:spPr>
          <a:xfrm>
            <a:off x="1921112" y="5353516"/>
            <a:ext cx="2584362" cy="769441"/>
          </a:xfrm>
          <a:prstGeom prst="rect">
            <a:avLst/>
          </a:prstGeom>
        </p:spPr>
        <p:txBody>
          <a:bodyPr wrap="none">
            <a:spAutoFit/>
          </a:bodyPr>
          <a:lstStyle/>
          <a:p>
            <a:r>
              <a:rPr lang="he-IL" sz="4400" dirty="0">
                <a:solidFill>
                  <a:srgbClr val="192A72"/>
                </a:solidFill>
                <a:latin typeface="Varela Round" panose="00000500000000000000" pitchFamily="2" charset="-79"/>
                <a:cs typeface="Varela Round" panose="00000500000000000000" pitchFamily="2" charset="-79"/>
              </a:rPr>
              <a:t>סרקו אותי</a:t>
            </a:r>
          </a:p>
        </p:txBody>
      </p:sp>
      <p:sp>
        <p:nvSpPr>
          <p:cNvPr id="3" name="Rectangle 2">
            <a:extLst>
              <a:ext uri="{FF2B5EF4-FFF2-40B4-BE49-F238E27FC236}">
                <a16:creationId xmlns:a16="http://schemas.microsoft.com/office/drawing/2014/main" id="{D35886EA-67A2-45AB-A4A9-928CBC1BD51A}"/>
              </a:ext>
            </a:extLst>
          </p:cNvPr>
          <p:cNvSpPr/>
          <p:nvPr/>
        </p:nvSpPr>
        <p:spPr>
          <a:xfrm>
            <a:off x="5693712" y="1165587"/>
            <a:ext cx="6096000" cy="4557466"/>
          </a:xfrm>
          <a:prstGeom prst="rect">
            <a:avLst/>
          </a:prstGeom>
        </p:spPr>
        <p:txBody>
          <a:bodyPr>
            <a:spAutoFit/>
          </a:bodyPr>
          <a:lstStyle/>
          <a:p>
            <a:pPr>
              <a:lnSpc>
                <a:spcPct val="150000"/>
              </a:lnSpc>
            </a:pPr>
            <a:r>
              <a:rPr lang="he-IL" sz="2800" dirty="0"/>
              <a:t>לפניכם פואטרי סלאם של אסף שנהב אודות מערכת החינוך.</a:t>
            </a:r>
          </a:p>
          <a:p>
            <a:pPr marL="514350" indent="-514350">
              <a:lnSpc>
                <a:spcPct val="150000"/>
              </a:lnSpc>
              <a:buAutoNum type="arabicPeriod"/>
            </a:pPr>
            <a:r>
              <a:rPr lang="he-IL" sz="2800" dirty="0"/>
              <a:t>האם זו מחאה?</a:t>
            </a:r>
          </a:p>
          <a:p>
            <a:pPr>
              <a:lnSpc>
                <a:spcPct val="150000"/>
              </a:lnSpc>
            </a:pPr>
            <a:r>
              <a:rPr lang="he-IL" sz="2800" dirty="0"/>
              <a:t>2.א. ציינו שלושה טיעונים שמשמיע שנהב</a:t>
            </a:r>
          </a:p>
          <a:p>
            <a:pPr>
              <a:lnSpc>
                <a:spcPct val="150000"/>
              </a:lnSpc>
            </a:pPr>
            <a:r>
              <a:rPr lang="he-IL" sz="2800" dirty="0"/>
              <a:t>2.ב. הסבירו האם אתם</a:t>
            </a:r>
          </a:p>
          <a:p>
            <a:pPr>
              <a:lnSpc>
                <a:spcPct val="150000"/>
              </a:lnSpc>
            </a:pPr>
            <a:r>
              <a:rPr lang="he-IL" sz="2800" dirty="0"/>
              <a:t> מסכימים עם הטיעונים הללו.</a:t>
            </a:r>
          </a:p>
        </p:txBody>
      </p:sp>
      <p:pic>
        <p:nvPicPr>
          <p:cNvPr id="4" name="Picture 3">
            <a:extLst>
              <a:ext uri="{FF2B5EF4-FFF2-40B4-BE49-F238E27FC236}">
                <a16:creationId xmlns:a16="http://schemas.microsoft.com/office/drawing/2014/main" id="{062DD497-AE0B-4010-B2C7-6CE7116E2CAF}"/>
              </a:ext>
            </a:extLst>
          </p:cNvPr>
          <p:cNvPicPr>
            <a:picLocks noChangeAspect="1"/>
          </p:cNvPicPr>
          <p:nvPr/>
        </p:nvPicPr>
        <p:blipFill>
          <a:blip r:embed="rId4"/>
          <a:stretch>
            <a:fillRect/>
          </a:stretch>
        </p:blipFill>
        <p:spPr>
          <a:xfrm>
            <a:off x="45451" y="594803"/>
            <a:ext cx="4705350" cy="5010150"/>
          </a:xfrm>
          <a:prstGeom prst="rect">
            <a:avLst/>
          </a:prstGeom>
        </p:spPr>
      </p:pic>
    </p:spTree>
    <p:extLst>
      <p:ext uri="{BB962C8B-B14F-4D97-AF65-F5344CB8AC3E}">
        <p14:creationId xmlns:p14="http://schemas.microsoft.com/office/powerpoint/2010/main" val="276071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ctrTitle"/>
          </p:nvPr>
        </p:nvSpPr>
        <p:spPr>
          <a:xfrm>
            <a:off x="566573" y="190537"/>
            <a:ext cx="10872592" cy="808533"/>
          </a:xfrm>
        </p:spPr>
        <p:txBody>
          <a:bodyPr/>
          <a:lstStyle/>
          <a:p>
            <a:r>
              <a:rPr lang="he-IL" sz="5400" dirty="0">
                <a:solidFill>
                  <a:srgbClr val="192A72"/>
                </a:solidFill>
              </a:rPr>
              <a:t>רמה </a:t>
            </a:r>
            <a:r>
              <a:rPr lang="he-IL" sz="5400" dirty="0"/>
              <a:t>בינונית</a:t>
            </a:r>
            <a:endParaRPr lang="en-US" sz="2400" dirty="0">
              <a:solidFill>
                <a:srgbClr val="192A72"/>
              </a:solidFill>
            </a:endParaRPr>
          </a:p>
        </p:txBody>
      </p:sp>
      <p:sp>
        <p:nvSpPr>
          <p:cNvPr id="6" name="מלבן 5">
            <a:extLst>
              <a:ext uri="{FF2B5EF4-FFF2-40B4-BE49-F238E27FC236}">
                <a16:creationId xmlns:a16="http://schemas.microsoft.com/office/drawing/2014/main" id="{D989127E-4432-4D24-8B7A-2550CB04B507}"/>
              </a:ext>
            </a:extLst>
          </p:cNvPr>
          <p:cNvSpPr/>
          <p:nvPr/>
        </p:nvSpPr>
        <p:spPr>
          <a:xfrm>
            <a:off x="2166439" y="5738237"/>
            <a:ext cx="2584362" cy="769441"/>
          </a:xfrm>
          <a:prstGeom prst="rect">
            <a:avLst/>
          </a:prstGeom>
        </p:spPr>
        <p:txBody>
          <a:bodyPr wrap="none">
            <a:spAutoFit/>
          </a:bodyPr>
          <a:lstStyle/>
          <a:p>
            <a:r>
              <a:rPr lang="he-IL" sz="4400" dirty="0">
                <a:solidFill>
                  <a:srgbClr val="192A72"/>
                </a:solidFill>
                <a:latin typeface="Varela Round" panose="00000500000000000000" pitchFamily="2" charset="-79"/>
                <a:cs typeface="Varela Round" panose="00000500000000000000" pitchFamily="2" charset="-79"/>
              </a:rPr>
              <a:t>סרקו אותי</a:t>
            </a:r>
          </a:p>
        </p:txBody>
      </p:sp>
      <p:sp>
        <p:nvSpPr>
          <p:cNvPr id="3" name="Rectangle 2">
            <a:extLst>
              <a:ext uri="{FF2B5EF4-FFF2-40B4-BE49-F238E27FC236}">
                <a16:creationId xmlns:a16="http://schemas.microsoft.com/office/drawing/2014/main" id="{D35886EA-67A2-45AB-A4A9-928CBC1BD51A}"/>
              </a:ext>
            </a:extLst>
          </p:cNvPr>
          <p:cNvSpPr/>
          <p:nvPr/>
        </p:nvSpPr>
        <p:spPr>
          <a:xfrm>
            <a:off x="5693712" y="1165587"/>
            <a:ext cx="6096000" cy="5203797"/>
          </a:xfrm>
          <a:prstGeom prst="rect">
            <a:avLst/>
          </a:prstGeom>
        </p:spPr>
        <p:txBody>
          <a:bodyPr>
            <a:spAutoFit/>
          </a:bodyPr>
          <a:lstStyle/>
          <a:p>
            <a:pPr>
              <a:lnSpc>
                <a:spcPct val="150000"/>
              </a:lnSpc>
            </a:pPr>
            <a:r>
              <a:rPr lang="he-IL" sz="2800" dirty="0"/>
              <a:t>לפניכם השיר "פיקציה דיקטטורה" של המשוררת סיגל בן יאיר אודות מערכת החינוך.</a:t>
            </a:r>
          </a:p>
          <a:p>
            <a:pPr marL="514350" indent="-514350">
              <a:lnSpc>
                <a:spcPct val="150000"/>
              </a:lnSpc>
              <a:buAutoNum type="arabicPeriod"/>
            </a:pPr>
            <a:r>
              <a:rPr lang="he-IL" sz="2800" dirty="0"/>
              <a:t>האם זו מחאה?</a:t>
            </a:r>
          </a:p>
          <a:p>
            <a:pPr>
              <a:lnSpc>
                <a:spcPct val="150000"/>
              </a:lnSpc>
            </a:pPr>
            <a:r>
              <a:rPr lang="he-IL" sz="2800" dirty="0"/>
              <a:t>2.א. ציינו שלושה טיעונים </a:t>
            </a:r>
          </a:p>
          <a:p>
            <a:pPr>
              <a:lnSpc>
                <a:spcPct val="150000"/>
              </a:lnSpc>
            </a:pPr>
            <a:r>
              <a:rPr lang="he-IL" sz="2800" dirty="0"/>
              <a:t>שמשמיעה בן יאיר.</a:t>
            </a:r>
          </a:p>
          <a:p>
            <a:pPr>
              <a:lnSpc>
                <a:spcPct val="150000"/>
              </a:lnSpc>
            </a:pPr>
            <a:r>
              <a:rPr lang="he-IL" sz="2800" dirty="0"/>
              <a:t>2.ב. הסבירו האם אתם</a:t>
            </a:r>
          </a:p>
          <a:p>
            <a:pPr>
              <a:lnSpc>
                <a:spcPct val="150000"/>
              </a:lnSpc>
            </a:pPr>
            <a:r>
              <a:rPr lang="he-IL" sz="2800" dirty="0"/>
              <a:t> מסכימים עם הטיעונים הללו.</a:t>
            </a:r>
          </a:p>
        </p:txBody>
      </p:sp>
      <p:pic>
        <p:nvPicPr>
          <p:cNvPr id="5" name="Picture 4">
            <a:extLst>
              <a:ext uri="{FF2B5EF4-FFF2-40B4-BE49-F238E27FC236}">
                <a16:creationId xmlns:a16="http://schemas.microsoft.com/office/drawing/2014/main" id="{35FED018-DE4D-4681-9E80-7AB6E75CC332}"/>
              </a:ext>
            </a:extLst>
          </p:cNvPr>
          <p:cNvPicPr>
            <a:picLocks noChangeAspect="1"/>
          </p:cNvPicPr>
          <p:nvPr/>
        </p:nvPicPr>
        <p:blipFill>
          <a:blip r:embed="rId3"/>
          <a:stretch>
            <a:fillRect/>
          </a:stretch>
        </p:blipFill>
        <p:spPr>
          <a:xfrm>
            <a:off x="256057" y="799242"/>
            <a:ext cx="4524375" cy="4676775"/>
          </a:xfrm>
          <a:prstGeom prst="rect">
            <a:avLst/>
          </a:prstGeom>
        </p:spPr>
      </p:pic>
      <p:pic>
        <p:nvPicPr>
          <p:cNvPr id="8" name="תמונה 7" descr="תמונה שמכילה אובייקט, שעון&#10;&#10;התיאור נוצר באופן אוטומטי">
            <a:extLst>
              <a:ext uri="{FF2B5EF4-FFF2-40B4-BE49-F238E27FC236}">
                <a16:creationId xmlns:a16="http://schemas.microsoft.com/office/drawing/2014/main" id="{1F5C2600-44A0-408C-9E6C-8174D02CA8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28" t="21296" r="8702"/>
          <a:stretch/>
        </p:blipFill>
        <p:spPr>
          <a:xfrm>
            <a:off x="5003115" y="4427033"/>
            <a:ext cx="1954466" cy="1938903"/>
          </a:xfrm>
          <a:prstGeom prst="rect">
            <a:avLst/>
          </a:prstGeom>
        </p:spPr>
      </p:pic>
    </p:spTree>
    <p:extLst>
      <p:ext uri="{BB962C8B-B14F-4D97-AF65-F5344CB8AC3E}">
        <p14:creationId xmlns:p14="http://schemas.microsoft.com/office/powerpoint/2010/main" val="207518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17803"/>
            <a:ext cx="11158330" cy="6503129"/>
          </a:xfrm>
        </p:spPr>
        <p:txBody>
          <a:bodyPr>
            <a:normAutofit fontScale="62500" lnSpcReduction="20000"/>
          </a:bodyPr>
          <a:lstStyle/>
          <a:p>
            <a:pPr algn="just">
              <a:buFont typeface="Wingdings" panose="05000000000000000000" pitchFamily="2" charset="2"/>
              <a:buChar char="§"/>
            </a:pPr>
            <a:r>
              <a:rPr lang="he-IL" sz="5800" dirty="0"/>
              <a:t>טונה הוא איתי זבולון, יליד פתח תקווה (1984). אחד היוצרים הבולטים בהיפ הופ הישראלי העכשווי.</a:t>
            </a:r>
          </a:p>
          <a:p>
            <a:pPr algn="just">
              <a:buFont typeface="Wingdings" panose="05000000000000000000" pitchFamily="2" charset="2"/>
              <a:buChar char="§"/>
            </a:pPr>
            <a:endParaRPr lang="he-IL" sz="5800" dirty="0"/>
          </a:p>
          <a:p>
            <a:pPr algn="just">
              <a:buFont typeface="Wingdings" panose="05000000000000000000" pitchFamily="2" charset="2"/>
              <a:buChar char="§"/>
            </a:pPr>
            <a:r>
              <a:rPr lang="he-IL" sz="5800" dirty="0"/>
              <a:t> זהו </a:t>
            </a:r>
            <a:r>
              <a:rPr lang="he-IL" sz="5800" dirty="0" err="1"/>
              <a:t>הראפר</a:t>
            </a:r>
            <a:r>
              <a:rPr lang="he-IL" sz="5800" dirty="0"/>
              <a:t> היחיד שממש פרץ את גבולות הז'אנר ונכנס למיינסטרים: הוא הפך מראפר כמעט אלמוני (טונה מאן ג'ונס) לאחד הכוכבים הגדולים של הפופ הישראלי.</a:t>
            </a:r>
          </a:p>
          <a:p>
            <a:pPr marL="0" indent="0" algn="just">
              <a:buNone/>
            </a:pPr>
            <a:endParaRPr lang="he-IL" sz="5900" b="1" dirty="0"/>
          </a:p>
          <a:p>
            <a:pPr algn="just">
              <a:buFont typeface="Wingdings" panose="05000000000000000000" pitchFamily="2" charset="2"/>
              <a:buChar char="§"/>
            </a:pPr>
            <a:endParaRPr lang="he-IL" sz="3200" b="1" dirty="0"/>
          </a:p>
          <a:p>
            <a:pPr marL="0" indent="0" algn="just">
              <a:buNone/>
            </a:pPr>
            <a:r>
              <a:rPr lang="he-IL" sz="3600" b="1" dirty="0"/>
              <a:t>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טונה: היכרות ראשונית</a:t>
            </a:r>
          </a:p>
        </p:txBody>
      </p:sp>
    </p:spTree>
    <p:extLst>
      <p:ext uri="{BB962C8B-B14F-4D97-AF65-F5344CB8AC3E}">
        <p14:creationId xmlns:p14="http://schemas.microsoft.com/office/powerpoint/2010/main" val="102502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17803"/>
            <a:ext cx="11158330" cy="5984655"/>
          </a:xfrm>
        </p:spPr>
        <p:txBody>
          <a:bodyPr>
            <a:normAutofit fontScale="25000" lnSpcReduction="20000"/>
          </a:bodyPr>
          <a:lstStyle/>
          <a:p>
            <a:pPr algn="just">
              <a:buFont typeface="Wingdings" panose="05000000000000000000" pitchFamily="2" charset="2"/>
              <a:buChar char="§"/>
            </a:pPr>
            <a:r>
              <a:rPr lang="he-IL" sz="12800" dirty="0"/>
              <a:t>טונה הוא יוצר ממגנט-אוזניים: הוא שנון וחריף, וכמו צלף-על, הוא "יורה" צרורות מילים רהוטות להפליא, תוך שמירה על מתאם מושלם בין המלה לבין הביט.</a:t>
            </a:r>
          </a:p>
          <a:p>
            <a:pPr marL="0" indent="0" algn="just">
              <a:buNone/>
            </a:pPr>
            <a:endParaRPr lang="he-IL" sz="12800" dirty="0"/>
          </a:p>
          <a:p>
            <a:pPr algn="just">
              <a:buFont typeface="Wingdings" panose="05000000000000000000" pitchFamily="2" charset="2"/>
              <a:buChar char="§"/>
            </a:pPr>
            <a:r>
              <a:rPr lang="he-IL" sz="12800" dirty="0"/>
              <a:t>אבל הוא לא רק "מכונת-חרוזים", אלא גם </a:t>
            </a:r>
            <a:r>
              <a:rPr lang="en-US" sz="12800" dirty="0"/>
              <a:t>storyteller</a:t>
            </a:r>
            <a:r>
              <a:rPr lang="he-IL" sz="12800" dirty="0"/>
              <a:t> </a:t>
            </a:r>
            <a:r>
              <a:rPr lang="en-US" sz="12800" dirty="0"/>
              <a:t>)</a:t>
            </a:r>
            <a:r>
              <a:rPr lang="he-IL" sz="12800" dirty="0"/>
              <a:t>מספר סיפורים</a:t>
            </a:r>
            <a:r>
              <a:rPr lang="en-US" sz="12800" dirty="0"/>
              <a:t>(</a:t>
            </a:r>
            <a:r>
              <a:rPr lang="he-IL" sz="12800" dirty="0"/>
              <a:t> ביקורתי. יש לו כישרון מובהק לבקר את מה שמתחולל בנפש שלו במקביל לתובנות על המציאות בישראל.</a:t>
            </a:r>
          </a:p>
          <a:p>
            <a:pPr>
              <a:buFont typeface="Wingdings" panose="05000000000000000000" pitchFamily="2" charset="2"/>
              <a:buChar char="§"/>
            </a:pPr>
            <a:endParaRPr lang="he-IL" sz="8600" b="1" dirty="0"/>
          </a:p>
          <a:p>
            <a:pPr marL="0" indent="0">
              <a:buNone/>
            </a:pPr>
            <a:endParaRPr lang="he-IL" sz="5900" b="1" dirty="0"/>
          </a:p>
          <a:p>
            <a:pPr>
              <a:buFont typeface="Wingdings" panose="05000000000000000000" pitchFamily="2" charset="2"/>
              <a:buChar char="§"/>
            </a:pPr>
            <a:endParaRPr lang="he-IL" sz="3200" b="1" dirty="0"/>
          </a:p>
          <a:p>
            <a:pPr marL="0" indent="0">
              <a:buNone/>
            </a:pPr>
            <a:r>
              <a:rPr lang="he-IL" sz="3600" b="1" dirty="0"/>
              <a:t> </a:t>
            </a:r>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sz="3200" b="1" dirty="0"/>
          </a:p>
          <a:p>
            <a:pPr marL="0" indent="0">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טונה: היכרות ראשונית</a:t>
            </a:r>
          </a:p>
        </p:txBody>
      </p:sp>
    </p:spTree>
    <p:extLst>
      <p:ext uri="{BB962C8B-B14F-4D97-AF65-F5344CB8AC3E}">
        <p14:creationId xmlns:p14="http://schemas.microsoft.com/office/powerpoint/2010/main" val="345094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17803"/>
            <a:ext cx="11158330" cy="5880960"/>
          </a:xfrm>
        </p:spPr>
        <p:txBody>
          <a:bodyPr>
            <a:normAutofit fontScale="55000" lnSpcReduction="20000"/>
          </a:bodyPr>
          <a:lstStyle/>
          <a:p>
            <a:pPr algn="just">
              <a:buFont typeface="Wingdings" panose="05000000000000000000" pitchFamily="2" charset="2"/>
              <a:buChar char="§"/>
            </a:pPr>
            <a:r>
              <a:rPr lang="he-IL" sz="5900" dirty="0"/>
              <a:t>טונה הוא נציג של דור שפוף ושל מרד שפוף, הוא מחוייב לשיגור הביקורת החברתית שלו.</a:t>
            </a:r>
          </a:p>
          <a:p>
            <a:pPr marL="0" indent="0" algn="just">
              <a:buNone/>
            </a:pPr>
            <a:endParaRPr lang="he-IL" sz="5900" dirty="0"/>
          </a:p>
          <a:p>
            <a:pPr algn="just">
              <a:buFont typeface="Wingdings" panose="05000000000000000000" pitchFamily="2" charset="2"/>
              <a:buChar char="§"/>
            </a:pPr>
            <a:r>
              <a:rPr lang="he-IL" sz="5900" dirty="0"/>
              <a:t> בעבודותיו המוקדמות אפשר למצוא תקווה, אך בהמשך הוא מפוכח ובוגר יותר, התקווה מתחלפת בניכור ואפילו ויתור.</a:t>
            </a:r>
          </a:p>
          <a:p>
            <a:pPr algn="just">
              <a:buFont typeface="Wingdings" panose="05000000000000000000" pitchFamily="2" charset="2"/>
              <a:buChar char="§"/>
            </a:pPr>
            <a:endParaRPr lang="he-IL" sz="5900" b="1" dirty="0"/>
          </a:p>
          <a:p>
            <a:pPr marL="0" indent="0" algn="just">
              <a:buNone/>
            </a:pPr>
            <a:endParaRPr lang="he-IL" sz="5900" b="1" dirty="0"/>
          </a:p>
          <a:p>
            <a:pPr algn="just">
              <a:buFont typeface="Wingdings" panose="05000000000000000000" pitchFamily="2" charset="2"/>
              <a:buChar char="§"/>
            </a:pPr>
            <a:endParaRPr lang="he-IL" sz="3200" b="1" dirty="0"/>
          </a:p>
          <a:p>
            <a:pPr marL="0" indent="0" algn="just">
              <a:buNone/>
            </a:pPr>
            <a:r>
              <a:rPr lang="he-IL" sz="3600" b="1" dirty="0"/>
              <a:t>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טונה: היכרות ראשונית</a:t>
            </a:r>
          </a:p>
        </p:txBody>
      </p:sp>
    </p:spTree>
    <p:extLst>
      <p:ext uri="{BB962C8B-B14F-4D97-AF65-F5344CB8AC3E}">
        <p14:creationId xmlns:p14="http://schemas.microsoft.com/office/powerpoint/2010/main" val="313849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35496" y="717802"/>
            <a:ext cx="11158330" cy="5456755"/>
          </a:xfrm>
        </p:spPr>
        <p:txBody>
          <a:bodyPr>
            <a:normAutofit fontScale="25000" lnSpcReduction="20000"/>
          </a:bodyPr>
          <a:lstStyle/>
          <a:p>
            <a:pPr algn="just">
              <a:buFont typeface="Wingdings" panose="05000000000000000000" pitchFamily="2" charset="2"/>
              <a:buChar char="§"/>
            </a:pPr>
            <a:r>
              <a:rPr lang="he-IL" sz="12800" dirty="0"/>
              <a:t>אנחנו נתמקד בשיר י"א</a:t>
            </a:r>
            <a:r>
              <a:rPr lang="he-IL" sz="9600" dirty="0"/>
              <a:t>2</a:t>
            </a:r>
            <a:r>
              <a:rPr lang="he-IL" sz="12800" dirty="0"/>
              <a:t> שיצא כסינגל הראשון מאלבומו השני "טונהפארק" (2017). השיר הוא אחד מארבעת שירי המחאה המופיעים באלבום, המונה 12 שירים.</a:t>
            </a:r>
          </a:p>
          <a:p>
            <a:pPr marL="0" indent="0" algn="just">
              <a:buNone/>
            </a:pPr>
            <a:r>
              <a:rPr lang="he-IL" sz="12800" dirty="0"/>
              <a:t> </a:t>
            </a:r>
          </a:p>
          <a:p>
            <a:pPr algn="just">
              <a:buFont typeface="Wingdings" panose="05000000000000000000" pitchFamily="2" charset="2"/>
              <a:buChar char="§"/>
            </a:pPr>
            <a:r>
              <a:rPr lang="he-IL" sz="12800" dirty="0"/>
              <a:t>במובן זה, טונה בולט מאוד בנוף המוזיקלי בישראל, מכיוון שמוזיקאים ישראלים ממעטים ליצור ולבצע שירי מחאה.</a:t>
            </a:r>
          </a:p>
          <a:p>
            <a:pPr algn="just">
              <a:buFont typeface="Wingdings" panose="05000000000000000000" pitchFamily="2" charset="2"/>
              <a:buChar char="§"/>
            </a:pPr>
            <a:endParaRPr lang="he-IL" sz="12800" dirty="0"/>
          </a:p>
          <a:p>
            <a:pPr algn="just">
              <a:buFont typeface="Wingdings" panose="05000000000000000000" pitchFamily="2" charset="2"/>
              <a:buChar char="§"/>
            </a:pPr>
            <a:r>
              <a:rPr lang="he-IL" sz="12800" dirty="0"/>
              <a:t>וזה המקום לשאול, מהו בכלל שיר מחאה?</a:t>
            </a:r>
          </a:p>
          <a:p>
            <a:pPr algn="just">
              <a:buFont typeface="Wingdings" panose="05000000000000000000" pitchFamily="2" charset="2"/>
              <a:buChar char="§"/>
            </a:pPr>
            <a:endParaRPr lang="he-IL" sz="12800" b="1" dirty="0"/>
          </a:p>
          <a:p>
            <a:pPr marL="0" indent="0" algn="just">
              <a:buNone/>
            </a:pPr>
            <a:endParaRPr lang="he-IL" sz="12800" b="1" dirty="0"/>
          </a:p>
          <a:p>
            <a:pPr algn="just">
              <a:buFont typeface="Wingdings" panose="05000000000000000000" pitchFamily="2" charset="2"/>
              <a:buChar char="§"/>
            </a:pPr>
            <a:endParaRPr lang="he-IL" sz="5600" b="1" dirty="0"/>
          </a:p>
          <a:p>
            <a:pPr marL="0" indent="0" algn="just">
              <a:buNone/>
            </a:pPr>
            <a:r>
              <a:rPr lang="he-IL" sz="8000" b="1" dirty="0"/>
              <a:t> </a:t>
            </a:r>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sz="3200" b="1" dirty="0"/>
          </a:p>
          <a:p>
            <a:pPr marL="0" indent="0" algn="just">
              <a:buNone/>
            </a:pPr>
            <a:endParaRPr lang="he-IL" b="1" dirty="0"/>
          </a:p>
        </p:txBody>
      </p:sp>
      <p:sp>
        <p:nvSpPr>
          <p:cNvPr id="6" name="Title 5">
            <a:extLst>
              <a:ext uri="{FF2B5EF4-FFF2-40B4-BE49-F238E27FC236}">
                <a16:creationId xmlns:a16="http://schemas.microsoft.com/office/drawing/2014/main" id="{9C954A03-6BE8-44B0-9480-0CD309582633}"/>
              </a:ext>
            </a:extLst>
          </p:cNvPr>
          <p:cNvSpPr>
            <a:spLocks noGrp="1"/>
          </p:cNvSpPr>
          <p:nvPr>
            <p:ph type="title"/>
          </p:nvPr>
        </p:nvSpPr>
        <p:spPr>
          <a:xfrm>
            <a:off x="914402" y="47504"/>
            <a:ext cx="11390242" cy="720000"/>
          </a:xfrm>
        </p:spPr>
        <p:txBody>
          <a:bodyPr/>
          <a:lstStyle/>
          <a:p>
            <a:r>
              <a:rPr lang="he-IL" dirty="0">
                <a:solidFill>
                  <a:srgbClr val="12B4BC"/>
                </a:solidFill>
              </a:rPr>
              <a:t>טונה: היכרות ראשונית</a:t>
            </a:r>
          </a:p>
        </p:txBody>
      </p:sp>
    </p:spTree>
    <p:extLst>
      <p:ext uri="{BB962C8B-B14F-4D97-AF65-F5344CB8AC3E}">
        <p14:creationId xmlns:p14="http://schemas.microsoft.com/office/powerpoint/2010/main" val="13371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1980069"/>
            <a:ext cx="12192001" cy="1260164"/>
          </a:xfrm>
        </p:spPr>
        <p:txBody>
          <a:bodyPr/>
          <a:lstStyle/>
          <a:p>
            <a:r>
              <a:rPr lang="he-IL" dirty="0">
                <a:sym typeface="Varela Round"/>
              </a:rPr>
              <a:t>2.א. שירת מחאה</a:t>
            </a:r>
            <a:br>
              <a:rPr lang="he-IL" dirty="0">
                <a:sym typeface="Varela Round"/>
              </a:rPr>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r>
              <a:rPr lang="he-IL" dirty="0">
                <a:sym typeface="Varela Round"/>
              </a:rPr>
              <a:t>איך מזהים שיר מחאה? מהם מאפייניו?</a:t>
            </a:r>
            <a:endParaRPr lang="he-IL" dirty="0">
              <a:solidFill>
                <a:srgbClr val="192A72"/>
              </a:solidFill>
              <a:sym typeface="Varela Round"/>
            </a:endParaRPr>
          </a:p>
        </p:txBody>
      </p:sp>
    </p:spTree>
    <p:extLst>
      <p:ext uri="{BB962C8B-B14F-4D97-AF65-F5344CB8AC3E}">
        <p14:creationId xmlns:p14="http://schemas.microsoft.com/office/powerpoint/2010/main" val="99086072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6827</TotalTime>
  <Words>2217</Words>
  <Application>Microsoft Office PowerPoint</Application>
  <PresentationFormat>מסך רחב</PresentationFormat>
  <Paragraphs>362</Paragraphs>
  <Slides>49</Slides>
  <Notes>10</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49</vt:i4>
      </vt:variant>
    </vt:vector>
  </HeadingPairs>
  <TitlesOfParts>
    <vt:vector size="55" baseType="lpstr">
      <vt:lpstr>Arial Unicode MS</vt:lpstr>
      <vt:lpstr>Arial</vt:lpstr>
      <vt:lpstr>Calibri</vt:lpstr>
      <vt:lpstr>Varela Round</vt:lpstr>
      <vt:lpstr>Wingdings</vt:lpstr>
      <vt:lpstr>ערכת נושא Office</vt:lpstr>
      <vt:lpstr>מערכת שידורים לאומית</vt:lpstr>
      <vt:lpstr>י"א 2 / טונה </vt:lpstr>
      <vt:lpstr>מה נלמד היום </vt:lpstr>
      <vt:lpstr>1.טונה</vt:lpstr>
      <vt:lpstr>טונה: היכרות ראשונית</vt:lpstr>
      <vt:lpstr>טונה: היכרות ראשונית</vt:lpstr>
      <vt:lpstr>טונה: היכרות ראשונית</vt:lpstr>
      <vt:lpstr>טונה: היכרות ראשונית</vt:lpstr>
      <vt:lpstr>2.א. שירת מחאה </vt:lpstr>
      <vt:lpstr>שירת מחאה  (מחאה מהי? עמוד 181 ב"שורשים וכנפיים")</vt:lpstr>
      <vt:lpstr>מאפיינים כלליים של המחאה  (מחאה מהי? עמוד 181 ב"שורשים וכנפיים")</vt:lpstr>
      <vt:lpstr>מאפייני שירת המחאה  (מחאה מהי? עמוד 181 ב"שורשים וכנפיים")</vt:lpstr>
      <vt:lpstr>מאפייני שירת מחאה  (מחאה מהי? עמוד 181 ב"שורשים וכנפיים")</vt:lpstr>
      <vt:lpstr>2.ב.המחאה בשיר י"א2</vt:lpstr>
      <vt:lpstr>המחאה בשיר י"א2</vt:lpstr>
      <vt:lpstr>מצגת של PowerPoint‏</vt:lpstr>
      <vt:lpstr>מצגת של PowerPoint‏</vt:lpstr>
      <vt:lpstr>מצגת של PowerPoint‏</vt:lpstr>
      <vt:lpstr>מצגת של PowerPoint‏</vt:lpstr>
      <vt:lpstr>מאפייני המחאה בשיר י"א2  (מחאה מהי? עמוד 181 ב"שורשים וכנפיים")</vt:lpstr>
      <vt:lpstr>מאפייני המחאה בשיר י"א2  (מחאה מהי? עמוד 181 ב"שורשים וכנפיים")</vt:lpstr>
      <vt:lpstr>תוכן השיר י"א2</vt:lpstr>
      <vt:lpstr>תוכן השיר י"א2</vt:lpstr>
      <vt:lpstr>תוכן השיר י"א2</vt:lpstr>
      <vt:lpstr>תוכן השיר י"א2</vt:lpstr>
      <vt:lpstr>תוכן השיר י"א2</vt:lpstr>
      <vt:lpstr>תוכן השיר י"א2</vt:lpstr>
      <vt:lpstr>תוכן השיר י"א2</vt:lpstr>
      <vt:lpstr>תוכן השיר י"א2</vt:lpstr>
      <vt:lpstr>3. א. מהי אינטרטקסטואליות?</vt:lpstr>
      <vt:lpstr>3.א. אינטרטקסטואליות</vt:lpstr>
      <vt:lpstr>3.א. אינטרטקסטואליות</vt:lpstr>
      <vt:lpstr>3.א. אינטרטקסטואליות</vt:lpstr>
      <vt:lpstr>אינטרטקסטואליות בשיר י"א2</vt:lpstr>
      <vt:lpstr>אינטרטקסטואליות בשיר י"א2</vt:lpstr>
      <vt:lpstr>אינטרטקסטואליות בשיר י"א2</vt:lpstr>
      <vt:lpstr>מצגת של PowerPoint‏</vt:lpstr>
      <vt:lpstr>אינטרטקסטואליות בשיר י"א2 1. הבובה זהבה</vt:lpstr>
      <vt:lpstr>אינטרטקסטואליות בשיר י"א2 1. הבובה זהבה</vt:lpstr>
      <vt:lpstr>אינטרטקסטואליות בשיר י"א2 1. הבובה זהבה</vt:lpstr>
      <vt:lpstr>אינטרטקסטואליות בשיר י"א2 1. הבובה זהבה</vt:lpstr>
      <vt:lpstr>אינטרטקסטואליות בשיר י"א2 2. דוג פאונד</vt:lpstr>
      <vt:lpstr>אינטרטקסטוראליות בשיר י"א2 2. דוג פאונד</vt:lpstr>
      <vt:lpstr>אינטרטקסטוראליות בשיר י"א2 3. החומה/ פינק פלוייד</vt:lpstr>
      <vt:lpstr>אינטרטקסטוראליות בשיר י"א2 3. החומה/ פינק פלוייד</vt:lpstr>
      <vt:lpstr>חומר למחשבה </vt:lpstr>
      <vt:lpstr>רמה קלה</vt:lpstr>
      <vt:lpstr>רמה בינונית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200</cp:revision>
  <dcterms:created xsi:type="dcterms:W3CDTF">2020-03-15T19:13:03Z</dcterms:created>
  <dcterms:modified xsi:type="dcterms:W3CDTF">2021-12-23T16:08:43Z</dcterms:modified>
</cp:coreProperties>
</file>