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9"/>
  </p:notesMasterIdLst>
  <p:sldIdLst>
    <p:sldId id="257" r:id="rId2"/>
    <p:sldId id="262" r:id="rId3"/>
    <p:sldId id="311" r:id="rId4"/>
    <p:sldId id="329" r:id="rId5"/>
    <p:sldId id="328" r:id="rId6"/>
    <p:sldId id="320" r:id="rId7"/>
    <p:sldId id="332" r:id="rId8"/>
    <p:sldId id="327" r:id="rId9"/>
    <p:sldId id="323" r:id="rId10"/>
    <p:sldId id="325" r:id="rId11"/>
    <p:sldId id="326" r:id="rId12"/>
    <p:sldId id="324" r:id="rId13"/>
    <p:sldId id="317" r:id="rId14"/>
    <p:sldId id="321" r:id="rId15"/>
    <p:sldId id="333" r:id="rId16"/>
    <p:sldId id="319" r:id="rId17"/>
    <p:sldId id="291" r:id="rId18"/>
  </p:sldIdLst>
  <p:sldSz cx="12190413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954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EC061A6-0796-4DA4-BCCF-C39215C865B3}" type="datetimeFigureOut">
              <a:rPr lang="he-IL" smtClean="0"/>
              <a:pPr/>
              <a:t>י"א/אייר/תש"ף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6DF83E7-A828-4E18-9E21-DA925548D1E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047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b09f9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b09f9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3908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2390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4112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ע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14281" y="2693988"/>
            <a:ext cx="10361851" cy="1470025"/>
          </a:xfrm>
        </p:spPr>
        <p:txBody>
          <a:bodyPr vert="horz" lIns="91440" tIns="45720" rIns="91440" bIns="45720" rtlCol="1" anchor="ctr">
            <a:normAutofit/>
          </a:bodyPr>
          <a:lstStyle>
            <a:lvl1pPr>
              <a:defRPr kumimoji="0" lang="he-IL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2A72"/>
                </a:solidFill>
                <a:effectLst/>
                <a:uLnTx/>
                <a:uFillTx/>
                <a:latin typeface="Varela Round" panose="00000500000000000000" pitchFamily="2" charset="-79"/>
                <a:ea typeface="+mj-ea"/>
                <a:cs typeface="Varela Round" panose="00000500000000000000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-669982" y="6569428"/>
            <a:ext cx="2623619" cy="45910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 userDrawn="1"/>
        </p:nvSpPr>
        <p:spPr>
          <a:xfrm>
            <a:off x="-1488616" y="6410587"/>
            <a:ext cx="3245977" cy="86423"/>
          </a:xfrm>
          <a:prstGeom prst="roundRect">
            <a:avLst>
              <a:gd name="adj" fmla="val 49359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85182" y="-439221"/>
            <a:ext cx="4205100" cy="63186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מעוגל 9"/>
          <p:cNvSpPr/>
          <p:nvPr userDrawn="1"/>
        </p:nvSpPr>
        <p:spPr>
          <a:xfrm>
            <a:off x="8258395" y="6565100"/>
            <a:ext cx="4433637" cy="79653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2" name="תמונה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8" r="33511" b="26248"/>
          <a:stretch/>
        </p:blipFill>
        <p:spPr>
          <a:xfrm>
            <a:off x="5444576" y="369916"/>
            <a:ext cx="1301261" cy="1597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ם השיעו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מעוגל 9"/>
          <p:cNvSpPr/>
          <p:nvPr userDrawn="1"/>
        </p:nvSpPr>
        <p:spPr>
          <a:xfrm>
            <a:off x="212915" y="1396869"/>
            <a:ext cx="13175666" cy="2978963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  </a:t>
            </a: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38940" y="1640910"/>
            <a:ext cx="10871177" cy="12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600" b="1"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7328995" y="6579191"/>
            <a:ext cx="5333172" cy="55761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 userDrawn="1"/>
        </p:nvSpPr>
        <p:spPr>
          <a:xfrm>
            <a:off x="9499907" y="6294300"/>
            <a:ext cx="3049259" cy="205899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95581" y="-235260"/>
            <a:ext cx="2768137" cy="451249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 userDrawn="1"/>
        </p:nvSpPr>
        <p:spPr>
          <a:xfrm>
            <a:off x="-501048" y="163632"/>
            <a:ext cx="1427924" cy="322428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38117" y="2918492"/>
            <a:ext cx="10872000" cy="720000"/>
          </a:xfrm>
          <a:prstGeom prst="rect">
            <a:avLst/>
          </a:prstGeom>
        </p:spPr>
        <p:txBody>
          <a:bodyPr spcFirstLastPara="1" wrap="square" lIns="36000" tIns="36000" rIns="36000" bIns="3600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None/>
              <a:defRPr sz="3600" b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9pPr>
          </a:lstStyle>
          <a:p>
            <a:endParaRPr dirty="0"/>
          </a:p>
        </p:txBody>
      </p:sp>
      <p:sp>
        <p:nvSpPr>
          <p:cNvPr id="13" name="מציין מיקום תוכן 2"/>
          <p:cNvSpPr>
            <a:spLocks noGrp="1"/>
          </p:cNvSpPr>
          <p:nvPr>
            <p:ph idx="10"/>
          </p:nvPr>
        </p:nvSpPr>
        <p:spPr>
          <a:xfrm>
            <a:off x="738117" y="3655832"/>
            <a:ext cx="10872000" cy="720000"/>
          </a:xfrm>
        </p:spPr>
        <p:txBody>
          <a:bodyPr>
            <a:noAutofit/>
          </a:bodyPr>
          <a:lstStyle>
            <a:lvl1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28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32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3pPr>
            <a:lvl4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4pPr>
            <a:lvl5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196595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</p:spPr>
        <p:txBody>
          <a:bodyPr lIns="36000" tIns="0" rIns="36000" bIns="0">
            <a:noAutofit/>
          </a:bodyPr>
          <a:lstStyle>
            <a:lvl1pPr>
              <a:defRPr sz="4800" b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</a:lstStyle>
          <a:p>
            <a:r>
              <a:rPr lang="he-IL" dirty="0"/>
              <a:t>לחץ כדי לערוך סגנון כותרת של תבנית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5206" y="1195757"/>
            <a:ext cx="11160000" cy="468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40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  <a:lvl2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40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2pPr>
            <a:lvl3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3pPr>
            <a:lvl4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4pPr>
            <a:lvl5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כותרו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 marL="0" marR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he-IL" sz="4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515206" y="1185681"/>
            <a:ext cx="11159999" cy="540000"/>
          </a:xfrm>
        </p:spPr>
        <p:txBody>
          <a:bodyPr anchor="b">
            <a:noAutofit/>
          </a:bodyPr>
          <a:lstStyle>
            <a:lvl1pPr marL="0" indent="0">
              <a:buNone/>
              <a:defRPr sz="3200" b="1">
                <a:solidFill>
                  <a:srgbClr val="0070C0"/>
                </a:solidFill>
                <a:latin typeface="Varela Round" pitchFamily="2" charset="-79"/>
                <a:cs typeface="Varela Round" pitchFamily="2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515206" y="1725681"/>
            <a:ext cx="11160000" cy="415251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he-IL" dirty="0"/>
              <a:t>לחץ כדי לערוך סגנונות טקסט של תבנית בסיס</a:t>
            </a:r>
          </a:p>
          <a:p>
            <a:pPr marL="742950" lvl="1" indent="-28575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he-IL" dirty="0"/>
              <a:t>רמה שנייה</a:t>
            </a:r>
          </a:p>
        </p:txBody>
      </p:sp>
      <p:sp>
        <p:nvSpPr>
          <p:cNvPr id="10" name="מלבן מעוגל 9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1" name="מלבן מעוגל 10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2" name="מלבן מעוגל 11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>
              <a:defRPr kumimoji="0" lang="he-IL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F552B-607E-4869-A917-C44959BDCB12}" type="datetimeFigureOut">
              <a:rPr lang="he-IL" smtClean="0"/>
              <a:pPr/>
              <a:t>י"א/אייר/תש"ף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78A40-4CDB-4A89-A7AB-ED0E5AEAC786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53" r:id="rId4"/>
    <p:sldLayoutId id="2147483663" r:id="rId5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מערכת שידורים לאומית</a:t>
            </a:r>
          </a:p>
        </p:txBody>
      </p:sp>
    </p:spTree>
    <p:extLst>
      <p:ext uri="{BB962C8B-B14F-4D97-AF65-F5344CB8AC3E}">
        <p14:creationId xmlns:p14="http://schemas.microsoft.com/office/powerpoint/2010/main" val="1709990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1629321" y="2695767"/>
            <a:ext cx="9207201" cy="19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8" tIns="121888" rIns="121888" bIns="121888" anchor="t" anchorCtr="0">
            <a:noAutofit/>
          </a:bodyPr>
          <a:lstStyle/>
          <a:p>
            <a:pPr marL="609539">
              <a:lnSpc>
                <a:spcPct val="150000"/>
              </a:lnSpc>
            </a:pPr>
            <a:endParaRPr dirty="0"/>
          </a:p>
        </p:txBody>
      </p:sp>
      <p:sp>
        <p:nvSpPr>
          <p:cNvPr id="5" name="כותרת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דוד המלך בירושלים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idx="10"/>
          </p:nvPr>
        </p:nvSpPr>
        <p:spPr>
          <a:xfrm>
            <a:off x="659206" y="2937967"/>
            <a:ext cx="10872000" cy="720000"/>
          </a:xfrm>
        </p:spPr>
        <p:txBody>
          <a:bodyPr/>
          <a:lstStyle/>
          <a:p>
            <a:r>
              <a:rPr lang="he-IL" sz="3600" dirty="0">
                <a:sym typeface="Varela Round"/>
              </a:rPr>
              <a:t>עם מיכל סהר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title"/>
          </p:nvPr>
        </p:nvSpPr>
        <p:spPr>
          <a:xfrm>
            <a:off x="515206" y="379102"/>
            <a:ext cx="11160000" cy="720000"/>
          </a:xfrm>
        </p:spPr>
        <p:txBody>
          <a:bodyPr/>
          <a:lstStyle/>
          <a:p>
            <a:r>
              <a:rPr lang="he-IL" dirty="0">
                <a:cs typeface="Varela Round"/>
              </a:rPr>
              <a:t>מה נעשה היום? </a:t>
            </a:r>
          </a:p>
        </p:txBody>
      </p:sp>
      <p:sp>
        <p:nvSpPr>
          <p:cNvPr id="8" name="מציין מיקום תוכן 7"/>
          <p:cNvSpPr>
            <a:spLocks noGrp="1"/>
          </p:cNvSpPr>
          <p:nvPr>
            <p:ph sz="quarter" idx="4"/>
          </p:nvPr>
        </p:nvSpPr>
        <p:spPr>
          <a:xfrm>
            <a:off x="1933068" y="1652408"/>
            <a:ext cx="6647406" cy="4151976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he-IL" sz="3200" dirty="0">
                <a:cs typeface="Varela Round"/>
              </a:rPr>
              <a:t>נספר סיפור            </a:t>
            </a:r>
          </a:p>
          <a:p>
            <a:pPr>
              <a:lnSpc>
                <a:spcPct val="200000"/>
              </a:lnSpc>
            </a:pPr>
            <a:r>
              <a:rPr lang="he-IL" sz="3200" dirty="0">
                <a:cs typeface="Varela Round"/>
              </a:rPr>
              <a:t>נשיר שיר  </a:t>
            </a:r>
          </a:p>
          <a:p>
            <a:pPr>
              <a:lnSpc>
                <a:spcPct val="200000"/>
              </a:lnSpc>
            </a:pPr>
            <a:r>
              <a:rPr lang="he-IL" sz="3200" dirty="0">
                <a:cs typeface="Varela Round"/>
              </a:rPr>
              <a:t>נציג בעקבות דוד המלך</a:t>
            </a:r>
          </a:p>
        </p:txBody>
      </p:sp>
      <p:pic>
        <p:nvPicPr>
          <p:cNvPr id="9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01BDE587-C9DA-4F9F-B207-3BE6FE0C23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77" y="2910056"/>
            <a:ext cx="1196233" cy="820541"/>
          </a:xfrm>
          <a:prstGeom prst="rect">
            <a:avLst/>
          </a:prstGeom>
        </p:spPr>
      </p:pic>
      <p:pic>
        <p:nvPicPr>
          <p:cNvPr id="10" name="Picture 2" descr="Stage Theater Show - Free vector graphic on Pixabay">
            <a:extLst>
              <a:ext uri="{FF2B5EF4-FFF2-40B4-BE49-F238E27FC236}">
                <a16:creationId xmlns:a16="http://schemas.microsoft.com/office/drawing/2014/main" id="{0A9A7AC2-FE25-4200-9982-6D0618CBA8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7" b="21221"/>
          <a:stretch/>
        </p:blipFill>
        <p:spPr bwMode="auto">
          <a:xfrm>
            <a:off x="8963892" y="4002382"/>
            <a:ext cx="1273602" cy="82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62C9B3E9-B9A5-45DF-915F-7C188DDD3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159" y="1652408"/>
            <a:ext cx="1933068" cy="107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0F14CAC-863C-425B-8810-F14D1583A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דוד המלך מגיע לירושלים</a:t>
            </a: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F79CF016-146F-47DB-AC5C-D5075198D56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 rot="16200000">
            <a:off x="4016376" y="-779565"/>
            <a:ext cx="4780214" cy="849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713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442EFAB-432F-4BAD-8D5D-05DA9ABB6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דגם ארון הקודש בירושלים 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AF4EB581-BE91-4647-84B3-BE5A179B810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כרובים">
            <a:extLst>
              <a:ext uri="{FF2B5EF4-FFF2-40B4-BE49-F238E27FC236}">
                <a16:creationId xmlns:a16="http://schemas.microsoft.com/office/drawing/2014/main" id="{DC066BC8-9233-412B-98F0-5C52713E7E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" t="4644" r="4515" b="5469"/>
          <a:stretch/>
        </p:blipFill>
        <p:spPr bwMode="auto">
          <a:xfrm>
            <a:off x="3500981" y="1049958"/>
            <a:ext cx="5188449" cy="512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FA26A1F9-5A24-4DB6-BD5B-DC27764186BB}"/>
              </a:ext>
            </a:extLst>
          </p:cNvPr>
          <p:cNvSpPr txBox="1"/>
          <p:nvPr/>
        </p:nvSpPr>
        <p:spPr>
          <a:xfrm>
            <a:off x="-291974" y="6492240"/>
            <a:ext cx="4399280" cy="3657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bg1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מתוך אתר האינטרנט של מכון המקדש</a:t>
            </a:r>
          </a:p>
        </p:txBody>
      </p:sp>
    </p:spTree>
    <p:extLst>
      <p:ext uri="{BB962C8B-B14F-4D97-AF65-F5344CB8AC3E}">
        <p14:creationId xmlns:p14="http://schemas.microsoft.com/office/powerpoint/2010/main" val="1317427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ציין מיקום תוכן 3">
            <a:extLst>
              <a:ext uri="{FF2B5EF4-FFF2-40B4-BE49-F238E27FC236}">
                <a16:creationId xmlns:a16="http://schemas.microsoft.com/office/drawing/2014/main" id="{B1218256-09B0-4D62-8E8C-24259EE57C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5206" y="1733874"/>
            <a:ext cx="11160000" cy="36281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5000" dirty="0"/>
              <a:t>"שמחתי באומרים לי בית ה' נלך,</a:t>
            </a:r>
          </a:p>
          <a:p>
            <a:pPr marL="0" indent="0" algn="ctr">
              <a:buNone/>
            </a:pPr>
            <a:r>
              <a:rPr lang="he-IL" sz="5000" dirty="0"/>
              <a:t>עומדות היו רגלינו בשערייך ירושלים"</a:t>
            </a:r>
          </a:p>
          <a:p>
            <a:pPr marL="0" indent="0" algn="ctr">
              <a:buNone/>
            </a:pPr>
            <a:endParaRPr lang="he-IL" sz="5000" dirty="0"/>
          </a:p>
          <a:p>
            <a:pPr marL="0" indent="0" algn="ctr">
              <a:buNone/>
            </a:pPr>
            <a:endParaRPr lang="he-IL" sz="5000" dirty="0"/>
          </a:p>
        </p:txBody>
      </p:sp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cs typeface="Varela Round"/>
              </a:rPr>
              <a:t>שיר שמחתי באומרים לי</a:t>
            </a:r>
          </a:p>
        </p:txBody>
      </p:sp>
      <p:sp>
        <p:nvSpPr>
          <p:cNvPr id="10" name="AutoShape 6" descr="כוסות חד פעמי איכותיות בעיצובים שונים">
            <a:extLst>
              <a:ext uri="{FF2B5EF4-FFF2-40B4-BE49-F238E27FC236}">
                <a16:creationId xmlns:a16="http://schemas.microsoft.com/office/drawing/2014/main" id="{75F8B10C-45D6-404C-B39A-2FB29722CA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6369" y="21309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3" name="דקלון וחיים משה - שמחתי">
            <a:hlinkClick r:id="" action="ppaction://media"/>
            <a:extLst>
              <a:ext uri="{FF2B5EF4-FFF2-40B4-BE49-F238E27FC236}">
                <a16:creationId xmlns:a16="http://schemas.microsoft.com/office/drawing/2014/main" id="{7DF306FA-46B2-4860-BC15-DF46827E8BB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158" end="216612.875"/>
                  <p14:fade out="3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2431" y="365494"/>
            <a:ext cx="997267" cy="997267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55328F8-8A71-4CE0-826D-750B96DF0495}"/>
              </a:ext>
            </a:extLst>
          </p:cNvPr>
          <p:cNvSpPr txBox="1"/>
          <p:nvPr/>
        </p:nvSpPr>
        <p:spPr>
          <a:xfrm>
            <a:off x="156369" y="6455059"/>
            <a:ext cx="7353703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>
                <a:solidFill>
                  <a:schemeClr val="bg1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מילים: תהילים קכ"ב, לחן: מרדכי </a:t>
            </a:r>
            <a:r>
              <a:rPr lang="he-IL" sz="2200" dirty="0" err="1">
                <a:solidFill>
                  <a:schemeClr val="bg1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כלפון</a:t>
            </a:r>
            <a:r>
              <a:rPr lang="he-IL" sz="2200" dirty="0">
                <a:solidFill>
                  <a:schemeClr val="bg1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 ז"ל, ביצוע: חיים משה</a:t>
            </a:r>
          </a:p>
        </p:txBody>
      </p:sp>
    </p:spTree>
    <p:extLst>
      <p:ext uri="{BB962C8B-B14F-4D97-AF65-F5344CB8AC3E}">
        <p14:creationId xmlns:p14="http://schemas.microsoft.com/office/powerpoint/2010/main" val="86006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D157920-F667-497F-A281-9D44BE963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989" y="149195"/>
            <a:ext cx="11160000" cy="720000"/>
          </a:xfrm>
        </p:spPr>
        <p:txBody>
          <a:bodyPr/>
          <a:lstStyle/>
          <a:p>
            <a:r>
              <a:rPr lang="he-IL" dirty="0"/>
              <a:t>בית המקדש בירושלים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B0FF989-D7B7-4BC5-AF6A-208DB4A6BBD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82602FC-E272-4158-B993-FB53689EB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845" y="979802"/>
            <a:ext cx="6463665" cy="484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01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E927C26-68D2-4FC3-806E-5CF2ADD2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7CF8734-1657-4235-9646-64CFECD5BD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5207" y="1239261"/>
            <a:ext cx="10511662" cy="486419"/>
          </a:xfrm>
        </p:spPr>
        <p:txBody>
          <a:bodyPr/>
          <a:lstStyle/>
          <a:p>
            <a:endParaRPr lang="he-IL" dirty="0"/>
          </a:p>
        </p:txBody>
      </p:sp>
      <p:pic>
        <p:nvPicPr>
          <p:cNvPr id="6146" name="Picture 2" descr="Golden gate,jerusalem,the walls,israel,gateway - free image from ...">
            <a:extLst>
              <a:ext uri="{FF2B5EF4-FFF2-40B4-BE49-F238E27FC236}">
                <a16:creationId xmlns:a16="http://schemas.microsoft.com/office/drawing/2014/main" id="{51DF9292-A6E9-4ACC-A23D-A7F3EFED0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003" y="185320"/>
            <a:ext cx="9693866" cy="645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2382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72F0678-B476-420A-9E8B-DD8BCF3951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ED06E24-40C0-4776-A664-F12AC6144B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" t="2143" b="25960"/>
          <a:stretch/>
        </p:blipFill>
        <p:spPr bwMode="auto">
          <a:xfrm>
            <a:off x="-208913" y="1"/>
            <a:ext cx="133018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כותרת 4">
            <a:extLst>
              <a:ext uri="{FF2B5EF4-FFF2-40B4-BE49-F238E27FC236}">
                <a16:creationId xmlns:a16="http://schemas.microsoft.com/office/drawing/2014/main" id="{1F3EF675-FA37-4EAE-8605-EE0BEAC08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00058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F35818B-5510-4803-AC72-7FE3A2062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6787A48-FDBD-4DC0-9B1F-02F80819F7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DD606A1-1E5C-44AA-A9D4-0BD51FA71C8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098" name="Picture 2" descr="Golden gate, jerusalem, israel,free pictures, free photos - free ...">
            <a:extLst>
              <a:ext uri="{FF2B5EF4-FFF2-40B4-BE49-F238E27FC236}">
                <a16:creationId xmlns:a16="http://schemas.microsoft.com/office/drawing/2014/main" id="{08042D76-D60D-4B68-B92E-D494987975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7" b="10655"/>
          <a:stretch/>
        </p:blipFill>
        <p:spPr bwMode="auto">
          <a:xfrm>
            <a:off x="0" y="0"/>
            <a:ext cx="12583229" cy="701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831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91E68E3-B397-48B7-97E1-D11B3B75C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122" name="Picture 2" descr="Gate Of Damascus Jerusalem - Free photo on Pixabay">
            <a:extLst>
              <a:ext uri="{FF2B5EF4-FFF2-40B4-BE49-F238E27FC236}">
                <a16:creationId xmlns:a16="http://schemas.microsoft.com/office/drawing/2014/main" id="{A6F92EE3-412E-47A2-8B46-813F592456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2"/>
          <a:stretch/>
        </p:blipFill>
        <p:spPr bwMode="auto">
          <a:xfrm>
            <a:off x="772958" y="0"/>
            <a:ext cx="11053319" cy="7129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611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66349AB-89EA-4A5E-8C9D-FC34F8BFF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F6B70E1-F8D9-4386-B6AA-FC6EBFCC2C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AD49DDB8-AF38-43A1-B543-F48430FDCBB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3074" name="Picture 2" descr="Men's side of Western Wall Jerusalem | Men's side of Western… | Flickr">
            <a:extLst>
              <a:ext uri="{FF2B5EF4-FFF2-40B4-BE49-F238E27FC236}">
                <a16:creationId xmlns:a16="http://schemas.microsoft.com/office/drawing/2014/main" id="{B209C175-ED1F-41B2-B766-0A8CFB71B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097" y="0"/>
            <a:ext cx="8474440" cy="635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587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cs typeface="Varela Round"/>
              </a:rPr>
              <a:t>מה עשינו היום?</a:t>
            </a:r>
          </a:p>
        </p:txBody>
      </p:sp>
      <p:sp>
        <p:nvSpPr>
          <p:cNvPr id="8" name="מציין מיקום תוכן 7"/>
          <p:cNvSpPr>
            <a:spLocks noGrp="1"/>
          </p:cNvSpPr>
          <p:nvPr>
            <p:ph sz="quarter" idx="4"/>
          </p:nvPr>
        </p:nvSpPr>
        <p:spPr>
          <a:xfrm>
            <a:off x="1933068" y="1652974"/>
            <a:ext cx="7551174" cy="4151976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he-IL" sz="3200" dirty="0">
                <a:cs typeface="Varela Round"/>
              </a:rPr>
              <a:t>סיפרנו סיפור           </a:t>
            </a:r>
          </a:p>
          <a:p>
            <a:pPr>
              <a:lnSpc>
                <a:spcPct val="200000"/>
              </a:lnSpc>
            </a:pPr>
            <a:r>
              <a:rPr lang="he-IL" sz="3200" dirty="0">
                <a:cs typeface="Varela Round"/>
              </a:rPr>
              <a:t>שרנו שיר </a:t>
            </a:r>
          </a:p>
          <a:p>
            <a:pPr>
              <a:lnSpc>
                <a:spcPct val="200000"/>
              </a:lnSpc>
            </a:pPr>
            <a:r>
              <a:rPr lang="he-IL" sz="3200" dirty="0">
                <a:cs typeface="Varela Round"/>
              </a:rPr>
              <a:t>המחזנו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A95BE0B-6C2D-4283-A2B4-A21803FC1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80" y="3449438"/>
            <a:ext cx="2376060" cy="237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91F5B320-0FA6-4216-B79C-43386D19C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250" y="2746364"/>
            <a:ext cx="654630" cy="654630"/>
          </a:xfrm>
          <a:prstGeom prst="rect">
            <a:avLst/>
          </a:prstGeom>
        </p:spPr>
      </p:pic>
      <p:pic>
        <p:nvPicPr>
          <p:cNvPr id="6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47B25E00-E18A-40EC-8457-E04EC31546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660" y="2890074"/>
            <a:ext cx="1196233" cy="820541"/>
          </a:xfrm>
          <a:prstGeom prst="rect">
            <a:avLst/>
          </a:prstGeom>
        </p:spPr>
      </p:pic>
      <p:pic>
        <p:nvPicPr>
          <p:cNvPr id="11" name="Picture 2" descr="Stage Theater Show - Free vector graphic on Pixabay">
            <a:extLst>
              <a:ext uri="{FF2B5EF4-FFF2-40B4-BE49-F238E27FC236}">
                <a16:creationId xmlns:a16="http://schemas.microsoft.com/office/drawing/2014/main" id="{6778CEBB-0A39-4002-B053-5570E15B3A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7" b="21221"/>
          <a:stretch/>
        </p:blipFill>
        <p:spPr bwMode="auto">
          <a:xfrm>
            <a:off x="9813975" y="3982400"/>
            <a:ext cx="1273602" cy="82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A7DC8A5A-663A-4917-ADDC-6A8ABD223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242" y="1611160"/>
            <a:ext cx="1933068" cy="107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28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cs typeface="Varela Round"/>
              </a:rPr>
              <a:t>מה עוד?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A95BE0B-6C2D-4283-A2B4-A21803FC1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34" y="4005623"/>
            <a:ext cx="1819563" cy="1819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91F5B320-0FA6-4216-B79C-43386D19C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4320" y="4140769"/>
            <a:ext cx="1546659" cy="1546659"/>
          </a:xfrm>
          <a:prstGeom prst="rect">
            <a:avLst/>
          </a:prstGeom>
        </p:spPr>
      </p:pic>
      <p:sp>
        <p:nvSpPr>
          <p:cNvPr id="11" name="מלבן מעוגל 1">
            <a:extLst>
              <a:ext uri="{FF2B5EF4-FFF2-40B4-BE49-F238E27FC236}">
                <a16:creationId xmlns:a16="http://schemas.microsoft.com/office/drawing/2014/main" id="{275A4A9B-A9F0-4CF1-A594-31A266B51D29}"/>
              </a:ext>
            </a:extLst>
          </p:cNvPr>
          <p:cNvSpPr/>
          <p:nvPr/>
        </p:nvSpPr>
        <p:spPr>
          <a:xfrm>
            <a:off x="6223939" y="1028169"/>
            <a:ext cx="5601558" cy="2460305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lvl="0"/>
            <a:endParaRPr lang="he-IL" sz="2800" b="1" dirty="0">
              <a:solidFill>
                <a:srgbClr val="002060"/>
              </a:solidFill>
              <a:cs typeface="Varela Round" pitchFamily="2" charset="-79"/>
            </a:endParaRPr>
          </a:p>
          <a:p>
            <a:pPr lvl="0"/>
            <a:endParaRPr lang="he-IL" sz="2800" b="1" dirty="0">
              <a:solidFill>
                <a:srgbClr val="002060"/>
              </a:solidFill>
              <a:cs typeface="Varela Round" pitchFamily="2" charset="-79"/>
            </a:endParaRPr>
          </a:p>
          <a:p>
            <a:pPr lvl="0"/>
            <a:r>
              <a:rPr lang="he-IL" sz="2400" b="1" dirty="0">
                <a:solidFill>
                  <a:srgbClr val="002060"/>
                </a:solidFill>
                <a:cs typeface="Varela Round" pitchFamily="2" charset="-79"/>
              </a:rPr>
              <a:t>לבחור סיפור על דוד המלך שהרשים אתכם, לצייר אותו ולשתף אותנו</a:t>
            </a:r>
            <a:endParaRPr lang="en-US" sz="2400" b="1" dirty="0">
              <a:solidFill>
                <a:srgbClr val="002060"/>
              </a:solidFill>
              <a:cs typeface="Varela Round" pitchFamily="2" charset="-79"/>
            </a:endParaRPr>
          </a:p>
        </p:txBody>
      </p:sp>
      <p:sp>
        <p:nvSpPr>
          <p:cNvPr id="14" name="מלבן מעוגל 1">
            <a:extLst>
              <a:ext uri="{FF2B5EF4-FFF2-40B4-BE49-F238E27FC236}">
                <a16:creationId xmlns:a16="http://schemas.microsoft.com/office/drawing/2014/main" id="{E5C87B5D-E532-431E-98A4-51D379768AA1}"/>
              </a:ext>
            </a:extLst>
          </p:cNvPr>
          <p:cNvSpPr/>
          <p:nvPr/>
        </p:nvSpPr>
        <p:spPr>
          <a:xfrm>
            <a:off x="4837626" y="3641009"/>
            <a:ext cx="6904059" cy="2460305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endParaRPr lang="he-IL" sz="2400" b="1" dirty="0">
              <a:solidFill>
                <a:srgbClr val="002060"/>
              </a:solidFill>
              <a:latin typeface="Varela Round" pitchFamily="2" charset="-79"/>
              <a:cs typeface="Varela Round" pitchFamily="2" charset="-79"/>
            </a:endParaRPr>
          </a:p>
          <a:p>
            <a:pPr>
              <a:defRPr/>
            </a:pPr>
            <a:endParaRPr lang="he-IL" sz="2400" b="1" dirty="0">
              <a:solidFill>
                <a:srgbClr val="002060"/>
              </a:solidFill>
              <a:latin typeface="Varela Round" pitchFamily="2" charset="-79"/>
              <a:cs typeface="Varela Round" pitchFamily="2" charset="-79"/>
            </a:endParaRPr>
          </a:p>
          <a:p>
            <a:pPr>
              <a:defRPr/>
            </a:pPr>
            <a:endParaRPr lang="he-IL" sz="2400" b="1" dirty="0">
              <a:solidFill>
                <a:srgbClr val="002060"/>
              </a:solidFill>
              <a:latin typeface="Varela Round" pitchFamily="2" charset="-79"/>
              <a:cs typeface="Varela Round" pitchFamily="2" charset="-79"/>
            </a:endParaRPr>
          </a:p>
          <a:p>
            <a:pPr>
              <a:defRPr/>
            </a:pPr>
            <a:r>
              <a:rPr lang="he-IL" sz="2400" b="1" dirty="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rPr>
              <a:t>לתכנן  "טיול"  בעקבות  דוד המלך בירושלים</a:t>
            </a:r>
          </a:p>
        </p:txBody>
      </p:sp>
      <p:sp>
        <p:nvSpPr>
          <p:cNvPr id="8" name="מלבן מעוגל 1">
            <a:extLst>
              <a:ext uri="{FF2B5EF4-FFF2-40B4-BE49-F238E27FC236}">
                <a16:creationId xmlns:a16="http://schemas.microsoft.com/office/drawing/2014/main" id="{A5D34372-BF23-4BED-B642-5CDAB610DE26}"/>
              </a:ext>
            </a:extLst>
          </p:cNvPr>
          <p:cNvSpPr/>
          <p:nvPr/>
        </p:nvSpPr>
        <p:spPr>
          <a:xfrm>
            <a:off x="614208" y="1057063"/>
            <a:ext cx="5352269" cy="2371938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he-IL" dirty="0"/>
          </a:p>
          <a:p>
            <a:pPr algn="ctr">
              <a:defRPr/>
            </a:pPr>
            <a:endParaRPr lang="he-IL" dirty="0"/>
          </a:p>
          <a:p>
            <a:pPr algn="ctr">
              <a:defRPr/>
            </a:pPr>
            <a:endParaRPr lang="he-IL" dirty="0"/>
          </a:p>
          <a:p>
            <a:pPr algn="ctr">
              <a:defRPr/>
            </a:pPr>
            <a:endParaRPr lang="he-IL" dirty="0"/>
          </a:p>
          <a:p>
            <a:pPr algn="ctr">
              <a:defRPr/>
            </a:pPr>
            <a:r>
              <a:rPr lang="he-IL" sz="2400" b="1" dirty="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rPr>
              <a:t>להכין כתר, להתחפש לדוד המלך ולצאת לטיול בירושלים</a:t>
            </a:r>
          </a:p>
        </p:txBody>
      </p:sp>
      <p:pic>
        <p:nvPicPr>
          <p:cNvPr id="7170" name="Picture 2" descr="Crowns Golden Yellow - Free vector graphic on Pixabay">
            <a:extLst>
              <a:ext uri="{FF2B5EF4-FFF2-40B4-BE49-F238E27FC236}">
                <a16:creationId xmlns:a16="http://schemas.microsoft.com/office/drawing/2014/main" id="{D5D11005-A70D-4363-AF98-785091522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54" y="1556822"/>
            <a:ext cx="1256851" cy="70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B05F07E8-6DD7-496A-9ED9-92E80CA7B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822" y="1286047"/>
            <a:ext cx="1932816" cy="107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Little hiker vector drawing | Free SVG">
            <a:extLst>
              <a:ext uri="{FF2B5EF4-FFF2-40B4-BE49-F238E27FC236}">
                <a16:creationId xmlns:a16="http://schemas.microsoft.com/office/drawing/2014/main" id="{2634848C-80EC-43FF-83DE-0A4C12C89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336" y="3849885"/>
            <a:ext cx="1034059" cy="195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AE691940-D421-4CFB-9BB3-E21D03E8F14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82048" y="1250673"/>
            <a:ext cx="514283" cy="81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626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EABE1E-1825-4F77-A219-E165C65A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ערכו והכינו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BF5F4BA-8660-4A38-BA38-3CDFFA9EB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מיכל סהר, גננת בגן ממ"ד - שלוה , ירושלים</a:t>
            </a:r>
          </a:p>
          <a:p>
            <a:r>
              <a:rPr lang="he-IL"/>
              <a:t>אסתר </a:t>
            </a:r>
            <a:r>
              <a:rPr lang="he-IL" dirty="0"/>
              <a:t>חטב, מפקחת ארצית על החינוך הקדם יסודי,  ממ"ד </a:t>
            </a:r>
          </a:p>
          <a:p>
            <a:r>
              <a:rPr lang="he-IL" dirty="0"/>
              <a:t>אפרת בן חמו, מדריכה ארצית , האגף לחינוך קדם יסודי</a:t>
            </a:r>
          </a:p>
          <a:p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03502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EABE1E-1825-4F77-A219-E165C65A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קרדיטים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BF5F4BA-8660-4A38-BA38-3CDFFA9EB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שיר: שמחתי- לחן: מרדכי </a:t>
            </a:r>
            <a:r>
              <a:rPr lang="he-IL" dirty="0" err="1"/>
              <a:t>כלפון</a:t>
            </a:r>
            <a:r>
              <a:rPr lang="he-IL" dirty="0"/>
              <a:t> ז"ל, ביצוע: חיים משה.</a:t>
            </a:r>
          </a:p>
          <a:p>
            <a:r>
              <a:rPr lang="he-IL" dirty="0"/>
              <a:t>תמונה ארון העדות: מכון המקדש</a:t>
            </a:r>
          </a:p>
        </p:txBody>
      </p:sp>
    </p:spTree>
    <p:extLst>
      <p:ext uri="{BB962C8B-B14F-4D97-AF65-F5344CB8AC3E}">
        <p14:creationId xmlns:p14="http://schemas.microsoft.com/office/powerpoint/2010/main" val="3178680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423F6F61-4567-462B-A618-70CBC508D8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72" r="34234" b="66411"/>
          <a:stretch/>
        </p:blipFill>
        <p:spPr>
          <a:xfrm>
            <a:off x="4775372" y="446"/>
            <a:ext cx="3241542" cy="1838237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904EE8F9-32B7-45EB-8FC4-CC451E605118}"/>
              </a:ext>
            </a:extLst>
          </p:cNvPr>
          <p:cNvSpPr txBox="1"/>
          <p:nvPr/>
        </p:nvSpPr>
        <p:spPr>
          <a:xfrm>
            <a:off x="647255" y="3016166"/>
            <a:ext cx="11172957" cy="261813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895260">
              <a:lnSpc>
                <a:spcPct val="150000"/>
              </a:lnSpc>
            </a:pPr>
            <a:r>
              <a:rPr lang="he-IL" sz="2800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השימוש ביצירות במהלך שידור זה נעשה לפי סעיף 27א לחוק זכות יוצרים, תשס"ח-2007. אם הינך בעל הזכויות באחת היצירות, באפשרותך לבקש מאיתנו לחדול מהשימוש ביצירה, זאת באמצעות פנייה לדוא"ל </a:t>
            </a:r>
            <a:r>
              <a:rPr lang="en-US" sz="2800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rights@education.gov.il</a:t>
            </a:r>
            <a:endParaRPr lang="he-IL" sz="2800" dirty="0">
              <a:solidFill>
                <a:srgbClr val="192A72"/>
              </a:solidFill>
              <a:latin typeface="Varela Round" panose="00000500000000000000" pitchFamily="2" charset="-79"/>
              <a:cs typeface="Varela Round" panose="00000500000000000000" pitchFamily="2" charset="-79"/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0276247E-F89D-4BE1-B3D6-7FE06BEB5A42}"/>
              </a:ext>
            </a:extLst>
          </p:cNvPr>
          <p:cNvSpPr/>
          <p:nvPr/>
        </p:nvSpPr>
        <p:spPr>
          <a:xfrm>
            <a:off x="794" y="1838683"/>
            <a:ext cx="12188825" cy="76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200" b="1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נוהל שימוש ביצירות מוגנות בזכויות יוצרים ואיתור בעלי זכויות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1748</TotalTime>
  <Words>217</Words>
  <Application>Microsoft Office PowerPoint</Application>
  <PresentationFormat>מותאם אישית</PresentationFormat>
  <Paragraphs>41</Paragraphs>
  <Slides>17</Slides>
  <Notes>5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21" baseType="lpstr">
      <vt:lpstr>Arial</vt:lpstr>
      <vt:lpstr>Calibri</vt:lpstr>
      <vt:lpstr>Varela Round</vt:lpstr>
      <vt:lpstr>ערכת נושא Office</vt:lpstr>
      <vt:lpstr>מערכת שידורים לאומית</vt:lpstr>
      <vt:lpstr>דוד המלך בירושלים</vt:lpstr>
      <vt:lpstr>מה נעשה היום? </vt:lpstr>
      <vt:lpstr>דוד המלך מגיע לירושלים</vt:lpstr>
      <vt:lpstr>דגם ארון הקודש בירושלים </vt:lpstr>
      <vt:lpstr>שיר שמחתי באומרים לי</vt:lpstr>
      <vt:lpstr>בית המקדש בירושלים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מה עשינו היום?</vt:lpstr>
      <vt:lpstr>מה עוד?</vt:lpstr>
      <vt:lpstr>ערכו והכינו</vt:lpstr>
      <vt:lpstr>קרדיטים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מערכת שידורים לאומית</dc:title>
  <dc:creator>Tzuri Mesika</dc:creator>
  <cp:lastModifiedBy>Rinat Alfia</cp:lastModifiedBy>
  <cp:revision>67</cp:revision>
  <dcterms:created xsi:type="dcterms:W3CDTF">2020-03-28T15:56:54Z</dcterms:created>
  <dcterms:modified xsi:type="dcterms:W3CDTF">2020-05-05T20:12:47Z</dcterms:modified>
</cp:coreProperties>
</file>