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4" r:id="rId2"/>
    <p:sldId id="256" r:id="rId3"/>
    <p:sldId id="265" r:id="rId4"/>
    <p:sldId id="286" r:id="rId5"/>
    <p:sldId id="274" r:id="rId6"/>
    <p:sldId id="260" r:id="rId7"/>
    <p:sldId id="259" r:id="rId8"/>
    <p:sldId id="275" r:id="rId9"/>
    <p:sldId id="285" r:id="rId10"/>
    <p:sldId id="266" r:id="rId11"/>
    <p:sldId id="261" r:id="rId12"/>
    <p:sldId id="283" r:id="rId13"/>
    <p:sldId id="262" r:id="rId14"/>
    <p:sldId id="257" r:id="rId15"/>
    <p:sldId id="287" r:id="rId16"/>
    <p:sldId id="288" r:id="rId17"/>
    <p:sldId id="267" r:id="rId18"/>
    <p:sldId id="277" r:id="rId19"/>
    <p:sldId id="289" r:id="rId20"/>
    <p:sldId id="290" r:id="rId21"/>
    <p:sldId id="291" r:id="rId22"/>
    <p:sldId id="294" r:id="rId23"/>
    <p:sldId id="280" r:id="rId24"/>
    <p:sldId id="281" r:id="rId25"/>
    <p:sldId id="282" r:id="rId26"/>
    <p:sldId id="276" r:id="rId27"/>
    <p:sldId id="270" r:id="rId28"/>
    <p:sldId id="271" r:id="rId29"/>
    <p:sldId id="263" r:id="rId30"/>
    <p:sldId id="273" r:id="rId3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לאה יובל" initials="לי" lastIdx="1" clrIdx="0">
    <p:extLst>
      <p:ext uri="{19B8F6BF-5375-455C-9EA6-DF929625EA0E}">
        <p15:presenceInfo xmlns:p15="http://schemas.microsoft.com/office/powerpoint/2012/main" userId="29c219d6f276231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BDE686"/>
    <a:srgbClr val="6C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41" d="100"/>
          <a:sy n="41" d="100"/>
        </p:scale>
        <p:origin x="28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2" y="1614882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9036" y="1463747"/>
            <a:ext cx="10872592" cy="284520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0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6877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8201025" y="5883881"/>
            <a:ext cx="4243715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10058155" y="87231"/>
            <a:ext cx="276849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26027" y="230190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55CC00B-29DC-4203-8D21-8D2C20987B42}"/>
              </a:ext>
            </a:extLst>
          </p:cNvPr>
          <p:cNvSpPr/>
          <p:nvPr userDrawn="1"/>
        </p:nvSpPr>
        <p:spPr>
          <a:xfrm>
            <a:off x="9645162" y="5424854"/>
            <a:ext cx="2430087" cy="1331745"/>
          </a:xfrm>
          <a:prstGeom prst="rect">
            <a:avLst/>
          </a:prstGeom>
          <a:solidFill>
            <a:schemeClr val="bg1"/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חלון מורה</a:t>
            </a:r>
            <a:b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אין למקם מידע</a:t>
            </a:r>
          </a:p>
        </p:txBody>
      </p:sp>
    </p:spTree>
    <p:extLst>
      <p:ext uri="{BB962C8B-B14F-4D97-AF65-F5344CB8AC3E}">
        <p14:creationId xmlns:p14="http://schemas.microsoft.com/office/powerpoint/2010/main" val="258594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623881" y="1288473"/>
            <a:ext cx="10872592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טקסט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7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1" y="81720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2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192531"/>
            <a:ext cx="10872585" cy="1009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26290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עם טקסט עלי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2042933" y="1648412"/>
            <a:ext cx="8019245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343171" y="346714"/>
            <a:ext cx="11418770" cy="96851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8200062" y="5948086"/>
            <a:ext cx="4315788" cy="398554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300625" y="5079667"/>
            <a:ext cx="1159099" cy="426915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300625" y="561868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7600230" y="6422305"/>
            <a:ext cx="5068020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97E62F18-7C26-462A-8962-1907A4B8F9C1}"/>
              </a:ext>
            </a:extLst>
          </p:cNvPr>
          <p:cNvSpPr/>
          <p:nvPr userDrawn="1"/>
        </p:nvSpPr>
        <p:spPr>
          <a:xfrm>
            <a:off x="9645162" y="5424854"/>
            <a:ext cx="2430087" cy="1331745"/>
          </a:xfrm>
          <a:prstGeom prst="rect">
            <a:avLst/>
          </a:prstGeom>
          <a:solidFill>
            <a:schemeClr val="bg1"/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חלון מורה</a:t>
            </a:r>
            <a:b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אין למקם מידע</a:t>
            </a:r>
          </a:p>
        </p:txBody>
      </p:sp>
    </p:spTree>
    <p:extLst>
      <p:ext uri="{BB962C8B-B14F-4D97-AF65-F5344CB8AC3E}">
        <p14:creationId xmlns:p14="http://schemas.microsoft.com/office/powerpoint/2010/main" val="1149706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תמונה עם טקסט עלי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2042933" y="1648412"/>
            <a:ext cx="8019245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343171" y="346714"/>
            <a:ext cx="11418770" cy="96851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10909924" y="5948086"/>
            <a:ext cx="1591052" cy="398554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300625" y="5079667"/>
            <a:ext cx="1159099" cy="426915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300625" y="561868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310092" y="6422305"/>
            <a:ext cx="2190883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806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עם טקסט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016000" y="320177"/>
            <a:ext cx="10256245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 hasCustomPrompt="1"/>
          </p:nvPr>
        </p:nvSpPr>
        <p:spPr>
          <a:xfrm>
            <a:off x="437568" y="5543538"/>
            <a:ext cx="11418770" cy="96851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 תחתית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2" y="1132263"/>
            <a:ext cx="1591052" cy="398554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2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34957" y="1664351"/>
            <a:ext cx="2190883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E5B0A9CC-D9D2-4857-8763-689749A9A140}"/>
              </a:ext>
            </a:extLst>
          </p:cNvPr>
          <p:cNvSpPr/>
          <p:nvPr userDrawn="1"/>
        </p:nvSpPr>
        <p:spPr>
          <a:xfrm>
            <a:off x="9645162" y="5424854"/>
            <a:ext cx="2430087" cy="1331745"/>
          </a:xfrm>
          <a:prstGeom prst="rect">
            <a:avLst/>
          </a:prstGeom>
          <a:solidFill>
            <a:schemeClr val="bg1"/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חלון מורה</a:t>
            </a:r>
            <a:b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אין למקם מידע</a:t>
            </a:r>
          </a:p>
        </p:txBody>
      </p:sp>
    </p:spTree>
    <p:extLst>
      <p:ext uri="{BB962C8B-B14F-4D97-AF65-F5344CB8AC3E}">
        <p14:creationId xmlns:p14="http://schemas.microsoft.com/office/powerpoint/2010/main" val="2175205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תמונה עם טקסט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016000" y="320177"/>
            <a:ext cx="10256245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 hasCustomPrompt="1"/>
          </p:nvPr>
        </p:nvSpPr>
        <p:spPr>
          <a:xfrm>
            <a:off x="437568" y="5543538"/>
            <a:ext cx="11418770" cy="96851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 תחתית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2" y="1132263"/>
            <a:ext cx="1591052" cy="398554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2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34957" y="1664351"/>
            <a:ext cx="2190883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3171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תמונה עם טקסט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258338" y="320177"/>
            <a:ext cx="6660621" cy="6090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7064216" y="320177"/>
            <a:ext cx="4917382" cy="329678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0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8361908" y="5980332"/>
            <a:ext cx="4087267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2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7762078" y="6268720"/>
            <a:ext cx="491648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7064375" y="3856038"/>
            <a:ext cx="4916488" cy="2624137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sz="2400" dirty="0"/>
              <a:t>לחץ כדי לערוך סגנון טקסט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0053ECA0-BA8B-43BC-B64E-15F8DAD64338}"/>
              </a:ext>
            </a:extLst>
          </p:cNvPr>
          <p:cNvSpPr/>
          <p:nvPr userDrawn="1"/>
        </p:nvSpPr>
        <p:spPr>
          <a:xfrm>
            <a:off x="9645162" y="5424854"/>
            <a:ext cx="2430087" cy="1331745"/>
          </a:xfrm>
          <a:prstGeom prst="rect">
            <a:avLst/>
          </a:prstGeom>
          <a:solidFill>
            <a:schemeClr val="bg1"/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חלון מורה</a:t>
            </a:r>
            <a:b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אין למקם מידע</a:t>
            </a:r>
          </a:p>
        </p:txBody>
      </p:sp>
    </p:spTree>
    <p:extLst>
      <p:ext uri="{BB962C8B-B14F-4D97-AF65-F5344CB8AC3E}">
        <p14:creationId xmlns:p14="http://schemas.microsoft.com/office/powerpoint/2010/main" val="1464225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תמונה עם טקסט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258338" y="320177"/>
            <a:ext cx="6660621" cy="6090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7064216" y="320177"/>
            <a:ext cx="4917382" cy="329678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0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6794782" y="5980332"/>
            <a:ext cx="5773456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2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6194952" y="6268720"/>
            <a:ext cx="659712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7064375" y="3856038"/>
            <a:ext cx="4916488" cy="2624137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sz="2400" dirty="0"/>
              <a:t>לחץ כדי לערוך סגנון טקסט</a:t>
            </a:r>
          </a:p>
        </p:txBody>
      </p:sp>
    </p:spTree>
    <p:extLst>
      <p:ext uri="{BB962C8B-B14F-4D97-AF65-F5344CB8AC3E}">
        <p14:creationId xmlns:p14="http://schemas.microsoft.com/office/powerpoint/2010/main" val="1991128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721035" y="228888"/>
            <a:ext cx="10586646" cy="6354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8314690" y="5666296"/>
            <a:ext cx="4192452" cy="315414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288100" y="228888"/>
            <a:ext cx="3273715" cy="375126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</a:t>
            </a: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7684452" y="6090859"/>
            <a:ext cx="5436236" cy="759475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87902392-A7BF-4A32-93F9-038ED9ABB613}"/>
              </a:ext>
            </a:extLst>
          </p:cNvPr>
          <p:cNvSpPr/>
          <p:nvPr userDrawn="1"/>
        </p:nvSpPr>
        <p:spPr>
          <a:xfrm>
            <a:off x="9645162" y="5424854"/>
            <a:ext cx="2430087" cy="1331745"/>
          </a:xfrm>
          <a:prstGeom prst="rect">
            <a:avLst/>
          </a:prstGeom>
          <a:solidFill>
            <a:schemeClr val="bg1"/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חלון מורה</a:t>
            </a:r>
            <a:b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אין למקם מידע</a:t>
            </a:r>
          </a:p>
        </p:txBody>
      </p:sp>
    </p:spTree>
    <p:extLst>
      <p:ext uri="{BB962C8B-B14F-4D97-AF65-F5344CB8AC3E}">
        <p14:creationId xmlns:p14="http://schemas.microsoft.com/office/powerpoint/2010/main" val="1049849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721035" y="228888"/>
            <a:ext cx="10586646" cy="6354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9438640" y="5666296"/>
            <a:ext cx="3424657" cy="315414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288100" y="228888"/>
            <a:ext cx="3273715" cy="375126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</a:t>
            </a: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8422640" y="6090859"/>
            <a:ext cx="4440657" cy="759475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536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2" y="1614882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9036" y="1463747"/>
            <a:ext cx="10872592" cy="284520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0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6877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614159" y="5883881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10058155" y="87231"/>
            <a:ext cx="276849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26027" y="230190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טקסט גדול\קט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51145" y="334188"/>
            <a:ext cx="10872592" cy="284520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0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540327" y="6319520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654627" y="6109855"/>
            <a:ext cx="32464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795107" y="59018"/>
            <a:ext cx="2968915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183758" y="5982096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ציין מיקום טקסט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5775" y="3554413"/>
            <a:ext cx="10780713" cy="1073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ea typeface="Verdana" panose="020B0604030504040204" pitchFamily="34" charset="0"/>
                <a:cs typeface="Varela Round" panose="00000500000000000000" pitchFamily="2" charset="-79"/>
              </a:defRPr>
            </a:lvl1pPr>
          </a:lstStyle>
          <a:p>
            <a:r>
              <a:rPr lang="he-IL" sz="4800" dirty="0"/>
              <a:t>לחץ כדי לערוך סגנון כותרת משנה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CF5A1B73-95BC-422C-899A-B67AB1BC4569}"/>
              </a:ext>
            </a:extLst>
          </p:cNvPr>
          <p:cNvSpPr/>
          <p:nvPr userDrawn="1"/>
        </p:nvSpPr>
        <p:spPr>
          <a:xfrm>
            <a:off x="9645162" y="5424854"/>
            <a:ext cx="2430087" cy="1331745"/>
          </a:xfrm>
          <a:prstGeom prst="rect">
            <a:avLst/>
          </a:prstGeom>
          <a:solidFill>
            <a:schemeClr val="bg1"/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חלון מורה</a:t>
            </a:r>
            <a:b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אין למקם מידע</a:t>
            </a:r>
          </a:p>
        </p:txBody>
      </p:sp>
    </p:spTree>
    <p:extLst>
      <p:ext uri="{BB962C8B-B14F-4D97-AF65-F5344CB8AC3E}">
        <p14:creationId xmlns:p14="http://schemas.microsoft.com/office/powerpoint/2010/main" val="355769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טקסט גדול\קט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51145" y="334188"/>
            <a:ext cx="10872592" cy="284520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0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540327" y="6319520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654627" y="6109855"/>
            <a:ext cx="32464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795107" y="59018"/>
            <a:ext cx="2968915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329808" y="5982096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ציין מיקום טקסט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5775" y="3554413"/>
            <a:ext cx="10780713" cy="1073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ea typeface="Verdana" panose="020B0604030504040204" pitchFamily="34" charset="0"/>
                <a:cs typeface="Varela Round" panose="00000500000000000000" pitchFamily="2" charset="-79"/>
              </a:defRPr>
            </a:lvl1pPr>
          </a:lstStyle>
          <a:p>
            <a:r>
              <a:rPr lang="he-IL" sz="4800" dirty="0"/>
              <a:t>לחץ כדי לערוך סגנון כותרת משנה</a:t>
            </a:r>
          </a:p>
        </p:txBody>
      </p:sp>
    </p:spTree>
    <p:extLst>
      <p:ext uri="{BB962C8B-B14F-4D97-AF65-F5344CB8AC3E}">
        <p14:creationId xmlns:p14="http://schemas.microsoft.com/office/powerpoint/2010/main" val="238127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51145" y="334188"/>
            <a:ext cx="10872592" cy="284520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0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8039532" y="5699021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260528" y="181683"/>
            <a:ext cx="2598484" cy="216817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-488762" y="468418"/>
            <a:ext cx="2968915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7384905" y="6104086"/>
            <a:ext cx="5269058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3498850"/>
            <a:ext cx="10872787" cy="285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6000" dirty="0"/>
              <a:t>לחץ כדי לערוך סגנון טקסט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EE5915D9-2167-4EA6-90EB-1AE8EFBA6F18}"/>
              </a:ext>
            </a:extLst>
          </p:cNvPr>
          <p:cNvSpPr/>
          <p:nvPr userDrawn="1"/>
        </p:nvSpPr>
        <p:spPr>
          <a:xfrm>
            <a:off x="9645162" y="5424854"/>
            <a:ext cx="2430087" cy="1331745"/>
          </a:xfrm>
          <a:prstGeom prst="rect">
            <a:avLst/>
          </a:prstGeom>
          <a:solidFill>
            <a:schemeClr val="bg1"/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חלון מורה</a:t>
            </a:r>
            <a:b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אין למקם מידע</a:t>
            </a:r>
          </a:p>
        </p:txBody>
      </p:sp>
    </p:spTree>
    <p:extLst>
      <p:ext uri="{BB962C8B-B14F-4D97-AF65-F5344CB8AC3E}">
        <p14:creationId xmlns:p14="http://schemas.microsoft.com/office/powerpoint/2010/main" val="4149695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51145" y="334188"/>
            <a:ext cx="10872592" cy="284520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0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9663545" y="5699021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260528" y="181683"/>
            <a:ext cx="2598484" cy="216817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-488762" y="468418"/>
            <a:ext cx="2968915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9008918" y="6104086"/>
            <a:ext cx="3755104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3498850"/>
            <a:ext cx="10872787" cy="285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6000" dirty="0"/>
              <a:t>לחץ כדי לערוך סגנון טקסט</a:t>
            </a:r>
          </a:p>
        </p:txBody>
      </p:sp>
    </p:spTree>
    <p:extLst>
      <p:ext uri="{BB962C8B-B14F-4D97-AF65-F5344CB8AC3E}">
        <p14:creationId xmlns:p14="http://schemas.microsoft.com/office/powerpoint/2010/main" val="246424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623881" y="1645659"/>
            <a:ext cx="10872592" cy="40533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טקסט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719163" y="5699021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260529" y="181683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5039591" y="610408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533400"/>
            <a:ext cx="10872585" cy="1009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02A0E754-38C7-43A0-A655-37D8A5FD0B5B}"/>
              </a:ext>
            </a:extLst>
          </p:cNvPr>
          <p:cNvSpPr/>
          <p:nvPr userDrawn="1"/>
        </p:nvSpPr>
        <p:spPr>
          <a:xfrm>
            <a:off x="9645162" y="5424854"/>
            <a:ext cx="2430087" cy="1331745"/>
          </a:xfrm>
          <a:prstGeom prst="rect">
            <a:avLst/>
          </a:prstGeom>
          <a:solidFill>
            <a:schemeClr val="bg1"/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חלון מורה</a:t>
            </a:r>
            <a:b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אין למקם מידע</a:t>
            </a:r>
          </a:p>
        </p:txBody>
      </p:sp>
    </p:spTree>
    <p:extLst>
      <p:ext uri="{BB962C8B-B14F-4D97-AF65-F5344CB8AC3E}">
        <p14:creationId xmlns:p14="http://schemas.microsoft.com/office/powerpoint/2010/main" val="273946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623881" y="1645659"/>
            <a:ext cx="10872592" cy="40533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טקסט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1148163" y="5699021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260529" y="181683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5039591" y="610408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533400"/>
            <a:ext cx="10872585" cy="1009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76516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623881" y="1288473"/>
            <a:ext cx="10872592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טקסט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7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1" y="81720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2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192531"/>
            <a:ext cx="10872585" cy="1009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CD21F740-8059-452A-9552-F66280DD482B}"/>
              </a:ext>
            </a:extLst>
          </p:cNvPr>
          <p:cNvSpPr/>
          <p:nvPr userDrawn="1"/>
        </p:nvSpPr>
        <p:spPr>
          <a:xfrm>
            <a:off x="9645162" y="5424854"/>
            <a:ext cx="2430087" cy="1331745"/>
          </a:xfrm>
          <a:prstGeom prst="rect">
            <a:avLst/>
          </a:prstGeom>
          <a:solidFill>
            <a:schemeClr val="bg1"/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חלון מורה</a:t>
            </a:r>
            <a:b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אין למקם מידע</a:t>
            </a:r>
          </a:p>
        </p:txBody>
      </p:sp>
    </p:spTree>
    <p:extLst>
      <p:ext uri="{BB962C8B-B14F-4D97-AF65-F5344CB8AC3E}">
        <p14:creationId xmlns:p14="http://schemas.microsoft.com/office/powerpoint/2010/main" val="1058827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31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0" r:id="rId3"/>
    <p:sldLayoutId id="2147483668" r:id="rId4"/>
    <p:sldLayoutId id="2147483661" r:id="rId5"/>
    <p:sldLayoutId id="2147483669" r:id="rId6"/>
    <p:sldLayoutId id="2147483664" r:id="rId7"/>
    <p:sldLayoutId id="2147483670" r:id="rId8"/>
    <p:sldLayoutId id="2147483666" r:id="rId9"/>
    <p:sldLayoutId id="2147483671" r:id="rId10"/>
    <p:sldLayoutId id="2147483657" r:id="rId11"/>
    <p:sldLayoutId id="2147483672" r:id="rId12"/>
    <p:sldLayoutId id="2147483662" r:id="rId13"/>
    <p:sldLayoutId id="2147483673" r:id="rId14"/>
    <p:sldLayoutId id="2147483665" r:id="rId15"/>
    <p:sldLayoutId id="2147483674" r:id="rId16"/>
    <p:sldLayoutId id="2147483663" r:id="rId17"/>
    <p:sldLayoutId id="2147483675" r:id="rId1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e8AbeaPZaPc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09581" y="2798618"/>
            <a:ext cx="10872592" cy="1378303"/>
          </a:xfrm>
        </p:spPr>
        <p:txBody>
          <a:bodyPr/>
          <a:lstStyle/>
          <a:p>
            <a:r>
              <a:rPr lang="he-IL" b="1" dirty="0">
                <a:solidFill>
                  <a:srgbClr val="192A72"/>
                </a:solidFill>
              </a:rPr>
              <a:t>מערכת שידורים לאומית</a:t>
            </a:r>
            <a:endParaRPr lang="en-US" b="1" dirty="0">
              <a:solidFill>
                <a:srgbClr val="192A72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48"/>
          <a:stretch/>
        </p:blipFill>
        <p:spPr>
          <a:xfrm>
            <a:off x="4103483" y="369916"/>
            <a:ext cx="3892911" cy="15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19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3CF33A-EFBA-448A-B740-605FAD72C5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תרשימים</a:t>
            </a:r>
            <a:br>
              <a:rPr lang="he-IL" dirty="0"/>
            </a:br>
            <a:r>
              <a:rPr lang="he-IL" dirty="0"/>
              <a:t>בתחומי דעת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E7984BDE-1B69-447C-9534-D69A651B70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היסטוריה ומדעים</a:t>
            </a:r>
          </a:p>
        </p:txBody>
      </p:sp>
    </p:spTree>
    <p:extLst>
      <p:ext uri="{BB962C8B-B14F-4D97-AF65-F5344CB8AC3E}">
        <p14:creationId xmlns:p14="http://schemas.microsoft.com/office/powerpoint/2010/main" val="4081113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D97DA31-0DDA-4C84-9362-76E79068E2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B8FD4C22-A057-4ED2-A41D-E7D90F2E7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10" y="-69155"/>
            <a:ext cx="12215310" cy="401017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D298D161-9DA2-491C-8306-F584158CD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10" y="4013352"/>
            <a:ext cx="6696075" cy="87630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D5B87E1-80D3-4719-AB13-242E2F17F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933" y="4616883"/>
            <a:ext cx="7512365" cy="137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08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he-IL" dirty="0"/>
              <a:t>יש לכם עשר דקות הפסקה ובזמן הזה תתרעננו ותחשבו על...</a:t>
            </a:r>
            <a:br>
              <a:rPr lang="he-IL" dirty="0"/>
            </a:br>
            <a:br>
              <a:rPr lang="he-IL" dirty="0"/>
            </a:br>
            <a:r>
              <a:rPr lang="he-IL" dirty="0"/>
              <a:t>באילו ספרי לימוד נתקלתם </a:t>
            </a:r>
            <a:br>
              <a:rPr lang="he-IL" dirty="0"/>
            </a:br>
            <a:r>
              <a:rPr lang="he-IL" dirty="0"/>
              <a:t>בגרפים חוץ ממתמטיקה?</a:t>
            </a:r>
            <a:br>
              <a:rPr lang="he-IL" dirty="0"/>
            </a:b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sz="4000" dirty="0">
                <a:solidFill>
                  <a:srgbClr val="192A72"/>
                </a:solidFill>
              </a:rPr>
              <a:t>הפסקה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5FFE37A8-4730-4863-930A-91FEE13C92F5}"/>
              </a:ext>
            </a:extLst>
          </p:cNvPr>
          <p:cNvSpPr/>
          <p:nvPr/>
        </p:nvSpPr>
        <p:spPr>
          <a:xfrm>
            <a:off x="3048000" y="58847"/>
            <a:ext cx="7830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D3BF2AF7-DE02-42D0-9E32-A11D9B573528}"/>
              </a:ext>
            </a:extLst>
          </p:cNvPr>
          <p:cNvSpPr/>
          <p:nvPr/>
        </p:nvSpPr>
        <p:spPr>
          <a:xfrm>
            <a:off x="3048000" y="58847"/>
            <a:ext cx="7830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ED6A44C0-1AC7-4103-80F1-B302A7834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21" y="3709685"/>
            <a:ext cx="4225066" cy="280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92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35EEF55F-0528-443A-B534-AE274D9A86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C20FA217-7D16-47BB-A944-ED9C75C3C3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EC7B6365-025A-485C-B7A2-6CCABFD4C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2535" cy="5457615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E8311178-E268-4165-B8D3-114E6F40BC2F}"/>
              </a:ext>
            </a:extLst>
          </p:cNvPr>
          <p:cNvSpPr/>
          <p:nvPr/>
        </p:nvSpPr>
        <p:spPr>
          <a:xfrm>
            <a:off x="643765" y="5457615"/>
            <a:ext cx="7501688" cy="591865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מתוך מדעי החומר לכיתה ז עמודים  27 - 28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BEDB4649-ED75-4142-8207-A8D51696F9F0}"/>
              </a:ext>
            </a:extLst>
          </p:cNvPr>
          <p:cNvSpPr/>
          <p:nvPr/>
        </p:nvSpPr>
        <p:spPr>
          <a:xfrm rot="20116627">
            <a:off x="264848" y="292310"/>
            <a:ext cx="1470531" cy="847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/>
              <a:t>מדעים </a:t>
            </a:r>
          </a:p>
        </p:txBody>
      </p:sp>
    </p:spTree>
    <p:extLst>
      <p:ext uri="{BB962C8B-B14F-4D97-AF65-F5344CB8AC3E}">
        <p14:creationId xmlns:p14="http://schemas.microsoft.com/office/powerpoint/2010/main" val="412934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7D1133C5-D49B-4281-92B5-1DF8D81E9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1466063"/>
            <a:ext cx="10848975" cy="2860839"/>
          </a:xfrm>
          <a:prstGeom prst="rect">
            <a:avLst/>
          </a:prstGeom>
        </p:spPr>
      </p:pic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30085F4-2315-45D9-8B71-FD065A6D41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4474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>
            <a:extLst>
              <a:ext uri="{FF2B5EF4-FFF2-40B4-BE49-F238E27FC236}">
                <a16:creationId xmlns:a16="http://schemas.microsoft.com/office/drawing/2014/main" id="{8E5D8B9B-81E8-4195-AA97-51CE97D37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7" y="1494703"/>
            <a:ext cx="5031171" cy="647700"/>
          </a:xfrm>
          <a:prstGeom prst="rect">
            <a:avLst/>
          </a:prstGeom>
        </p:spPr>
      </p:pic>
      <p:sp>
        <p:nvSpPr>
          <p:cNvPr id="6" name="כותרת 5">
            <a:extLst>
              <a:ext uri="{FF2B5EF4-FFF2-40B4-BE49-F238E27FC236}">
                <a16:creationId xmlns:a16="http://schemas.microsoft.com/office/drawing/2014/main" id="{F98F5665-CEFC-41EC-84C2-0009674F93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EC7B6365-025A-485C-B7A2-6CCABFD4C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885" y="948459"/>
            <a:ext cx="6337743" cy="4961082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BEDB4649-ED75-4142-8207-A8D51696F9F0}"/>
              </a:ext>
            </a:extLst>
          </p:cNvPr>
          <p:cNvSpPr/>
          <p:nvPr/>
        </p:nvSpPr>
        <p:spPr>
          <a:xfrm rot="20116627">
            <a:off x="264848" y="292310"/>
            <a:ext cx="1470531" cy="847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/>
              <a:t>מדעים </a:t>
            </a: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3FDAD0A5-CDB1-4589-AFE4-E11433991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36" y="2942858"/>
            <a:ext cx="33718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6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C83B9C2E-E01C-4A94-9348-07CDE7991F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מציין מיקום טקסט 7">
            <a:extLst>
              <a:ext uri="{FF2B5EF4-FFF2-40B4-BE49-F238E27FC236}">
                <a16:creationId xmlns:a16="http://schemas.microsoft.com/office/drawing/2014/main" id="{B74180D2-90D8-442D-A336-D92A482844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EC7B6365-025A-485C-B7A2-6CCABFD4C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292" y="85923"/>
            <a:ext cx="6972060" cy="5457615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BEDB4649-ED75-4142-8207-A8D51696F9F0}"/>
              </a:ext>
            </a:extLst>
          </p:cNvPr>
          <p:cNvSpPr/>
          <p:nvPr/>
        </p:nvSpPr>
        <p:spPr>
          <a:xfrm rot="20116627">
            <a:off x="264848" y="292310"/>
            <a:ext cx="1470531" cy="847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/>
              <a:t>מדעים 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B157F67-2984-4B0B-99F1-C460C30E5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50" y="1699668"/>
            <a:ext cx="4928397" cy="48577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B2370AF5-7C51-4140-8C82-DC554CA54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0" y="2868752"/>
            <a:ext cx="5187976" cy="5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7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CD5961E-69FA-42ED-8339-D1332FABA4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17B9127-FC9B-42F0-AB60-A9796AE744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F16AD35-BF31-4C52-8005-F06F4EB6A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1" y="122514"/>
            <a:ext cx="11808472" cy="5087074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D11CA9A2-3A46-47D9-ABE7-9EFF6FFBC4D0}"/>
              </a:ext>
            </a:extLst>
          </p:cNvPr>
          <p:cNvSpPr txBox="1"/>
          <p:nvPr/>
        </p:nvSpPr>
        <p:spPr>
          <a:xfrm>
            <a:off x="1912947" y="5649086"/>
            <a:ext cx="2832957" cy="330978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600" dirty="0"/>
              <a:t>מדעי החומר לכיתה ח, עמוד 115</a:t>
            </a:r>
          </a:p>
        </p:txBody>
      </p:sp>
    </p:spTree>
    <p:extLst>
      <p:ext uri="{BB962C8B-B14F-4D97-AF65-F5344CB8AC3E}">
        <p14:creationId xmlns:p14="http://schemas.microsoft.com/office/powerpoint/2010/main" val="1003154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algn="r">
              <a:lnSpc>
                <a:spcPct val="100000"/>
              </a:lnSpc>
              <a:spcBef>
                <a:spcPts val="0"/>
              </a:spcBef>
            </a:pPr>
            <a:br>
              <a:rPr lang="he-IL" sz="18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</a:br>
            <a:endParaRPr lang="he-IL" sz="18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endParaRPr lang="he-IL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CBCE7281-AA66-40F9-8C4B-AF199529E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830"/>
            <a:ext cx="12192000" cy="4172673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B1080604-B437-4F97-9732-3BD854EFB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0843"/>
            <a:ext cx="9676435" cy="2717157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9F96B79-036C-440A-9DFA-C4A90064668A}"/>
              </a:ext>
            </a:extLst>
          </p:cNvPr>
          <p:cNvSpPr txBox="1"/>
          <p:nvPr/>
        </p:nvSpPr>
        <p:spPr>
          <a:xfrm>
            <a:off x="168294" y="6523812"/>
            <a:ext cx="4538342" cy="334188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D54EEA93-F7BB-4F38-932F-3A3D8791FCD3}"/>
              </a:ext>
            </a:extLst>
          </p:cNvPr>
          <p:cNvSpPr txBox="1"/>
          <p:nvPr/>
        </p:nvSpPr>
        <p:spPr>
          <a:xfrm>
            <a:off x="61708" y="4459804"/>
            <a:ext cx="3113448" cy="334188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03F639C2-B1D6-4A07-ABD6-2D12DA91B4A2}"/>
              </a:ext>
            </a:extLst>
          </p:cNvPr>
          <p:cNvSpPr txBox="1"/>
          <p:nvPr/>
        </p:nvSpPr>
        <p:spPr>
          <a:xfrm>
            <a:off x="9554889" y="4160994"/>
            <a:ext cx="2575403" cy="318961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/>
              <a:t>מדעי החומר לכיתה </a:t>
            </a:r>
            <a:r>
              <a:rPr lang="he-IL" sz="1400" dirty="0" err="1"/>
              <a:t>ח,עמוד</a:t>
            </a:r>
            <a:r>
              <a:rPr lang="he-IL" sz="1400" dirty="0"/>
              <a:t> 131</a:t>
            </a:r>
          </a:p>
        </p:txBody>
      </p:sp>
    </p:spTree>
    <p:extLst>
      <p:ext uri="{BB962C8B-B14F-4D97-AF65-F5344CB8AC3E}">
        <p14:creationId xmlns:p14="http://schemas.microsoft.com/office/powerpoint/2010/main" val="2763930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FAF27CB7-894E-4AB8-A624-00FF912783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algn="r">
              <a:lnSpc>
                <a:spcPct val="100000"/>
              </a:lnSpc>
              <a:spcBef>
                <a:spcPts val="0"/>
              </a:spcBef>
            </a:pPr>
            <a:br>
              <a:rPr lang="he-IL" sz="18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</a:br>
            <a:endParaRPr lang="he-IL" sz="18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endParaRPr lang="he-IL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CBCE7281-AA66-40F9-8C4B-AF199529E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8" y="-31830"/>
            <a:ext cx="12130292" cy="4172673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B1080604-B437-4F97-9732-3BD854EFB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0843"/>
            <a:ext cx="9676435" cy="2717157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9F96B79-036C-440A-9DFA-C4A90064668A}"/>
              </a:ext>
            </a:extLst>
          </p:cNvPr>
          <p:cNvSpPr txBox="1"/>
          <p:nvPr/>
        </p:nvSpPr>
        <p:spPr>
          <a:xfrm>
            <a:off x="168294" y="6523812"/>
            <a:ext cx="4538342" cy="334188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D54EEA93-F7BB-4F38-932F-3A3D8791FCD3}"/>
              </a:ext>
            </a:extLst>
          </p:cNvPr>
          <p:cNvSpPr txBox="1"/>
          <p:nvPr/>
        </p:nvSpPr>
        <p:spPr>
          <a:xfrm>
            <a:off x="61708" y="4459804"/>
            <a:ext cx="3113448" cy="334188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03F639C2-B1D6-4A07-ABD6-2D12DA91B4A2}"/>
              </a:ext>
            </a:extLst>
          </p:cNvPr>
          <p:cNvSpPr txBox="1"/>
          <p:nvPr/>
        </p:nvSpPr>
        <p:spPr>
          <a:xfrm>
            <a:off x="9676435" y="4140843"/>
            <a:ext cx="2575403" cy="318961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/>
              <a:t>מדעי החומר לכיתה </a:t>
            </a:r>
            <a:r>
              <a:rPr lang="he-IL" sz="1400" dirty="0" err="1"/>
              <a:t>ח,עמוד</a:t>
            </a:r>
            <a:r>
              <a:rPr lang="he-IL" sz="1400" dirty="0"/>
              <a:t> 131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C7FD72F6-EEFA-4DE7-A91F-C44F1F16F5CF}"/>
              </a:ext>
            </a:extLst>
          </p:cNvPr>
          <p:cNvSpPr/>
          <p:nvPr/>
        </p:nvSpPr>
        <p:spPr>
          <a:xfrm>
            <a:off x="282804" y="5684363"/>
            <a:ext cx="8305015" cy="10369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rgbClr val="636363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תשובה: העיגול השלם מסמל את סך כל האנרגיה שפולטת הנורה (אנרגיית אור וחום יחד).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63281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97651" y="3796639"/>
            <a:ext cx="10872592" cy="529176"/>
          </a:xfrm>
        </p:spPr>
        <p:txBody>
          <a:bodyPr anchor="ctr"/>
          <a:lstStyle/>
          <a:p>
            <a:r>
              <a:rPr lang="he-IL" sz="6000" dirty="0"/>
              <a:t>הפקת מידע מאמצעים  חזותיים</a:t>
            </a:r>
            <a:br>
              <a:rPr lang="he-IL" sz="6000" dirty="0"/>
            </a:br>
            <a:r>
              <a:rPr lang="he-IL" sz="6000" dirty="0"/>
              <a:t>טקסטים בלתי רציפים</a:t>
            </a:r>
            <a:br>
              <a:rPr lang="he-IL" sz="6000" dirty="0"/>
            </a:br>
            <a:r>
              <a:rPr lang="he-IL" sz="3600" dirty="0"/>
              <a:t>מורה: לאה יובל</a:t>
            </a:r>
            <a:br>
              <a:rPr lang="he-IL" sz="3600" dirty="0"/>
            </a:br>
            <a:br>
              <a:rPr lang="he-IL" sz="3600" dirty="0"/>
            </a:br>
            <a:br>
              <a:rPr lang="he-IL" sz="4000" dirty="0"/>
            </a:b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3188979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6FF45C40-268E-4835-AF26-C80FAB79E8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algn="r">
              <a:lnSpc>
                <a:spcPct val="100000"/>
              </a:lnSpc>
              <a:spcBef>
                <a:spcPts val="0"/>
              </a:spcBef>
            </a:pPr>
            <a:br>
              <a:rPr lang="he-IL" sz="18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</a:br>
            <a:endParaRPr lang="he-IL" sz="18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endParaRPr lang="he-IL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CBCE7281-AA66-40F9-8C4B-AF199529E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830"/>
            <a:ext cx="12192000" cy="5009183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9F96B79-036C-440A-9DFA-C4A90064668A}"/>
              </a:ext>
            </a:extLst>
          </p:cNvPr>
          <p:cNvSpPr txBox="1"/>
          <p:nvPr/>
        </p:nvSpPr>
        <p:spPr>
          <a:xfrm>
            <a:off x="168294" y="6523812"/>
            <a:ext cx="4538342" cy="334188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D54EEA93-F7BB-4F38-932F-3A3D8791FCD3}"/>
              </a:ext>
            </a:extLst>
          </p:cNvPr>
          <p:cNvSpPr txBox="1"/>
          <p:nvPr/>
        </p:nvSpPr>
        <p:spPr>
          <a:xfrm>
            <a:off x="61708" y="4459804"/>
            <a:ext cx="3113448" cy="334188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E13A0DE3-04B1-4A66-AE1E-234397934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45" y="5011531"/>
            <a:ext cx="8210550" cy="609600"/>
          </a:xfrm>
          <a:prstGeom prst="rect">
            <a:avLst/>
          </a:prstGeom>
        </p:spPr>
      </p:pic>
      <p:sp>
        <p:nvSpPr>
          <p:cNvPr id="11" name="מלבן 10">
            <a:extLst>
              <a:ext uri="{FF2B5EF4-FFF2-40B4-BE49-F238E27FC236}">
                <a16:creationId xmlns:a16="http://schemas.microsoft.com/office/drawing/2014/main" id="{0C079B5C-B00D-4391-BDF6-2A9CA1BE938B}"/>
              </a:ext>
            </a:extLst>
          </p:cNvPr>
          <p:cNvSpPr/>
          <p:nvPr/>
        </p:nvSpPr>
        <p:spPr>
          <a:xfrm>
            <a:off x="456680" y="5673170"/>
            <a:ext cx="8305015" cy="10369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rgbClr val="636363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תשובה:  בתרשים העוגה קל יותר לראות את החלוקה בין שני סוגי האנרגיה, בגלל הצורה העגולה של התרשים שמסכמת את שני סוגי האנרגיה יחד. </a:t>
            </a:r>
            <a:b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2054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19F4FFB9-BFFC-4484-8C1E-A8173EBFED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algn="r">
              <a:lnSpc>
                <a:spcPct val="100000"/>
              </a:lnSpc>
              <a:spcBef>
                <a:spcPts val="0"/>
              </a:spcBef>
            </a:pPr>
            <a:br>
              <a:rPr lang="he-IL" sz="18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</a:br>
            <a:endParaRPr lang="he-IL" sz="18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endParaRPr lang="he-IL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CBCE7281-AA66-40F9-8C4B-AF199529E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830"/>
            <a:ext cx="12192000" cy="4825822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9F96B79-036C-440A-9DFA-C4A90064668A}"/>
              </a:ext>
            </a:extLst>
          </p:cNvPr>
          <p:cNvSpPr txBox="1"/>
          <p:nvPr/>
        </p:nvSpPr>
        <p:spPr>
          <a:xfrm>
            <a:off x="168294" y="6523812"/>
            <a:ext cx="4538342" cy="334188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D54EEA93-F7BB-4F38-932F-3A3D8791FCD3}"/>
              </a:ext>
            </a:extLst>
          </p:cNvPr>
          <p:cNvSpPr txBox="1"/>
          <p:nvPr/>
        </p:nvSpPr>
        <p:spPr>
          <a:xfrm>
            <a:off x="61708" y="4459804"/>
            <a:ext cx="3113448" cy="334188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2EE5CD28-7614-4C0B-A543-FA73AC273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9" y="4815407"/>
            <a:ext cx="9251974" cy="552450"/>
          </a:xfrm>
          <a:prstGeom prst="rect">
            <a:avLst/>
          </a:prstGeom>
        </p:spPr>
      </p:pic>
      <p:sp>
        <p:nvSpPr>
          <p:cNvPr id="11" name="מלבן 10">
            <a:extLst>
              <a:ext uri="{FF2B5EF4-FFF2-40B4-BE49-F238E27FC236}">
                <a16:creationId xmlns:a16="http://schemas.microsoft.com/office/drawing/2014/main" id="{D77062C8-4833-4AC4-8049-99763CBD9888}"/>
              </a:ext>
            </a:extLst>
          </p:cNvPr>
          <p:cNvSpPr/>
          <p:nvPr/>
        </p:nvSpPr>
        <p:spPr>
          <a:xfrm>
            <a:off x="168294" y="5389272"/>
            <a:ext cx="9145389" cy="10369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rgbClr val="636363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תשובה:  </a:t>
            </a:r>
            <a:r>
              <a:rPr lang="he-IL" dirty="0">
                <a:solidFill>
                  <a:srgbClr val="636363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בנורת ה–</a:t>
            </a:r>
            <a:r>
              <a:rPr lang="en-US" dirty="0">
                <a:solidFill>
                  <a:srgbClr val="636363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LED,</a:t>
            </a:r>
            <a:r>
              <a:rPr lang="he-IL" dirty="0">
                <a:solidFill>
                  <a:srgbClr val="636363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משום שהכמות היחסית של אנרגיית האור המתקבלת בה היא הגדולה ביותר. עובדה זו מאפשרת חיסכון באנרגיה, הוצאה כספית נמוכה יותר, ופחות בעיות סביבתיות הנגרמות משרפת דלק הנחוץ להפקת אנרגיה חשמלית.</a:t>
            </a:r>
            <a:br>
              <a:rPr lang="he-IL" dirty="0"/>
            </a:b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94554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>
            <a:extLst>
              <a:ext uri="{FF2B5EF4-FFF2-40B4-BE49-F238E27FC236}">
                <a16:creationId xmlns:a16="http://schemas.microsoft.com/office/drawing/2014/main" id="{17309FAD-4523-470A-B22A-548D93D907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algn="r">
              <a:lnSpc>
                <a:spcPct val="100000"/>
              </a:lnSpc>
              <a:spcBef>
                <a:spcPts val="0"/>
              </a:spcBef>
            </a:pPr>
            <a:br>
              <a:rPr lang="he-IL" sz="18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</a:br>
            <a:endParaRPr lang="he-IL" sz="18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7C7AA3F4-4CF7-4390-9142-ADEDA274D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2" y="334188"/>
            <a:ext cx="12131448" cy="4714646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90F6BF2-31D9-48AE-98FD-63A9FF47A5F1}"/>
              </a:ext>
            </a:extLst>
          </p:cNvPr>
          <p:cNvSpPr txBox="1"/>
          <p:nvPr/>
        </p:nvSpPr>
        <p:spPr>
          <a:xfrm>
            <a:off x="9676435" y="5048835"/>
            <a:ext cx="2496866" cy="2861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400" dirty="0"/>
              <a:t>מדעי החומר לכיתה </a:t>
            </a:r>
            <a:r>
              <a:rPr lang="he-IL" sz="1400" dirty="0" err="1"/>
              <a:t>ח,עמוד</a:t>
            </a:r>
            <a:r>
              <a:rPr lang="he-IL" sz="1400" dirty="0"/>
              <a:t> 154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330AAC26-0DCD-4436-A6B0-36FB306F4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17" y="5144946"/>
            <a:ext cx="9347552" cy="657225"/>
          </a:xfrm>
          <a:prstGeom prst="rect">
            <a:avLst/>
          </a:prstGeom>
        </p:spPr>
      </p:pic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BF735F44-953A-497F-B0BC-8744833928D1}"/>
              </a:ext>
            </a:extLst>
          </p:cNvPr>
          <p:cNvCxnSpPr/>
          <p:nvPr/>
        </p:nvCxnSpPr>
        <p:spPr>
          <a:xfrm flipV="1">
            <a:off x="4996207" y="4892512"/>
            <a:ext cx="1300899" cy="13668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27541A2E-ED98-49DD-9364-3C7136CF021A}"/>
              </a:ext>
            </a:extLst>
          </p:cNvPr>
          <p:cNvCxnSpPr/>
          <p:nvPr/>
        </p:nvCxnSpPr>
        <p:spPr>
          <a:xfrm flipV="1">
            <a:off x="6685176" y="1177121"/>
            <a:ext cx="1300899" cy="13668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57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he-IL" dirty="0"/>
              <a:t>הכרנו סוגים שונים של תרשימים</a:t>
            </a:r>
            <a:br>
              <a:rPr lang="he-IL" dirty="0"/>
            </a:br>
            <a:r>
              <a:rPr lang="he-IL" dirty="0"/>
              <a:t>למדנו להפיק מהם מידע</a:t>
            </a:r>
            <a:br>
              <a:rPr lang="he-IL" dirty="0"/>
            </a:br>
            <a:r>
              <a:rPr lang="he-IL" dirty="0"/>
              <a:t>ראינו שיש תרשימים רבים בתחומי דעת שונים</a:t>
            </a:r>
            <a:br>
              <a:rPr lang="he-IL" dirty="0"/>
            </a:br>
            <a:br>
              <a:rPr lang="he-IL" dirty="0"/>
            </a:br>
            <a:br>
              <a:rPr lang="he-IL" dirty="0"/>
            </a:br>
            <a:r>
              <a:rPr lang="he-IL" dirty="0"/>
              <a:t>ועכשיו משהו קטן לסיום...</a:t>
            </a:r>
            <a:br>
              <a:rPr lang="he-IL" dirty="0"/>
            </a:b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sz="4000" dirty="0"/>
              <a:t>מה למדנו היום?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5FFE37A8-4730-4863-930A-91FEE13C92F5}"/>
              </a:ext>
            </a:extLst>
          </p:cNvPr>
          <p:cNvSpPr/>
          <p:nvPr/>
        </p:nvSpPr>
        <p:spPr>
          <a:xfrm>
            <a:off x="3048000" y="58847"/>
            <a:ext cx="7830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D3BF2AF7-DE02-42D0-9E32-A11D9B573528}"/>
              </a:ext>
            </a:extLst>
          </p:cNvPr>
          <p:cNvSpPr/>
          <p:nvPr/>
        </p:nvSpPr>
        <p:spPr>
          <a:xfrm>
            <a:off x="3048000" y="58847"/>
            <a:ext cx="7830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20146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3CF33A-EFBA-448A-B740-605FAD72C5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"בדק בית"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E7984BDE-1B69-447C-9534-D69A651B70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21579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br>
              <a:rPr lang="he-IL" dirty="0"/>
            </a:b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32260B28-255D-48D7-9763-4903D12C8E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8" name="מציין מיקום של תמונה 3">
            <a:extLst>
              <a:ext uri="{FF2B5EF4-FFF2-40B4-BE49-F238E27FC236}">
                <a16:creationId xmlns:a16="http://schemas.microsoft.com/office/drawing/2014/main" id="{24C4B7F6-B61D-47C1-9879-A34FC0F2C5E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538" b="10538"/>
          <a:stretch>
            <a:fillRect/>
          </a:stretch>
        </p:blipFill>
        <p:spPr>
          <a:xfrm>
            <a:off x="1576388" y="320675"/>
            <a:ext cx="10615612" cy="5230813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5FFE37A8-4730-4863-930A-91FEE13C92F5}"/>
              </a:ext>
            </a:extLst>
          </p:cNvPr>
          <p:cNvSpPr/>
          <p:nvPr/>
        </p:nvSpPr>
        <p:spPr>
          <a:xfrm>
            <a:off x="3048000" y="58847"/>
            <a:ext cx="7830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D3BF2AF7-DE02-42D0-9E32-A11D9B573528}"/>
              </a:ext>
            </a:extLst>
          </p:cNvPr>
          <p:cNvSpPr/>
          <p:nvPr/>
        </p:nvSpPr>
        <p:spPr>
          <a:xfrm>
            <a:off x="3048000" y="58847"/>
            <a:ext cx="7830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6007D932-37A4-403E-8960-EDFABC1EC48F}"/>
              </a:ext>
            </a:extLst>
          </p:cNvPr>
          <p:cNvSpPr/>
          <p:nvPr/>
        </p:nvSpPr>
        <p:spPr>
          <a:xfrm>
            <a:off x="1" y="5469571"/>
            <a:ext cx="4476632" cy="106775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מדעי החומר, כיתה ח, עמוד 157</a:t>
            </a:r>
          </a:p>
        </p:txBody>
      </p:sp>
    </p:spTree>
    <p:extLst>
      <p:ext uri="{BB962C8B-B14F-4D97-AF65-F5344CB8AC3E}">
        <p14:creationId xmlns:p14="http://schemas.microsoft.com/office/powerpoint/2010/main" val="390864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3CF33A-EFBA-448A-B740-605FAD72C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704" y="1171453"/>
            <a:ext cx="10872592" cy="2257547"/>
          </a:xfrm>
        </p:spPr>
        <p:txBody>
          <a:bodyPr/>
          <a:lstStyle/>
          <a:p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תודה ויום נעים 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E7984BDE-1B69-447C-9534-D69A651B70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5775" y="3554413"/>
            <a:ext cx="11479962" cy="2386382"/>
          </a:xfrm>
        </p:spPr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26328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D89AA58-0A04-4EE9-BD32-746FAED42E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48418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A5E60625-1AA5-4C8E-964F-3E0688865AD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C8DD42D0-32F9-4B95-AC9D-E3C46AC263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39851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תמונה 4"/>
          <p:cNvSpPr>
            <a:spLocks noGrp="1"/>
          </p:cNvSpPr>
          <p:nvPr>
            <p:ph type="pic" idx="1"/>
          </p:nvPr>
        </p:nvSpPr>
        <p:spPr/>
      </p:sp>
      <p:sp>
        <p:nvSpPr>
          <p:cNvPr id="4" name="כותרת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2529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8822BBDB-50AC-4F4D-B030-1FEC1187C1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he-IL" dirty="0"/>
              <a:t>מתי ובשביל מה?</a:t>
            </a:r>
          </a:p>
        </p:txBody>
      </p:sp>
    </p:spTree>
    <p:extLst>
      <p:ext uri="{BB962C8B-B14F-4D97-AF65-F5344CB8AC3E}">
        <p14:creationId xmlns:p14="http://schemas.microsoft.com/office/powerpoint/2010/main" val="127150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C4C457EF-7E05-4135-B053-AB1F9D6739A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31C0CD25-EBB4-4E77-84B8-22AD5BEE59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DA72DD8D-6C06-41C5-AA6A-8D2C86E79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952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1EC71450-5B5B-4D16-9658-9020221379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/>
              <a:t>פ</a:t>
            </a:r>
            <a:endParaRPr lang="he-IL" dirty="0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D968CEC-4A2D-4718-BCFB-7D803A5501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6" name="מדיה מקוונת 4" title="ￗﾩￗﾙￗﾢￗﾕￗﾨ 1: ￗﾧￗﾕￗﾤￗﾦￗﾙￗﾝ ￗﾜￗﾞￗﾙￗﾝ - ￗﾞￗﾑￗﾕￗﾐ ￗﾜￗﾩￗﾕￗﾧ ￗﾔￗﾔￗﾕￗﾟ">
            <a:hlinkClick r:id="" action="ppaction://media"/>
            <a:extLst>
              <a:ext uri="{FF2B5EF4-FFF2-40B4-BE49-F238E27FC236}">
                <a16:creationId xmlns:a16="http://schemas.microsoft.com/office/drawing/2014/main" id="{BE7DC278-421E-459D-A96C-FDF0643A91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3881" y="192531"/>
            <a:ext cx="10872592" cy="615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7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>
            <a:extLst>
              <a:ext uri="{FF2B5EF4-FFF2-40B4-BE49-F238E27FC236}">
                <a16:creationId xmlns:a16="http://schemas.microsoft.com/office/drawing/2014/main" id="{D10987C6-D739-4B67-99C9-1CB7FBD39E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graphicFrame>
        <p:nvGraphicFramePr>
          <p:cNvPr id="2" name="טבלה 4">
            <a:extLst>
              <a:ext uri="{FF2B5EF4-FFF2-40B4-BE49-F238E27FC236}">
                <a16:creationId xmlns:a16="http://schemas.microsoft.com/office/drawing/2014/main" id="{0F945E1D-D704-48F5-B6AC-5ACC0F7A5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990008"/>
              </p:ext>
            </p:extLst>
          </p:nvPr>
        </p:nvGraphicFramePr>
        <p:xfrm>
          <a:off x="895546" y="1917633"/>
          <a:ext cx="10672572" cy="3566160"/>
        </p:xfrm>
        <a:graphic>
          <a:graphicData uri="http://schemas.openxmlformats.org/drawingml/2006/table">
            <a:tbl>
              <a:tblPr rtl="1" firstRow="1">
                <a:tableStyleId>{00A15C55-8517-42AA-B614-E9B94910E393}</a:tableStyleId>
              </a:tblPr>
              <a:tblGrid>
                <a:gridCol w="5336286">
                  <a:extLst>
                    <a:ext uri="{9D8B030D-6E8A-4147-A177-3AD203B41FA5}">
                      <a16:colId xmlns:a16="http://schemas.microsoft.com/office/drawing/2014/main" val="1407083995"/>
                    </a:ext>
                  </a:extLst>
                </a:gridCol>
                <a:gridCol w="5336286">
                  <a:extLst>
                    <a:ext uri="{9D8B030D-6E8A-4147-A177-3AD203B41FA5}">
                      <a16:colId xmlns:a16="http://schemas.microsoft.com/office/drawing/2014/main" val="825298172"/>
                    </a:ext>
                  </a:extLst>
                </a:gridCol>
              </a:tblGrid>
              <a:tr h="370871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השנים</a:t>
                      </a:r>
                      <a:endParaRPr lang="he-IL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סכום </a:t>
                      </a:r>
                      <a:r>
                        <a:rPr lang="he-IL" sz="2000" b="1" dirty="0" err="1"/>
                        <a:t>במליוני</a:t>
                      </a:r>
                      <a:r>
                        <a:rPr lang="he-IL" sz="2000" b="1" dirty="0"/>
                        <a:t> דולרים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505647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911530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729628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9.3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185006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871163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25.2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203732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31.7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99133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61.3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563982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169.5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559223"/>
                  </a:ext>
                </a:extLst>
              </a:tr>
            </a:tbl>
          </a:graphicData>
        </a:graphic>
      </p:graphicFrame>
      <p:sp>
        <p:nvSpPr>
          <p:cNvPr id="6" name="מלבן 5">
            <a:extLst>
              <a:ext uri="{FF2B5EF4-FFF2-40B4-BE49-F238E27FC236}">
                <a16:creationId xmlns:a16="http://schemas.microsoft.com/office/drawing/2014/main" id="{FE3203EA-DE40-4D9D-9530-4A5C479DEF1E}"/>
              </a:ext>
            </a:extLst>
          </p:cNvPr>
          <p:cNvSpPr/>
          <p:nvPr/>
        </p:nvSpPr>
        <p:spPr>
          <a:xfrm>
            <a:off x="1538755" y="1445988"/>
            <a:ext cx="8481418" cy="256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tx1"/>
                </a:solidFill>
              </a:rPr>
              <a:t>היקף המכירות של הספרים בארצות הברית במיליוני דולרים</a:t>
            </a:r>
          </a:p>
        </p:txBody>
      </p:sp>
      <p:sp>
        <p:nvSpPr>
          <p:cNvPr id="11" name="מציין מיקום טקסט 3">
            <a:extLst>
              <a:ext uri="{FF2B5EF4-FFF2-40B4-BE49-F238E27FC236}">
                <a16:creationId xmlns:a16="http://schemas.microsoft.com/office/drawing/2014/main" id="{57826011-DEBA-4167-8BA7-E5CA9ACED6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533400"/>
            <a:ext cx="10872585" cy="625579"/>
          </a:xfrm>
        </p:spPr>
        <p:txBody>
          <a:bodyPr/>
          <a:lstStyle/>
          <a:p>
            <a:r>
              <a:rPr lang="he-IL" sz="4400" dirty="0">
                <a:solidFill>
                  <a:srgbClr val="192A72"/>
                </a:solidFill>
              </a:rPr>
              <a:t>טבלת נתונים</a:t>
            </a:r>
          </a:p>
        </p:txBody>
      </p:sp>
    </p:spTree>
    <p:extLst>
      <p:ext uri="{BB962C8B-B14F-4D97-AF65-F5344CB8AC3E}">
        <p14:creationId xmlns:p14="http://schemas.microsoft.com/office/powerpoint/2010/main" val="4226353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C0B33B93-2642-4C65-95C6-0C0BB76D1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92" y="1481558"/>
            <a:ext cx="10271807" cy="4733555"/>
          </a:xfrm>
          <a:prstGeom prst="rect">
            <a:avLst/>
          </a:prstGeom>
        </p:spPr>
      </p:pic>
      <p:sp>
        <p:nvSpPr>
          <p:cNvPr id="5" name="כותרת 4">
            <a:extLst>
              <a:ext uri="{FF2B5EF4-FFF2-40B4-BE49-F238E27FC236}">
                <a16:creationId xmlns:a16="http://schemas.microsoft.com/office/drawing/2014/main" id="{5A954CBD-34D8-4AD6-81E5-F485E9D6AE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sz="4000" dirty="0">
                <a:solidFill>
                  <a:srgbClr val="192A72"/>
                </a:solidFill>
              </a:rPr>
              <a:t>תרשים עמודות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A32A10D2-60C3-4495-B81E-FF03F8EA0BCA}"/>
              </a:ext>
            </a:extLst>
          </p:cNvPr>
          <p:cNvSpPr txBox="1"/>
          <p:nvPr/>
        </p:nvSpPr>
        <p:spPr>
          <a:xfrm>
            <a:off x="1856849" y="5621036"/>
            <a:ext cx="819033" cy="274881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pPr algn="ctr"/>
            <a:endParaRPr lang="he-IL" sz="1600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15D94C78-1854-48AE-AD79-DF3696C6229B}"/>
              </a:ext>
            </a:extLst>
          </p:cNvPr>
          <p:cNvSpPr txBox="1"/>
          <p:nvPr/>
        </p:nvSpPr>
        <p:spPr>
          <a:xfrm>
            <a:off x="6156773" y="2973202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6A4FC73D-9DC8-437B-9BAB-ACF84D94287F}"/>
              </a:ext>
            </a:extLst>
          </p:cNvPr>
          <p:cNvSpPr txBox="1"/>
          <p:nvPr/>
        </p:nvSpPr>
        <p:spPr>
          <a:xfrm>
            <a:off x="2892793" y="4975907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8562416E-90C8-4F6D-A8F7-40ED5FB1D420}"/>
              </a:ext>
            </a:extLst>
          </p:cNvPr>
          <p:cNvSpPr txBox="1"/>
          <p:nvPr/>
        </p:nvSpPr>
        <p:spPr>
          <a:xfrm>
            <a:off x="2872227" y="5127372"/>
            <a:ext cx="819033" cy="830251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pPr algn="ctr"/>
            <a:endParaRPr lang="he-IL" sz="1600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A4A207C-CB87-4DD5-A5CB-13AD89F2A36B}"/>
              </a:ext>
            </a:extLst>
          </p:cNvPr>
          <p:cNvSpPr txBox="1"/>
          <p:nvPr/>
        </p:nvSpPr>
        <p:spPr>
          <a:xfrm>
            <a:off x="3231254" y="5976599"/>
            <a:ext cx="45719" cy="324806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09411F3F-982E-4A43-930A-91457FD1E35A}"/>
              </a:ext>
            </a:extLst>
          </p:cNvPr>
          <p:cNvSpPr txBox="1"/>
          <p:nvPr/>
        </p:nvSpPr>
        <p:spPr>
          <a:xfrm>
            <a:off x="6156773" y="2973202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96963E35-3A33-4611-88C3-25B49CADBB31}"/>
              </a:ext>
            </a:extLst>
          </p:cNvPr>
          <p:cNvSpPr txBox="1"/>
          <p:nvPr/>
        </p:nvSpPr>
        <p:spPr>
          <a:xfrm>
            <a:off x="6156773" y="2973202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34CF7B62-7B67-4C27-9F11-71B0B5077218}"/>
              </a:ext>
            </a:extLst>
          </p:cNvPr>
          <p:cNvSpPr txBox="1"/>
          <p:nvPr/>
        </p:nvSpPr>
        <p:spPr>
          <a:xfrm>
            <a:off x="6156773" y="2973202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501D3769-E6E7-457F-A985-3129E0FC046F}"/>
              </a:ext>
            </a:extLst>
          </p:cNvPr>
          <p:cNvSpPr txBox="1"/>
          <p:nvPr/>
        </p:nvSpPr>
        <p:spPr>
          <a:xfrm>
            <a:off x="1856849" y="6007272"/>
            <a:ext cx="706837" cy="45719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348CD21D-B1A2-492B-A772-6F6DE62ED5E0}"/>
              </a:ext>
            </a:extLst>
          </p:cNvPr>
          <p:cNvSpPr txBox="1"/>
          <p:nvPr/>
        </p:nvSpPr>
        <p:spPr>
          <a:xfrm>
            <a:off x="6156773" y="2973202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/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C7004756-C7C5-4EFE-8438-FACD1A75D320}"/>
              </a:ext>
            </a:extLst>
          </p:cNvPr>
          <p:cNvSpPr txBox="1"/>
          <p:nvPr/>
        </p:nvSpPr>
        <p:spPr>
          <a:xfrm>
            <a:off x="6156773" y="2973202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/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28BC8274-0446-4C44-9048-AD79FA094EC3}"/>
              </a:ext>
            </a:extLst>
          </p:cNvPr>
          <p:cNvSpPr txBox="1"/>
          <p:nvPr/>
        </p:nvSpPr>
        <p:spPr>
          <a:xfrm>
            <a:off x="1913896" y="6094143"/>
            <a:ext cx="773314" cy="248414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200" dirty="0"/>
              <a:t>2009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1C7C3AC7-8764-4BE5-B7F2-6DA2673D1347}"/>
              </a:ext>
            </a:extLst>
          </p:cNvPr>
          <p:cNvSpPr txBox="1"/>
          <p:nvPr/>
        </p:nvSpPr>
        <p:spPr>
          <a:xfrm>
            <a:off x="6156773" y="2973202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/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C8A1E0D9-B4E3-4FCA-A82E-C4783F4B8AD4}"/>
              </a:ext>
            </a:extLst>
          </p:cNvPr>
          <p:cNvSpPr txBox="1"/>
          <p:nvPr/>
        </p:nvSpPr>
        <p:spPr>
          <a:xfrm>
            <a:off x="6156773" y="2973202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/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464306E7-C11C-4777-9BAB-AFE927BF42A0}"/>
              </a:ext>
            </a:extLst>
          </p:cNvPr>
          <p:cNvSpPr txBox="1"/>
          <p:nvPr/>
        </p:nvSpPr>
        <p:spPr>
          <a:xfrm>
            <a:off x="6156773" y="2973202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/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69914410-E421-46C1-9955-9C4B8FAF89F8}"/>
              </a:ext>
            </a:extLst>
          </p:cNvPr>
          <p:cNvSpPr txBox="1"/>
          <p:nvPr/>
        </p:nvSpPr>
        <p:spPr>
          <a:xfrm flipH="1">
            <a:off x="2679366" y="5997175"/>
            <a:ext cx="1117287" cy="324806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/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4AA2E64F-7BC7-4758-9572-91D7B141D19B}"/>
              </a:ext>
            </a:extLst>
          </p:cNvPr>
          <p:cNvSpPr txBox="1"/>
          <p:nvPr/>
        </p:nvSpPr>
        <p:spPr>
          <a:xfrm>
            <a:off x="2774054" y="5442875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100" dirty="0"/>
              <a:t>2008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7C4A81B1-073C-43C0-AC98-AA6FD9380BC0}"/>
              </a:ext>
            </a:extLst>
          </p:cNvPr>
          <p:cNvSpPr txBox="1"/>
          <p:nvPr/>
        </p:nvSpPr>
        <p:spPr>
          <a:xfrm>
            <a:off x="6156773" y="2973202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/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A5567BE9-FF92-4C2B-B9BF-CED7F394E390}"/>
              </a:ext>
            </a:extLst>
          </p:cNvPr>
          <p:cNvSpPr txBox="1"/>
          <p:nvPr/>
        </p:nvSpPr>
        <p:spPr>
          <a:xfrm>
            <a:off x="3596574" y="5442875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100" dirty="0"/>
              <a:t>2007</a:t>
            </a: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B091C622-D572-4EDF-BEAB-2B9BC0925A48}"/>
              </a:ext>
            </a:extLst>
          </p:cNvPr>
          <p:cNvSpPr txBox="1"/>
          <p:nvPr/>
        </p:nvSpPr>
        <p:spPr>
          <a:xfrm>
            <a:off x="4828861" y="5444064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100" dirty="0"/>
              <a:t>2006</a:t>
            </a: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4DDF8964-7146-490D-9740-85ED35CB244C}"/>
              </a:ext>
            </a:extLst>
          </p:cNvPr>
          <p:cNvSpPr txBox="1"/>
          <p:nvPr/>
        </p:nvSpPr>
        <p:spPr>
          <a:xfrm>
            <a:off x="5700672" y="5449614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100" dirty="0"/>
              <a:t>2005</a:t>
            </a:r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3BFB73F8-B898-40AF-9B75-711B957D9317}"/>
              </a:ext>
            </a:extLst>
          </p:cNvPr>
          <p:cNvSpPr txBox="1"/>
          <p:nvPr/>
        </p:nvSpPr>
        <p:spPr>
          <a:xfrm>
            <a:off x="6650805" y="5451486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100" dirty="0"/>
              <a:t>2004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3D62BB50-EEF8-4F3F-B7F9-B3FD4F8C02EB}"/>
              </a:ext>
            </a:extLst>
          </p:cNvPr>
          <p:cNvSpPr txBox="1"/>
          <p:nvPr/>
        </p:nvSpPr>
        <p:spPr>
          <a:xfrm>
            <a:off x="6156773" y="2973202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/>
          </a:p>
        </p:txBody>
      </p: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FD176B43-2059-4E3C-B30C-BA164FD432FC}"/>
              </a:ext>
            </a:extLst>
          </p:cNvPr>
          <p:cNvSpPr txBox="1"/>
          <p:nvPr/>
        </p:nvSpPr>
        <p:spPr>
          <a:xfrm>
            <a:off x="7665721" y="5442875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100" dirty="0"/>
              <a:t>2003</a:t>
            </a:r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6DA8E3B1-31B3-4346-8CD9-8C4990352923}"/>
              </a:ext>
            </a:extLst>
          </p:cNvPr>
          <p:cNvSpPr txBox="1"/>
          <p:nvPr/>
        </p:nvSpPr>
        <p:spPr>
          <a:xfrm>
            <a:off x="8635705" y="5381774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100" dirty="0"/>
              <a:t>2002</a:t>
            </a:r>
          </a:p>
        </p:txBody>
      </p:sp>
    </p:spTree>
    <p:extLst>
      <p:ext uri="{BB962C8B-B14F-4D97-AF65-F5344CB8AC3E}">
        <p14:creationId xmlns:p14="http://schemas.microsoft.com/office/powerpoint/2010/main" val="185812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D099BE68-5085-402E-B75B-898A9AF76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32" y="1543050"/>
            <a:ext cx="11351736" cy="4614146"/>
          </a:xfrm>
          <a:prstGeom prst="rect">
            <a:avLst/>
          </a:prstGeom>
        </p:spPr>
      </p:pic>
      <p:sp>
        <p:nvSpPr>
          <p:cNvPr id="5" name="כותרת 4">
            <a:extLst>
              <a:ext uri="{FF2B5EF4-FFF2-40B4-BE49-F238E27FC236}">
                <a16:creationId xmlns:a16="http://schemas.microsoft.com/office/drawing/2014/main" id="{67BD73E4-B05D-4E90-B652-DDD917184E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sz="4000" dirty="0">
                <a:solidFill>
                  <a:srgbClr val="192A72"/>
                </a:solidFill>
              </a:rPr>
              <a:t>תרשים עוגה</a:t>
            </a:r>
          </a:p>
        </p:txBody>
      </p:sp>
    </p:spTree>
    <p:extLst>
      <p:ext uri="{BB962C8B-B14F-4D97-AF65-F5344CB8AC3E}">
        <p14:creationId xmlns:p14="http://schemas.microsoft.com/office/powerpoint/2010/main" val="3166173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C4800341-7205-4431-B649-4CDEA13B8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78" y="1504226"/>
            <a:ext cx="9217951" cy="4535923"/>
          </a:xfrm>
          <a:prstGeom prst="rect">
            <a:avLst/>
          </a:prstGeom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C50D1F85-F73E-45F2-9274-3BBB8C544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sz="4000" dirty="0">
                <a:solidFill>
                  <a:srgbClr val="192A72"/>
                </a:solidFill>
              </a:rPr>
              <a:t>תרשים עקומה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59B04406-8186-4F11-8C7C-CA003553E6A7}"/>
              </a:ext>
            </a:extLst>
          </p:cNvPr>
          <p:cNvSpPr txBox="1"/>
          <p:nvPr/>
        </p:nvSpPr>
        <p:spPr>
          <a:xfrm>
            <a:off x="5794939" y="2973202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endParaRPr lang="he-IL" sz="4800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B59DADF3-AB4C-4CE9-B721-EAE13B03324C}"/>
              </a:ext>
            </a:extLst>
          </p:cNvPr>
          <p:cNvSpPr txBox="1"/>
          <p:nvPr/>
        </p:nvSpPr>
        <p:spPr>
          <a:xfrm>
            <a:off x="3871004" y="1082038"/>
            <a:ext cx="4252240" cy="282475"/>
          </a:xfrm>
          <a:prstGeom prst="rect">
            <a:avLst/>
          </a:prstGeom>
        </p:spPr>
        <p:txBody>
          <a:bodyPr vert="horz" wrap="square" lIns="91440" tIns="45720" rIns="91440" bIns="45720" rtlCol="1" anchor="b">
            <a:noAutofit/>
          </a:bodyPr>
          <a:lstStyle/>
          <a:p>
            <a:r>
              <a:rPr lang="he-IL" sz="1600" dirty="0"/>
              <a:t>היקף המכירות של ספרים דיגיטליים בארצות הברית</a:t>
            </a:r>
          </a:p>
        </p:txBody>
      </p:sp>
    </p:spTree>
    <p:extLst>
      <p:ext uri="{BB962C8B-B14F-4D97-AF65-F5344CB8AC3E}">
        <p14:creationId xmlns:p14="http://schemas.microsoft.com/office/powerpoint/2010/main" val="581156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ctrTitle"/>
          </p:nvPr>
        </p:nvSpPr>
        <p:spPr>
          <a:xfrm>
            <a:off x="403941" y="1395166"/>
            <a:ext cx="10872592" cy="1300899"/>
          </a:xfrm>
        </p:spPr>
        <p:txBody>
          <a:bodyPr/>
          <a:lstStyle/>
          <a:p>
            <a:pPr algn="r"/>
            <a:br>
              <a:rPr lang="he-IL" dirty="0">
                <a:solidFill>
                  <a:srgbClr val="FF0000"/>
                </a:solidFill>
              </a:rPr>
            </a:br>
            <a:r>
              <a:rPr lang="he-IL" dirty="0">
                <a:solidFill>
                  <a:srgbClr val="FF0000"/>
                </a:solidFill>
              </a:rPr>
              <a:t>איזה משפט אתם יכולים לכתוב שיבטא את המגמה בגרף העקומה לאורך השנים?</a:t>
            </a:r>
            <a:br>
              <a:rPr lang="he-IL" dirty="0"/>
            </a:br>
            <a:br>
              <a:rPr lang="he-IL" dirty="0"/>
            </a:br>
            <a:br>
              <a:rPr lang="he-IL" dirty="0"/>
            </a:b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5FFE37A8-4730-4863-930A-91FEE13C92F5}"/>
              </a:ext>
            </a:extLst>
          </p:cNvPr>
          <p:cNvSpPr/>
          <p:nvPr/>
        </p:nvSpPr>
        <p:spPr>
          <a:xfrm>
            <a:off x="3048000" y="58847"/>
            <a:ext cx="7830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D3BF2AF7-DE02-42D0-9E32-A11D9B573528}"/>
              </a:ext>
            </a:extLst>
          </p:cNvPr>
          <p:cNvSpPr/>
          <p:nvPr/>
        </p:nvSpPr>
        <p:spPr>
          <a:xfrm>
            <a:off x="3048000" y="58847"/>
            <a:ext cx="7830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144028EF-2F66-4045-83BC-946FA848A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207" y="1659118"/>
            <a:ext cx="6948966" cy="2630078"/>
          </a:xfrm>
          <a:prstGeom prst="rect">
            <a:avLst/>
          </a:prstGeom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868619C2-715F-450B-B637-A2B576E5A9D8}"/>
              </a:ext>
            </a:extLst>
          </p:cNvPr>
          <p:cNvSpPr/>
          <p:nvPr/>
        </p:nvSpPr>
        <p:spPr>
          <a:xfrm>
            <a:off x="829560" y="4703975"/>
            <a:ext cx="10121950" cy="11877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>
                <a:solidFill>
                  <a:srgbClr val="FF0000"/>
                </a:solidFill>
              </a:rPr>
              <a:t>היקף המכירות של ספרים דיגיטליים בארצות הברית עלה בצורה משמעותית מאוד בין השנים 2009-2002</a:t>
            </a:r>
            <a:br>
              <a:rPr lang="he-IL" sz="3200" dirty="0">
                <a:solidFill>
                  <a:srgbClr val="FF0000"/>
                </a:solidFill>
              </a:rPr>
            </a:br>
            <a:endParaRPr lang="he-IL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4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1" anchor="b">
        <a:noAutofit/>
      </a:bodyPr>
      <a:lstStyle>
        <a:defPPr>
          <a:defRPr sz="4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_Academy_Online_01.pptx" id="{C87FC7CB-BC54-4968-BC43-6F6F52A732C6}" vid="{25FF0C9D-8A06-4DCC-BAB4-CF06509D4A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Template_Academy_Online_02</Template>
  <TotalTime>611</TotalTime>
  <Words>331</Words>
  <Application>Microsoft Office PowerPoint</Application>
  <PresentationFormat>מסך רחב</PresentationFormat>
  <Paragraphs>72</Paragraphs>
  <Slides>30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30</vt:i4>
      </vt:variant>
    </vt:vector>
  </HeadingPairs>
  <TitlesOfParts>
    <vt:vector size="36" baseType="lpstr">
      <vt:lpstr>Arial</vt:lpstr>
      <vt:lpstr>Assistant SemiBold</vt:lpstr>
      <vt:lpstr>Calibri</vt:lpstr>
      <vt:lpstr>Guttman Yad-Brush</vt:lpstr>
      <vt:lpstr>Varela Round</vt:lpstr>
      <vt:lpstr>ערכת נושא Office</vt:lpstr>
      <vt:lpstr>מערכת שידורים לאומית</vt:lpstr>
      <vt:lpstr>הפקת מידע מאמצעים  חזותיים טקסטים בלתי רציפים מורה: לאה יובל   </vt:lpstr>
      <vt:lpstr>מתי ובשביל מה?</vt:lpstr>
      <vt:lpstr>פ</vt:lpstr>
      <vt:lpstr>מצגת של PowerPoint‏</vt:lpstr>
      <vt:lpstr>מצגת של PowerPoint‏</vt:lpstr>
      <vt:lpstr>מצגת של PowerPoint‏</vt:lpstr>
      <vt:lpstr>מצגת של PowerPoint‏</vt:lpstr>
      <vt:lpstr> איזה משפט אתם יכולים לכתוב שיבטא את המגמה בגרף העקומה לאורך השנים?     </vt:lpstr>
      <vt:lpstr>תרשימים בתחומי דעת</vt:lpstr>
      <vt:lpstr>מצגת של PowerPoint‏</vt:lpstr>
      <vt:lpstr>יש לכם עשר דקות הפסקה ובזמן הזה תתרעננו ותחשבו על...  באילו ספרי לימוד נתקלתם  בגרפים חוץ ממתמטיקה?  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הכרנו סוגים שונים של תרשימים למדנו להפיק מהם מידע ראינו שיש תרשימים רבים בתחומי דעת שונים   ועכשיו משהו קטן לסיום...   </vt:lpstr>
      <vt:lpstr>"בדק בית"</vt:lpstr>
      <vt:lpstr>   </vt:lpstr>
      <vt:lpstr>תודה ויום נעים 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Yaniv Bendor</dc:creator>
  <cp:lastModifiedBy>שני שמלה/Shani Chemla</cp:lastModifiedBy>
  <cp:revision>50</cp:revision>
  <dcterms:created xsi:type="dcterms:W3CDTF">2019-03-05T11:36:01Z</dcterms:created>
  <dcterms:modified xsi:type="dcterms:W3CDTF">2021-12-21T09:36:38Z</dcterms:modified>
</cp:coreProperties>
</file>